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2bd4da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2bd4da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b2bd4d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b2bd4d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27" name="Google Shape;227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60" name="Google Shape;260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9d97df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9d97df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4" name="Google Shape;144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2d24ad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b2d24ad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d97dfa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d97dfa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2d24ad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2d24ad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sliced.co/apps/dev/mathias-maehlum?l=de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re.diabetesjournals.org/content/early/2018/03/20/dci18-0007" TargetMode="External"/><Relationship Id="rId4" Type="http://schemas.openxmlformats.org/officeDocument/2006/relationships/hyperlink" Target="https://policyadvice.net/insurance/insights/healthcare-statist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/>
              <a:t>Healthy Living Partner</a:t>
            </a:r>
            <a:endParaRPr b="1"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Pitch a product vision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Francis Odo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  <p:sp>
        <p:nvSpPr>
          <p:cNvPr id="132" name="Google Shape;132;p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HEART framework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457200" y="1283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3500"/>
              <a:t> Cost of Development</a:t>
            </a:r>
            <a:endParaRPr b="1" sz="53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00" y="875900"/>
            <a:ext cx="5218025" cy="3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3500"/>
              <a:t>Return On Investment(ROI)</a:t>
            </a:r>
            <a:endParaRPr b="1" sz="5300"/>
          </a:p>
        </p:txBody>
      </p:sp>
      <p:sp>
        <p:nvSpPr>
          <p:cNvPr id="215" name="Google Shape;215;p4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Total Estimated Cost-							880K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Subscription (monthly) - 						$3.99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Subscription (yearly) - 						$40.00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Target membership volume (12 months) -   50,000 Members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Return On Investment (ROI) - 					130%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2" name="Google Shape;222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Measurement</a:t>
            </a:r>
            <a:endParaRPr b="1" sz="500"/>
          </a:p>
        </p:txBody>
      </p:sp>
      <p:sp>
        <p:nvSpPr>
          <p:cNvPr id="223" name="Google Shape;223;p4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[Minimum Viable Product ready by the end of the first 6 months.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Business - 2000 Trial members, 1000 subscribers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Product - Member/Subscriber usage (through account activity - active user</a:t>
            </a:r>
            <a:endParaRPr/>
          </a:p>
          <a:p>
            <a:pPr indent="-114300" lvl="0" marL="1485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Frequency of use or session length )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Quality - Efficiency(Ease of use), Ratings, Success stories, Feedback, App Store ratings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Development] - Pilot/Early release in 3 months ,Beta test completion in 6 months</a:t>
            </a:r>
            <a:endParaRPr b="1"/>
          </a:p>
        </p:txBody>
      </p:sp>
      <p:sp>
        <p:nvSpPr>
          <p:cNvPr id="224" name="Google Shape;224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30" name="Google Shape;230;p4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E.G</a:t>
            </a:r>
            <a:r>
              <a:rPr lang="en"/>
              <a:t>. []</a:t>
            </a:r>
            <a:endParaRPr sz="500"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Momentum</a:t>
            </a:r>
            <a:r>
              <a:rPr lang="en"/>
              <a:t> - </a:t>
            </a:r>
            <a:r>
              <a:rPr lang="en" sz="1400"/>
              <a:t>by Apple/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Mathias Maehlum</a:t>
            </a:r>
            <a:endParaRPr sz="500"/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38" name="Google Shape;238;p43"/>
          <p:cNvSpPr txBox="1"/>
          <p:nvPr>
            <p:ph idx="3" type="body"/>
          </p:nvPr>
        </p:nvSpPr>
        <p:spPr>
          <a:xfrm>
            <a:off x="204200" y="1222475"/>
            <a:ext cx="84312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/>
              <a:t>[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Momentum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Habit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Tracker  - 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 that boosts willpower and helps you reach goals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/>
              <a:t>Features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- Calendar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- Data Export to CSV</a:t>
            </a:r>
            <a:endParaRPr/>
          </a:p>
          <a:p>
            <a:pPr indent="-15240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 Reminder</a:t>
            </a:r>
            <a:endParaRPr sz="1800"/>
          </a:p>
          <a:p>
            <a:pPr indent="-15240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 Interactive Notifications</a:t>
            </a:r>
            <a:endParaRPr sz="1800"/>
          </a:p>
          <a:p>
            <a:pPr indent="-15240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 Weekly Targets, Notes</a:t>
            </a:r>
            <a:endParaRPr sz="1800"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 free reliable data on specific market penetration as of yet. General market projection only. Listed among top 10 apps for healthy habits with 4.6 stars]</a:t>
            </a:r>
            <a:endParaRPr/>
          </a:p>
        </p:txBody>
      </p:sp>
      <p:sp>
        <p:nvSpPr>
          <p:cNvPr id="239" name="Google Shape;239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E.G. []</a:t>
            </a:r>
            <a:endParaRPr sz="500"/>
          </a:p>
        </p:txBody>
      </p:sp>
      <p:sp>
        <p:nvSpPr>
          <p:cNvPr id="245" name="Google Shape;245;p4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Habitbull</a:t>
            </a:r>
            <a:r>
              <a:rPr lang="en"/>
              <a:t>  - </a:t>
            </a:r>
            <a:r>
              <a:rPr lang="en" sz="2500"/>
              <a:t>by Appholdings</a:t>
            </a:r>
            <a:endParaRPr sz="500"/>
          </a:p>
        </p:txBody>
      </p:sp>
      <p:sp>
        <p:nvSpPr>
          <p:cNvPr id="246" name="Google Shape;246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47" name="Google Shape;247;p44"/>
          <p:cNvSpPr txBox="1"/>
          <p:nvPr>
            <p:ph idx="3" type="body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[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ulti-platform companion to keep track of your habits and routines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Roboto"/>
              <a:buChar char="•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Repeated to do's or goals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Calendar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Streak counter and percentage successful for each habit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Inspiring quotes per category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version is free,  premium version is $3.99/month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$14.99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/year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 No free specific market penetration data yet. General market projection only. Listed among top 10 apps for healthy habits]</a:t>
            </a:r>
            <a:endParaRPr/>
          </a:p>
        </p:txBody>
      </p:sp>
      <p:sp>
        <p:nvSpPr>
          <p:cNvPr id="248" name="Google Shape;248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54" name="Google Shape;254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5" name="Google Shape;255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Our Advantages</a:t>
            </a:r>
            <a:endParaRPr b="1" sz="500"/>
          </a:p>
        </p:txBody>
      </p:sp>
      <p:sp>
        <p:nvSpPr>
          <p:cNvPr id="256" name="Google Shape;256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[Focus of feature package - Blood sugar monitoring, Nutrition and Exercise routine (key strength of the product).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Access to real health expert resources for tests and measures(data from KP and patients, collaboration) 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Competitions focus more on “will-power” and “training your system on habits” ]</a:t>
            </a:r>
            <a:endParaRPr/>
          </a:p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63" name="Google Shape;263;p46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69" name="Google Shape;269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0" name="Google Shape;270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Roadmap Pillars</a:t>
            </a:r>
            <a:endParaRPr b="1" sz="500"/>
          </a:p>
        </p:txBody>
      </p:sp>
      <p:sp>
        <p:nvSpPr>
          <p:cNvPr id="271" name="Google Shape;271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create an app that assists people to live a healthy life through monitored practice, thereby preventing chronic disease.]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[Blood sugar-level monitor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Diet Assistant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Exercise Activity Mate  </a:t>
            </a:r>
            <a:endParaRPr/>
          </a:p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[</a:t>
            </a:r>
            <a:r>
              <a:rPr lang="en">
                <a:solidFill>
                  <a:srgbClr val="2D3D4A"/>
                </a:solidFill>
              </a:rPr>
              <a:t>B</a:t>
            </a:r>
            <a:r>
              <a:rPr lang="en">
                <a:solidFill>
                  <a:srgbClr val="2D3D4A"/>
                </a:solidFill>
              </a:rPr>
              <a:t>lood sugar level monitor</a:t>
            </a:r>
            <a:r>
              <a:rPr lang="en"/>
              <a:t>]</a:t>
            </a:r>
            <a:endParaRPr sz="500"/>
          </a:p>
        </p:txBody>
      </p:sp>
      <p:sp>
        <p:nvSpPr>
          <p:cNvPr id="278" name="Google Shape;278;p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9" name="Google Shape;279;p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1</a:t>
            </a:r>
            <a:endParaRPr b="1" sz="500"/>
          </a:p>
        </p:txBody>
      </p:sp>
      <p:sp>
        <p:nvSpPr>
          <p:cNvPr id="280" name="Google Shape;280;p48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meter - This feature measures the glucose level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Threshold sensor - This feature indicates acceptable boundaries and warnings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Log - Activity log with progress indicator</a:t>
            </a:r>
            <a:endParaRPr/>
          </a:p>
        </p:txBody>
      </p:sp>
      <p:sp>
        <p:nvSpPr>
          <p:cNvPr id="281" name="Google Shape;281;p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Background</a:t>
            </a:r>
            <a:endParaRPr b="1" sz="500"/>
          </a:p>
        </p:txBody>
      </p:sp>
      <p:sp>
        <p:nvSpPr>
          <p:cNvPr id="140" name="Google Shape;140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Rising cost of healthcare is a major problem to patients and healthcare providers. KP wants to explore solutions through technological innovations that promotes healthy habits, which in return reduce or eliminate chronic disease.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 mobile application that tracks and monitors healthy habits.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[“Healthy Living”]</a:t>
            </a:r>
            <a:endParaRPr b="1"/>
          </a:p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[</a:t>
            </a:r>
            <a:r>
              <a:rPr lang="en">
                <a:solidFill>
                  <a:srgbClr val="2D3D4A"/>
                </a:solidFill>
              </a:rPr>
              <a:t>Diet Assistant </a:t>
            </a:r>
            <a:r>
              <a:rPr lang="en"/>
              <a:t>]</a:t>
            </a:r>
            <a:endParaRPr sz="500"/>
          </a:p>
        </p:txBody>
      </p:sp>
      <p:sp>
        <p:nvSpPr>
          <p:cNvPr id="287" name="Google Shape;287;p4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8" name="Google Shape;288;p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2</a:t>
            </a:r>
            <a:endParaRPr b="1" sz="500"/>
          </a:p>
        </p:txBody>
      </p:sp>
      <p:sp>
        <p:nvSpPr>
          <p:cNvPr id="289" name="Google Shape;289;p49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Diet menu - Menu for recommended healthy nutritional diet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Calories Indicator - Shows calories of every meal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Scheduler - Recommend meal and exercise activities for user</a:t>
            </a:r>
            <a:endParaRPr/>
          </a:p>
        </p:txBody>
      </p:sp>
      <p:sp>
        <p:nvSpPr>
          <p:cNvPr id="290" name="Google Shape;290;p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[</a:t>
            </a:r>
            <a:r>
              <a:rPr lang="en">
                <a:solidFill>
                  <a:srgbClr val="2D3D4A"/>
                </a:solidFill>
              </a:rPr>
              <a:t>Exercise Activity Mate </a:t>
            </a:r>
            <a:r>
              <a:rPr lang="en"/>
              <a:t>]</a:t>
            </a:r>
            <a:endParaRPr sz="500"/>
          </a:p>
        </p:txBody>
      </p:sp>
      <p:sp>
        <p:nvSpPr>
          <p:cNvPr id="296" name="Google Shape;296;p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97" name="Google Shape;297;p5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3</a:t>
            </a:r>
            <a:endParaRPr b="1" sz="500"/>
          </a:p>
        </p:txBody>
      </p:sp>
      <p:sp>
        <p:nvSpPr>
          <p:cNvPr id="298" name="Google Shape;298;p50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Timer - Allow user to set time and measure duration of exercise activity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Exercise Activity Menu - Walking, Running, Pushup, Squats, etc.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Activity Classification - Classify exercise activities into categories based on effectiveness</a:t>
            </a:r>
            <a:r>
              <a:rPr lang="en"/>
              <a:t>.</a:t>
            </a:r>
            <a:endParaRPr/>
          </a:p>
        </p:txBody>
      </p:sp>
      <p:sp>
        <p:nvSpPr>
          <p:cNvPr id="299" name="Google Shape;299;p5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305" name="Google Shape;305;p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06" name="Google Shape;306;p5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Where do we go from here?</a:t>
            </a:r>
            <a:endParaRPr b="1" sz="500"/>
          </a:p>
        </p:txBody>
      </p:sp>
      <p:sp>
        <p:nvSpPr>
          <p:cNvPr id="307" name="Google Shape;307;p5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[Increase subscription through collaboration with KP - 200,000 (2 yrs)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Expand product features to include API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Interface to other reporting test devices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Data collection and analysis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Establish sales channels with health insurance providers]</a:t>
            </a:r>
            <a:endParaRPr/>
          </a:p>
        </p:txBody>
      </p:sp>
      <p:sp>
        <p:nvSpPr>
          <p:cNvPr id="308" name="Google Shape;308;p5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 txBox="1"/>
          <p:nvPr>
            <p:ph type="title"/>
          </p:nvPr>
        </p:nvSpPr>
        <p:spPr>
          <a:xfrm>
            <a:off x="178700" y="193775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Fitness App Market Combined</a:t>
            </a:r>
            <a:endParaRPr b="1"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25" y="1223838"/>
            <a:ext cx="6045950" cy="35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7" name="Google Shape;147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3" name="Google Shape;153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405800" y="2080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Initial Focus</a:t>
            </a:r>
            <a:endParaRPr b="1" sz="500"/>
          </a:p>
        </p:txBody>
      </p:sp>
      <p:sp>
        <p:nvSpPr>
          <p:cNvPr id="155" name="Google Shape;155;p33"/>
          <p:cNvSpPr txBox="1"/>
          <p:nvPr>
            <p:ph idx="3" type="body"/>
          </p:nvPr>
        </p:nvSpPr>
        <p:spPr>
          <a:xfrm>
            <a:off x="508700" y="1223838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Cabin"/>
              <a:buChar char="•"/>
            </a:pPr>
            <a:r>
              <a:rPr lang="en"/>
              <a:t>Diabetes is a major common disease that is </a:t>
            </a:r>
            <a:r>
              <a:rPr lang="en"/>
              <a:t>financially</a:t>
            </a:r>
            <a:r>
              <a:rPr lang="en"/>
              <a:t> costly to the society.</a:t>
            </a:r>
            <a:endParaRPr/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Cabin"/>
              <a:buChar char="•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 problems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damage to the large blood vessels of the heart, brain and legs (macrovascular complications) and to small blood vessels, causing problems in the eyes, kidneys, feet and nerves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Cabin"/>
              <a:buChar char="•"/>
            </a:pPr>
            <a:r>
              <a:rPr b="1" lang="en"/>
              <a:t>Healthcare problems</a:t>
            </a:r>
            <a:r>
              <a:rPr lang="en"/>
              <a:t> : Extremely costly to diagnose. </a:t>
            </a:r>
            <a:r>
              <a:rPr lang="en"/>
              <a:t>About $245B “wasteful cost” in diagnosis that could be avoided/saved</a:t>
            </a:r>
            <a:endParaRPr/>
          </a:p>
          <a:p>
            <a:pPr indent="-1397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Cabin"/>
              <a:buChar char="•"/>
            </a:pPr>
            <a:r>
              <a:rPr b="1" lang="en"/>
              <a:t>Solution</a:t>
            </a:r>
            <a:r>
              <a:rPr lang="en"/>
              <a:t> focus is to </a:t>
            </a:r>
            <a:r>
              <a:rPr b="1" lang="en"/>
              <a:t>prevent</a:t>
            </a:r>
            <a:r>
              <a:rPr lang="en"/>
              <a:t> this disease through life changing healthy habits by tracking and monitoring, thereby reducing healthcare costs and saving lives. 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Health Apps Market</a:t>
            </a:r>
            <a:endParaRPr/>
          </a:p>
        </p:txBody>
      </p:sp>
      <p:sp>
        <p:nvSpPr>
          <p:cNvPr id="162" name="Google Shape;162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457200" y="15465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Opportunity</a:t>
            </a:r>
            <a:endParaRPr b="1"/>
          </a:p>
        </p:txBody>
      </p:sp>
      <p:sp>
        <p:nvSpPr>
          <p:cNvPr id="164" name="Google Shape;164;p3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.S. mHealth apps market" id="165" name="Google Shape;165;p34" title="U.S. mHealth apps market size, by type, 2015 - 2026 (USD Billion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63" y="1388250"/>
            <a:ext cx="8541875" cy="35100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Fitness App Market Growth Projection</a:t>
            </a:r>
            <a:endParaRPr b="1" sz="3200"/>
          </a:p>
        </p:txBody>
      </p:sp>
      <p:sp>
        <p:nvSpPr>
          <p:cNvPr id="173" name="Google Shape;173;p3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8163"/>
            <a:ext cx="7962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80" name="Google Shape;180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1691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Opportunity</a:t>
            </a:r>
            <a:endParaRPr b="1" sz="500"/>
          </a:p>
        </p:txBody>
      </p:sp>
      <p:sp>
        <p:nvSpPr>
          <p:cNvPr id="182" name="Google Shape;182;p36"/>
          <p:cNvSpPr txBox="1"/>
          <p:nvPr>
            <p:ph idx="3" type="body"/>
          </p:nvPr>
        </p:nvSpPr>
        <p:spPr>
          <a:xfrm>
            <a:off x="457200" y="1223850"/>
            <a:ext cx="8229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[ </a:t>
            </a:r>
            <a:r>
              <a:rPr b="1" lang="en" sz="1600"/>
              <a:t>Mobile</a:t>
            </a:r>
            <a:r>
              <a:rPr b="1" lang="en" sz="1600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Health apps market </a:t>
            </a:r>
            <a:r>
              <a:rPr lang="en" sz="1600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 was valued USD 12.4 billion in 2018, projected to expand at a CAGR of 44.7% over the forecast period</a:t>
            </a:r>
            <a:r>
              <a:rPr lang="en" sz="1600"/>
              <a:t>. 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 </a:t>
            </a:r>
            <a:r>
              <a:rPr b="1" lang="en" sz="1600"/>
              <a:t>Estimated cost of diagnosed diabetes</a:t>
            </a:r>
            <a:r>
              <a:rPr lang="en" sz="1600"/>
              <a:t> in 2017 is $327 B, including $237 B in direct medical costs.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https://care.diabetesjournals.org/content/early/2018/03/20/dci18-0007</a:t>
            </a:r>
            <a:r>
              <a:rPr lang="en" sz="1600"/>
              <a:t>]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/>
              <a:t>About</a:t>
            </a:r>
            <a:r>
              <a:rPr lang="en" sz="1600"/>
              <a:t> 33 percent of American adults could have </a:t>
            </a:r>
            <a:r>
              <a:rPr b="1" lang="en" sz="1600"/>
              <a:t>diabetes by 2050</a:t>
            </a:r>
            <a:r>
              <a:rPr lang="en" sz="1600"/>
              <a:t>. 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Global healthcare sector’s </a:t>
            </a:r>
            <a:r>
              <a:rPr b="1"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$1.853 trillion, with an increase of 4.5% on a yearly basis.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 yearly </a:t>
            </a:r>
            <a:r>
              <a:rPr b="1"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expenditures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US spends $10,224 per person. 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Americans will spend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$3.65 trillion on health, which amounts to 17.8% of the country’s GDP</a:t>
            </a:r>
            <a:r>
              <a:rPr lang="en" sz="1600"/>
              <a:t>].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https://policyadvice.net/insurance/insights/healthcare-statistics</a:t>
            </a:r>
            <a:endParaRPr sz="1600"/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b="1" lang="en" sz="1600"/>
              <a:t>Target Audience </a:t>
            </a:r>
            <a:r>
              <a:rPr lang="en" sz="1600"/>
              <a:t>-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Adults aged 45 to 74,  plus new cases within 18 to 44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270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600"/>
              <a:buFont typeface="Cabin"/>
              <a:buChar char="•"/>
            </a:pPr>
            <a:r>
              <a:rPr b="1" lang="en" sz="1600"/>
              <a:t>Total Addressable Market(TAM)</a:t>
            </a:r>
            <a:r>
              <a:rPr lang="en" sz="1600"/>
              <a:t> for this opportunity -  About $400 million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Audience Age Category</a:t>
            </a:r>
            <a:endParaRPr b="1"/>
          </a:p>
        </p:txBody>
      </p:sp>
      <p:sp>
        <p:nvSpPr>
          <p:cNvPr id="191" name="Google Shape;191;p3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3975"/>
            <a:ext cx="7440300" cy="4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457200" y="75197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98" name="Google Shape;198;p3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9" name="Google Shape;199;p38"/>
          <p:cNvSpPr txBox="1"/>
          <p:nvPr>
            <p:ph type="title"/>
          </p:nvPr>
        </p:nvSpPr>
        <p:spPr>
          <a:xfrm>
            <a:off x="457200" y="1567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Proposal</a:t>
            </a:r>
            <a:endParaRPr b="1" sz="500"/>
          </a:p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457200" y="1196450"/>
            <a:ext cx="8229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 mobile application that recommends, monitors and tracks healthy habits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-Healthy diet menu(Breakfast, Lunch, Dinner)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-Calendar and Time Schedule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-Recommend daily exercise activities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-Track steps and strides daily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-Blood sugar or Glucose level monitor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-Alarm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-API for integration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