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058400" cx="7772400"/>
  <p:notesSz cx="6858000" cy="9144000"/>
  <p:embeddedFontLst>
    <p:embeddedFont>
      <p:font typeface="Roboto"/>
      <p:regular r:id="rId29"/>
      <p:bold r:id="rId30"/>
      <p:italic r:id="rId31"/>
      <p:boldItalic r:id="rId32"/>
    </p:embeddedFont>
    <p:embeddedFont>
      <p:font typeface="Source Code Pro"/>
      <p:regular r:id="rId33"/>
      <p:bold r:id="rId34"/>
      <p:italic r:id="rId35"/>
      <p:boldItalic r:id="rId36"/>
    </p:embeddedFont>
    <p:embeddedFont>
      <p:font typeface="Helvetica Neue"/>
      <p:regular r:id="rId37"/>
      <p:bold r:id="rId38"/>
      <p:italic r:id="rId39"/>
      <p:boldItalic r:id="rId40"/>
    </p:embeddedFont>
    <p:embeddedFont>
      <p:font typeface="Open Sans Light"/>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hbfGmVIt1qRaWd7LIu+VO9P88b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42" Type="http://schemas.openxmlformats.org/officeDocument/2006/relationships/font" Target="fonts/OpenSansLight-bold.fntdata"/><Relationship Id="rId41" Type="http://schemas.openxmlformats.org/officeDocument/2006/relationships/font" Target="fonts/OpenSansLight-regular.fntdata"/><Relationship Id="rId44" Type="http://schemas.openxmlformats.org/officeDocument/2006/relationships/font" Target="fonts/OpenSansLight-boldItalic.fntdata"/><Relationship Id="rId43" Type="http://schemas.openxmlformats.org/officeDocument/2006/relationships/font" Target="fonts/OpenSansLight-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SourceCodePro-regular.fntdata"/><Relationship Id="rId32" Type="http://schemas.openxmlformats.org/officeDocument/2006/relationships/font" Target="fonts/Roboto-boldItalic.fntdata"/><Relationship Id="rId35" Type="http://schemas.openxmlformats.org/officeDocument/2006/relationships/font" Target="fonts/SourceCodePro-italic.fntdata"/><Relationship Id="rId34" Type="http://schemas.openxmlformats.org/officeDocument/2006/relationships/font" Target="fonts/SourceCodePro-bold.fntdata"/><Relationship Id="rId37" Type="http://schemas.openxmlformats.org/officeDocument/2006/relationships/font" Target="fonts/HelveticaNeue-regular.fntdata"/><Relationship Id="rId36" Type="http://schemas.openxmlformats.org/officeDocument/2006/relationships/font" Target="fonts/SourceCodePro-boldItalic.fntdata"/><Relationship Id="rId39" Type="http://schemas.openxmlformats.org/officeDocument/2006/relationships/font" Target="fonts/HelveticaNeue-italic.fntdata"/><Relationship Id="rId38" Type="http://schemas.openxmlformats.org/officeDocument/2006/relationships/font" Target="fonts/HelveticaNeue-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obot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e49a16c14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e49a16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5" name="Google Shape;205;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6" name="Google Shape;266;p3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1" name="Google Shape;141;p4: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2" name="Google Shape;172;p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3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3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5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5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 name="Shape 44"/>
        <p:cNvGrpSpPr/>
        <p:nvPr/>
      </p:nvGrpSpPr>
      <p:grpSpPr>
        <a:xfrm>
          <a:off x="0" y="0"/>
          <a:ext cx="0" cy="0"/>
          <a:chOff x="0" y="0"/>
          <a:chExt cx="0" cy="0"/>
        </a:xfrm>
      </p:grpSpPr>
      <p:sp>
        <p:nvSpPr>
          <p:cNvPr id="45" name="Google Shape;45;p3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3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8"/>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3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3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4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4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48"/>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48"/>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4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37"/>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37"/>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8"/>
          <p:cNvSpPr/>
          <p:nvPr>
            <p:ph idx="2" type="pic"/>
          </p:nvPr>
        </p:nvSpPr>
        <p:spPr>
          <a:xfrm>
            <a:off x="1691673" y="654843"/>
            <a:ext cx="4383300" cy="6103200"/>
          </a:xfrm>
          <a:prstGeom prst="rect">
            <a:avLst/>
          </a:prstGeom>
          <a:noFill/>
          <a:ln>
            <a:noFill/>
          </a:ln>
        </p:spPr>
      </p:sp>
      <p:sp>
        <p:nvSpPr>
          <p:cNvPr id="84" name="Google Shape;84;p58"/>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8"/>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8"/>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9"/>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60"/>
          <p:cNvSpPr/>
          <p:nvPr>
            <p:ph idx="2" type="pic"/>
          </p:nvPr>
        </p:nvSpPr>
        <p:spPr>
          <a:xfrm>
            <a:off x="3982975" y="654843"/>
            <a:ext cx="2391000" cy="8486700"/>
          </a:xfrm>
          <a:prstGeom prst="rect">
            <a:avLst/>
          </a:prstGeom>
          <a:noFill/>
          <a:ln>
            <a:noFill/>
          </a:ln>
        </p:spPr>
      </p:sp>
      <p:sp>
        <p:nvSpPr>
          <p:cNvPr id="92" name="Google Shape;92;p60"/>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60"/>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61"/>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6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6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6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63"/>
          <p:cNvSpPr/>
          <p:nvPr>
            <p:ph idx="2" type="pic"/>
          </p:nvPr>
        </p:nvSpPr>
        <p:spPr>
          <a:xfrm>
            <a:off x="3982975" y="2684859"/>
            <a:ext cx="2391000" cy="6482700"/>
          </a:xfrm>
          <a:prstGeom prst="rect">
            <a:avLst/>
          </a:prstGeom>
          <a:noFill/>
          <a:ln>
            <a:noFill/>
          </a:ln>
        </p:spPr>
      </p:sp>
      <p:sp>
        <p:nvSpPr>
          <p:cNvPr id="104" name="Google Shape;104;p6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63"/>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6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9"/>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64"/>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6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65"/>
          <p:cNvSpPr/>
          <p:nvPr>
            <p:ph idx="2" type="pic"/>
          </p:nvPr>
        </p:nvSpPr>
        <p:spPr>
          <a:xfrm>
            <a:off x="3982975" y="5251847"/>
            <a:ext cx="2391000" cy="3889500"/>
          </a:xfrm>
          <a:prstGeom prst="rect">
            <a:avLst/>
          </a:prstGeom>
          <a:noFill/>
          <a:ln>
            <a:noFill/>
          </a:ln>
        </p:spPr>
      </p:sp>
      <p:sp>
        <p:nvSpPr>
          <p:cNvPr id="112" name="Google Shape;112;p65"/>
          <p:cNvSpPr/>
          <p:nvPr>
            <p:ph idx="3" type="pic"/>
          </p:nvPr>
        </p:nvSpPr>
        <p:spPr>
          <a:xfrm>
            <a:off x="3985763" y="916781"/>
            <a:ext cx="2391000" cy="3889500"/>
          </a:xfrm>
          <a:prstGeom prst="rect">
            <a:avLst/>
          </a:prstGeom>
          <a:noFill/>
          <a:ln>
            <a:noFill/>
          </a:ln>
        </p:spPr>
      </p:sp>
      <p:sp>
        <p:nvSpPr>
          <p:cNvPr id="113" name="Google Shape;113;p65"/>
          <p:cNvSpPr/>
          <p:nvPr>
            <p:ph idx="4" type="pic"/>
          </p:nvPr>
        </p:nvSpPr>
        <p:spPr>
          <a:xfrm>
            <a:off x="1398501" y="916781"/>
            <a:ext cx="2391000" cy="8225100"/>
          </a:xfrm>
          <a:prstGeom prst="rect">
            <a:avLst/>
          </a:prstGeom>
          <a:noFill/>
          <a:ln>
            <a:noFill/>
          </a:ln>
        </p:spPr>
      </p:sp>
      <p:sp>
        <p:nvSpPr>
          <p:cNvPr id="114" name="Google Shape;114;p6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66"/>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66"/>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6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67"/>
          <p:cNvSpPr/>
          <p:nvPr>
            <p:ph idx="2" type="pic"/>
          </p:nvPr>
        </p:nvSpPr>
        <p:spPr>
          <a:xfrm>
            <a:off x="971550" y="0"/>
            <a:ext cx="5829300" cy="10058400"/>
          </a:xfrm>
          <a:prstGeom prst="rect">
            <a:avLst/>
          </a:prstGeom>
          <a:noFill/>
          <a:ln>
            <a:noFill/>
          </a:ln>
        </p:spPr>
      </p:sp>
      <p:sp>
        <p:nvSpPr>
          <p:cNvPr id="121" name="Google Shape;121;p6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9"/>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9"/>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5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5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5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 name="Google Shape;25;p5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5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5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5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5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5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8" name="Google Shape;8;p3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9" name="Shape 39"/>
        <p:cNvGrpSpPr/>
        <p:nvPr/>
      </p:nvGrpSpPr>
      <p:grpSpPr>
        <a:xfrm>
          <a:off x="0" y="0"/>
          <a:ext cx="0" cy="0"/>
          <a:chOff x="0" y="0"/>
          <a:chExt cx="0" cy="0"/>
        </a:xfrm>
      </p:grpSpPr>
      <p:sp>
        <p:nvSpPr>
          <p:cNvPr id="40" name="Google Shape;40;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1" name="Google Shape;41;p3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42" name="Google Shape;42;p32"/>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43" name="Google Shape;43;p32"/>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3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36"/>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3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rive.google.com/file/d/1YdBZPpaIQvnD9NbgkeLMb5PeFtnhGGRP/view?usp=sharing" TargetMode="External"/><Relationship Id="rId4" Type="http://schemas.openxmlformats.org/officeDocument/2006/relationships/hyperlink" Target="https://drive.google.com/file/d/1YdBZPpaIQvnD9NbgkeLMb5PeFtnhGGRP/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rive.google.com/file/d/14SgnE_0wNpuPdF5ss94GGqIBfcxLnpIF/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e49a16c14_0_0"/>
          <p:cNvSpPr txBox="1"/>
          <p:nvPr>
            <p:ph type="ctrTitle"/>
          </p:nvPr>
        </p:nvSpPr>
        <p:spPr>
          <a:xfrm>
            <a:off x="264950" y="1456055"/>
            <a:ext cx="7242600" cy="15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Gamepoint HR Database</a:t>
            </a:r>
            <a:endParaRPr b="1"/>
          </a:p>
        </p:txBody>
      </p:sp>
      <p:sp>
        <p:nvSpPr>
          <p:cNvPr id="132" name="Google Shape;132;gee49a16c14_0_0"/>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Francis Odo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187" name="Google Shape;187;p12"/>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1900"/>
          </a:p>
        </p:txBody>
      </p:sp>
      <p:pic>
        <p:nvPicPr>
          <p:cNvPr id="188" name="Google Shape;188;p12"/>
          <p:cNvPicPr preferRelativeResize="0"/>
          <p:nvPr/>
        </p:nvPicPr>
        <p:blipFill rotWithShape="1">
          <a:blip r:embed="rId3">
            <a:alphaModFix/>
          </a:blip>
          <a:srcRect b="0" l="0" r="0" t="0"/>
          <a:stretch/>
        </p:blipFill>
        <p:spPr>
          <a:xfrm>
            <a:off x="495500" y="5005050"/>
            <a:ext cx="6566700" cy="3096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264900" y="226149"/>
            <a:ext cx="7242600" cy="789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ERD</a:t>
            </a:r>
            <a:endParaRPr sz="3000"/>
          </a:p>
        </p:txBody>
      </p:sp>
      <p:sp>
        <p:nvSpPr>
          <p:cNvPr id="194" name="Google Shape;194;p13"/>
          <p:cNvSpPr txBox="1"/>
          <p:nvPr>
            <p:ph idx="1" type="body"/>
          </p:nvPr>
        </p:nvSpPr>
        <p:spPr>
          <a:xfrm>
            <a:off x="264900" y="1163250"/>
            <a:ext cx="7242600" cy="8449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1600"/>
              </a:spcAft>
              <a:buSzPts val="3000"/>
              <a:buNone/>
            </a:pPr>
            <a:r>
              <a:t/>
            </a:r>
            <a:endParaRPr sz="1900"/>
          </a:p>
        </p:txBody>
      </p:sp>
      <p:pic>
        <p:nvPicPr>
          <p:cNvPr id="195" name="Google Shape;195;p13"/>
          <p:cNvPicPr preferRelativeResize="0"/>
          <p:nvPr/>
        </p:nvPicPr>
        <p:blipFill rotWithShape="1">
          <a:blip r:embed="rId3">
            <a:alphaModFix/>
          </a:blip>
          <a:srcRect b="0" l="0" r="0" t="0"/>
          <a:stretch/>
        </p:blipFill>
        <p:spPr>
          <a:xfrm>
            <a:off x="0" y="4310750"/>
            <a:ext cx="7623749" cy="4932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141075" y="0"/>
            <a:ext cx="7366500" cy="113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ERD</a:t>
            </a:r>
            <a:endParaRPr sz="3000"/>
          </a:p>
        </p:txBody>
      </p:sp>
      <p:sp>
        <p:nvSpPr>
          <p:cNvPr id="201" name="Google Shape;201;p14"/>
          <p:cNvSpPr txBox="1"/>
          <p:nvPr>
            <p:ph idx="1" type="body"/>
          </p:nvPr>
        </p:nvSpPr>
        <p:spPr>
          <a:xfrm>
            <a:off x="141075" y="1163250"/>
            <a:ext cx="7489500" cy="8523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t/>
            </a:r>
            <a:endParaRPr sz="15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SzPts val="3000"/>
              <a:buNone/>
            </a:pPr>
            <a:r>
              <a:t/>
            </a:r>
            <a:endParaRPr sz="1500">
              <a:solidFill>
                <a:srgbClr val="525C65"/>
              </a:solidFill>
              <a:highlight>
                <a:srgbClr val="FFFFFF"/>
              </a:highlight>
              <a:latin typeface="Open Sans"/>
              <a:ea typeface="Open Sans"/>
              <a:cs typeface="Open Sans"/>
              <a:sym typeface="Open Sans"/>
            </a:endParaRPr>
          </a:p>
        </p:txBody>
      </p:sp>
      <p:pic>
        <p:nvPicPr>
          <p:cNvPr id="202" name="Google Shape;202;p14"/>
          <p:cNvPicPr preferRelativeResize="0"/>
          <p:nvPr/>
        </p:nvPicPr>
        <p:blipFill rotWithShape="1">
          <a:blip r:embed="rId3">
            <a:alphaModFix/>
          </a:blip>
          <a:srcRect b="0" l="0" r="0" t="0"/>
          <a:stretch/>
        </p:blipFill>
        <p:spPr>
          <a:xfrm>
            <a:off x="0" y="4654500"/>
            <a:ext cx="7772401" cy="503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06" name="Shape 206"/>
        <p:cNvGrpSpPr/>
        <p:nvPr/>
      </p:nvGrpSpPr>
      <p:grpSpPr>
        <a:xfrm>
          <a:off x="0" y="0"/>
          <a:ext cx="0" cy="0"/>
          <a:chOff x="0" y="0"/>
          <a:chExt cx="0" cy="0"/>
        </a:xfrm>
      </p:grpSpPr>
      <p:sp>
        <p:nvSpPr>
          <p:cNvPr id="207" name="Google Shape;207;p1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Create A Physical Database</a:t>
            </a:r>
            <a:endParaRPr b="0" i="0" sz="3000" u="none" cap="none" strike="noStrike">
              <a:solidFill>
                <a:srgbClr val="FFFFFF"/>
              </a:solidFill>
              <a:latin typeface="Open Sans"/>
              <a:ea typeface="Open Sans"/>
              <a:cs typeface="Open Sans"/>
              <a:sym typeface="Open Sans"/>
            </a:endParaRPr>
          </a:p>
        </p:txBody>
      </p:sp>
      <p:sp>
        <p:nvSpPr>
          <p:cNvPr id="208" name="Google Shape;208;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264900" y="111573"/>
            <a:ext cx="7242600" cy="69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DDL</a:t>
            </a:r>
            <a:endParaRPr sz="3000"/>
          </a:p>
        </p:txBody>
      </p:sp>
      <p:sp>
        <p:nvSpPr>
          <p:cNvPr id="214" name="Google Shape;214;p17"/>
          <p:cNvSpPr txBox="1"/>
          <p:nvPr>
            <p:ph idx="1" type="body"/>
          </p:nvPr>
        </p:nvSpPr>
        <p:spPr>
          <a:xfrm>
            <a:off x="264950" y="802175"/>
            <a:ext cx="7242600" cy="91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1900"/>
              <a:t>Create a DDL SQL script capable of building the database you designed in Step 2</a:t>
            </a:r>
            <a:endParaRPr sz="1900"/>
          </a:p>
          <a:p>
            <a:pPr indent="0" lvl="0" marL="0" marR="241300" rtl="0" algn="l">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SQL code file provided in the zip file.</a:t>
            </a:r>
            <a:endParaRPr sz="1350">
              <a:solidFill>
                <a:srgbClr val="FF0000"/>
              </a:solidFill>
              <a:highlight>
                <a:srgbClr val="FFFFFF"/>
              </a:highlight>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t>Sample screenshot of the code:</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15" name="Google Shape;215;p17"/>
          <p:cNvPicPr preferRelativeResize="0"/>
          <p:nvPr/>
        </p:nvPicPr>
        <p:blipFill rotWithShape="1">
          <a:blip r:embed="rId3">
            <a:alphaModFix/>
          </a:blip>
          <a:srcRect b="0" l="0" r="0" t="0"/>
          <a:stretch/>
        </p:blipFill>
        <p:spPr>
          <a:xfrm>
            <a:off x="0" y="2843213"/>
            <a:ext cx="7772400" cy="437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264900" y="241623"/>
            <a:ext cx="7242600" cy="67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CRUD</a:t>
            </a:r>
            <a:endParaRPr sz="3000"/>
          </a:p>
        </p:txBody>
      </p:sp>
      <p:sp>
        <p:nvSpPr>
          <p:cNvPr id="221" name="Google Shape;221;p18"/>
          <p:cNvSpPr txBox="1"/>
          <p:nvPr>
            <p:ph idx="1" type="body"/>
          </p:nvPr>
        </p:nvSpPr>
        <p:spPr>
          <a:xfrm>
            <a:off x="264900" y="1361525"/>
            <a:ext cx="7242600" cy="82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22" name="Google Shape;222;p18"/>
          <p:cNvPicPr preferRelativeResize="0"/>
          <p:nvPr/>
        </p:nvPicPr>
        <p:blipFill rotWithShape="1">
          <a:blip r:embed="rId3">
            <a:alphaModFix/>
          </a:blip>
          <a:srcRect b="0" l="0" r="0" t="0"/>
          <a:stretch/>
        </p:blipFill>
        <p:spPr>
          <a:xfrm>
            <a:off x="0" y="2843213"/>
            <a:ext cx="7772400" cy="4371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264950" y="89899"/>
            <a:ext cx="7242600" cy="71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CRUD</a:t>
            </a:r>
            <a:endParaRPr sz="3000"/>
          </a:p>
        </p:txBody>
      </p:sp>
      <p:sp>
        <p:nvSpPr>
          <p:cNvPr id="228" name="Google Shape;228;p19"/>
          <p:cNvSpPr txBox="1"/>
          <p:nvPr>
            <p:ph idx="1" type="body"/>
          </p:nvPr>
        </p:nvSpPr>
        <p:spPr>
          <a:xfrm>
            <a:off x="0" y="1163250"/>
            <a:ext cx="7772400" cy="82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INSERT INTO title (emp_id, job_title, emp_nm, department) values (1, 'Web Programmer',' ',' ');</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select * from title </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where job_title = 'Web Programmer'</a:t>
            </a:r>
            <a:endParaRPr b="1" sz="1900">
              <a:latin typeface="Open Sans"/>
              <a:ea typeface="Open Sans"/>
              <a:cs typeface="Open Sans"/>
              <a:sym typeface="Open Sans"/>
            </a:endParaRPr>
          </a:p>
          <a:p>
            <a:pPr indent="0" lvl="0" marL="457200" rtl="0" algn="l">
              <a:lnSpc>
                <a:spcPct val="115000"/>
              </a:lnSpc>
              <a:spcBef>
                <a:spcPts val="1600"/>
              </a:spcBef>
              <a:spcAft>
                <a:spcPts val="1600"/>
              </a:spcAft>
              <a:buSzPts val="3000"/>
              <a:buNone/>
            </a:pPr>
            <a:r>
              <a:t/>
            </a:r>
            <a:endParaRPr sz="1900"/>
          </a:p>
        </p:txBody>
      </p:sp>
      <p:pic>
        <p:nvPicPr>
          <p:cNvPr id="229" name="Google Shape;229;p19"/>
          <p:cNvPicPr preferRelativeResize="0"/>
          <p:nvPr/>
        </p:nvPicPr>
        <p:blipFill rotWithShape="1">
          <a:blip r:embed="rId3">
            <a:alphaModFix/>
          </a:blip>
          <a:srcRect b="0" l="0" r="0" t="0"/>
          <a:stretch/>
        </p:blipFill>
        <p:spPr>
          <a:xfrm>
            <a:off x="0" y="2843213"/>
            <a:ext cx="7772400" cy="4371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264945" y="25092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CRUD</a:t>
            </a:r>
            <a:endParaRPr sz="2000"/>
          </a:p>
        </p:txBody>
      </p:sp>
      <p:sp>
        <p:nvSpPr>
          <p:cNvPr id="235" name="Google Shape;235;p20"/>
          <p:cNvSpPr txBox="1"/>
          <p:nvPr>
            <p:ph idx="1" type="body"/>
          </p:nvPr>
        </p:nvSpPr>
        <p:spPr>
          <a:xfrm>
            <a:off x="141100" y="1370825"/>
            <a:ext cx="7514100" cy="868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11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UPDATE title </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SET job_title = 'Web Developer'</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WHERE job_title = 'Web Programmer';</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Select * from title</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where job_title = 'Web Developer'</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36" name="Google Shape;236;p20"/>
          <p:cNvPicPr preferRelativeResize="0"/>
          <p:nvPr/>
        </p:nvPicPr>
        <p:blipFill rotWithShape="1">
          <a:blip r:embed="rId3">
            <a:alphaModFix/>
          </a:blip>
          <a:srcRect b="0" l="0" r="0" t="0"/>
          <a:stretch/>
        </p:blipFill>
        <p:spPr>
          <a:xfrm>
            <a:off x="0" y="2843213"/>
            <a:ext cx="7772400" cy="437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264900" y="151823"/>
            <a:ext cx="7093200" cy="61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CRUD</a:t>
            </a:r>
            <a:endParaRPr sz="3000"/>
          </a:p>
        </p:txBody>
      </p:sp>
      <p:sp>
        <p:nvSpPr>
          <p:cNvPr id="242" name="Google Shape;242;p21"/>
          <p:cNvSpPr txBox="1"/>
          <p:nvPr>
            <p:ph idx="1" type="body"/>
          </p:nvPr>
        </p:nvSpPr>
        <p:spPr>
          <a:xfrm>
            <a:off x="-15099" y="1052750"/>
            <a:ext cx="7772400" cy="87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DELETE FROM title</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WHERE job_title = 'Web Developer';</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Select * from title</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where job_title = 'Web Developer'</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43" name="Google Shape;243;p21"/>
          <p:cNvPicPr preferRelativeResize="0"/>
          <p:nvPr/>
        </p:nvPicPr>
        <p:blipFill rotWithShape="1">
          <a:blip r:embed="rId3">
            <a:alphaModFix/>
          </a:blip>
          <a:srcRect b="0" l="0" r="0" t="0"/>
          <a:stretch/>
        </p:blipFill>
        <p:spPr>
          <a:xfrm>
            <a:off x="0" y="2843213"/>
            <a:ext cx="7772400" cy="437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type="title"/>
          </p:nvPr>
        </p:nvSpPr>
        <p:spPr>
          <a:xfrm>
            <a:off x="116300" y="176599"/>
            <a:ext cx="7242600" cy="839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49" name="Google Shape;249;p22"/>
          <p:cNvSpPr txBox="1"/>
          <p:nvPr>
            <p:ph idx="1" type="body"/>
          </p:nvPr>
        </p:nvSpPr>
        <p:spPr>
          <a:xfrm>
            <a:off x="50" y="1213950"/>
            <a:ext cx="7772400" cy="86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Select "department", COUNT("emp_id") from "employee_information"</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GROUP BY "department";</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0" name="Google Shape;250;p22"/>
          <p:cNvPicPr preferRelativeResize="0"/>
          <p:nvPr/>
        </p:nvPicPr>
        <p:blipFill rotWithShape="1">
          <a:blip r:embed="rId3">
            <a:alphaModFix/>
          </a:blip>
          <a:srcRect b="0" l="0" r="0" t="0"/>
          <a:stretch/>
        </p:blipFill>
        <p:spPr>
          <a:xfrm>
            <a:off x="0" y="2843213"/>
            <a:ext cx="7772400" cy="437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Business Scenario</a:t>
            </a:r>
            <a:endParaRPr/>
          </a:p>
        </p:txBody>
      </p:sp>
      <p:sp>
        <p:nvSpPr>
          <p:cNvPr id="138" name="Google Shape;138;p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   Business requirement</a:t>
            </a:r>
            <a:endParaRPr b="1" sz="1500">
              <a:solidFill>
                <a:srgbClr val="2E3D49"/>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200">
                <a:solidFill>
                  <a:srgbClr val="24292F"/>
                </a:solidFill>
                <a:highlight>
                  <a:srgbClr val="FFFFFF"/>
                </a:highlight>
                <a:latin typeface="Arial"/>
                <a:ea typeface="Arial"/>
                <a:cs typeface="Arial"/>
                <a:sym typeface="Arial"/>
              </a:rPr>
              <a:t>Gamepiont Corp is experiencing explosive growth with a sudden appearance onto the gaming scene with its new AI-powered video game console. As a result, they have gone from a small 10 person operation to 300 employees and 5 locations in under a year. HR department at Gameponit is having trouble keeping up with the growth since they are still maintaining employee information in a spreadsheet. While that worked for ten employees, it has become increasingly cumbersome to manage as the company expands.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latin typeface="Arial"/>
                <a:ea typeface="Arial"/>
                <a:cs typeface="Arial"/>
                <a:sym typeface="Arial"/>
              </a:rPr>
              <a:t>As such, the HR department has tasked you, as the new data architect, to design and build a database capable of managing their employee information.</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500">
                <a:solidFill>
                  <a:srgbClr val="24292F"/>
                </a:solidFill>
                <a:highlight>
                  <a:srgbClr val="FFFFFF"/>
                </a:highlight>
                <a:latin typeface="Arial"/>
                <a:ea typeface="Arial"/>
                <a:cs typeface="Arial"/>
                <a:sym typeface="Arial"/>
              </a:rPr>
              <a:t>   Dataset</a:t>
            </a:r>
            <a:endParaRPr b="1" sz="1500">
              <a:solidFill>
                <a:srgbClr val="24292F"/>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latin typeface="Arial"/>
                <a:ea typeface="Arial"/>
                <a:cs typeface="Arial"/>
                <a:sym typeface="Arial"/>
              </a:rPr>
              <a:t>The HR department at (Gamepoint) provided an Excel workbook consisting of 310 records, with 14 columns. The data is in human-readable format and has not been normalized at all. The data lists the names of employees at Gamepoint Corp, as well as information such as job title, department, manager's name, hire date, start date, end date, work location, and salary.</a:t>
            </a:r>
            <a:endParaRPr sz="1200">
              <a:solidFill>
                <a:srgbClr val="24292F"/>
              </a:solidFill>
              <a:highlight>
                <a:srgbClr val="FFFFFF"/>
              </a:highlight>
              <a:latin typeface="Arial"/>
              <a:ea typeface="Arial"/>
              <a:cs typeface="Arial"/>
              <a:sym typeface="Arial"/>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264950" y="250924"/>
            <a:ext cx="7242600" cy="71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CRUD</a:t>
            </a:r>
            <a:endParaRPr sz="3000"/>
          </a:p>
        </p:txBody>
      </p:sp>
      <p:sp>
        <p:nvSpPr>
          <p:cNvPr id="256" name="Google Shape;256;p23"/>
          <p:cNvSpPr txBox="1"/>
          <p:nvPr>
            <p:ph idx="1" type="body"/>
          </p:nvPr>
        </p:nvSpPr>
        <p:spPr>
          <a:xfrm>
            <a:off x="264900" y="1163250"/>
            <a:ext cx="7507500" cy="889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select * from employee_information</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rPr b="1" lang="en" sz="1900">
                <a:latin typeface="Open Sans"/>
                <a:ea typeface="Open Sans"/>
                <a:cs typeface="Open Sans"/>
                <a:sym typeface="Open Sans"/>
              </a:rPr>
              <a:t>where emp_nm = 'Toni Lembeck';</a:t>
            </a:r>
            <a:endParaRPr b="1" sz="1900">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7" name="Google Shape;257;p23"/>
          <p:cNvPicPr preferRelativeResize="0"/>
          <p:nvPr/>
        </p:nvPicPr>
        <p:blipFill rotWithShape="1">
          <a:blip r:embed="rId3">
            <a:alphaModFix/>
          </a:blip>
          <a:srcRect b="0" l="0" r="0" t="0"/>
          <a:stretch/>
        </p:blipFill>
        <p:spPr>
          <a:xfrm>
            <a:off x="0" y="2843213"/>
            <a:ext cx="7772400" cy="4371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141075" y="201375"/>
            <a:ext cx="7242600" cy="71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CRUD</a:t>
            </a:r>
            <a:endParaRPr sz="3000"/>
          </a:p>
        </p:txBody>
      </p:sp>
      <p:sp>
        <p:nvSpPr>
          <p:cNvPr id="263" name="Google Shape;263;p24"/>
          <p:cNvSpPr txBox="1"/>
          <p:nvPr>
            <p:ph idx="1" type="body"/>
          </p:nvPr>
        </p:nvSpPr>
        <p:spPr>
          <a:xfrm>
            <a:off x="141075" y="1163249"/>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Question 7: Describe how you would apply table security to restrict access to employee salaries using an SQL server.</a:t>
            </a:r>
            <a:endParaRPr b="1" sz="1900">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2300">
                <a:latin typeface="Open Sans"/>
                <a:ea typeface="Open Sans"/>
                <a:cs typeface="Open Sans"/>
                <a:sym typeface="Open Sans"/>
              </a:rPr>
              <a:t>This can be achieved with Column Level Security</a:t>
            </a:r>
            <a:endParaRPr sz="23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2300">
                <a:solidFill>
                  <a:srgbClr val="102D40"/>
                </a:solidFill>
                <a:highlight>
                  <a:srgbClr val="FFFFFF"/>
                </a:highlight>
                <a:latin typeface="Roboto"/>
                <a:ea typeface="Roboto"/>
                <a:cs typeface="Roboto"/>
                <a:sym typeface="Roboto"/>
              </a:rPr>
              <a:t>A user with full access to the employee table can currently access all columns in the tale..</a:t>
            </a:r>
            <a:endParaRPr sz="2300">
              <a:solidFill>
                <a:srgbClr val="102D40"/>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SzPts val="3000"/>
              <a:buNone/>
            </a:pPr>
            <a:r>
              <a:rPr lang="en" sz="2300">
                <a:solidFill>
                  <a:srgbClr val="102D40"/>
                </a:solidFill>
                <a:highlight>
                  <a:srgbClr val="FFFFFF"/>
                </a:highlight>
                <a:latin typeface="Roboto"/>
                <a:ea typeface="Roboto"/>
                <a:cs typeface="Roboto"/>
                <a:sym typeface="Roboto"/>
              </a:rPr>
              <a:t>First, we want to revoke the user’s access to the employee table.</a:t>
            </a:r>
            <a:endParaRPr sz="2300">
              <a:solidFill>
                <a:srgbClr val="102D40"/>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SzPts val="3000"/>
              <a:buNone/>
            </a:pPr>
            <a:r>
              <a:rPr lang="en" sz="2300">
                <a:solidFill>
                  <a:srgbClr val="102D40"/>
                </a:solidFill>
                <a:highlight>
                  <a:srgbClr val="FFFFFF"/>
                </a:highlight>
                <a:latin typeface="Roboto"/>
                <a:ea typeface="Roboto"/>
                <a:cs typeface="Roboto"/>
                <a:sym typeface="Roboto"/>
              </a:rPr>
              <a:t>Second,  create a view with only required columns or columns we want the user to see or have access to, and, provide this view access to the user instead.</a:t>
            </a:r>
            <a:endParaRPr sz="2300">
              <a:solidFill>
                <a:srgbClr val="102D40"/>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t/>
            </a:r>
            <a:endParaRPr sz="2200">
              <a:solidFill>
                <a:schemeClr val="dk1"/>
              </a:solidFill>
              <a:latin typeface="Arial"/>
              <a:ea typeface="Arial"/>
              <a:cs typeface="Arial"/>
              <a:sym typeface="Arial"/>
            </a:endParaRPr>
          </a:p>
          <a:p>
            <a:pPr indent="0" lvl="0" marL="0" rtl="0" algn="l">
              <a:lnSpc>
                <a:spcPct val="115000"/>
              </a:lnSpc>
              <a:spcBef>
                <a:spcPts val="1600"/>
              </a:spcBef>
              <a:spcAft>
                <a:spcPts val="0"/>
              </a:spcAft>
              <a:buClr>
                <a:schemeClr val="dk1"/>
              </a:buClr>
              <a:buSzPts val="1100"/>
              <a:buFont typeface="Arial"/>
              <a:buNone/>
            </a:pPr>
            <a:r>
              <a:t/>
            </a:r>
            <a:endParaRPr sz="1050">
              <a:solidFill>
                <a:srgbClr val="E0E2E4"/>
              </a:solidFill>
              <a:latin typeface="Source Code Pro"/>
              <a:ea typeface="Source Code Pro"/>
              <a:cs typeface="Source Code Pro"/>
              <a:sym typeface="Source Code Pro"/>
            </a:endParaRPr>
          </a:p>
          <a:p>
            <a:pPr indent="0" lvl="0" marL="0" rtl="0" algn="l">
              <a:lnSpc>
                <a:spcPct val="115000"/>
              </a:lnSpc>
              <a:spcBef>
                <a:spcPts val="1600"/>
              </a:spcBef>
              <a:spcAft>
                <a:spcPts val="0"/>
              </a:spcAft>
              <a:buSzPts val="3000"/>
              <a:buNone/>
            </a:pPr>
            <a:r>
              <a:t/>
            </a:r>
            <a:endParaRPr sz="1200">
              <a:solidFill>
                <a:srgbClr val="102D40"/>
              </a:solidFill>
              <a:highlight>
                <a:srgbClr val="FFFFFF"/>
              </a:highlight>
              <a:latin typeface="Roboto"/>
              <a:ea typeface="Roboto"/>
              <a:cs typeface="Roboto"/>
              <a:sym typeface="Roboto"/>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7" name="Shape 267"/>
        <p:cNvGrpSpPr/>
        <p:nvPr/>
      </p:nvGrpSpPr>
      <p:grpSpPr>
        <a:xfrm>
          <a:off x="0" y="0"/>
          <a:ext cx="0" cy="0"/>
          <a:chOff x="0" y="0"/>
          <a:chExt cx="0" cy="0"/>
        </a:xfrm>
      </p:grpSpPr>
      <p:sp>
        <p:nvSpPr>
          <p:cNvPr id="268" name="Google Shape;268;p3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Appendix</a:t>
            </a:r>
            <a:endParaRPr b="1" i="0" sz="3000" u="none" cap="none" strike="noStrike">
              <a:solidFill>
                <a:srgbClr val="FFFFFF"/>
              </a:solidFill>
              <a:latin typeface="Open Sans"/>
              <a:ea typeface="Open Sans"/>
              <a:cs typeface="Open Sans"/>
              <a:sym typeface="Open Sans"/>
            </a:endParaRPr>
          </a:p>
          <a:p>
            <a:pPr indent="0" lvl="0" marL="0" marR="0" rtl="0" algn="l">
              <a:lnSpc>
                <a:spcPct val="150000"/>
              </a:lnSpc>
              <a:spcBef>
                <a:spcPts val="0"/>
              </a:spcBef>
              <a:spcAft>
                <a:spcPts val="0"/>
              </a:spcAft>
              <a:buClr>
                <a:schemeClr val="lt1"/>
              </a:buClr>
              <a:buSzPts val="3000"/>
              <a:buFont typeface="Open Sans"/>
              <a:buNone/>
            </a:pPr>
            <a:r>
              <a:t/>
            </a:r>
            <a:endParaRPr b="1" i="0" sz="3000" u="none" cap="none" strike="noStrike">
              <a:solidFill>
                <a:srgbClr val="FFFFFF"/>
              </a:solidFill>
              <a:latin typeface="Open Sans"/>
              <a:ea typeface="Open Sans"/>
              <a:cs typeface="Open Sans"/>
              <a:sym typeface="Open Sans"/>
            </a:endParaRPr>
          </a:p>
        </p:txBody>
      </p:sp>
      <p:sp>
        <p:nvSpPr>
          <p:cNvPr id="269" name="Google Shape;269;p3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42" name="Shape 142"/>
        <p:cNvGrpSpPr/>
        <p:nvPr/>
      </p:nvGrpSpPr>
      <p:grpSpPr>
        <a:xfrm>
          <a:off x="0" y="0"/>
          <a:ext cx="0" cy="0"/>
          <a:chOff x="0" y="0"/>
          <a:chExt cx="0" cy="0"/>
        </a:xfrm>
      </p:grpSpPr>
      <p:sp>
        <p:nvSpPr>
          <p:cNvPr id="143" name="Google Shape;143;p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4" name="Google Shape;144;p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5" name="Google Shape;145;p4"/>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Architecture Foundations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264950" y="0"/>
            <a:ext cx="7242600" cy="1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Data Architect Business Requirement</a:t>
            </a:r>
            <a:endParaRPr sz="3000"/>
          </a:p>
        </p:txBody>
      </p:sp>
      <p:sp>
        <p:nvSpPr>
          <p:cNvPr id="151" name="Google Shape;151;p6"/>
          <p:cNvSpPr txBox="1"/>
          <p:nvPr>
            <p:ph idx="1" type="body"/>
          </p:nvPr>
        </p:nvSpPr>
        <p:spPr>
          <a:xfrm>
            <a:off x="264950" y="990225"/>
            <a:ext cx="7242600" cy="90681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en" sz="1900">
                <a:latin typeface="Open Sans"/>
                <a:ea typeface="Open Sans"/>
                <a:cs typeface="Open Sans"/>
                <a:sym typeface="Open Sans"/>
              </a:rPr>
              <a:t>Purpose of the new database:</a:t>
            </a:r>
            <a:endParaRPr b="1" sz="1900">
              <a:latin typeface="Open Sans"/>
              <a:ea typeface="Open Sans"/>
              <a:cs typeface="Open Sans"/>
              <a:sym typeface="Open Sans"/>
            </a:endParaRPr>
          </a:p>
          <a:p>
            <a:pPr indent="0" lvl="0" marL="0" rtl="0" algn="l">
              <a:lnSpc>
                <a:spcPct val="100000"/>
              </a:lnSpc>
              <a:spcBef>
                <a:spcPts val="1600"/>
              </a:spcBef>
              <a:spcAft>
                <a:spcPts val="0"/>
              </a:spcAft>
              <a:buClr>
                <a:schemeClr val="dk1"/>
              </a:buClr>
              <a:buSzPts val="1100"/>
              <a:buFont typeface="Arial"/>
              <a:buNone/>
            </a:pPr>
            <a:r>
              <a:rPr lang="en" sz="1700"/>
              <a:t>What is the business partner requesting?: Design and create a database for the HR department  </a:t>
            </a:r>
            <a:endParaRPr sz="1700"/>
          </a:p>
          <a:p>
            <a:pPr indent="-349250" lvl="0" marL="457200" rtl="0" algn="l">
              <a:lnSpc>
                <a:spcPct val="100000"/>
              </a:lnSpc>
              <a:spcBef>
                <a:spcPts val="1600"/>
              </a:spcBef>
              <a:spcAft>
                <a:spcPts val="0"/>
              </a:spcAft>
              <a:buSzPts val="1900"/>
              <a:buFont typeface="Open Sans"/>
              <a:buChar char="●"/>
            </a:pPr>
            <a:r>
              <a:rPr b="1" lang="en" sz="1900">
                <a:latin typeface="Open Sans"/>
                <a:ea typeface="Open Sans"/>
                <a:cs typeface="Open Sans"/>
                <a:sym typeface="Open Sans"/>
              </a:rPr>
              <a:t>Describe current data management solution:</a:t>
            </a:r>
            <a:endParaRPr b="1" sz="1900">
              <a:solidFill>
                <a:srgbClr val="000000"/>
              </a:solidFill>
              <a:latin typeface="Arial"/>
              <a:ea typeface="Arial"/>
              <a:cs typeface="Arial"/>
              <a:sym typeface="Arial"/>
            </a:endParaRPr>
          </a:p>
          <a:p>
            <a:pPr indent="0" lvl="0" marL="0" rtl="0" algn="l">
              <a:lnSpc>
                <a:spcPct val="115000"/>
              </a:lnSpc>
              <a:spcBef>
                <a:spcPts val="1200"/>
              </a:spcBef>
              <a:spcAft>
                <a:spcPts val="0"/>
              </a:spcAft>
              <a:buSzPts val="3000"/>
              <a:buNone/>
            </a:pPr>
            <a:r>
              <a:rPr lang="en" sz="1700"/>
              <a:t>What is the current method data storage/management?: Currently, the HR department maintain information in a shared  Excel spreadsheet, managed by HR MAnager</a:t>
            </a:r>
            <a:endParaRPr sz="1100">
              <a:solidFill>
                <a:srgbClr val="000000"/>
              </a:solidFill>
              <a:latin typeface="Arial"/>
              <a:ea typeface="Arial"/>
              <a:cs typeface="Arial"/>
              <a:sym typeface="Arial"/>
            </a:endParaRPr>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Describe current data available: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t>What data does the business currently have available?: An Excel spreadsheet with employee information consisting 206 records  such as </a:t>
            </a:r>
            <a:r>
              <a:rPr lang="en" sz="1900">
                <a:solidFill>
                  <a:srgbClr val="4F4F4F"/>
                </a:solidFill>
                <a:highlight>
                  <a:srgbClr val="FFFFFF"/>
                </a:highlight>
                <a:latin typeface="Open Sans"/>
                <a:ea typeface="Open Sans"/>
                <a:cs typeface="Open Sans"/>
                <a:sym typeface="Open Sans"/>
              </a:rPr>
              <a:t>job title, department, manager's name, hire date, start date, end date, work location, and salary.</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Additional data requests:</a:t>
            </a:r>
            <a:endParaRPr b="1" sz="1900">
              <a:latin typeface="Open Sans"/>
              <a:ea typeface="Open Sans"/>
              <a:cs typeface="Open Sans"/>
              <a:sym typeface="Open Sans"/>
            </a:endParaRPr>
          </a:p>
          <a:p>
            <a:pPr indent="0" lvl="0" marL="0" rtl="0" algn="l">
              <a:lnSpc>
                <a:spcPct val="100000"/>
              </a:lnSpc>
              <a:spcBef>
                <a:spcPts val="1600"/>
              </a:spcBef>
              <a:spcAft>
                <a:spcPts val="0"/>
              </a:spcAft>
              <a:buSzPts val="3000"/>
              <a:buNone/>
            </a:pPr>
            <a:r>
              <a:rPr lang="en" sz="1700"/>
              <a:t>Does the user have future data requests?: Interface and connect to the Payroll Department database for employee payroll and timesheet information.</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Who will own/manage data</a:t>
            </a:r>
            <a:endParaRPr b="1" sz="1900">
              <a:latin typeface="Open Sans"/>
              <a:ea typeface="Open Sans"/>
              <a:cs typeface="Open Sans"/>
              <a:sym typeface="Open Sans"/>
            </a:endParaRPr>
          </a:p>
          <a:p>
            <a:pPr indent="0" lvl="0" marL="0" rtl="0" algn="l">
              <a:lnSpc>
                <a:spcPct val="100000"/>
              </a:lnSpc>
              <a:spcBef>
                <a:spcPts val="1600"/>
              </a:spcBef>
              <a:spcAft>
                <a:spcPts val="0"/>
              </a:spcAft>
              <a:buSzPts val="3000"/>
              <a:buNone/>
            </a:pPr>
            <a:r>
              <a:rPr lang="en" sz="1700"/>
              <a:t>What department will own / manage the data in the database?: The HR department will own the database. It will be managed by the HR Manager</a:t>
            </a:r>
            <a:endParaRPr sz="19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Who will have access to database</a:t>
            </a:r>
            <a:endParaRPr b="1" sz="1900">
              <a:latin typeface="Open Sans"/>
              <a:ea typeface="Open Sans"/>
              <a:cs typeface="Open Sans"/>
              <a:sym typeface="Open Sans"/>
            </a:endParaRPr>
          </a:p>
          <a:p>
            <a:pPr indent="0" lvl="0" marL="0" rtl="0" algn="l">
              <a:lnSpc>
                <a:spcPct val="100000"/>
              </a:lnSpc>
              <a:spcBef>
                <a:spcPts val="1600"/>
              </a:spcBef>
              <a:spcAft>
                <a:spcPts val="0"/>
              </a:spcAft>
              <a:buSzPts val="3000"/>
              <a:buNone/>
            </a:pPr>
            <a:r>
              <a:rPr lang="en" sz="1700"/>
              <a:t>List user types that will have access; also list any restrictions to access. ===&gt; The HR Manager (Read/Write), HR employee (Read Only) with restriction to salary information</a:t>
            </a:r>
            <a:endParaRPr sz="1900"/>
          </a:p>
          <a:p>
            <a:pPr indent="0" lvl="0" marL="457200" rtl="0" algn="l">
              <a:lnSpc>
                <a:spcPct val="115000"/>
              </a:lnSpc>
              <a:spcBef>
                <a:spcPts val="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157" name="Google Shape;157;p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the size of the database in terms of numbers of rows. Business users often understand row or column size instead of GBs or MBs: 206 rows, expected 20% growth over 5 yrs, to about 406 Rows (1GB size allocation)</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any expected growth to the data:The expected and projected growth is 20% over 5 yrs from 206 rows of records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List any data that may be sensitive or restricted from particular users:</a:t>
            </a:r>
            <a:endParaRPr sz="1700"/>
          </a:p>
          <a:p>
            <a:pPr indent="0" lvl="0" marL="457200" rtl="0" algn="l">
              <a:lnSpc>
                <a:spcPct val="100000"/>
              </a:lnSpc>
              <a:spcBef>
                <a:spcPts val="1600"/>
              </a:spcBef>
              <a:spcAft>
                <a:spcPts val="0"/>
              </a:spcAft>
              <a:buSzPts val="3000"/>
              <a:buNone/>
            </a:pPr>
            <a:r>
              <a:rPr lang="en" sz="1700"/>
              <a:t>The Database access is restricted. No access by any user</a:t>
            </a:r>
            <a:endParaRPr sz="1700"/>
          </a:p>
          <a:p>
            <a:pPr indent="0" lvl="0" marL="457200" rtl="0" algn="l">
              <a:lnSpc>
                <a:spcPct val="100000"/>
              </a:lnSpc>
              <a:spcBef>
                <a:spcPts val="1600"/>
              </a:spcBef>
              <a:spcAft>
                <a:spcPts val="0"/>
              </a:spcAft>
              <a:buSzPts val="3000"/>
              <a:buNone/>
            </a:pPr>
            <a:r>
              <a:rPr lang="en" sz="1700"/>
              <a:t>The employee salary table is restricted to all users</a:t>
            </a:r>
            <a:endParaRPr sz="1700"/>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264895" y="2261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100"/>
              <a:t>Data Architect Technical Requirement</a:t>
            </a:r>
            <a:endParaRPr sz="3100"/>
          </a:p>
        </p:txBody>
      </p:sp>
      <p:sp>
        <p:nvSpPr>
          <p:cNvPr id="163" name="Google Shape;163;p8"/>
          <p:cNvSpPr txBox="1"/>
          <p:nvPr>
            <p:ph idx="1" type="body"/>
          </p:nvPr>
        </p:nvSpPr>
        <p:spPr>
          <a:xfrm>
            <a:off x="264900" y="1346049"/>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Justification for the new database</a:t>
            </a:r>
            <a:endParaRPr b="1" sz="1900">
              <a:latin typeface="Open Sans"/>
              <a:ea typeface="Open Sans"/>
              <a:cs typeface="Open Sans"/>
              <a:sym typeface="Open Sans"/>
            </a:endParaRPr>
          </a:p>
          <a:p>
            <a:pPr indent="0" lvl="0" marL="0" rtl="0" algn="l">
              <a:lnSpc>
                <a:spcPct val="100000"/>
              </a:lnSpc>
              <a:spcBef>
                <a:spcPts val="1600"/>
              </a:spcBef>
              <a:spcAft>
                <a:spcPts val="0"/>
              </a:spcAft>
              <a:buSzPts val="3000"/>
              <a:buNone/>
            </a:pPr>
            <a:r>
              <a:rPr lang="en" sz="1700"/>
              <a:t>Provide at least two justifications for building a database: </a:t>
            </a:r>
            <a:endParaRPr sz="1700"/>
          </a:p>
          <a:p>
            <a:pPr indent="0" lvl="0" marL="0" rtl="0" algn="l">
              <a:lnSpc>
                <a:spcPct val="100000"/>
              </a:lnSpc>
              <a:spcBef>
                <a:spcPts val="1600"/>
              </a:spcBef>
              <a:spcAft>
                <a:spcPts val="0"/>
              </a:spcAft>
              <a:buSzPts val="3000"/>
              <a:buNone/>
            </a:pPr>
            <a:r>
              <a:rPr lang="en" sz="1700"/>
              <a:t>1. The number of employees have increased significantly from 10 to 200 and the data size is getting increasingly difficult to manage. </a:t>
            </a:r>
            <a:endParaRPr sz="1700"/>
          </a:p>
          <a:p>
            <a:pPr indent="0" lvl="0" marL="0" rtl="0" algn="l">
              <a:lnSpc>
                <a:spcPct val="100000"/>
              </a:lnSpc>
              <a:spcBef>
                <a:spcPts val="1600"/>
              </a:spcBef>
              <a:spcAft>
                <a:spcPts val="0"/>
              </a:spcAft>
              <a:buSzPts val="3000"/>
              <a:buNone/>
            </a:pPr>
            <a:r>
              <a:rPr lang="en" sz="1700"/>
              <a:t>2. The integrity of the data is at risk because security provision in Excel is limited. A fully functional Relational Database will offer read/write capabilities in a secured  and controlled access form.</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0" lvl="0" marL="0" rtl="0" algn="l">
              <a:lnSpc>
                <a:spcPct val="100000"/>
              </a:lnSpc>
              <a:spcBef>
                <a:spcPts val="1600"/>
              </a:spcBef>
              <a:spcAft>
                <a:spcPts val="0"/>
              </a:spcAft>
              <a:buSzPts val="3000"/>
              <a:buNone/>
            </a:pPr>
            <a:r>
              <a:rPr lang="en" sz="1700"/>
              <a:t>List the database objects (tables, views, special procedures)  that will be created for the database. : Tables:(Employee, Department Employee_Information, Manager, Salary, Location and Education_Level)</a:t>
            </a:r>
            <a:endParaRPr sz="1700"/>
          </a:p>
          <a:p>
            <a:pPr indent="0" lvl="0" marL="457200" rtl="0" algn="l">
              <a:lnSpc>
                <a:spcPct val="100000"/>
              </a:lnSpc>
              <a:spcBef>
                <a:spcPts val="0"/>
              </a:spcBef>
              <a:spcAft>
                <a:spcPts val="0"/>
              </a:spcAft>
              <a:buSzPts val="3000"/>
              <a:buNone/>
            </a:pPr>
            <a:r>
              <a:t/>
            </a:r>
            <a:endParaRPr sz="1700"/>
          </a:p>
          <a:p>
            <a:pPr indent="0" lvl="0" marL="0" rtl="0" algn="l">
              <a:lnSpc>
                <a:spcPct val="100000"/>
              </a:lnSpc>
              <a:spcBef>
                <a:spcPts val="0"/>
              </a:spcBef>
              <a:spcAft>
                <a:spcPts val="0"/>
              </a:spcAft>
              <a:buSzPts val="3000"/>
              <a:buNone/>
            </a:pPr>
            <a:r>
              <a:rPr lang="en" sz="1700"/>
              <a:t>Hint - you may want to circle back to this answer after completing the logical ERD in step 2.</a:t>
            </a:r>
            <a:endParaRPr sz="17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 ingestion</a:t>
            </a:r>
            <a:endParaRPr b="1" sz="1900">
              <a:latin typeface="Open Sans"/>
              <a:ea typeface="Open Sans"/>
              <a:cs typeface="Open Sans"/>
              <a:sym typeface="Open Sans"/>
            </a:endParaRPr>
          </a:p>
          <a:p>
            <a:pPr indent="0" lvl="0" marL="0" rtl="0" algn="l">
              <a:lnSpc>
                <a:spcPct val="100000"/>
              </a:lnSpc>
              <a:spcBef>
                <a:spcPts val="1600"/>
              </a:spcBef>
              <a:spcAft>
                <a:spcPts val="0"/>
              </a:spcAft>
              <a:buClr>
                <a:schemeClr val="dk1"/>
              </a:buClr>
              <a:buSzPts val="1100"/>
              <a:buFont typeface="Arial"/>
              <a:buNone/>
            </a:pPr>
            <a:r>
              <a:rPr lang="en" sz="1700"/>
              <a:t>Select a data ingestion method (ETL, Direct feed, API) based on the information provided. </a:t>
            </a:r>
            <a:endParaRPr sz="1700"/>
          </a:p>
          <a:p>
            <a:pPr indent="0" lvl="0" marL="0" rtl="0" algn="l">
              <a:lnSpc>
                <a:spcPct val="100000"/>
              </a:lnSpc>
              <a:spcBef>
                <a:spcPts val="1600"/>
              </a:spcBef>
              <a:spcAft>
                <a:spcPts val="0"/>
              </a:spcAft>
              <a:buClr>
                <a:schemeClr val="dk1"/>
              </a:buClr>
              <a:buSzPts val="1100"/>
              <a:buFont typeface="Arial"/>
              <a:buNone/>
            </a:pPr>
            <a:r>
              <a:rPr lang="en" sz="1700"/>
              <a:t>Initially, automated ETL process will be established.</a:t>
            </a:r>
            <a:endParaRPr sz="1700"/>
          </a:p>
          <a:p>
            <a:pPr indent="0" lvl="0" marL="0" rtl="0" algn="l">
              <a:lnSpc>
                <a:spcPct val="100000"/>
              </a:lnSpc>
              <a:spcBef>
                <a:spcPts val="1600"/>
              </a:spcBef>
              <a:spcAft>
                <a:spcPts val="0"/>
              </a:spcAft>
              <a:buClr>
                <a:schemeClr val="dk1"/>
              </a:buClr>
              <a:buSzPts val="1100"/>
              <a:buFont typeface="Arial"/>
              <a:buNone/>
            </a:pPr>
            <a:r>
              <a:rPr lang="en" sz="1700"/>
              <a:t>API will be implemented in the future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264950" y="218000"/>
            <a:ext cx="7242600" cy="69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Data Architect Technical Requirement</a:t>
            </a:r>
            <a:endParaRPr sz="3000"/>
          </a:p>
        </p:txBody>
      </p:sp>
      <p:sp>
        <p:nvSpPr>
          <p:cNvPr id="169" name="Google Shape;169;p9"/>
          <p:cNvSpPr txBox="1"/>
          <p:nvPr>
            <p:ph idx="1" type="body"/>
          </p:nvPr>
        </p:nvSpPr>
        <p:spPr>
          <a:xfrm>
            <a:off x="264900" y="916700"/>
            <a:ext cx="7242600" cy="9141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Data governance (Ownership and User access)</a:t>
            </a:r>
            <a:endParaRPr b="1" sz="1900">
              <a:latin typeface="Open Sans"/>
              <a:ea typeface="Open Sans"/>
              <a:cs typeface="Open Sans"/>
              <a:sym typeface="Open Sans"/>
            </a:endParaRPr>
          </a:p>
          <a:p>
            <a:pPr indent="0" lvl="0" marL="0" rtl="0" algn="l">
              <a:lnSpc>
                <a:spcPct val="100000"/>
              </a:lnSpc>
              <a:spcBef>
                <a:spcPts val="1600"/>
              </a:spcBef>
              <a:spcAft>
                <a:spcPts val="0"/>
              </a:spcAft>
              <a:buSzPts val="3000"/>
              <a:buNone/>
            </a:pPr>
            <a:r>
              <a:rPr b="1" lang="en" sz="1700">
                <a:latin typeface="Open Sans"/>
                <a:ea typeface="Open Sans"/>
                <a:cs typeface="Open Sans"/>
                <a:sym typeface="Open Sans"/>
              </a:rPr>
              <a:t>Ownership: </a:t>
            </a:r>
            <a:r>
              <a:rPr lang="en" sz="1700"/>
              <a:t>who will own and maintain the data: The HR Department will own the database. It will be managed by the HR Manager.</a:t>
            </a:r>
            <a:endParaRPr sz="1700"/>
          </a:p>
          <a:p>
            <a:pPr indent="0" lvl="0" marL="457200" rtl="0" algn="l">
              <a:lnSpc>
                <a:spcPct val="100000"/>
              </a:lnSpc>
              <a:spcBef>
                <a:spcPts val="0"/>
              </a:spcBef>
              <a:spcAft>
                <a:spcPts val="0"/>
              </a:spcAft>
              <a:buSzPts val="3000"/>
              <a:buNone/>
            </a:pPr>
            <a:r>
              <a:t/>
            </a:r>
            <a:endParaRPr sz="1700"/>
          </a:p>
          <a:p>
            <a:pPr indent="0" lvl="0" marL="0" rtl="0" algn="l">
              <a:lnSpc>
                <a:spcPct val="100000"/>
              </a:lnSpc>
              <a:spcBef>
                <a:spcPts val="0"/>
              </a:spcBef>
              <a:spcAft>
                <a:spcPts val="0"/>
              </a:spcAft>
              <a:buSzPts val="3000"/>
              <a:buNone/>
            </a:pPr>
            <a:r>
              <a:rPr b="1" lang="en" sz="1700">
                <a:latin typeface="Open Sans"/>
                <a:ea typeface="Open Sans"/>
                <a:cs typeface="Open Sans"/>
                <a:sym typeface="Open Sans"/>
              </a:rPr>
              <a:t>User Access: </a:t>
            </a:r>
            <a:r>
              <a:rPr lang="en" sz="1700"/>
              <a:t>who will and will not have access to the data</a:t>
            </a:r>
            <a:endParaRPr sz="1700"/>
          </a:p>
          <a:p>
            <a:pPr indent="0" lvl="0" marL="0" rtl="0" algn="l">
              <a:lnSpc>
                <a:spcPct val="100000"/>
              </a:lnSpc>
              <a:spcBef>
                <a:spcPts val="0"/>
              </a:spcBef>
              <a:spcAft>
                <a:spcPts val="0"/>
              </a:spcAft>
              <a:buSzPts val="3000"/>
              <a:buNone/>
            </a:pPr>
            <a:r>
              <a:rPr lang="en" sz="1700"/>
              <a:t>HR Manager will have full access to all Tables,. HR Staff will have Domain Controlled  access to all tables except the Salary table</a:t>
            </a:r>
            <a:endParaRPr sz="1700"/>
          </a:p>
          <a:p>
            <a:pPr indent="0" lvl="0" marL="0" rtl="0" algn="l">
              <a:lnSpc>
                <a:spcPct val="100000"/>
              </a:lnSpc>
              <a:spcBef>
                <a:spcPts val="0"/>
              </a:spcBef>
              <a:spcAft>
                <a:spcPts val="0"/>
              </a:spcAft>
              <a:buSzPts val="3000"/>
              <a:buNone/>
            </a:pPr>
            <a:r>
              <a:rPr lang="en" sz="1700"/>
              <a:t>All other users will have Domain Controlled access (read only).</a:t>
            </a:r>
            <a:endParaRPr sz="1700"/>
          </a:p>
          <a:p>
            <a:pPr indent="0" lvl="0" marL="457200" rtl="0" algn="l">
              <a:lnSpc>
                <a:spcPct val="100000"/>
              </a:lnSpc>
              <a:spcBef>
                <a:spcPts val="0"/>
              </a:spcBef>
              <a:spcAft>
                <a:spcPts val="0"/>
              </a:spcAft>
              <a:buSzPts val="3000"/>
              <a:buNone/>
            </a:pPr>
            <a:r>
              <a:t/>
            </a:r>
            <a:endParaRPr sz="17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Scalability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700"/>
              <a:t>Should replication or sharding be used to ensure scalability based on user needs:  This is not a requirement for Phase 1</a:t>
            </a:r>
            <a:endParaRPr sz="1700"/>
          </a:p>
          <a:p>
            <a:pPr indent="0" lvl="0" marL="0" rtl="0" algn="l">
              <a:lnSpc>
                <a:spcPct val="115000"/>
              </a:lnSpc>
              <a:spcBef>
                <a:spcPts val="1600"/>
              </a:spcBef>
              <a:spcAft>
                <a:spcPts val="0"/>
              </a:spcAft>
              <a:buSzPts val="3000"/>
              <a:buNone/>
            </a:pPr>
            <a:r>
              <a:rPr lang="en" sz="1700"/>
              <a:t>However, replication offers  database access to remote sites and/or subsidiaries. A future expansion need.</a:t>
            </a:r>
            <a:endParaRPr sz="1700"/>
          </a:p>
          <a:p>
            <a:pPr indent="0" lvl="0" marL="0" rtl="0" algn="l">
              <a:lnSpc>
                <a:spcPct val="115000"/>
              </a:lnSpc>
              <a:spcBef>
                <a:spcPts val="1600"/>
              </a:spcBef>
              <a:spcAft>
                <a:spcPts val="0"/>
              </a:spcAft>
              <a:buSzPts val="3000"/>
              <a:buNone/>
            </a:pPr>
            <a:r>
              <a:rPr lang="en" sz="1700"/>
              <a:t>Sharding provides splitting and storing the logical datasets in multiple databases, which in turn provides more storage capability as the data grows in size. This offers a much required need for scaling.</a:t>
            </a:r>
            <a:endParaRPr sz="1700"/>
          </a:p>
          <a:p>
            <a:pPr indent="-336550" lvl="0" marL="457200" rtl="0" algn="l">
              <a:lnSpc>
                <a:spcPct val="115000"/>
              </a:lnSpc>
              <a:spcBef>
                <a:spcPts val="1600"/>
              </a:spcBef>
              <a:spcAft>
                <a:spcPts val="0"/>
              </a:spcAft>
              <a:buSzPts val="1700"/>
              <a:buFont typeface="Open Sans"/>
              <a:buChar char="●"/>
            </a:pPr>
            <a:r>
              <a:rPr b="1" lang="en" sz="1700">
                <a:latin typeface="Open Sans"/>
                <a:ea typeface="Open Sans"/>
                <a:cs typeface="Open Sans"/>
                <a:sym typeface="Open Sans"/>
              </a:rPr>
              <a:t>Flexibility</a:t>
            </a:r>
            <a:endParaRPr sz="1700"/>
          </a:p>
          <a:p>
            <a:pPr indent="0" lvl="0" marL="0" rtl="0" algn="l">
              <a:lnSpc>
                <a:spcPct val="115000"/>
              </a:lnSpc>
              <a:spcBef>
                <a:spcPts val="1600"/>
              </a:spcBef>
              <a:spcAft>
                <a:spcPts val="0"/>
              </a:spcAft>
              <a:buSzPts val="3000"/>
              <a:buNone/>
            </a:pPr>
            <a:r>
              <a:rPr lang="en" sz="1700"/>
              <a:t>Describe measures taken to ensure future data integration if needed: 1. The new database implementation allows creation of new features, capability to move data in and out or to a new place, as well as adding more entities as needed. 2. API implementation will offer interface to other systems owned and maintained by other departments, if needed in the future.</a:t>
            </a:r>
            <a:endParaRPr sz="1700"/>
          </a:p>
          <a:p>
            <a:pPr indent="-336550" lvl="0" marL="457200" rtl="0" algn="l">
              <a:lnSpc>
                <a:spcPct val="115000"/>
              </a:lnSpc>
              <a:spcBef>
                <a:spcPts val="1600"/>
              </a:spcBef>
              <a:spcAft>
                <a:spcPts val="0"/>
              </a:spcAft>
              <a:buSzPts val="1700"/>
              <a:buFont typeface="Open Sans"/>
              <a:buChar char="●"/>
            </a:pPr>
            <a:r>
              <a:rPr b="1" lang="en" sz="1700">
                <a:latin typeface="Open Sans"/>
                <a:ea typeface="Open Sans"/>
                <a:cs typeface="Open Sans"/>
                <a:sym typeface="Open Sans"/>
              </a:rPr>
              <a:t>Storage &amp; retention</a:t>
            </a:r>
            <a:endParaRPr b="1" sz="1700">
              <a:latin typeface="Open Sans"/>
              <a:ea typeface="Open Sans"/>
              <a:cs typeface="Open Sans"/>
              <a:sym typeface="Open Sans"/>
            </a:endParaRPr>
          </a:p>
          <a:p>
            <a:pPr indent="0" lvl="0" marL="0" rtl="0" algn="l">
              <a:lnSpc>
                <a:spcPct val="100000"/>
              </a:lnSpc>
              <a:spcBef>
                <a:spcPts val="1600"/>
              </a:spcBef>
              <a:spcAft>
                <a:spcPts val="0"/>
              </a:spcAft>
              <a:buSzPts val="3000"/>
              <a:buNone/>
            </a:pPr>
            <a:r>
              <a:rPr b="1" lang="en" sz="1500">
                <a:latin typeface="Open Sans"/>
                <a:ea typeface="Open Sans"/>
                <a:cs typeface="Open Sans"/>
                <a:sym typeface="Open Sans"/>
              </a:rPr>
              <a:t>Storage (disk or in-memory): </a:t>
            </a:r>
            <a:r>
              <a:rPr lang="en" sz="1500"/>
              <a:t>check </a:t>
            </a:r>
            <a:r>
              <a:rPr lang="en" sz="1500" u="sng">
                <a:solidFill>
                  <a:schemeClr val="hlink"/>
                </a:solidFill>
                <a:hlinkClick r:id="rId3"/>
              </a:rPr>
              <a:t>IT best practices document</a:t>
            </a:r>
            <a:endParaRPr sz="1500"/>
          </a:p>
          <a:p>
            <a:pPr indent="0" lvl="0" marL="0" rtl="0" algn="l">
              <a:lnSpc>
                <a:spcPct val="100000"/>
              </a:lnSpc>
              <a:spcBef>
                <a:spcPts val="1600"/>
              </a:spcBef>
              <a:spcAft>
                <a:spcPts val="0"/>
              </a:spcAft>
              <a:buSzPts val="3000"/>
              <a:buNone/>
            </a:pPr>
            <a:r>
              <a:rPr lang="en" sz="1500"/>
              <a:t>Storage Disk</a:t>
            </a:r>
            <a:endParaRPr sz="1500"/>
          </a:p>
          <a:p>
            <a:pPr indent="0" lvl="0" marL="0" rtl="0" algn="l">
              <a:lnSpc>
                <a:spcPct val="100000"/>
              </a:lnSpc>
              <a:spcBef>
                <a:spcPts val="0"/>
              </a:spcBef>
              <a:spcAft>
                <a:spcPts val="0"/>
              </a:spcAft>
              <a:buSzPts val="3000"/>
              <a:buNone/>
            </a:pPr>
            <a:r>
              <a:rPr b="1" lang="en" sz="1500">
                <a:latin typeface="Open Sans"/>
                <a:ea typeface="Open Sans"/>
                <a:cs typeface="Open Sans"/>
                <a:sym typeface="Open Sans"/>
              </a:rPr>
              <a:t>Retention: </a:t>
            </a:r>
            <a:r>
              <a:rPr lang="en" sz="1500"/>
              <a:t>how long does the data have to be kept for?: 7 yrs.</a:t>
            </a:r>
            <a:endParaRPr sz="1500"/>
          </a:p>
          <a:p>
            <a:pPr indent="0" lvl="0" marL="457200" rtl="0" algn="l">
              <a:lnSpc>
                <a:spcPct val="100000"/>
              </a:lnSpc>
              <a:spcBef>
                <a:spcPts val="0"/>
              </a:spcBef>
              <a:spcAft>
                <a:spcPts val="0"/>
              </a:spcAft>
              <a:buSzPts val="3000"/>
              <a:buNone/>
            </a:pPr>
            <a:r>
              <a:t/>
            </a:r>
            <a:endParaRPr sz="1500"/>
          </a:p>
          <a:p>
            <a:pPr indent="-349250" lvl="0" marL="457200" rtl="0" algn="l">
              <a:lnSpc>
                <a:spcPct val="115000"/>
              </a:lnSpc>
              <a:spcBef>
                <a:spcPts val="0"/>
              </a:spcBef>
              <a:spcAft>
                <a:spcPts val="0"/>
              </a:spcAft>
              <a:buSzPts val="1900"/>
              <a:buFont typeface="Open Sans"/>
              <a:buChar char="●"/>
            </a:pPr>
            <a:r>
              <a:rPr b="1" lang="en" sz="1700">
                <a:latin typeface="Open Sans"/>
                <a:ea typeface="Open Sans"/>
                <a:cs typeface="Open Sans"/>
                <a:sym typeface="Open Sans"/>
              </a:rPr>
              <a:t>Backup </a:t>
            </a:r>
            <a:r>
              <a:rPr lang="en" sz="1500"/>
              <a:t> </a:t>
            </a:r>
            <a:r>
              <a:rPr lang="en" sz="1500" u="sng">
                <a:solidFill>
                  <a:schemeClr val="hlink"/>
                </a:solidFill>
                <a:hlinkClick r:id="rId4"/>
              </a:rPr>
              <a:t>IT Best Practices document</a:t>
            </a:r>
            <a:r>
              <a:rPr lang="en" sz="1500"/>
              <a:t> lists Backup schedule requirements: </a:t>
            </a:r>
            <a:endParaRPr sz="1500"/>
          </a:p>
          <a:p>
            <a:pPr indent="0" lvl="0" marL="0" rtl="0" algn="l">
              <a:lnSpc>
                <a:spcPct val="115000"/>
              </a:lnSpc>
              <a:spcBef>
                <a:spcPts val="0"/>
              </a:spcBef>
              <a:spcAft>
                <a:spcPts val="0"/>
              </a:spcAft>
              <a:buSzPts val="3000"/>
              <a:buNone/>
            </a:pPr>
            <a:r>
              <a:rPr lang="en" sz="1500"/>
              <a:t>Standard: Backup schedule is a full backup 1x per week.</a:t>
            </a:r>
            <a:endParaRPr sz="1500"/>
          </a:p>
          <a:p>
            <a:pPr indent="0" lvl="0" marL="0" rtl="0" algn="l">
              <a:lnSpc>
                <a:spcPct val="115000"/>
              </a:lnSpc>
              <a:spcBef>
                <a:spcPts val="0"/>
              </a:spcBef>
              <a:spcAft>
                <a:spcPts val="0"/>
              </a:spcAft>
              <a:buSzPts val="3000"/>
              <a:buNone/>
            </a:pPr>
            <a:r>
              <a:rPr lang="en" sz="1500"/>
              <a:t>Archive: Backup schedule is a full backup 1x per month.</a:t>
            </a:r>
            <a:endParaRPr sz="1500"/>
          </a:p>
          <a:p>
            <a:pPr indent="0" lvl="0" marL="0" rtl="0" algn="l">
              <a:lnSpc>
                <a:spcPct val="115000"/>
              </a:lnSpc>
              <a:spcBef>
                <a:spcPts val="0"/>
              </a:spcBef>
              <a:spcAft>
                <a:spcPts val="0"/>
              </a:spcAft>
              <a:buSzPts val="3000"/>
              <a:buNone/>
            </a:pPr>
            <a:r>
              <a:rPr lang="en" sz="1500"/>
              <a:t> Critical: Backup schedule is full backup 1x per week, incremental backup daily.</a:t>
            </a:r>
            <a:endParaRPr sz="1500"/>
          </a:p>
          <a:p>
            <a:pPr indent="0" lvl="0" marL="457200" rtl="0" algn="l">
              <a:lnSpc>
                <a:spcPct val="100000"/>
              </a:lnSpc>
              <a:spcBef>
                <a:spcPts val="1600"/>
              </a:spcBef>
              <a:spcAft>
                <a:spcPts val="0"/>
              </a:spcAft>
              <a:buSzPts val="3000"/>
              <a:buNone/>
            </a:pPr>
            <a:r>
              <a:t/>
            </a:r>
            <a:endParaRPr sz="1500"/>
          </a:p>
          <a:p>
            <a:pPr indent="0" lvl="0" marL="0" rtl="0" algn="l">
              <a:lnSpc>
                <a:spcPct val="100000"/>
              </a:lnSpc>
              <a:spcBef>
                <a:spcPts val="0"/>
              </a:spcBef>
              <a:spcAft>
                <a:spcPts val="0"/>
              </a:spcAft>
              <a:buClr>
                <a:schemeClr val="dk1"/>
              </a:buClr>
              <a:buSzPts val="1100"/>
              <a:buFont typeface="Arial"/>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3" name="Shape 173"/>
        <p:cNvGrpSpPr/>
        <p:nvPr/>
      </p:nvGrpSpPr>
      <p:grpSpPr>
        <a:xfrm>
          <a:off x="0" y="0"/>
          <a:ext cx="0" cy="0"/>
          <a:chOff x="0" y="0"/>
          <a:chExt cx="0" cy="0"/>
        </a:xfrm>
      </p:grpSpPr>
      <p:sp>
        <p:nvSpPr>
          <p:cNvPr id="174" name="Google Shape;174;p1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Relational Database Design</a:t>
            </a:r>
            <a:endParaRPr b="0" i="0" sz="3000" u="none" cap="none" strike="noStrike">
              <a:solidFill>
                <a:srgbClr val="FFFFFF"/>
              </a:solidFill>
              <a:latin typeface="Open Sans"/>
              <a:ea typeface="Open Sans"/>
              <a:cs typeface="Open Sans"/>
              <a:sym typeface="Open Sans"/>
            </a:endParaRPr>
          </a:p>
        </p:txBody>
      </p:sp>
      <p:sp>
        <p:nvSpPr>
          <p:cNvPr id="175" name="Google Shape;175;p1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2: Relational Database Design</a:t>
            </a:r>
            <a:endParaRPr/>
          </a:p>
        </p:txBody>
      </p:sp>
      <p:sp>
        <p:nvSpPr>
          <p:cNvPr id="181" name="Google Shape;181;p1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SzPts val="3000"/>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