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Nunito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NunitoLight-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NunitoLight-italic.fntdata"/><Relationship Id="rId14" Type="http://schemas.openxmlformats.org/officeDocument/2006/relationships/slide" Target="slides/slide9.xml"/><Relationship Id="rId36" Type="http://schemas.openxmlformats.org/officeDocument/2006/relationships/font" Target="fonts/NunitoLigh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533c01d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533c01d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ec2046ad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ec2046ad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fb593029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fb593029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fb593029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fb593029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fb59302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fb59302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ec2046ad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c2046ad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ec2046ad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ec2046ad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fb593029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fb593029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fb593029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fb593029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fb593029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fb593029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ec2046ad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c2046ad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dc2db96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dc2db96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dc2db96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dc2db96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9205e1f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9205e1f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9205e1f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9205e1f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9205e1f4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9205e1f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6edff1811a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edff1811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6ec2046a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ec2046a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ec2046ad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ec2046ad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ec2046ad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ec2046ad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6ec2046ad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ec2046ad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ec2046ad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ec2046ad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3f6eaea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3f6eaea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edff1811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edff1811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E8A7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42450"/>
            <a:ext cx="9239501" cy="5228399"/>
          </a:xfrm>
          <a:prstGeom prst="rect">
            <a:avLst/>
          </a:prstGeom>
          <a:noFill/>
          <a:ln>
            <a:noFill/>
          </a:ln>
        </p:spPr>
      </p:pic>
      <p:sp>
        <p:nvSpPr>
          <p:cNvPr id="55" name="Google Shape;55;p13"/>
          <p:cNvSpPr txBox="1"/>
          <p:nvPr/>
        </p:nvSpPr>
        <p:spPr>
          <a:xfrm>
            <a:off x="-95500" y="4079625"/>
            <a:ext cx="4819800" cy="11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FFFF"/>
                </a:solidFill>
              </a:rPr>
              <a:t>Flying Taxi</a:t>
            </a:r>
            <a:endParaRPr b="1" sz="2500">
              <a:solidFill>
                <a:srgbClr val="FFFFFF"/>
              </a:solidFill>
            </a:endParaRPr>
          </a:p>
          <a:p>
            <a:pPr indent="0" lvl="0" marL="0" rtl="0" algn="l">
              <a:spcBef>
                <a:spcPts val="0"/>
              </a:spcBef>
              <a:spcAft>
                <a:spcPts val="0"/>
              </a:spcAft>
              <a:buNone/>
            </a:pPr>
            <a:r>
              <a:rPr b="1" lang="en" sz="1300">
                <a:solidFill>
                  <a:srgbClr val="FFFFFF"/>
                </a:solidFill>
              </a:rPr>
              <a:t>Launch Strategy</a:t>
            </a:r>
            <a:endParaRPr b="1" sz="1300">
              <a:solidFill>
                <a:srgbClr val="FFFFFF"/>
              </a:solidFill>
            </a:endParaRPr>
          </a:p>
          <a:p>
            <a:pPr indent="0" lvl="0" marL="0" rtl="0" algn="l">
              <a:spcBef>
                <a:spcPts val="0"/>
              </a:spcBef>
              <a:spcAft>
                <a:spcPts val="0"/>
              </a:spcAft>
              <a:buNone/>
            </a:pPr>
            <a:r>
              <a:t/>
            </a:r>
            <a:endParaRPr b="1" sz="1300">
              <a:solidFill>
                <a:srgbClr val="FFFFFF"/>
              </a:solidFill>
            </a:endParaRPr>
          </a:p>
          <a:p>
            <a:pPr indent="0" lvl="0" marL="0" rtl="0" algn="l">
              <a:spcBef>
                <a:spcPts val="0"/>
              </a:spcBef>
              <a:spcAft>
                <a:spcPts val="0"/>
              </a:spcAft>
              <a:buNone/>
            </a:pPr>
            <a:r>
              <a:rPr b="1" lang="en" sz="1300">
                <a:solidFill>
                  <a:srgbClr val="FFFFFF"/>
                </a:solidFill>
              </a:rPr>
              <a:t>Francis Odo</a:t>
            </a:r>
            <a:endParaRPr b="1" sz="13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06" name="Shape 106"/>
        <p:cNvGrpSpPr/>
        <p:nvPr/>
      </p:nvGrpSpPr>
      <p:grpSpPr>
        <a:xfrm>
          <a:off x="0" y="0"/>
          <a:ext cx="0" cy="0"/>
          <a:chOff x="0" y="0"/>
          <a:chExt cx="0" cy="0"/>
        </a:xfrm>
      </p:grpSpPr>
      <p:sp>
        <p:nvSpPr>
          <p:cNvPr id="107" name="Google Shape;107;p22"/>
          <p:cNvSpPr txBox="1"/>
          <p:nvPr>
            <p:ph type="ctrTitle"/>
          </p:nvPr>
        </p:nvSpPr>
        <p:spPr>
          <a:xfrm>
            <a:off x="319150" y="878250"/>
            <a:ext cx="7532700" cy="39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Nunito Light"/>
                <a:ea typeface="Nunito Light"/>
                <a:cs typeface="Nunito Light"/>
                <a:sym typeface="Nunito Light"/>
              </a:rPr>
              <a:t>For the initial MVP launch (&amp; most likely GA), we have a finite amount of monetary resources to build Flyber pick-up / drop-off nodes. We’ll need to be strategic on where we’ll place them: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Which neighborhoods/zip codes tends to experience a relatively higher density of pick-ups?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Which neighborhoods/zip codes tends to experience a relatively higher density of drop-offs?</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Which neighborhoods/zip codes tends to have the highest duration-to-distance ratios, based on pick-up?</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Which neighborhoods/zip codes tends to have the highest duration-to-distance ratios, based on drop-off?</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For any of the neighborhoods identified, are there any potential areas within the neighborhood that are optimal for flying taxi pick-up / drop-off? What makes them suitable?</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
        <p:nvSpPr>
          <p:cNvPr id="108" name="Google Shape;108;p22"/>
          <p:cNvSpPr txBox="1"/>
          <p:nvPr/>
        </p:nvSpPr>
        <p:spPr>
          <a:xfrm>
            <a:off x="504100" y="246150"/>
            <a:ext cx="675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FFFF"/>
                </a:solidFill>
              </a:rPr>
              <a:t>Questions - Analysis</a:t>
            </a:r>
            <a:endParaRPr b="1" sz="24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rotWithShape="1">
          <a:blip r:embed="rId3">
            <a:alphaModFix/>
          </a:blip>
          <a:srcRect b="2362" l="0" r="0" t="0"/>
          <a:stretch/>
        </p:blipFill>
        <p:spPr>
          <a:xfrm>
            <a:off x="58800" y="93075"/>
            <a:ext cx="9026376" cy="4957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63725" y="88675"/>
            <a:ext cx="8986349" cy="5054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27" name="Shape 127"/>
        <p:cNvGrpSpPr/>
        <p:nvPr/>
      </p:nvGrpSpPr>
      <p:grpSpPr>
        <a:xfrm>
          <a:off x="0" y="0"/>
          <a:ext cx="0" cy="0"/>
          <a:chOff x="0" y="0"/>
          <a:chExt cx="0" cy="0"/>
        </a:xfrm>
      </p:grpSpPr>
      <p:sp>
        <p:nvSpPr>
          <p:cNvPr id="128" name="Google Shape;128;p26"/>
          <p:cNvSpPr txBox="1"/>
          <p:nvPr>
            <p:ph type="ctrTitle"/>
          </p:nvPr>
        </p:nvSpPr>
        <p:spPr>
          <a:xfrm>
            <a:off x="262050" y="79775"/>
            <a:ext cx="8520600" cy="5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Nunito"/>
                <a:ea typeface="Nunito"/>
                <a:cs typeface="Nunito"/>
                <a:sym typeface="Nunito"/>
              </a:rPr>
              <a:t>Answers - Analysis</a:t>
            </a:r>
            <a:endParaRPr b="1" sz="2600">
              <a:solidFill>
                <a:schemeClr val="lt1"/>
              </a:solidFill>
              <a:latin typeface="Nunito"/>
              <a:ea typeface="Nunito"/>
              <a:cs typeface="Nunito"/>
              <a:sym typeface="Nunito"/>
            </a:endParaRPr>
          </a:p>
          <a:p>
            <a:pPr indent="0" lvl="0" marL="0" rtl="0" algn="l">
              <a:spcBef>
                <a:spcPts val="0"/>
              </a:spcBef>
              <a:spcAft>
                <a:spcPts val="0"/>
              </a:spcAft>
              <a:buNone/>
            </a:pPr>
            <a:r>
              <a:t/>
            </a:r>
            <a:endParaRPr b="1" sz="26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29" name="Google Shape;129;p26"/>
          <p:cNvSpPr txBox="1"/>
          <p:nvPr>
            <p:ph type="ctrTitle"/>
          </p:nvPr>
        </p:nvSpPr>
        <p:spPr>
          <a:xfrm>
            <a:off x="341725" y="877875"/>
            <a:ext cx="8520600" cy="401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The </a:t>
            </a:r>
            <a:r>
              <a:rPr lang="en" sz="1800">
                <a:solidFill>
                  <a:schemeClr val="lt1"/>
                </a:solidFill>
                <a:latin typeface="Nunito Light"/>
                <a:ea typeface="Nunito Light"/>
                <a:cs typeface="Nunito Light"/>
                <a:sym typeface="Nunito Light"/>
              </a:rPr>
              <a:t>neighborhoods/zip codes that tends to experience a relatively higher density of pick-ups ⇒ 10043, 10203</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The neighborhoods/zip codes that tends to experience a relatively higher density of drop-offs ⇒ 10043, 10081</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The neighborhoods/zip codes that tends to have the highest duration-to-distance ratios, based on pick-up ⇒ 10260</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The neighborhoods/zip codes that tends to have the highest duration-to-distance ratios, based on drop-off ⇒ 10260</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Financial District will be suitable</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chemeClr val="lt1"/>
                </a:solidFill>
                <a:latin typeface="Nunito Light"/>
                <a:ea typeface="Nunito Light"/>
                <a:cs typeface="Nunito Light"/>
                <a:sym typeface="Nunito Light"/>
              </a:rPr>
              <a:t>The reason being the fact that the data supports higher pickups and dropoffs.</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33" name="Shape 133"/>
        <p:cNvGrpSpPr/>
        <p:nvPr/>
      </p:nvGrpSpPr>
      <p:grpSpPr>
        <a:xfrm>
          <a:off x="0" y="0"/>
          <a:ext cx="0" cy="0"/>
          <a:chOff x="0" y="0"/>
          <a:chExt cx="0" cy="0"/>
        </a:xfrm>
      </p:grpSpPr>
      <p:sp>
        <p:nvSpPr>
          <p:cNvPr id="134" name="Google Shape;134;p27"/>
          <p:cNvSpPr txBox="1"/>
          <p:nvPr>
            <p:ph type="ctrTitle"/>
          </p:nvPr>
        </p:nvSpPr>
        <p:spPr>
          <a:xfrm>
            <a:off x="339025" y="911050"/>
            <a:ext cx="8124900" cy="39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It may not make operational sense to have the service running 24/7, for now.</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What times throughout the day experience relatively higher volumes of ride pick-ups?</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What days throughout the week experience relatively higher volumes of ride pick-ups?</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Pinpoint any periods throughout the year that experience trend fluctuation or seasonality around ride pick-up volumes. This will help us in our post-launch </a:t>
            </a:r>
            <a:r>
              <a:rPr lang="en" sz="1800">
                <a:solidFill>
                  <a:srgbClr val="FFFFFF"/>
                </a:solidFill>
                <a:latin typeface="Nunito Light"/>
                <a:ea typeface="Nunito Light"/>
                <a:cs typeface="Nunito Light"/>
                <a:sym typeface="Nunito Light"/>
              </a:rPr>
              <a:t>analyses to determine if any spikes or dips were influenced by seasonality or through actual feature adoption/regression.</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
        <p:nvSpPr>
          <p:cNvPr id="135" name="Google Shape;135;p27"/>
          <p:cNvSpPr txBox="1"/>
          <p:nvPr/>
        </p:nvSpPr>
        <p:spPr>
          <a:xfrm>
            <a:off x="504075" y="222750"/>
            <a:ext cx="6740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Questions - Analysis</a:t>
            </a:r>
            <a:endParaRPr b="1" sz="26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8"/>
          <p:cNvPicPr preferRelativeResize="0"/>
          <p:nvPr/>
        </p:nvPicPr>
        <p:blipFill>
          <a:blip r:embed="rId3">
            <a:alphaModFix/>
          </a:blip>
          <a:stretch>
            <a:fillRect/>
          </a:stretch>
        </p:blipFill>
        <p:spPr>
          <a:xfrm>
            <a:off x="0" y="66675"/>
            <a:ext cx="914399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44" name="Shape 144"/>
        <p:cNvGrpSpPr/>
        <p:nvPr/>
      </p:nvGrpSpPr>
      <p:grpSpPr>
        <a:xfrm>
          <a:off x="0" y="0"/>
          <a:ext cx="0" cy="0"/>
          <a:chOff x="0" y="0"/>
          <a:chExt cx="0" cy="0"/>
        </a:xfrm>
      </p:grpSpPr>
      <p:pic>
        <p:nvPicPr>
          <p:cNvPr id="145" name="Google Shape;145;p29"/>
          <p:cNvPicPr preferRelativeResize="0"/>
          <p:nvPr/>
        </p:nvPicPr>
        <p:blipFill>
          <a:blip r:embed="rId3">
            <a:alphaModFix/>
          </a:blip>
          <a:stretch>
            <a:fillRect/>
          </a:stretch>
        </p:blipFill>
        <p:spPr>
          <a:xfrm>
            <a:off x="0" y="76000"/>
            <a:ext cx="9279826" cy="5219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49" name="Shape 149"/>
        <p:cNvGrpSpPr/>
        <p:nvPr/>
      </p:nvGrpSpPr>
      <p:grpSpPr>
        <a:xfrm>
          <a:off x="0" y="0"/>
          <a:ext cx="0" cy="0"/>
          <a:chOff x="0" y="0"/>
          <a:chExt cx="0" cy="0"/>
        </a:xfrm>
      </p:grpSpPr>
      <p:pic>
        <p:nvPicPr>
          <p:cNvPr id="150" name="Google Shape;150;p30"/>
          <p:cNvPicPr preferRelativeResize="0"/>
          <p:nvPr/>
        </p:nvPicPr>
        <p:blipFill>
          <a:blip r:embed="rId3">
            <a:alphaModFix/>
          </a:blip>
          <a:stretch>
            <a:fillRect/>
          </a:stretch>
        </p:blipFill>
        <p:spPr>
          <a:xfrm>
            <a:off x="-118525" y="0"/>
            <a:ext cx="9262526" cy="52101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54" name="Shape 154"/>
        <p:cNvGrpSpPr/>
        <p:nvPr/>
      </p:nvGrpSpPr>
      <p:grpSpPr>
        <a:xfrm>
          <a:off x="0" y="0"/>
          <a:ext cx="0" cy="0"/>
          <a:chOff x="0" y="0"/>
          <a:chExt cx="0" cy="0"/>
        </a:xfrm>
      </p:grpSpPr>
      <p:sp>
        <p:nvSpPr>
          <p:cNvPr id="155" name="Google Shape;155;p31"/>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Nunito"/>
                <a:ea typeface="Nunito"/>
                <a:cs typeface="Nunito"/>
                <a:sym typeface="Nunito"/>
              </a:rPr>
              <a:t>Answers - Analysis</a:t>
            </a:r>
            <a:endParaRPr b="1" sz="30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56" name="Google Shape;156;p31"/>
          <p:cNvSpPr txBox="1"/>
          <p:nvPr>
            <p:ph type="ctrTitle"/>
          </p:nvPr>
        </p:nvSpPr>
        <p:spPr>
          <a:xfrm>
            <a:off x="329050" y="874150"/>
            <a:ext cx="8453700" cy="371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The</a:t>
            </a:r>
            <a:r>
              <a:rPr lang="en" sz="1800">
                <a:solidFill>
                  <a:schemeClr val="lt1"/>
                </a:solidFill>
                <a:latin typeface="Nunito Light"/>
                <a:ea typeface="Nunito Light"/>
                <a:cs typeface="Nunito Light"/>
                <a:sym typeface="Nunito Light"/>
              </a:rPr>
              <a:t> times throughout the day that experience relatively higher volumes of ride pick-ups are ⇒ 7.00 AM, 8.00 AM and 6.00 PM, 7.00 PM, 9.00 PM</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The days throughout the week that experience relatively higher volumes of ride pick-ups are ==⇒  Weds, Thursday, Friday and Saturday</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There is a dip (end of January, and early June )</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457200" lvl="0" marL="0" rtl="0" algn="l">
              <a:spcBef>
                <a:spcPts val="0"/>
              </a:spcBef>
              <a:spcAft>
                <a:spcPts val="0"/>
              </a:spcAft>
              <a:buNone/>
            </a:pPr>
            <a:r>
              <a:rPr lang="en" sz="1800">
                <a:solidFill>
                  <a:schemeClr val="lt1"/>
                </a:solidFill>
                <a:latin typeface="Nunito Light"/>
                <a:ea typeface="Nunito Light"/>
                <a:cs typeface="Nunito Light"/>
                <a:sym typeface="Nunito Light"/>
              </a:rPr>
              <a:t>Moderate Fluctuations around (February thru May)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934550"/>
            <a:ext cx="8520600" cy="12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FFFF"/>
                </a:solidFill>
                <a:latin typeface="Nunito"/>
                <a:ea typeface="Nunito"/>
                <a:cs typeface="Nunito"/>
                <a:sym typeface="Nunito"/>
              </a:rPr>
              <a:t>Developing an MVP Launch Strategy for Flying Taxi Service</a:t>
            </a:r>
            <a:endParaRPr b="1" sz="2300">
              <a:solidFill>
                <a:srgbClr val="FFFFFF"/>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60" name="Shape 160"/>
        <p:cNvGrpSpPr/>
        <p:nvPr/>
      </p:nvGrpSpPr>
      <p:grpSpPr>
        <a:xfrm>
          <a:off x="0" y="0"/>
          <a:ext cx="0" cy="0"/>
          <a:chOff x="0" y="0"/>
          <a:chExt cx="0" cy="0"/>
        </a:xfrm>
      </p:grpSpPr>
      <p:sp>
        <p:nvSpPr>
          <p:cNvPr id="161" name="Google Shape;161;p32"/>
          <p:cNvSpPr txBox="1"/>
          <p:nvPr>
            <p:ph type="ctrTitle"/>
          </p:nvPr>
        </p:nvSpPr>
        <p:spPr>
          <a:xfrm>
            <a:off x="329850" y="849900"/>
            <a:ext cx="7606800" cy="39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Ensure the fields are parsed correctly, field headers are included in the first row of the CSV.</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Question schema:</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500">
                <a:solidFill>
                  <a:schemeClr val="lt1"/>
                </a:solidFill>
                <a:latin typeface="Nunito Light"/>
                <a:ea typeface="Nunito Light"/>
                <a:cs typeface="Nunito Light"/>
                <a:sym typeface="Nunito Light"/>
              </a:rPr>
              <a:t>Q1 - What is your email?</a:t>
            </a:r>
            <a:endParaRPr sz="15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500">
                <a:solidFill>
                  <a:schemeClr val="lt1"/>
                </a:solidFill>
                <a:latin typeface="Nunito Light"/>
                <a:ea typeface="Nunito Light"/>
                <a:cs typeface="Nunito Light"/>
                <a:sym typeface="Nunito Light"/>
              </a:rPr>
              <a:t>Q2 - What gender do you identify as?</a:t>
            </a:r>
            <a:endParaRPr sz="15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500">
                <a:solidFill>
                  <a:schemeClr val="lt1"/>
                </a:solidFill>
                <a:latin typeface="Nunito Light"/>
                <a:ea typeface="Nunito Light"/>
                <a:cs typeface="Nunito Light"/>
                <a:sym typeface="Nunito Light"/>
              </a:rPr>
              <a:t>Q3 - What is your age?</a:t>
            </a:r>
            <a:endParaRPr sz="15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500">
                <a:solidFill>
                  <a:schemeClr val="lt1"/>
                </a:solidFill>
                <a:latin typeface="Nunito Light"/>
                <a:ea typeface="Nunito Light"/>
                <a:cs typeface="Nunito Light"/>
                <a:sym typeface="Nunito Light"/>
              </a:rPr>
              <a:t>Q4 - What is your annual income? (income bands)</a:t>
            </a:r>
            <a:endParaRPr sz="15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500">
                <a:solidFill>
                  <a:schemeClr val="lt1"/>
                </a:solidFill>
                <a:latin typeface="Nunito Light"/>
                <a:ea typeface="Nunito Light"/>
                <a:cs typeface="Nunito Light"/>
                <a:sym typeface="Nunito Light"/>
              </a:rPr>
              <a:t>Q5 - What neighborhood do you reside in?</a:t>
            </a:r>
            <a:endParaRPr sz="15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500">
                <a:solidFill>
                  <a:schemeClr val="lt1"/>
                </a:solidFill>
                <a:latin typeface="Nunito Light"/>
                <a:ea typeface="Nunito Light"/>
                <a:cs typeface="Nunito Light"/>
                <a:sym typeface="Nunito Light"/>
              </a:rPr>
              <a:t>Q6 - Do you currently use taxis? (Y/N)</a:t>
            </a:r>
            <a:endParaRPr sz="15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500">
                <a:solidFill>
                  <a:schemeClr val="lt1"/>
                </a:solidFill>
                <a:latin typeface="Nunito Light"/>
                <a:ea typeface="Nunito Light"/>
                <a:cs typeface="Nunito Light"/>
                <a:sym typeface="Nunito Light"/>
              </a:rPr>
              <a:t>Q7 - Do you currently use ridesharing services? (Y/N)</a:t>
            </a:r>
            <a:endParaRPr sz="15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500">
                <a:solidFill>
                  <a:schemeClr val="lt1"/>
                </a:solidFill>
                <a:latin typeface="Nunito Light"/>
                <a:ea typeface="Nunito Light"/>
                <a:cs typeface="Nunito Light"/>
                <a:sym typeface="Nunito Light"/>
              </a:rPr>
              <a:t>Q8 - Would you use a flying taxi service, if such a concept existed? (Y/N)</a:t>
            </a:r>
            <a:endParaRPr sz="15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500">
                <a:solidFill>
                  <a:schemeClr val="lt1"/>
                </a:solidFill>
                <a:latin typeface="Nunito Light"/>
                <a:ea typeface="Nunito Light"/>
                <a:cs typeface="Nunito Light"/>
                <a:sym typeface="Nunito Light"/>
              </a:rPr>
              <a:t>Q9 - If yes to Q8, how much would you be willing to pay per mile for such a service? </a:t>
            </a:r>
            <a:endParaRPr sz="15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500">
                <a:solidFill>
                  <a:schemeClr val="lt1"/>
                </a:solidFill>
                <a:latin typeface="Nunito Light"/>
                <a:ea typeface="Nunito Light"/>
                <a:cs typeface="Nunito Light"/>
                <a:sym typeface="Nunito Light"/>
              </a:rPr>
              <a:t>Q10 - If no to Q8, what is the reason?</a:t>
            </a:r>
            <a:endParaRPr sz="15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
        <p:nvSpPr>
          <p:cNvPr id="162" name="Google Shape;162;p32"/>
          <p:cNvSpPr txBox="1"/>
          <p:nvPr/>
        </p:nvSpPr>
        <p:spPr>
          <a:xfrm>
            <a:off x="329850" y="211025"/>
            <a:ext cx="6752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Questionnaire</a:t>
            </a:r>
            <a:r>
              <a:rPr b="1" lang="en" sz="2600">
                <a:solidFill>
                  <a:srgbClr val="FFFFFF"/>
                </a:solidFill>
              </a:rPr>
              <a:t> - Gathering user feedback</a:t>
            </a:r>
            <a:endParaRPr b="1" sz="26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66" name="Shape 166"/>
        <p:cNvGrpSpPr/>
        <p:nvPr/>
      </p:nvGrpSpPr>
      <p:grpSpPr>
        <a:xfrm>
          <a:off x="0" y="0"/>
          <a:ext cx="0" cy="0"/>
          <a:chOff x="0" y="0"/>
          <a:chExt cx="0" cy="0"/>
        </a:xfrm>
      </p:grpSpPr>
      <p:sp>
        <p:nvSpPr>
          <p:cNvPr id="167" name="Google Shape;167;p33"/>
          <p:cNvSpPr txBox="1"/>
          <p:nvPr>
            <p:ph type="ctrTitle"/>
          </p:nvPr>
        </p:nvSpPr>
        <p:spPr>
          <a:xfrm>
            <a:off x="350100" y="1255050"/>
            <a:ext cx="7645200" cy="3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For our future product marketing efforts, we’ll want to extract the following:</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Is there an inclination of better Flyber adoption based on gender, age, income level, or neighborhood of residence?</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What is the distribution of potential price per mile based on gender, age, income level, and neighborhood of residence?</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What is the different personas/segments of negative sentiment towards not using a flying taxi car service?</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
        <p:nvSpPr>
          <p:cNvPr id="168" name="Google Shape;168;p33"/>
          <p:cNvSpPr txBox="1"/>
          <p:nvPr/>
        </p:nvSpPr>
        <p:spPr>
          <a:xfrm>
            <a:off x="350100" y="269650"/>
            <a:ext cx="6752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rgbClr val="FFFFFF"/>
                </a:solidFill>
              </a:rPr>
              <a:t>Extracting Relevant Marketing Data</a:t>
            </a:r>
            <a:endParaRPr sz="26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72" name="Shape 172"/>
        <p:cNvGrpSpPr/>
        <p:nvPr/>
      </p:nvGrpSpPr>
      <p:grpSpPr>
        <a:xfrm>
          <a:off x="0" y="0"/>
          <a:ext cx="0" cy="0"/>
          <a:chOff x="0" y="0"/>
          <a:chExt cx="0" cy="0"/>
        </a:xfrm>
      </p:grpSpPr>
      <p:pic>
        <p:nvPicPr>
          <p:cNvPr id="173" name="Google Shape;173;p34"/>
          <p:cNvPicPr preferRelativeResize="0"/>
          <p:nvPr/>
        </p:nvPicPr>
        <p:blipFill>
          <a:blip r:embed="rId3">
            <a:alphaModFix/>
          </a:blip>
          <a:stretch>
            <a:fillRect/>
          </a:stretch>
        </p:blipFill>
        <p:spPr>
          <a:xfrm>
            <a:off x="0" y="0"/>
            <a:ext cx="9143981"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5"/>
          <p:cNvPicPr preferRelativeResize="0"/>
          <p:nvPr/>
        </p:nvPicPr>
        <p:blipFill>
          <a:blip r:embed="rId3">
            <a:alphaModFix/>
          </a:blip>
          <a:stretch>
            <a:fillRect/>
          </a:stretch>
        </p:blipFill>
        <p:spPr>
          <a:xfrm>
            <a:off x="0" y="-66675"/>
            <a:ext cx="914399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87" name="Shape 187"/>
        <p:cNvGrpSpPr/>
        <p:nvPr/>
      </p:nvGrpSpPr>
      <p:grpSpPr>
        <a:xfrm>
          <a:off x="0" y="0"/>
          <a:ext cx="0" cy="0"/>
          <a:chOff x="0" y="0"/>
          <a:chExt cx="0" cy="0"/>
        </a:xfrm>
      </p:grpSpPr>
      <p:sp>
        <p:nvSpPr>
          <p:cNvPr id="188" name="Google Shape;188;p37"/>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Nunito"/>
                <a:ea typeface="Nunito"/>
                <a:cs typeface="Nunito"/>
                <a:sym typeface="Nunito"/>
              </a:rPr>
              <a:t>Answer Slide</a:t>
            </a:r>
            <a:endParaRPr b="1" sz="26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89" name="Google Shape;189;p37"/>
          <p:cNvSpPr txBox="1"/>
          <p:nvPr>
            <p:ph type="ctrTitle"/>
          </p:nvPr>
        </p:nvSpPr>
        <p:spPr>
          <a:xfrm>
            <a:off x="329050" y="920075"/>
            <a:ext cx="8228700" cy="38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Yes.</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chemeClr val="lt1"/>
                </a:solidFill>
                <a:latin typeface="Nunito Light"/>
                <a:ea typeface="Nunito Light"/>
                <a:cs typeface="Nunito Light"/>
                <a:sym typeface="Nunito Light"/>
              </a:rPr>
              <a:t>More Female than Male willing to take a Flying Taxi</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chemeClr val="lt1"/>
                </a:solidFill>
                <a:latin typeface="Nunito Light"/>
                <a:ea typeface="Nunito Light"/>
                <a:cs typeface="Nunito Light"/>
                <a:sym typeface="Nunito Light"/>
              </a:rPr>
              <a:t>More Ave Age 42 and above are willing to take a Flying Taxi</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chemeClr val="lt1"/>
                </a:solidFill>
                <a:latin typeface="Nunito Light"/>
                <a:ea typeface="Nunito Light"/>
                <a:cs typeface="Nunito Light"/>
                <a:sym typeface="Nunito Light"/>
              </a:rPr>
              <a:t>$40 to &gt;$200,000 income category consistently willing to take Flying Taxi</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chemeClr val="lt1"/>
                </a:solidFill>
                <a:latin typeface="Nunito Light"/>
                <a:ea typeface="Nunito Light"/>
                <a:cs typeface="Nunito Light"/>
                <a:sym typeface="Nunito Light"/>
              </a:rPr>
              <a:t>$0 t0 $20,000 income category less willing to take Flying Taxi</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Based on Annual Income, Median Price = $20</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Range $12 to $35</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Female Ave Age 44.81 to 53.64 are more likely to have negative sentiments towards using a Flying Taxi (scared, considered unsafe/too expensive)</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2253150"/>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Nunito"/>
                <a:ea typeface="Nunito"/>
                <a:cs typeface="Nunito"/>
                <a:sym typeface="Nunito"/>
              </a:rPr>
              <a:t> Data Exploration</a:t>
            </a:r>
            <a:endParaRPr b="1" sz="3600">
              <a:solidFill>
                <a:srgbClr val="FFFFFF"/>
              </a:solidFill>
              <a:latin typeface="Nunito"/>
              <a:ea typeface="Nunito"/>
              <a:cs typeface="Nunito"/>
              <a:sym typeface="Nunito"/>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69" name="Shape 69"/>
        <p:cNvGrpSpPr/>
        <p:nvPr/>
      </p:nvGrpSpPr>
      <p:grpSpPr>
        <a:xfrm>
          <a:off x="0" y="0"/>
          <a:ext cx="0" cy="0"/>
          <a:chOff x="0" y="0"/>
          <a:chExt cx="0" cy="0"/>
        </a:xfrm>
      </p:grpSpPr>
      <p:sp>
        <p:nvSpPr>
          <p:cNvPr id="70" name="Google Shape;70;p16"/>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Nunito"/>
                <a:ea typeface="Nunito"/>
                <a:cs typeface="Nunito"/>
                <a:sym typeface="Nunito"/>
              </a:rPr>
              <a:t>Pain Points</a:t>
            </a:r>
            <a:endParaRPr b="1" sz="36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71" name="Google Shape;71;p16"/>
          <p:cNvSpPr txBox="1"/>
          <p:nvPr>
            <p:ph type="ctrTitle"/>
          </p:nvPr>
        </p:nvSpPr>
        <p:spPr>
          <a:xfrm>
            <a:off x="262050" y="1071900"/>
            <a:ext cx="7724100" cy="347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Taxi is used for carrying a passenger to a short destination at the request of the passenger with no stop in-between</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Typically, city residents, frequent air-travellers, residents that are out late at night, residents that want to avoid traffic and parking inconveniences</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Traffic congestion leading to delays, Taxi-driver lateness, high cost of longer distance trip, Transportation infrastructure problems</a:t>
            </a:r>
            <a:endParaRPr sz="1800">
              <a:solidFill>
                <a:schemeClr val="lt1"/>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342900" lvl="0" marL="457200" rtl="0" algn="l">
              <a:spcBef>
                <a:spcPts val="0"/>
              </a:spcBef>
              <a:spcAft>
                <a:spcPts val="0"/>
              </a:spcAft>
              <a:buClr>
                <a:schemeClr val="lt1"/>
              </a:buClr>
              <a:buSzPts val="1800"/>
              <a:buFont typeface="Nunito Light"/>
              <a:buChar char="●"/>
            </a:pPr>
            <a:r>
              <a:rPr lang="en" sz="1800">
                <a:solidFill>
                  <a:schemeClr val="lt1"/>
                </a:solidFill>
                <a:latin typeface="Nunito Light"/>
                <a:ea typeface="Nunito Light"/>
                <a:cs typeface="Nunito Light"/>
                <a:sym typeface="Nunito Light"/>
              </a:rPr>
              <a:t>High or Increased emission, traffic congestion,Security measure level is inadequate(driver and passenger)</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75" name="Shape 75"/>
        <p:cNvGrpSpPr/>
        <p:nvPr/>
      </p:nvGrpSpPr>
      <p:grpSpPr>
        <a:xfrm>
          <a:off x="0" y="0"/>
          <a:ext cx="0" cy="0"/>
          <a:chOff x="0" y="0"/>
          <a:chExt cx="0" cy="0"/>
        </a:xfrm>
      </p:grpSpPr>
      <p:sp>
        <p:nvSpPr>
          <p:cNvPr id="76" name="Google Shape;76;p17"/>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Nunito"/>
                <a:ea typeface="Nunito"/>
                <a:cs typeface="Nunito"/>
                <a:sym typeface="Nunito"/>
              </a:rPr>
              <a:t>Hypothesize Flying Taxi Service</a:t>
            </a:r>
            <a:endParaRPr b="1" sz="3600">
              <a:solidFill>
                <a:schemeClr val="lt1"/>
              </a:solidFill>
              <a:latin typeface="Nunito"/>
              <a:ea typeface="Nunito"/>
              <a:cs typeface="Nunito"/>
              <a:sym typeface="Nunito"/>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77" name="Google Shape;77;p17"/>
          <p:cNvSpPr txBox="1"/>
          <p:nvPr>
            <p:ph type="ctrTitle"/>
          </p:nvPr>
        </p:nvSpPr>
        <p:spPr>
          <a:xfrm>
            <a:off x="329050" y="1014675"/>
            <a:ext cx="7769100" cy="32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Light"/>
                <a:ea typeface="Nunito Light"/>
                <a:cs typeface="Nunito Light"/>
                <a:sym typeface="Nunito Light"/>
              </a:rPr>
              <a:t>User will spend less time travelling(faster) with a much smoother and quieter experience. Reduced emission with more environmentally compliant craft.</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chemeClr val="lt1"/>
              </a:solidFill>
              <a:latin typeface="Nunito Light"/>
              <a:ea typeface="Nunito Light"/>
              <a:cs typeface="Nunito Light"/>
              <a:sym typeface="Nunito Light"/>
            </a:endParaRPr>
          </a:p>
          <a:p>
            <a:pPr indent="0" lvl="0" marL="0" rtl="0" algn="l">
              <a:spcBef>
                <a:spcPts val="0"/>
              </a:spcBef>
              <a:spcAft>
                <a:spcPts val="0"/>
              </a:spcAft>
              <a:buClr>
                <a:schemeClr val="dk1"/>
              </a:buClr>
              <a:buSzPts val="1100"/>
              <a:buFont typeface="Arial"/>
              <a:buNone/>
            </a:pPr>
            <a:r>
              <a:rPr lang="en" sz="1800">
                <a:solidFill>
                  <a:schemeClr val="lt1"/>
                </a:solidFill>
                <a:latin typeface="Nunito Light"/>
                <a:ea typeface="Nunito Light"/>
                <a:cs typeface="Nunito Light"/>
                <a:sym typeface="Nunito Light"/>
              </a:rPr>
              <a:t>The Air Taxi will bring organized and better structure to the Taxi industry, as well as, Air Traffic Control. Mandatory professional licencing for Taxi Pilots, Standardized scheduling and security for passengers. With more people traveling by air to shorter destinations, the road will be less congested, which will ultimately lead to reduced road infrastructure spending</a:t>
            </a:r>
            <a:endParaRPr sz="1800">
              <a:solidFill>
                <a:schemeClr val="lt1"/>
              </a:solidFill>
              <a:latin typeface="Nunito Light"/>
              <a:ea typeface="Nunito Light"/>
              <a:cs typeface="Nunito Light"/>
              <a:sym typeface="Nuni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81" name="Shape 81"/>
        <p:cNvGrpSpPr/>
        <p:nvPr/>
      </p:nvGrpSpPr>
      <p:grpSpPr>
        <a:xfrm>
          <a:off x="0" y="0"/>
          <a:ext cx="0" cy="0"/>
          <a:chOff x="0" y="0"/>
          <a:chExt cx="0" cy="0"/>
        </a:xfrm>
      </p:grpSpPr>
      <p:sp>
        <p:nvSpPr>
          <p:cNvPr id="82" name="Google Shape;82;p18"/>
          <p:cNvSpPr txBox="1"/>
          <p:nvPr>
            <p:ph type="ctrTitle"/>
          </p:nvPr>
        </p:nvSpPr>
        <p:spPr>
          <a:xfrm>
            <a:off x="128950" y="177875"/>
            <a:ext cx="8653800" cy="654600"/>
          </a:xfrm>
          <a:prstGeom prst="rect">
            <a:avLst/>
          </a:prstGeom>
          <a:solidFill>
            <a:srgbClr val="999999"/>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FFFFFF"/>
                </a:solidFill>
                <a:latin typeface="Nunito"/>
                <a:ea typeface="Nunito"/>
                <a:cs typeface="Nunito"/>
                <a:sym typeface="Nunito"/>
              </a:rPr>
              <a:t>Exploring Taxi Pickup and Drop-off Data</a:t>
            </a:r>
            <a:endParaRPr b="1" sz="3500">
              <a:solidFill>
                <a:srgbClr val="FFFFFF"/>
              </a:solidFill>
              <a:latin typeface="Nunito"/>
              <a:ea typeface="Nunito"/>
              <a:cs typeface="Nunito"/>
              <a:sym typeface="Nunito"/>
            </a:endParaRPr>
          </a:p>
          <a:p>
            <a:pPr indent="0" lvl="0" marL="0" rtl="0" algn="l">
              <a:spcBef>
                <a:spcPts val="0"/>
              </a:spcBef>
              <a:spcAft>
                <a:spcPts val="0"/>
              </a:spcAft>
              <a:buNone/>
            </a:pPr>
            <a:r>
              <a:t/>
            </a:r>
            <a:endParaRPr sz="17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7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7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7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500">
              <a:solidFill>
                <a:srgbClr val="434343"/>
              </a:solidFill>
              <a:latin typeface="Nunito Light"/>
              <a:ea typeface="Nunito Light"/>
              <a:cs typeface="Nunito Light"/>
              <a:sym typeface="Nunito Light"/>
            </a:endParaRPr>
          </a:p>
        </p:txBody>
      </p:sp>
      <p:sp>
        <p:nvSpPr>
          <p:cNvPr id="83" name="Google Shape;83;p18"/>
          <p:cNvSpPr txBox="1"/>
          <p:nvPr>
            <p:ph type="ctrTitle"/>
          </p:nvPr>
        </p:nvSpPr>
        <p:spPr>
          <a:xfrm>
            <a:off x="262050" y="1004550"/>
            <a:ext cx="8131800" cy="3755100"/>
          </a:xfrm>
          <a:prstGeom prst="rect">
            <a:avLst/>
          </a:prstGeom>
          <a:solidFill>
            <a:srgbClr val="999999"/>
          </a:solidFill>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There are 1048469 records (13 Features or Columns)</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Each record represnts a Taxi pick-up and drop-off service</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The primary key is the “id”, which indicates the service identification number</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Data is bound to Jan 1, 2016 to Jul 2, 2016 date range</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342900" lvl="0" marL="457200" rtl="0" algn="l">
              <a:spcBef>
                <a:spcPts val="0"/>
              </a:spcBef>
              <a:spcAft>
                <a:spcPts val="0"/>
              </a:spcAft>
              <a:buClr>
                <a:srgbClr val="FFFFFF"/>
              </a:buClr>
              <a:buSzPts val="1800"/>
              <a:buFont typeface="Nunito Light"/>
              <a:buChar char="●"/>
            </a:pPr>
            <a:r>
              <a:rPr lang="en" sz="1800">
                <a:solidFill>
                  <a:srgbClr val="FFFFFF"/>
                </a:solidFill>
                <a:latin typeface="Nunito Light"/>
                <a:ea typeface="Nunito Light"/>
                <a:cs typeface="Nunito Light"/>
                <a:sym typeface="Nunito Light"/>
              </a:rPr>
              <a:t>The geographical bounds extend beyound New York and New Jersey. Most data points are centralized in New York and New Jersey. </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rPr lang="en" sz="1800">
                <a:solidFill>
                  <a:srgbClr val="FFFFFF"/>
                </a:solidFill>
                <a:latin typeface="Nunito Light"/>
                <a:ea typeface="Nunito Light"/>
                <a:cs typeface="Nunito Light"/>
                <a:sym typeface="Nunito Light"/>
              </a:rPr>
              <a:t>There are Outliers(New hamshire, Pensylvania, Virginia, North Carolina)</a:t>
            </a:r>
            <a:endParaRPr sz="1800">
              <a:solidFill>
                <a:srgbClr val="FFFFFF"/>
              </a:solidFill>
              <a:latin typeface="Nunito Light"/>
              <a:ea typeface="Nunito Light"/>
              <a:cs typeface="Nunito Light"/>
              <a:sym typeface="Nunito Light"/>
            </a:endParaRPr>
          </a:p>
          <a:p>
            <a:pPr indent="0" lvl="0" marL="45720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87" name="Shape 87"/>
        <p:cNvGrpSpPr/>
        <p:nvPr/>
      </p:nvGrpSpPr>
      <p:grpSpPr>
        <a:xfrm>
          <a:off x="0" y="0"/>
          <a:ext cx="0" cy="0"/>
          <a:chOff x="0" y="0"/>
          <a:chExt cx="0" cy="0"/>
        </a:xfrm>
      </p:grpSpPr>
      <p:sp>
        <p:nvSpPr>
          <p:cNvPr id="88" name="Google Shape;88;p19"/>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rgbClr val="FFFFFF"/>
                </a:solidFill>
                <a:latin typeface="Nunito"/>
                <a:ea typeface="Nunito"/>
                <a:cs typeface="Nunito"/>
                <a:sym typeface="Nunito"/>
              </a:rPr>
              <a:t>Scope and Distribution of Dimensions</a:t>
            </a:r>
            <a:endParaRPr b="1" sz="3300">
              <a:solidFill>
                <a:srgbClr val="FFFFFF"/>
              </a:solidFill>
              <a:latin typeface="Nunito"/>
              <a:ea typeface="Nunito"/>
              <a:cs typeface="Nunito"/>
              <a:sym typeface="Nunito"/>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89" name="Google Shape;89;p19"/>
          <p:cNvSpPr txBox="1"/>
          <p:nvPr>
            <p:ph type="ctrTitle"/>
          </p:nvPr>
        </p:nvSpPr>
        <p:spPr>
          <a:xfrm>
            <a:off x="329050" y="815075"/>
            <a:ext cx="7867500" cy="40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Average Duration - 962</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Median Duration - 662</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1st Std. Dev. Duration - 5,853</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2nd Std. Dev. Duration - 2*(5,853)=11,706</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Ave. Distance - 3.442</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Median Distance - 2.095</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1st Std. Dev. Distance - 4.382</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2nd Std. Dev Distance - 2*(4.382)=8.764</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Ave. Passenger Count - 1.6644</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Median Passenger Count - 1.0000</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Std. Dev. Passenger Count - 1.3142</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2nd Std. Dev Passenger Count - 2*(1.3142)=2.628</a:t>
            </a:r>
            <a:r>
              <a:rPr lang="en" sz="1800">
                <a:solidFill>
                  <a:srgbClr val="434343"/>
                </a:solidFill>
                <a:latin typeface="Nunito Light"/>
                <a:ea typeface="Nunito Light"/>
                <a:cs typeface="Nunito Light"/>
                <a:sym typeface="Nunito Light"/>
              </a:rPr>
              <a:t>4</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93" name="Shape 93"/>
        <p:cNvGrpSpPr/>
        <p:nvPr/>
      </p:nvGrpSpPr>
      <p:grpSpPr>
        <a:xfrm>
          <a:off x="0" y="0"/>
          <a:ext cx="0" cy="0"/>
          <a:chOff x="0" y="0"/>
          <a:chExt cx="0" cy="0"/>
        </a:xfrm>
      </p:grpSpPr>
      <p:sp>
        <p:nvSpPr>
          <p:cNvPr id="94" name="Google Shape;94;p20"/>
          <p:cNvSpPr txBox="1"/>
          <p:nvPr>
            <p:ph type="ctrTitle"/>
          </p:nvPr>
        </p:nvSpPr>
        <p:spPr>
          <a:xfrm>
            <a:off x="311700" y="126675"/>
            <a:ext cx="8353800" cy="646200"/>
          </a:xfrm>
          <a:prstGeom prst="rect">
            <a:avLst/>
          </a:prstGeom>
          <a:solidFill>
            <a:srgbClr val="999999"/>
          </a:solidFill>
        </p:spPr>
        <p:txBody>
          <a:bodyPr anchorCtr="0" anchor="b" bIns="91425" lIns="91425" spcFirstLastPara="1" rIns="91425" wrap="square" tIns="91425">
            <a:noAutofit/>
          </a:bodyPr>
          <a:lstStyle/>
          <a:p>
            <a:pPr indent="0" lvl="0" marL="0" rtl="0" algn="l">
              <a:spcBef>
                <a:spcPts val="0"/>
              </a:spcBef>
              <a:spcAft>
                <a:spcPts val="0"/>
              </a:spcAft>
              <a:buNone/>
            </a:pPr>
            <a:r>
              <a:rPr lang="en" sz="4100">
                <a:solidFill>
                  <a:srgbClr val="FFFFFF"/>
                </a:solidFill>
              </a:rPr>
              <a:t>Statistical Measures</a:t>
            </a:r>
            <a:endParaRPr sz="4100">
              <a:solidFill>
                <a:srgbClr val="FFFFFF"/>
              </a:solidFill>
            </a:endParaRPr>
          </a:p>
        </p:txBody>
      </p:sp>
      <p:sp>
        <p:nvSpPr>
          <p:cNvPr id="95" name="Google Shape;95;p20"/>
          <p:cNvSpPr txBox="1"/>
          <p:nvPr/>
        </p:nvSpPr>
        <p:spPr>
          <a:xfrm>
            <a:off x="163350" y="1043525"/>
            <a:ext cx="88518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Average </a:t>
            </a:r>
            <a:r>
              <a:rPr lang="en" sz="1800">
                <a:solidFill>
                  <a:srgbClr val="FFFFFF"/>
                </a:solidFill>
                <a:latin typeface="Nunito Light"/>
                <a:ea typeface="Nunito Light"/>
                <a:cs typeface="Nunito Light"/>
                <a:sym typeface="Nunito Light"/>
              </a:rPr>
              <a:t>duration-to-distance ratio - 6.02</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Median duration-to-distance ratio - 4.55</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1st Std. Dev. duration-to-distance ratio - 40.65</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2nd Std. Dev duration-to-distance ratio - 81.30</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Average Price - 23.70</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Median Price - 18.30</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1st Std. Dev Price - 51.04</a:t>
            </a:r>
            <a:endParaRPr sz="1800">
              <a:solidFill>
                <a:srgbClr val="FFFFFF"/>
              </a:solidFill>
              <a:latin typeface="Nunito Light"/>
              <a:ea typeface="Nunito Light"/>
              <a:cs typeface="Nunito Light"/>
              <a:sym typeface="Nunito Light"/>
            </a:endParaRPr>
          </a:p>
          <a:p>
            <a:pPr indent="0" lvl="0" marL="0" rtl="0" algn="l">
              <a:spcBef>
                <a:spcPts val="0"/>
              </a:spcBef>
              <a:spcAft>
                <a:spcPts val="0"/>
              </a:spcAft>
              <a:buNone/>
            </a:pPr>
            <a:r>
              <a:rPr lang="en" sz="1800">
                <a:solidFill>
                  <a:srgbClr val="FFFFFF"/>
                </a:solidFill>
                <a:latin typeface="Nunito Light"/>
                <a:ea typeface="Nunito Light"/>
                <a:cs typeface="Nunito Light"/>
                <a:sym typeface="Nunito Light"/>
              </a:rPr>
              <a:t>2nd Std. Dev Price - 102.08</a:t>
            </a:r>
            <a:endParaRPr sz="1800">
              <a:solidFill>
                <a:srgbClr val="FFFFFF"/>
              </a:solidFill>
              <a:latin typeface="Nunito Light"/>
              <a:ea typeface="Nunito Light"/>
              <a:cs typeface="Nunito Light"/>
              <a:sym typeface="Nuni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CD61"/>
        </a:solidFill>
      </p:bgPr>
    </p:bg>
    <p:spTree>
      <p:nvGrpSpPr>
        <p:cNvPr id="99" name="Shape 99"/>
        <p:cNvGrpSpPr/>
        <p:nvPr/>
      </p:nvGrpSpPr>
      <p:grpSpPr>
        <a:xfrm>
          <a:off x="0" y="0"/>
          <a:ext cx="0" cy="0"/>
          <a:chOff x="0" y="0"/>
          <a:chExt cx="0" cy="0"/>
        </a:xfrm>
      </p:grpSpPr>
      <p:sp>
        <p:nvSpPr>
          <p:cNvPr id="100" name="Google Shape;100;p21"/>
          <p:cNvSpPr txBox="1"/>
          <p:nvPr>
            <p:ph type="ctrTitle"/>
          </p:nvPr>
        </p:nvSpPr>
        <p:spPr>
          <a:xfrm>
            <a:off x="262050" y="177875"/>
            <a:ext cx="85206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34343"/>
                </a:solidFill>
                <a:latin typeface="Nunito Light"/>
                <a:ea typeface="Nunito Light"/>
                <a:cs typeface="Nunito Light"/>
                <a:sym typeface="Nunito Light"/>
              </a:rPr>
              <a:t>Answer Slide</a:t>
            </a:r>
            <a:endParaRPr sz="36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3600">
              <a:solidFill>
                <a:srgbClr val="434343"/>
              </a:solidFill>
              <a:latin typeface="Nunito Light"/>
              <a:ea typeface="Nunito Light"/>
              <a:cs typeface="Nunito Light"/>
              <a:sym typeface="Nunito Light"/>
            </a:endParaRPr>
          </a:p>
        </p:txBody>
      </p:sp>
      <p:sp>
        <p:nvSpPr>
          <p:cNvPr id="101" name="Google Shape;101;p21"/>
          <p:cNvSpPr txBox="1"/>
          <p:nvPr>
            <p:ph type="ctrTitle"/>
          </p:nvPr>
        </p:nvSpPr>
        <p:spPr>
          <a:xfrm>
            <a:off x="329050" y="1788150"/>
            <a:ext cx="75327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Nunito Light"/>
                <a:ea typeface="Nunito Light"/>
                <a:cs typeface="Nunito Light"/>
                <a:sym typeface="Nunito Light"/>
              </a:rPr>
              <a:t>(Fill out your answer here)</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sz="1800">
              <a:solidFill>
                <a:srgbClr val="434343"/>
              </a:solidFill>
              <a:latin typeface="Nunito Light"/>
              <a:ea typeface="Nunito Light"/>
              <a:cs typeface="Nunito Light"/>
              <a:sym typeface="Nunito Light"/>
            </a:endParaRPr>
          </a:p>
        </p:txBody>
      </p:sp>
      <p:pic>
        <p:nvPicPr>
          <p:cNvPr id="102" name="Google Shape;102;p2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