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Nuni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NunitoLight-bold.fntdata"/><Relationship Id="rId14" Type="http://schemas.openxmlformats.org/officeDocument/2006/relationships/slide" Target="slides/slide9.xml"/><Relationship Id="rId36" Type="http://schemas.openxmlformats.org/officeDocument/2006/relationships/font" Target="fonts/NunitoLight-regular.fntdata"/><Relationship Id="rId17" Type="http://schemas.openxmlformats.org/officeDocument/2006/relationships/slide" Target="slides/slide12.xml"/><Relationship Id="rId39" Type="http://schemas.openxmlformats.org/officeDocument/2006/relationships/font" Target="fonts/NunitoLight-boldItalic.fntdata"/><Relationship Id="rId16" Type="http://schemas.openxmlformats.org/officeDocument/2006/relationships/slide" Target="slides/slide11.xml"/><Relationship Id="rId38" Type="http://schemas.openxmlformats.org/officeDocument/2006/relationships/font" Target="fonts/Nunito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33c01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33c01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a9557344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a9557344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a9557344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a9557344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dc2db960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c2db96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2db960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2db96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9a83950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9a83950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c0ce3bd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c0ce3bd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2db96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2db96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dc2db960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dc2db960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c0dcaac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c0dcaac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dc2db960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c2db960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dc2db96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c2db96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dc2db960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c2db960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c2046ad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c2046ad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a9557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a9557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ec2046ad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ec2046ad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9a83950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9a83950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ec2046ad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c2046ad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ec2046ad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ec2046ad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dc2db96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dc2db96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9205e1f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9205e1f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dc2db96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dc2db96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dc2db96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dc2db96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dc2db960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dc2db960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dc2db960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dc2db960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dc2db96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c2db96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E8A7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vtpi.org/tca/tca0506.pdf" TargetMode="External"/><Relationship Id="rId4" Type="http://schemas.openxmlformats.org/officeDocument/2006/relationships/hyperlink" Target="https://metrocouncil.org/Transportation/Planning-2/Transit-Plans,-Studies-Reports/Highways-Roads/Mobility-Needs-Analysis/The-Negative-Effects-of-Traffic-Congestion.asp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2450"/>
            <a:ext cx="9239501" cy="5228399"/>
          </a:xfrm>
          <a:prstGeom prst="rect">
            <a:avLst/>
          </a:prstGeom>
          <a:noFill/>
          <a:ln>
            <a:noFill/>
          </a:ln>
        </p:spPr>
      </p:pic>
      <p:sp>
        <p:nvSpPr>
          <p:cNvPr id="55" name="Google Shape;55;p13"/>
          <p:cNvSpPr txBox="1"/>
          <p:nvPr/>
        </p:nvSpPr>
        <p:spPr>
          <a:xfrm>
            <a:off x="-95500" y="4079625"/>
            <a:ext cx="4819800" cy="11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FFFF"/>
                </a:solidFill>
              </a:rPr>
              <a:t>Flying Taxi</a:t>
            </a:r>
            <a:endParaRPr b="1" sz="2500">
              <a:solidFill>
                <a:srgbClr val="FFFFFF"/>
              </a:solidFill>
            </a:endParaRPr>
          </a:p>
          <a:p>
            <a:pPr indent="0" lvl="0" marL="0" rtl="0" algn="l">
              <a:spcBef>
                <a:spcPts val="0"/>
              </a:spcBef>
              <a:spcAft>
                <a:spcPts val="0"/>
              </a:spcAft>
              <a:buNone/>
            </a:pPr>
            <a:r>
              <a:rPr b="1" lang="en" sz="1300">
                <a:solidFill>
                  <a:srgbClr val="FFFFFF"/>
                </a:solidFill>
              </a:rPr>
              <a:t>KPI and Hypothesis</a:t>
            </a:r>
            <a:endParaRPr b="1" sz="1300">
              <a:solidFill>
                <a:srgbClr val="FFFFFF"/>
              </a:solidFill>
            </a:endParaRPr>
          </a:p>
          <a:p>
            <a:pPr indent="0" lvl="0" marL="0" rtl="0" algn="l">
              <a:spcBef>
                <a:spcPts val="0"/>
              </a:spcBef>
              <a:spcAft>
                <a:spcPts val="0"/>
              </a:spcAft>
              <a:buNone/>
            </a:pPr>
            <a:r>
              <a:t/>
            </a:r>
            <a:endParaRPr b="1" sz="1300">
              <a:solidFill>
                <a:srgbClr val="FFFFFF"/>
              </a:solidFill>
            </a:endParaRPr>
          </a:p>
          <a:p>
            <a:pPr indent="0" lvl="0" marL="0" rtl="0" algn="l">
              <a:spcBef>
                <a:spcPts val="0"/>
              </a:spcBef>
              <a:spcAft>
                <a:spcPts val="0"/>
              </a:spcAft>
              <a:buNone/>
            </a:pPr>
            <a:r>
              <a:rPr b="1" lang="en" sz="1300">
                <a:solidFill>
                  <a:srgbClr val="FFFFFF"/>
                </a:solidFill>
              </a:rPr>
              <a:t>Francis Odo</a:t>
            </a:r>
            <a:endParaRPr b="1" sz="1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0" y="0"/>
            <a:ext cx="92967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0" y="0"/>
            <a:ext cx="938672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13" name="Shape 113"/>
        <p:cNvGrpSpPr/>
        <p:nvPr/>
      </p:nvGrpSpPr>
      <p:grpSpPr>
        <a:xfrm>
          <a:off x="0" y="0"/>
          <a:ext cx="0" cy="0"/>
          <a:chOff x="0" y="0"/>
          <a:chExt cx="0" cy="0"/>
        </a:xfrm>
      </p:grpSpPr>
      <p:sp>
        <p:nvSpPr>
          <p:cNvPr id="114" name="Google Shape;114;p24"/>
          <p:cNvSpPr txBox="1"/>
          <p:nvPr>
            <p:ph type="ctrTitle"/>
          </p:nvPr>
        </p:nvSpPr>
        <p:spPr>
          <a:xfrm>
            <a:off x="79650" y="0"/>
            <a:ext cx="8984700" cy="4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Nunito"/>
                <a:ea typeface="Nunito"/>
                <a:cs typeface="Nunito"/>
                <a:sym typeface="Nunito"/>
              </a:rPr>
              <a:t>Answer Slide</a:t>
            </a:r>
            <a:endParaRPr b="1" sz="26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15" name="Google Shape;115;p24"/>
          <p:cNvSpPr txBox="1"/>
          <p:nvPr>
            <p:ph type="ctrTitle"/>
          </p:nvPr>
        </p:nvSpPr>
        <p:spPr>
          <a:xfrm>
            <a:off x="194100" y="414300"/>
            <a:ext cx="8743800" cy="477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times/days of operation should the service run for?</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Research data revealed higher pickups from 5 - 10.00 PM, service should be available throughout the day. Could change as we collect more data. (see slide 49)</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Research data shows higher rides volume on Monday, Weds. Thursday and Saturday. However, service should be made available Monday through Saturday (see slide 50)</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How many pick-up / drop-off nodes should we have?</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Initial deployment should start with 4 Pick-up / Drop Off nodes (to be expanded based on growth). Two ground stations and Two rooftop stations.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Where should the nodes be located?</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2 Locations at the lower-side Business District </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1 location near or close to JFK (need more data on the exact location)</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Should we initially use copters or homegrown hardware?</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Initialy, establish market presence with copters, later move to more environmentally compliant craft</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Should the pricing be fixed or dynamic? At what rates?</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Fixed for the initial deployment at about $75(Competitive pricing strategy). Change in pricing model may be adopted later as the market matures.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19" name="Shape 119"/>
        <p:cNvGrpSpPr/>
        <p:nvPr/>
      </p:nvGrpSpPr>
      <p:grpSpPr>
        <a:xfrm>
          <a:off x="0" y="0"/>
          <a:ext cx="0" cy="0"/>
          <a:chOff x="0" y="0"/>
          <a:chExt cx="0" cy="0"/>
        </a:xfrm>
      </p:grpSpPr>
      <p:sp>
        <p:nvSpPr>
          <p:cNvPr id="120" name="Google Shape;120;p25"/>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Determine the MVP sample size &amp; time period allotted estimated to come to a conclusion on your hypotheses.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ctrTitle"/>
          </p:nvPr>
        </p:nvSpPr>
        <p:spPr>
          <a:xfrm>
            <a:off x="170700" y="39475"/>
            <a:ext cx="88026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FFFFFF"/>
                </a:solidFill>
              </a:rPr>
              <a:t>Optimizely</a:t>
            </a:r>
            <a:endParaRPr sz="2400">
              <a:solidFill>
                <a:srgbClr val="FFFFFF"/>
              </a:solidFill>
              <a:latin typeface="Nunito"/>
              <a:ea typeface="Nunito"/>
              <a:cs typeface="Nunito"/>
              <a:sym typeface="Nunito"/>
            </a:endParaRPr>
          </a:p>
        </p:txBody>
      </p:sp>
      <p:pic>
        <p:nvPicPr>
          <p:cNvPr id="126" name="Google Shape;126;p26"/>
          <p:cNvPicPr preferRelativeResize="0"/>
          <p:nvPr/>
        </p:nvPicPr>
        <p:blipFill>
          <a:blip r:embed="rId3">
            <a:alphaModFix/>
          </a:blip>
          <a:stretch>
            <a:fillRect/>
          </a:stretch>
        </p:blipFill>
        <p:spPr>
          <a:xfrm>
            <a:off x="13" y="39475"/>
            <a:ext cx="914396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7"/>
          <p:cNvPicPr preferRelativeResize="0"/>
          <p:nvPr/>
        </p:nvPicPr>
        <p:blipFill>
          <a:blip r:embed="rId3">
            <a:alphaModFix/>
          </a:blip>
          <a:stretch>
            <a:fillRect/>
          </a:stretch>
        </p:blipFill>
        <p:spPr>
          <a:xfrm>
            <a:off x="53575" y="53875"/>
            <a:ext cx="9033276" cy="5035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35" name="Shape 135"/>
        <p:cNvGrpSpPr/>
        <p:nvPr/>
      </p:nvGrpSpPr>
      <p:grpSpPr>
        <a:xfrm>
          <a:off x="0" y="0"/>
          <a:ext cx="0" cy="0"/>
          <a:chOff x="0" y="0"/>
          <a:chExt cx="0" cy="0"/>
        </a:xfrm>
      </p:grpSpPr>
      <p:sp>
        <p:nvSpPr>
          <p:cNvPr id="136" name="Google Shape;136;p28"/>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Nunito"/>
                <a:ea typeface="Nunito"/>
                <a:cs typeface="Nunito"/>
                <a:sym typeface="Nunito"/>
              </a:rPr>
              <a:t>Answer Slide</a:t>
            </a:r>
            <a:endParaRPr b="1" sz="26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37" name="Google Shape;137;p28"/>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MVP sample size - 2000 users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Time allotment - 6 months after launch</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Assumptions - All conditions for KPIs are on target</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8A71"/>
        </a:solidFill>
      </p:bgPr>
    </p:bg>
    <p:spTree>
      <p:nvGrpSpPr>
        <p:cNvPr id="141" name="Shape 141"/>
        <p:cNvGrpSpPr/>
        <p:nvPr/>
      </p:nvGrpSpPr>
      <p:grpSpPr>
        <a:xfrm>
          <a:off x="0" y="0"/>
          <a:ext cx="0" cy="0"/>
          <a:chOff x="0" y="0"/>
          <a:chExt cx="0" cy="0"/>
        </a:xfrm>
      </p:grpSpPr>
      <p:sp>
        <p:nvSpPr>
          <p:cNvPr id="142" name="Google Shape;142;p29"/>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Create an instrumentation plan for the events you need collected and logged, in order to be able to physically measure your KPIs.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ctrTitle"/>
          </p:nvPr>
        </p:nvSpPr>
        <p:spPr>
          <a:xfrm>
            <a:off x="68575" y="171450"/>
            <a:ext cx="8858100" cy="49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Answer Slide</a:t>
            </a:r>
            <a:endParaRPr sz="2400"/>
          </a:p>
        </p:txBody>
      </p:sp>
      <p:sp>
        <p:nvSpPr>
          <p:cNvPr id="148" name="Google Shape;148;p30"/>
          <p:cNvSpPr txBox="1"/>
          <p:nvPr>
            <p:ph idx="1" type="subTitle"/>
          </p:nvPr>
        </p:nvSpPr>
        <p:spPr>
          <a:xfrm>
            <a:off x="117375" y="788150"/>
            <a:ext cx="8946600" cy="42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Nunito"/>
                <a:ea typeface="Nunito"/>
                <a:cs typeface="Nunito"/>
                <a:sym typeface="Nunito"/>
              </a:rPr>
              <a:t>Event - </a:t>
            </a:r>
            <a:r>
              <a:rPr lang="en" sz="1400">
                <a:solidFill>
                  <a:srgbClr val="434343"/>
                </a:solidFill>
                <a:latin typeface="Nunito Light"/>
                <a:ea typeface="Nunito Light"/>
                <a:cs typeface="Nunito Light"/>
                <a:sym typeface="Nunito Light"/>
              </a:rPr>
              <a:t>userAccountCreated</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Definition - This event triggers whenever a new user provides all the necessary information for   </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                     registration and click “Register” button in theFlying Taxi  user registration  page.</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Properties - user_id, use_name, user_email, resgistration_timestamp, user_profile, user_count</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Event - rideOrderCompleted</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Definition - Triggers when a user viewed the Flying Taxi schedule page, select ride and destination, then cliked </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                    “Complete Ride Order” completed a ride booking order.</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Properties - order_id, passenger_count, rider_id, booking_timestamp</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Event - paymentProcessedSuccessfully</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Definition - This event is triggered when a user complete a Flying Taxi booking order and clicked “Process  </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                     Payment” button.</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Properties - user_id, user_fullname, user_address, user_credit_card_number, security_code, expiration_date</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Event - riderPickedUp</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Definition - This event is triggered when the user is picked up and clicked “Onboard Flight Confirmation” button</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sz="1400">
                <a:solidFill>
                  <a:srgbClr val="434343"/>
                </a:solidFill>
                <a:latin typeface="Nunito Light"/>
                <a:ea typeface="Nunito Light"/>
                <a:cs typeface="Nunito Light"/>
                <a:sym typeface="Nunito Light"/>
              </a:rPr>
              <a:t>Properties - rider_id, taxi_ride_id, passnger_count,pickup_timestamp, pickup_longitude, pickup_latitude</a:t>
            </a:r>
            <a:endParaRPr sz="14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400">
              <a:solidFill>
                <a:srgbClr val="434343"/>
              </a:solidFill>
              <a:latin typeface="Nunito Light"/>
              <a:ea typeface="Nunito Light"/>
              <a:cs typeface="Nunito Light"/>
              <a:sym typeface="Nuni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8A71"/>
        </a:solidFill>
      </p:bgPr>
    </p:bg>
    <p:spTree>
      <p:nvGrpSpPr>
        <p:cNvPr id="152" name="Shape 152"/>
        <p:cNvGrpSpPr/>
        <p:nvPr/>
      </p:nvGrpSpPr>
      <p:grpSpPr>
        <a:xfrm>
          <a:off x="0" y="0"/>
          <a:ext cx="0" cy="0"/>
          <a:chOff x="0" y="0"/>
          <a:chExt cx="0" cy="0"/>
        </a:xfrm>
      </p:grpSpPr>
      <p:sp>
        <p:nvSpPr>
          <p:cNvPr id="153" name="Google Shape;153;p31"/>
          <p:cNvSpPr txBox="1"/>
          <p:nvPr>
            <p:ph type="ctrTitle"/>
          </p:nvPr>
        </p:nvSpPr>
        <p:spPr>
          <a:xfrm>
            <a:off x="339000" y="2301150"/>
            <a:ext cx="75327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Create a qualitative feedback survey questions for users after their ride, to further understand and optimize the product for future iterations.</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48900" y="965100"/>
            <a:ext cx="7532700" cy="32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Identify a product objective for Flyber's launch. Your product objective will guide your KPIs, so identify what Flyber should optimize for. Your objective should be centered around one the following focus areas: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User Acquisition</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User Engagement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User Retention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Profitability</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8A71"/>
        </a:solidFill>
      </p:bgPr>
    </p:bg>
    <p:spTree>
      <p:nvGrpSpPr>
        <p:cNvPr id="157" name="Shape 157"/>
        <p:cNvGrpSpPr/>
        <p:nvPr/>
      </p:nvGrpSpPr>
      <p:grpSpPr>
        <a:xfrm>
          <a:off x="0" y="0"/>
          <a:ext cx="0" cy="0"/>
          <a:chOff x="0" y="0"/>
          <a:chExt cx="0" cy="0"/>
        </a:xfrm>
      </p:grpSpPr>
      <p:sp>
        <p:nvSpPr>
          <p:cNvPr id="158" name="Google Shape;158;p32"/>
          <p:cNvSpPr txBox="1"/>
          <p:nvPr>
            <p:ph type="ctrTitle"/>
          </p:nvPr>
        </p:nvSpPr>
        <p:spPr>
          <a:xfrm>
            <a:off x="262050" y="177875"/>
            <a:ext cx="85206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Nunito Light"/>
                <a:ea typeface="Nunito Light"/>
                <a:cs typeface="Nunito Light"/>
                <a:sym typeface="Nunito Light"/>
              </a:rPr>
              <a:t>Answer Slide</a:t>
            </a:r>
            <a:endParaRPr sz="24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59" name="Google Shape;159;p32"/>
          <p:cNvSpPr txBox="1"/>
          <p:nvPr>
            <p:ph type="ctrTitle"/>
          </p:nvPr>
        </p:nvSpPr>
        <p:spPr>
          <a:xfrm>
            <a:off x="189675" y="760125"/>
            <a:ext cx="8868600" cy="42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User feedback questions</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Is this our first experience using a Flying Taxi?</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On a scale of 1 to 5, how would you rate your experience?</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How likely are you to recommend Flying Taxi to a friend?</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What will you like to see improved?</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What did you find mostly impressive about the experience?</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Will you continue to use a flying Taxi?</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How easy was it to book a ride on a scale of 1 to 5?</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Were you able to track and monitor the ride easily or conveniently?</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How convenient is the pickup and dropoff location using a scale of 1 to 5?</a:t>
            </a:r>
            <a:endParaRPr sz="1800">
              <a:solidFill>
                <a:srgbClr val="434343"/>
              </a:solidFill>
              <a:latin typeface="Nunito Light"/>
              <a:ea typeface="Nunito Light"/>
              <a:cs typeface="Nunito Light"/>
              <a:sym typeface="Nunito Light"/>
            </a:endParaRPr>
          </a:p>
          <a:p>
            <a:pPr indent="-342900" lvl="0" marL="457200" rtl="0" algn="l">
              <a:spcBef>
                <a:spcPts val="0"/>
              </a:spcBef>
              <a:spcAft>
                <a:spcPts val="0"/>
              </a:spcAft>
              <a:buClr>
                <a:srgbClr val="434343"/>
              </a:buClr>
              <a:buSzPts val="1800"/>
              <a:buFont typeface="Nunito Light"/>
              <a:buAutoNum type="arabicPeriod"/>
            </a:pPr>
            <a:r>
              <a:rPr lang="en" sz="1800">
                <a:solidFill>
                  <a:srgbClr val="434343"/>
                </a:solidFill>
                <a:latin typeface="Nunito Light"/>
                <a:ea typeface="Nunito Light"/>
                <a:cs typeface="Nunito Light"/>
                <a:sym typeface="Nunito Light"/>
              </a:rPr>
              <a:t>Do you consider the ride safe?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A4AB"/>
        </a:solidFill>
      </p:bgPr>
    </p:bg>
    <p:spTree>
      <p:nvGrpSpPr>
        <p:cNvPr id="163" name="Shape 163"/>
        <p:cNvGrpSpPr/>
        <p:nvPr/>
      </p:nvGrpSpPr>
      <p:grpSpPr>
        <a:xfrm>
          <a:off x="0" y="0"/>
          <a:ext cx="0" cy="0"/>
          <a:chOff x="0" y="0"/>
          <a:chExt cx="0" cy="0"/>
        </a:xfrm>
      </p:grpSpPr>
      <p:sp>
        <p:nvSpPr>
          <p:cNvPr id="164" name="Google Shape;164;p33"/>
          <p:cNvSpPr txBox="1"/>
          <p:nvPr>
            <p:ph type="ctrTitle"/>
          </p:nvPr>
        </p:nvSpPr>
        <p:spPr>
          <a:xfrm>
            <a:off x="358825" y="1099800"/>
            <a:ext cx="7532700" cy="29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Summarize everything you have learned into your final proposal</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Identify the target population. Why did you select that target population? What are their pain points?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Create a product proposal containing claim, evidence, estimated impact, and risks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Claims should be backed by quantitative evidence, impact should assess market needs/benefits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Risks involve any known unknowns that we’ll still need to monitor post-launch</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State cross-functional stakeholder teams that will need to be involved</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8" name="Shape 168"/>
        <p:cNvGrpSpPr/>
        <p:nvPr/>
      </p:nvGrpSpPr>
      <p:grpSpPr>
        <a:xfrm>
          <a:off x="0" y="0"/>
          <a:ext cx="0" cy="0"/>
          <a:chOff x="0" y="0"/>
          <a:chExt cx="0" cy="0"/>
        </a:xfrm>
      </p:grpSpPr>
      <p:sp>
        <p:nvSpPr>
          <p:cNvPr id="169" name="Google Shape;169;p34"/>
          <p:cNvSpPr txBox="1"/>
          <p:nvPr>
            <p:ph type="ctrTitle"/>
          </p:nvPr>
        </p:nvSpPr>
        <p:spPr>
          <a:xfrm>
            <a:off x="101350" y="0"/>
            <a:ext cx="8956800" cy="60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FFFFFF"/>
                </a:solidFill>
              </a:rPr>
              <a:t>Proposal - Flying Taxi</a:t>
            </a:r>
            <a:endParaRPr sz="2400">
              <a:solidFill>
                <a:srgbClr val="FFFFFF"/>
              </a:solidFill>
            </a:endParaRPr>
          </a:p>
        </p:txBody>
      </p:sp>
      <p:sp>
        <p:nvSpPr>
          <p:cNvPr id="170" name="Google Shape;170;p34"/>
          <p:cNvSpPr txBox="1"/>
          <p:nvPr>
            <p:ph idx="1" type="subTitle"/>
          </p:nvPr>
        </p:nvSpPr>
        <p:spPr>
          <a:xfrm>
            <a:off x="101350" y="608100"/>
            <a:ext cx="8956800" cy="453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Flyber is a Flying Taxi service for short-haul travel in and out of densely populated metropolitan city. Service is planned to be offered using newly designed portable aircraft capable of vertical lift, and powered with a more quiet and environmentally suitable electronic engines.</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Char char="●"/>
            </a:pPr>
            <a:r>
              <a:rPr lang="en" sz="1800">
                <a:solidFill>
                  <a:srgbClr val="FFFFFF"/>
                </a:solidFill>
                <a:latin typeface="Nunito"/>
                <a:ea typeface="Nunito"/>
                <a:cs typeface="Nunito"/>
                <a:sym typeface="Nunito"/>
              </a:rPr>
              <a:t>Flying Taxi provides a relief to various pains caused by traffic congestion. The pain associated with these problems comes in different forms. Notably, financial, loss of time and productivity.</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en" sz="1800">
                <a:solidFill>
                  <a:srgbClr val="FFFFFF"/>
                </a:solidFill>
                <a:latin typeface="Nunito"/>
                <a:ea typeface="Nunito"/>
                <a:cs typeface="Nunito"/>
                <a:sym typeface="Nunito"/>
              </a:rPr>
              <a:t>The Benefits</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a:solidFill>
                  <a:srgbClr val="FFFFFF"/>
                </a:solidFill>
                <a:latin typeface="Nunito"/>
                <a:ea typeface="Nunito"/>
                <a:cs typeface="Nunito"/>
                <a:sym typeface="Nunito"/>
              </a:rPr>
              <a:t>Flying Taxi is fast, reduces travel time significantly. For example a 1.5 hr commute could easily be done in 15 or 20 minutes.</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a:solidFill>
                  <a:srgbClr val="FFFFFF"/>
                </a:solidFill>
                <a:latin typeface="Nunito"/>
                <a:ea typeface="Nunito"/>
                <a:cs typeface="Nunito"/>
                <a:sym typeface="Nunito"/>
              </a:rPr>
              <a:t>Reduces road congestion in the sense that fewer vehicle will travel the road</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a:solidFill>
                  <a:srgbClr val="FFFFFF"/>
                </a:solidFill>
                <a:latin typeface="Nunito"/>
                <a:ea typeface="Nunito"/>
                <a:cs typeface="Nunito"/>
                <a:sym typeface="Nunito"/>
              </a:rPr>
              <a:t>Savings on road infrastructure maintenance and operating cost</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a:solidFill>
                  <a:srgbClr val="FFFFFF"/>
                </a:solidFill>
                <a:latin typeface="Nunito"/>
                <a:ea typeface="Nunito"/>
                <a:cs typeface="Nunito"/>
                <a:sym typeface="Nunito"/>
              </a:rPr>
              <a:t>Environmental pollution reduction with fewer combustion engine on the road</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a:solidFill>
                  <a:srgbClr val="FFFFFF"/>
                </a:solidFill>
                <a:latin typeface="Nunito"/>
                <a:ea typeface="Nunito"/>
                <a:cs typeface="Nunito"/>
                <a:sym typeface="Nunito"/>
              </a:rPr>
              <a:t>Flying Taxi users will have more relaxed time thereby improving quality of life</a:t>
            </a:r>
            <a:endParaRPr sz="1800">
              <a:solidFill>
                <a:srgbClr val="FFFFFF"/>
              </a:solidFill>
              <a:latin typeface="Nunito"/>
              <a:ea typeface="Nunito"/>
              <a:cs typeface="Nunito"/>
              <a:sym typeface="Nunito"/>
            </a:endParaRPr>
          </a:p>
          <a:p>
            <a:pPr indent="-342900" lvl="0" marL="457200" rtl="0" algn="l">
              <a:spcBef>
                <a:spcPts val="0"/>
              </a:spcBef>
              <a:spcAft>
                <a:spcPts val="0"/>
              </a:spcAft>
              <a:buClr>
                <a:srgbClr val="FFFFFF"/>
              </a:buClr>
              <a:buSzPts val="1800"/>
              <a:buFont typeface="Nunito"/>
              <a:buAutoNum type="arabicPeriod"/>
            </a:pPr>
            <a:r>
              <a:rPr lang="en" sz="1800">
                <a:solidFill>
                  <a:srgbClr val="FFFFFF"/>
                </a:solidFill>
                <a:latin typeface="Nunito"/>
                <a:ea typeface="Nunito"/>
                <a:cs typeface="Nunito"/>
                <a:sym typeface="Nunito"/>
              </a:rPr>
              <a:t>Flying Taxi can travel in a non-fixed route, flexible route</a:t>
            </a:r>
            <a:endParaRPr sz="1800">
              <a:solidFill>
                <a:srgbClr val="FFFFFF"/>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9AA7"/>
        </a:solidFill>
      </p:bgPr>
    </p:bg>
    <p:spTree>
      <p:nvGrpSpPr>
        <p:cNvPr id="174" name="Shape 174"/>
        <p:cNvGrpSpPr/>
        <p:nvPr/>
      </p:nvGrpSpPr>
      <p:grpSpPr>
        <a:xfrm>
          <a:off x="0" y="0"/>
          <a:ext cx="0" cy="0"/>
          <a:chOff x="0" y="0"/>
          <a:chExt cx="0" cy="0"/>
        </a:xfrm>
      </p:grpSpPr>
      <p:sp>
        <p:nvSpPr>
          <p:cNvPr id="175" name="Google Shape;175;p35"/>
          <p:cNvSpPr txBox="1"/>
          <p:nvPr>
            <p:ph type="ctrTitle"/>
          </p:nvPr>
        </p:nvSpPr>
        <p:spPr>
          <a:xfrm>
            <a:off x="262050" y="101850"/>
            <a:ext cx="8520600" cy="2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p:txBody>
      </p:sp>
      <p:sp>
        <p:nvSpPr>
          <p:cNvPr id="176" name="Google Shape;176;p35"/>
          <p:cNvSpPr txBox="1"/>
          <p:nvPr>
            <p:ph type="ctrTitle"/>
          </p:nvPr>
        </p:nvSpPr>
        <p:spPr>
          <a:xfrm>
            <a:off x="262050" y="430725"/>
            <a:ext cx="8732700" cy="471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Nunito Light"/>
              <a:buChar char="●"/>
            </a:pPr>
            <a:r>
              <a:rPr lang="en" sz="1600">
                <a:solidFill>
                  <a:srgbClr val="FFFFFF"/>
                </a:solidFill>
                <a:latin typeface="Nunito Light"/>
                <a:ea typeface="Nunito Light"/>
                <a:cs typeface="Nunito Light"/>
                <a:sym typeface="Nunito Light"/>
              </a:rPr>
              <a:t>The target population for the Flying Taxi is about 2,000 for the initial experiment. Overall target sample is about 50,000. The sample is spread across New York, New Jersey, Rhode Island and Pennsylvania metropolis. I chose this sample because the demographics travel to and from the financial district  frequently. The sample is ideal for proof of concept.</a:t>
            </a:r>
            <a:endParaRPr sz="16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6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600">
                <a:solidFill>
                  <a:srgbClr val="FFFFFF"/>
                </a:solidFill>
                <a:latin typeface="Nunito Light"/>
                <a:ea typeface="Nunito Light"/>
                <a:cs typeface="Nunito Light"/>
                <a:sym typeface="Nunito Light"/>
              </a:rPr>
              <a:t>Among the pain points are:</a:t>
            </a:r>
            <a:endParaRPr sz="1600">
              <a:solidFill>
                <a:srgbClr val="FFFFFF"/>
              </a:solidFill>
              <a:latin typeface="Nunito Light"/>
              <a:ea typeface="Nunito Light"/>
              <a:cs typeface="Nunito Light"/>
              <a:sym typeface="Nunito Light"/>
            </a:endParaRPr>
          </a:p>
          <a:p>
            <a:pPr indent="-330200" lvl="0" marL="457200" rtl="0" algn="l">
              <a:spcBef>
                <a:spcPts val="0"/>
              </a:spcBef>
              <a:spcAft>
                <a:spcPts val="0"/>
              </a:spcAft>
              <a:buClr>
                <a:srgbClr val="FFFFFF"/>
              </a:buClr>
              <a:buSzPts val="1600"/>
              <a:buFont typeface="Nunito Light"/>
              <a:buChar char="●"/>
            </a:pPr>
            <a:r>
              <a:rPr lang="en" sz="1600">
                <a:solidFill>
                  <a:srgbClr val="FFFFFF"/>
                </a:solidFill>
                <a:latin typeface="Nunito Light"/>
                <a:ea typeface="Nunito Light"/>
                <a:cs typeface="Nunito Light"/>
                <a:sym typeface="Nunito Light"/>
              </a:rPr>
              <a:t>Road transportation in and out of major metropolitan or urban cities face heavy traffic congestion regularly, which leads to frequent delays and loss of time. The time loss also affect productivity.</a:t>
            </a:r>
            <a:endParaRPr sz="16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600">
              <a:solidFill>
                <a:srgbClr val="FFFFFF"/>
              </a:solidFill>
              <a:latin typeface="Nunito Light"/>
              <a:ea typeface="Nunito Light"/>
              <a:cs typeface="Nunito Light"/>
              <a:sym typeface="Nunito Light"/>
            </a:endParaRPr>
          </a:p>
          <a:p>
            <a:pPr indent="-330200" lvl="0" marL="457200" rtl="0" algn="l">
              <a:spcBef>
                <a:spcPts val="0"/>
              </a:spcBef>
              <a:spcAft>
                <a:spcPts val="0"/>
              </a:spcAft>
              <a:buClr>
                <a:srgbClr val="FFFFFF"/>
              </a:buClr>
              <a:buSzPts val="1600"/>
              <a:buFont typeface="Nunito Light"/>
              <a:buChar char="●"/>
            </a:pPr>
            <a:r>
              <a:rPr lang="en" sz="1600">
                <a:solidFill>
                  <a:srgbClr val="FFFFFF"/>
                </a:solidFill>
                <a:latin typeface="Nunito Light"/>
                <a:ea typeface="Nunito Light"/>
                <a:cs typeface="Nunito Light"/>
                <a:sym typeface="Nunito Light"/>
              </a:rPr>
              <a:t>The cost of road transportation infrastructure (construction, operation and maintenance), including terminals and bridges are increasingly high and takes much longer time to achieve. Very often, there are more call for increase in infrastructure spending.</a:t>
            </a:r>
            <a:endParaRPr sz="16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600">
              <a:solidFill>
                <a:srgbClr val="FFFFFF"/>
              </a:solidFill>
              <a:latin typeface="Nunito Light"/>
              <a:ea typeface="Nunito Light"/>
              <a:cs typeface="Nunito Light"/>
              <a:sym typeface="Nunito Light"/>
            </a:endParaRPr>
          </a:p>
          <a:p>
            <a:pPr indent="-330200" lvl="0" marL="457200" rtl="0" algn="l">
              <a:spcBef>
                <a:spcPts val="0"/>
              </a:spcBef>
              <a:spcAft>
                <a:spcPts val="0"/>
              </a:spcAft>
              <a:buClr>
                <a:srgbClr val="FFFFFF"/>
              </a:buClr>
              <a:buSzPts val="1600"/>
              <a:buFont typeface="Nunito Light"/>
              <a:buChar char="●"/>
            </a:pPr>
            <a:r>
              <a:rPr lang="en" sz="1600">
                <a:solidFill>
                  <a:srgbClr val="FFFFFF"/>
                </a:solidFill>
                <a:latin typeface="Nunito Light"/>
                <a:ea typeface="Nunito Light"/>
                <a:cs typeface="Nunito Light"/>
                <a:sym typeface="Nunito Light"/>
              </a:rPr>
              <a:t>Transit system is another costly project for federal, state and local governments. So many red tapes, including regulatory are involved.</a:t>
            </a:r>
            <a:endParaRPr sz="16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600">
              <a:solidFill>
                <a:srgbClr val="FFFFFF"/>
              </a:solidFill>
              <a:latin typeface="Nunito Light"/>
              <a:ea typeface="Nunito Light"/>
              <a:cs typeface="Nunito Light"/>
              <a:sym typeface="Nunito Light"/>
            </a:endParaRPr>
          </a:p>
          <a:p>
            <a:pPr indent="-330200" lvl="0" marL="457200" rtl="0" algn="l">
              <a:spcBef>
                <a:spcPts val="0"/>
              </a:spcBef>
              <a:spcAft>
                <a:spcPts val="0"/>
              </a:spcAft>
              <a:buClr>
                <a:srgbClr val="FFFFFF"/>
              </a:buClr>
              <a:buSzPts val="1600"/>
              <a:buFont typeface="Nunito Light"/>
              <a:buChar char="●"/>
            </a:pPr>
            <a:r>
              <a:rPr lang="en" sz="1600">
                <a:solidFill>
                  <a:srgbClr val="FFFFFF"/>
                </a:solidFill>
                <a:latin typeface="Nunito Light"/>
                <a:ea typeface="Nunito Light"/>
                <a:cs typeface="Nunito Light"/>
                <a:sym typeface="Nunito Light"/>
              </a:rPr>
              <a:t>The average citizen is significantly affected privately, publicly and with diminishing productivity.</a:t>
            </a:r>
            <a:endParaRPr sz="16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80" name="Shape 180"/>
        <p:cNvGrpSpPr/>
        <p:nvPr/>
      </p:nvGrpSpPr>
      <p:grpSpPr>
        <a:xfrm>
          <a:off x="0" y="0"/>
          <a:ext cx="0" cy="0"/>
          <a:chOff x="0" y="0"/>
          <a:chExt cx="0" cy="0"/>
        </a:xfrm>
      </p:grpSpPr>
      <p:sp>
        <p:nvSpPr>
          <p:cNvPr id="181" name="Google Shape;181;p36"/>
          <p:cNvSpPr txBox="1"/>
          <p:nvPr>
            <p:ph type="ctrTitle"/>
          </p:nvPr>
        </p:nvSpPr>
        <p:spPr>
          <a:xfrm>
            <a:off x="126600" y="50675"/>
            <a:ext cx="8880900" cy="4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FFFFFF"/>
                </a:solidFill>
              </a:rPr>
              <a:t>Research supporting material</a:t>
            </a:r>
            <a:endParaRPr b="1" sz="2600">
              <a:solidFill>
                <a:srgbClr val="FFFFFF"/>
              </a:solidFill>
            </a:endParaRPr>
          </a:p>
        </p:txBody>
      </p:sp>
      <p:sp>
        <p:nvSpPr>
          <p:cNvPr id="182" name="Google Shape;182;p36"/>
          <p:cNvSpPr txBox="1"/>
          <p:nvPr>
            <p:ph idx="1" type="subTitle"/>
          </p:nvPr>
        </p:nvSpPr>
        <p:spPr>
          <a:xfrm>
            <a:off x="126600" y="595425"/>
            <a:ext cx="8880900" cy="442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Determining</a:t>
            </a:r>
            <a:r>
              <a:rPr lang="en" sz="1800">
                <a:solidFill>
                  <a:srgbClr val="FFFFFF"/>
                </a:solidFill>
              </a:rPr>
              <a:t> the exact cost of road infrastructure depends on several factors, which is quite complicated.</a:t>
            </a:r>
            <a:endParaRPr sz="1800">
              <a:solidFill>
                <a:srgbClr val="FFFFFF"/>
              </a:solidFill>
            </a:endParaRPr>
          </a:p>
          <a:p>
            <a:pPr indent="0" lvl="0" marL="0" rtl="0" algn="ctr">
              <a:spcBef>
                <a:spcPts val="0"/>
              </a:spcBef>
              <a:spcAft>
                <a:spcPts val="0"/>
              </a:spcAft>
              <a:buNone/>
            </a:pPr>
            <a:r>
              <a:rPr lang="en" sz="1800">
                <a:solidFill>
                  <a:srgbClr val="FFFFFF"/>
                </a:solidFill>
              </a:rPr>
              <a:t>Supporting material for transportation cost analysis is available at</a:t>
            </a:r>
            <a:r>
              <a:rPr lang="en" sz="1800"/>
              <a:t>:</a:t>
            </a:r>
            <a:r>
              <a:rPr lang="en" sz="1800">
                <a:solidFill>
                  <a:srgbClr val="FFFFFF"/>
                </a:solidFill>
              </a:rPr>
              <a:t>: Link</a:t>
            </a:r>
            <a:endParaRPr sz="1800">
              <a:solidFill>
                <a:srgbClr val="FFFFFF"/>
              </a:solidFill>
            </a:endParaRPr>
          </a:p>
          <a:p>
            <a:pPr indent="0" lvl="0" marL="0" rtl="0" algn="ctr">
              <a:spcBef>
                <a:spcPts val="0"/>
              </a:spcBef>
              <a:spcAft>
                <a:spcPts val="0"/>
              </a:spcAft>
              <a:buNone/>
            </a:pPr>
            <a:r>
              <a:rPr lang="en" sz="1800" u="sng">
                <a:solidFill>
                  <a:srgbClr val="FFFFFF"/>
                </a:solidFill>
                <a:hlinkClick r:id="rId3">
                  <a:extLst>
                    <a:ext uri="{A12FA001-AC4F-418D-AE19-62706E023703}">
                      <ahyp:hlinkClr val="tx"/>
                    </a:ext>
                  </a:extLst>
                </a:hlinkClick>
              </a:rPr>
              <a:t>Road Infrastructure Cost Analysis</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r>
              <a:rPr lang="en" sz="1800" u="sng">
                <a:solidFill>
                  <a:srgbClr val="FFFFFF"/>
                </a:solidFill>
                <a:hlinkClick r:id="rId4">
                  <a:extLst>
                    <a:ext uri="{A12FA001-AC4F-418D-AE19-62706E023703}">
                      <ahyp:hlinkClr val="tx"/>
                    </a:ext>
                  </a:extLst>
                </a:hlinkClick>
              </a:rPr>
              <a:t>Negative Effects Of Traffic Congestion</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cost to develop and maintain mobile Air Taxi infrastructure is significantly less compared to road infrastructure. This is beneficial for the the government and the society in general. </a:t>
            </a:r>
            <a:endParaRPr sz="18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9AA7"/>
        </a:solidFill>
      </p:bgPr>
    </p:bg>
    <p:spTree>
      <p:nvGrpSpPr>
        <p:cNvPr id="186" name="Shape 186"/>
        <p:cNvGrpSpPr/>
        <p:nvPr/>
      </p:nvGrpSpPr>
      <p:grpSpPr>
        <a:xfrm>
          <a:off x="0" y="0"/>
          <a:ext cx="0" cy="0"/>
          <a:chOff x="0" y="0"/>
          <a:chExt cx="0" cy="0"/>
        </a:xfrm>
      </p:grpSpPr>
      <p:sp>
        <p:nvSpPr>
          <p:cNvPr id="187" name="Google Shape;187;p37"/>
          <p:cNvSpPr txBox="1"/>
          <p:nvPr>
            <p:ph type="ctrTitle"/>
          </p:nvPr>
        </p:nvSpPr>
        <p:spPr>
          <a:xfrm>
            <a:off x="93600" y="76525"/>
            <a:ext cx="8952000" cy="4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Nunito"/>
                <a:ea typeface="Nunito"/>
                <a:cs typeface="Nunito"/>
                <a:sym typeface="Nunito"/>
              </a:rPr>
              <a:t>Risks</a:t>
            </a:r>
            <a:endParaRPr b="1" sz="26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88" name="Google Shape;188;p37"/>
          <p:cNvSpPr txBox="1"/>
          <p:nvPr>
            <p:ph type="ctrTitle"/>
          </p:nvPr>
        </p:nvSpPr>
        <p:spPr>
          <a:xfrm>
            <a:off x="93600" y="722125"/>
            <a:ext cx="8952000" cy="425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Risks involved, known unknowns that we’ll still need to monitor post-launch</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Extended</a:t>
            </a:r>
            <a:r>
              <a:rPr lang="en" sz="1800">
                <a:solidFill>
                  <a:srgbClr val="FFFFFF"/>
                </a:solidFill>
                <a:latin typeface="Nunito Light"/>
                <a:ea typeface="Nunito Light"/>
                <a:cs typeface="Nunito Light"/>
                <a:sym typeface="Nunito Light"/>
              </a:rPr>
              <a:t> time to work through compliance related issues (Local/State/Federal)</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Securing rights for more Pickup and Dropoff locations in potential high volume areas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Impact of bad weather conditions on scheduling and overall business model</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Purchase or Lease agreement for more suitable and environmentally compliant crafts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Keeping operating cost under budget</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Unexpected decreasing customer retention</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9AA7"/>
        </a:solidFill>
      </p:bgPr>
    </p:bg>
    <p:spTree>
      <p:nvGrpSpPr>
        <p:cNvPr id="192" name="Shape 192"/>
        <p:cNvGrpSpPr/>
        <p:nvPr/>
      </p:nvGrpSpPr>
      <p:grpSpPr>
        <a:xfrm>
          <a:off x="0" y="0"/>
          <a:ext cx="0" cy="0"/>
          <a:chOff x="0" y="0"/>
          <a:chExt cx="0" cy="0"/>
        </a:xfrm>
      </p:grpSpPr>
      <p:sp>
        <p:nvSpPr>
          <p:cNvPr id="193" name="Google Shape;193;p38"/>
          <p:cNvSpPr txBox="1"/>
          <p:nvPr>
            <p:ph type="ctrTitle"/>
          </p:nvPr>
        </p:nvSpPr>
        <p:spPr>
          <a:xfrm>
            <a:off x="76000" y="0"/>
            <a:ext cx="90681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Nunito"/>
                <a:ea typeface="Nunito"/>
                <a:cs typeface="Nunito"/>
                <a:sym typeface="Nunito"/>
              </a:rPr>
              <a:t>Cross-functional Stakeholders</a:t>
            </a:r>
            <a:endParaRPr b="1" sz="26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94" name="Google Shape;194;p38"/>
          <p:cNvSpPr txBox="1"/>
          <p:nvPr>
            <p:ph type="ctrTitle"/>
          </p:nvPr>
        </p:nvSpPr>
        <p:spPr>
          <a:xfrm>
            <a:off x="76000" y="685975"/>
            <a:ext cx="9068100" cy="436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C</a:t>
            </a:r>
            <a:r>
              <a:rPr lang="en" sz="1800">
                <a:solidFill>
                  <a:schemeClr val="lt1"/>
                </a:solidFill>
                <a:latin typeface="Nunito Light"/>
                <a:ea typeface="Nunito Light"/>
                <a:cs typeface="Nunito Light"/>
                <a:sym typeface="Nunito Light"/>
              </a:rPr>
              <a:t>ross-functional stakeholder teams that will need to be involved</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Development team/Scrum Team</a:t>
            </a:r>
            <a:endParaRPr sz="1800">
              <a:solidFill>
                <a:schemeClr val="lt1"/>
              </a:solidFill>
              <a:latin typeface="Nunito Light"/>
              <a:ea typeface="Nunito Light"/>
              <a:cs typeface="Nunito Light"/>
              <a:sym typeface="Nunito Light"/>
            </a:endParaRPr>
          </a:p>
          <a:p>
            <a:pPr indent="45720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IOS Engineer</a:t>
            </a:r>
            <a:endParaRPr sz="1800">
              <a:solidFill>
                <a:schemeClr val="lt1"/>
              </a:solidFill>
              <a:latin typeface="Nunito Light"/>
              <a:ea typeface="Nunito Light"/>
              <a:cs typeface="Nunito Light"/>
              <a:sym typeface="Nunito Light"/>
            </a:endParaRPr>
          </a:p>
          <a:p>
            <a:pPr indent="45720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Android Engineer</a:t>
            </a:r>
            <a:endParaRPr sz="1800">
              <a:solidFill>
                <a:schemeClr val="lt1"/>
              </a:solidFill>
              <a:latin typeface="Nunito Light"/>
              <a:ea typeface="Nunito Light"/>
              <a:cs typeface="Nunito Light"/>
              <a:sym typeface="Nunito Light"/>
            </a:endParaRPr>
          </a:p>
          <a:p>
            <a:pPr indent="45720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Software Engineer (Lead)</a:t>
            </a:r>
            <a:endParaRPr sz="1800">
              <a:solidFill>
                <a:schemeClr val="lt1"/>
              </a:solidFill>
              <a:latin typeface="Nunito Light"/>
              <a:ea typeface="Nunito Light"/>
              <a:cs typeface="Nunito Light"/>
              <a:sym typeface="Nunito Light"/>
            </a:endParaRPr>
          </a:p>
          <a:p>
            <a:pPr indent="45720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Software Engineer</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Product Manager</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QA and Test Engineer</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Legal and Compliance</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Product Marketing Manager</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Customer Service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262050" y="45550"/>
            <a:ext cx="8551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p:txBody>
      </p:sp>
      <p:sp>
        <p:nvSpPr>
          <p:cNvPr id="66" name="Google Shape;66;p15"/>
          <p:cNvSpPr txBox="1"/>
          <p:nvPr>
            <p:ph type="ctrTitle"/>
          </p:nvPr>
        </p:nvSpPr>
        <p:spPr>
          <a:xfrm>
            <a:off x="165150" y="649075"/>
            <a:ext cx="8773800" cy="438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Objective 1-</a:t>
            </a:r>
            <a:r>
              <a:rPr lang="en" sz="1800">
                <a:solidFill>
                  <a:srgbClr val="FFFFFF"/>
                </a:solidFill>
                <a:latin typeface="Nunito Light"/>
                <a:ea typeface="Nunito Light"/>
                <a:cs typeface="Nunito Light"/>
                <a:sym typeface="Nunito Light"/>
              </a:rPr>
              <a:t>Create an ontime, safe, and online-managed affordable Flying Taxi service for short haul travel for private and business commuters.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	(KR1) Development of Minimum Viable Product(MVP) for beta in less than 3 </a:t>
            </a:r>
            <a:endParaRPr sz="1800">
              <a:solidFill>
                <a:srgbClr val="FFFFFF"/>
              </a:solidFill>
              <a:latin typeface="Nunito Light"/>
              <a:ea typeface="Nunito Light"/>
              <a:cs typeface="Nunito Light"/>
              <a:sym typeface="Nunito Light"/>
            </a:endParaRPr>
          </a:p>
          <a:p>
            <a:pPr indent="457200" lvl="0" marL="914400" rtl="0" algn="l">
              <a:spcBef>
                <a:spcPts val="0"/>
              </a:spcBef>
              <a:spcAft>
                <a:spcPts val="0"/>
              </a:spcAft>
              <a:buNone/>
            </a:pPr>
            <a:r>
              <a:rPr lang="en" sz="1800">
                <a:solidFill>
                  <a:srgbClr val="FFFFFF"/>
                </a:solidFill>
                <a:latin typeface="Nunito Light"/>
                <a:ea typeface="Nunito Light"/>
                <a:cs typeface="Nunito Light"/>
                <a:sym typeface="Nunito Light"/>
              </a:rPr>
              <a:t>months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	(KR2) Legal and compliance may may take longer time than anticipated</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Objective 2-Provide an app that allow users to book, monitor and track flying taxi services in real time with backend user-event data management.</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	(KR1) Achieve decreasing bounce rate as user number increases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	(KR2) Compliant with the industry average page load time requirement</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Objective 3-Provide 2 Free flying taxi rides(one free ride per month) as promotional incentives for new registered users. Offer discount rates for returning users for every 10 rides.</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(KR1) Increased user registration up to 2000 in 6 months</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(KR2)Limited budget for marketing may affect promotional giveaways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0" name="Shape 70"/>
        <p:cNvGrpSpPr/>
        <p:nvPr/>
      </p:nvGrpSpPr>
      <p:grpSpPr>
        <a:xfrm>
          <a:off x="0" y="0"/>
          <a:ext cx="0" cy="0"/>
          <a:chOff x="0" y="0"/>
          <a:chExt cx="0" cy="0"/>
        </a:xfrm>
      </p:grpSpPr>
      <p:sp>
        <p:nvSpPr>
          <p:cNvPr id="71" name="Google Shape;71;p16"/>
          <p:cNvSpPr txBox="1"/>
          <p:nvPr>
            <p:ph type="ctrTitle"/>
          </p:nvPr>
        </p:nvSpPr>
        <p:spPr>
          <a:xfrm>
            <a:off x="88675" y="227750"/>
            <a:ext cx="8931600" cy="49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Nunito"/>
                <a:ea typeface="Nunito"/>
                <a:cs typeface="Nunito"/>
                <a:sym typeface="Nunito"/>
              </a:rPr>
              <a:t>Reasoning behind the objective focus area</a:t>
            </a:r>
            <a:endParaRPr sz="2400">
              <a:solidFill>
                <a:srgbClr val="FFFFFF"/>
              </a:solidFill>
              <a:latin typeface="Nunito"/>
              <a:ea typeface="Nunito"/>
              <a:cs typeface="Nunito"/>
              <a:sym typeface="Nunito"/>
            </a:endParaRPr>
          </a:p>
        </p:txBody>
      </p:sp>
      <p:sp>
        <p:nvSpPr>
          <p:cNvPr id="72" name="Google Shape;72;p16"/>
          <p:cNvSpPr txBox="1"/>
          <p:nvPr>
            <p:ph idx="1" type="subTitle"/>
          </p:nvPr>
        </p:nvSpPr>
        <p:spPr>
          <a:xfrm>
            <a:off x="34200" y="1013450"/>
            <a:ext cx="9075600" cy="38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a:ea typeface="Nunito"/>
                <a:cs typeface="Nunito"/>
                <a:sym typeface="Nunito"/>
              </a:rPr>
              <a:t>Air Taxi is a completely new service in an industry that is facing a rebirth in the advent of technological innovations. It will require new regulations, guidelines and approval. Most importantly, a new user mindset for new model of short distance transportation. A great deal of effort will be required to convince and migrate users from Taxi Cab to short-haul Air Taxi.</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en" sz="1800">
                <a:solidFill>
                  <a:srgbClr val="FFFFFF"/>
                </a:solidFill>
                <a:latin typeface="Nunito"/>
                <a:ea typeface="Nunito"/>
                <a:cs typeface="Nunito"/>
                <a:sym typeface="Nunito"/>
              </a:rPr>
              <a:t>For this reason, user acquisition is more relevant and strategic at this stage of the development.</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en" sz="1800">
                <a:solidFill>
                  <a:srgbClr val="FFFFFF"/>
                </a:solidFill>
                <a:latin typeface="Nunito"/>
                <a:ea typeface="Nunito"/>
                <a:cs typeface="Nunito"/>
                <a:sym typeface="Nunito"/>
              </a:rPr>
              <a:t>Knowing that there is real value in the product, user engagement is secured and presumably guaranteed. </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a:ea typeface="Nunito"/>
              <a:cs typeface="Nunito"/>
              <a:sym typeface="Nunito"/>
            </a:endParaRPr>
          </a:p>
          <a:p>
            <a:pPr indent="0" lvl="0" marL="0" rtl="0" algn="l">
              <a:spcBef>
                <a:spcPts val="0"/>
              </a:spcBef>
              <a:spcAft>
                <a:spcPts val="0"/>
              </a:spcAft>
              <a:buNone/>
            </a:pPr>
            <a:r>
              <a:rPr lang="en" sz="1800">
                <a:solidFill>
                  <a:srgbClr val="FFFFFF"/>
                </a:solidFill>
                <a:latin typeface="Nunito"/>
                <a:ea typeface="Nunito"/>
                <a:cs typeface="Nunito"/>
                <a:sym typeface="Nunito"/>
              </a:rPr>
              <a:t>User Retention and Profitability will be next in the game plan.</a:t>
            </a:r>
            <a:endParaRPr sz="1800">
              <a:solidFill>
                <a:srgbClr val="FFFF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6" name="Shape 76"/>
        <p:cNvGrpSpPr/>
        <p:nvPr/>
      </p:nvGrpSpPr>
      <p:grpSpPr>
        <a:xfrm>
          <a:off x="0" y="0"/>
          <a:ext cx="0" cy="0"/>
          <a:chOff x="0" y="0"/>
          <a:chExt cx="0" cy="0"/>
        </a:xfrm>
      </p:grpSpPr>
      <p:sp>
        <p:nvSpPr>
          <p:cNvPr id="77" name="Google Shape;77;p17"/>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Formulate 3-5 Key Performance Indicators (KPIs), to measure if the product is heading towards the right direction based on your objective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81" name="Shape 81"/>
        <p:cNvGrpSpPr/>
        <p:nvPr/>
      </p:nvGrpSpPr>
      <p:grpSpPr>
        <a:xfrm>
          <a:off x="0" y="0"/>
          <a:ext cx="0" cy="0"/>
          <a:chOff x="0" y="0"/>
          <a:chExt cx="0" cy="0"/>
        </a:xfrm>
      </p:grpSpPr>
      <p:sp>
        <p:nvSpPr>
          <p:cNvPr id="82" name="Google Shape;82;p18"/>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Nunito"/>
                <a:ea typeface="Nunito"/>
                <a:cs typeface="Nunito"/>
                <a:sym typeface="Nunito"/>
              </a:rPr>
              <a:t>Key Performance Indicators</a:t>
            </a:r>
            <a:endParaRPr b="1" sz="26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83" name="Google Shape;83;p18"/>
          <p:cNvSpPr txBox="1"/>
          <p:nvPr>
            <p:ph type="ctrTitle"/>
          </p:nvPr>
        </p:nvSpPr>
        <p:spPr>
          <a:xfrm>
            <a:off x="341625" y="933750"/>
            <a:ext cx="8164800" cy="3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Key Performance Indicators (KPIs) - Flying Taxi</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Complete the development of Minimum Viable Product(MVP) for the Flying Taxi and its booking and management app in about 3 months or less.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Conduct and complete Beta test in about 60 days or by the first 5 months with zero safety issues. All priority level 1 and 2 fully addressed and closed.</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Achieve 2000 registered registered users 6 months after launch</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Achieve decreased or downward-trending Bounce Rate within the first 6 months of deployment</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Comply with the industry standard Average Page load Time of less than 2secs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87" name="Shape 87"/>
        <p:cNvGrpSpPr/>
        <p:nvPr/>
      </p:nvGrpSpPr>
      <p:grpSpPr>
        <a:xfrm>
          <a:off x="0" y="0"/>
          <a:ext cx="0" cy="0"/>
          <a:chOff x="0" y="0"/>
          <a:chExt cx="0" cy="0"/>
        </a:xfrm>
      </p:grpSpPr>
      <p:sp>
        <p:nvSpPr>
          <p:cNvPr id="88" name="Google Shape;88;p19"/>
          <p:cNvSpPr txBox="1"/>
          <p:nvPr>
            <p:ph type="ctrTitle"/>
          </p:nvPr>
        </p:nvSpPr>
        <p:spPr>
          <a:xfrm>
            <a:off x="348925" y="2298625"/>
            <a:ext cx="75327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Create hypotheses around what thresholds your KPIs would need to hit in order to determine success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92" name="Shape 92"/>
        <p:cNvGrpSpPr/>
        <p:nvPr/>
      </p:nvGrpSpPr>
      <p:grpSpPr>
        <a:xfrm>
          <a:off x="0" y="0"/>
          <a:ext cx="0" cy="0"/>
          <a:chOff x="0" y="0"/>
          <a:chExt cx="0" cy="0"/>
        </a:xfrm>
      </p:grpSpPr>
      <p:sp>
        <p:nvSpPr>
          <p:cNvPr id="93" name="Google Shape;93;p20"/>
          <p:cNvSpPr txBox="1"/>
          <p:nvPr>
            <p:ph type="ctrTitle"/>
          </p:nvPr>
        </p:nvSpPr>
        <p:spPr>
          <a:xfrm>
            <a:off x="113875" y="0"/>
            <a:ext cx="8916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Nunito"/>
                <a:ea typeface="Nunito"/>
                <a:cs typeface="Nunito"/>
                <a:sym typeface="Nunito"/>
              </a:rPr>
              <a:t>Hypothesis - Created Around KPI Thresholds</a:t>
            </a:r>
            <a:endParaRPr b="1" sz="24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94" name="Google Shape;94;p20"/>
          <p:cNvSpPr txBox="1"/>
          <p:nvPr>
            <p:ph type="ctrTitle"/>
          </p:nvPr>
        </p:nvSpPr>
        <p:spPr>
          <a:xfrm>
            <a:off x="329050" y="535200"/>
            <a:ext cx="8701200" cy="444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If we have a Minimum Viable Product available in 3 months, then we will be a ble to begin formal test and QA, which will pave way for early adoption before final launch.</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If able to conduct Beta in 60 days or within the first 5 months window with all technical and safety issues resolved, we can get ahead with legal and compliance, saving time and on schedule because this is usually a major hurdle area.</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If able to achieve 2000 active registered users in about 6 months time frame, then there will be a realistic projection of the target on Total Addressable Market, which will open more opportunities for funding.</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AutoNum type="arabicPeriod"/>
            </a:pPr>
            <a:r>
              <a:rPr lang="en" sz="1800">
                <a:solidFill>
                  <a:srgbClr val="FFFFFF"/>
                </a:solidFill>
                <a:latin typeface="Nunito Light"/>
                <a:ea typeface="Nunito Light"/>
                <a:cs typeface="Nunito Light"/>
                <a:sym typeface="Nunito Light"/>
              </a:rPr>
              <a:t>If we are able to achieve the industry standard Average Page Loading time of less than 2 secs, then users are more likely to return to the page and spend more time using the resources offered because users tend to avoid a slow loading page or app in general.</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98" name="Shape 98"/>
        <p:cNvGrpSpPr/>
        <p:nvPr/>
      </p:nvGrpSpPr>
      <p:grpSpPr>
        <a:xfrm>
          <a:off x="0" y="0"/>
          <a:ext cx="0" cy="0"/>
          <a:chOff x="0" y="0"/>
          <a:chExt cx="0" cy="0"/>
        </a:xfrm>
      </p:grpSpPr>
      <p:sp>
        <p:nvSpPr>
          <p:cNvPr id="99" name="Google Shape;99;p21"/>
          <p:cNvSpPr txBox="1"/>
          <p:nvPr>
            <p:ph type="ctrTitle"/>
          </p:nvPr>
        </p:nvSpPr>
        <p:spPr>
          <a:xfrm>
            <a:off x="361850" y="1399500"/>
            <a:ext cx="7532700" cy="23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Nunito Light"/>
                <a:ea typeface="Nunito Light"/>
                <a:cs typeface="Nunito Light"/>
                <a:sym typeface="Nunito Light"/>
              </a:rPr>
              <a:t>As the product manager, you make decisions based on the insights you extract, we’ll need to know the feature set we’ll include in the MVP to measure viability, while keeping operational expenditure under control:</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times/days of operation should the service run for?</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How many pick-up / drop-off nodes should we have?</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Where should the nodes be located?</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Should we initially use copters or homegrown hardware?</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Should the pricing be fixed or dynamic? At what rates?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