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68" r:id="rId5"/>
    <p:sldId id="258" r:id="rId6"/>
    <p:sldId id="259" r:id="rId7"/>
    <p:sldId id="263" r:id="rId8"/>
    <p:sldId id="260" r:id="rId9"/>
    <p:sldId id="261" r:id="rId10"/>
    <p:sldId id="265" r:id="rId11"/>
    <p:sldId id="262" r:id="rId12"/>
    <p:sldId id="264" r:id="rId13"/>
    <p:sldId id="266" r:id="rId14"/>
    <p:sldId id="267"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48" d="100"/>
          <a:sy n="48" d="100"/>
        </p:scale>
        <p:origin x="10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6CB9-B354-AADD-F7E5-89ECDA19F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44E1D-1C4D-1EB1-B314-1F6C98EC7B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AD56B3-21BB-E125-5164-40A64F7EBFD3}"/>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E686DE42-AE9A-955E-8381-499EF91DB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7DC1D-2CDA-CECA-FB72-FB2B14BD3617}"/>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113916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A7CC-867D-745E-70AA-E5E34EE910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689B1D-AE32-EA9E-80F2-92F7A92D8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22CD2-DFCC-D3F5-D4F4-372CDA3CAE99}"/>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1CEA2D85-DBC8-0A78-317D-B7C1872E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2DBCD-3AB9-1158-53FD-3BC4CCDF01C4}"/>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141496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1BC800-EDD6-79D3-BC80-B9E685258A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7C529F-0A0D-78A8-8152-A463C1787F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4B45E-D8E4-D7D4-1A16-EF9536CA6D14}"/>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B66F1133-B8ED-FEBF-12A2-A5110A9A0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D5E71-9A62-A5E1-759D-BE68560791F7}"/>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128379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D2AE-3DBE-E170-69CE-0B9FB745B7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7926E2-236B-C9E5-CFD0-6254572D4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0A2A5-B723-73A4-6A43-B7B496377621}"/>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969E8BD6-E9FC-6318-D435-505B5DC30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ABE5A-3537-2BB7-EDC9-3F4BE6342E56}"/>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3188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59C4-C9FD-FA89-5C0F-E5F78182C0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F2F4A-179A-0D2C-9ECA-9D58E4CB6A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EB380-CA8F-AED8-9A68-D00E15FCE4C1}"/>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2F2CC2DC-4F35-4D7C-816F-466C16035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FAC1C-0183-C23D-11C4-88F5EE4F31CA}"/>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236259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1E09-E686-6E9A-DC7D-78011B620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53E2A-66B2-46B4-EC1C-A7BBB3EC3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257D9-F5CD-54F5-AC95-61BD90261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E111E-3BF2-EBEF-9EBA-28C9F7C38837}"/>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6" name="Footer Placeholder 5">
            <a:extLst>
              <a:ext uri="{FF2B5EF4-FFF2-40B4-BE49-F238E27FC236}">
                <a16:creationId xmlns:a16="http://schemas.microsoft.com/office/drawing/2014/main" id="{FC935956-6914-1C73-6B92-36B67B458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E66EF-F447-71CD-7447-DCF365102290}"/>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134210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684A-5A0A-331F-D806-0AEA697DE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DCB076-DD7F-9762-15C0-8612CB59E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4AA52-4F77-FA76-0B7D-FF51B19D8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D8458E-9554-6E1B-2F3E-464F28259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A38D2C-4F0A-8520-1AC5-4172A9B97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773DA0-4360-4C1C-99F2-088A17184E24}"/>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8" name="Footer Placeholder 7">
            <a:extLst>
              <a:ext uri="{FF2B5EF4-FFF2-40B4-BE49-F238E27FC236}">
                <a16:creationId xmlns:a16="http://schemas.microsoft.com/office/drawing/2014/main" id="{036391DF-C6F7-FB51-0001-C0702A618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159EBB-F290-E7AF-87F0-3073633011A3}"/>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34982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83A8-A4B8-90DC-61EF-926FC9EFAC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2447C8-90C4-754A-C67C-EE77C222F4DF}"/>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4" name="Footer Placeholder 3">
            <a:extLst>
              <a:ext uri="{FF2B5EF4-FFF2-40B4-BE49-F238E27FC236}">
                <a16:creationId xmlns:a16="http://schemas.microsoft.com/office/drawing/2014/main" id="{787135EE-2226-AB3F-2F5A-B80163D845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ECDC7-3799-A98C-55F1-92F0B3376E91}"/>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282613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FFEFB7-1E6F-FB1F-DF20-956B24A7F7B1}"/>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3" name="Footer Placeholder 2">
            <a:extLst>
              <a:ext uri="{FF2B5EF4-FFF2-40B4-BE49-F238E27FC236}">
                <a16:creationId xmlns:a16="http://schemas.microsoft.com/office/drawing/2014/main" id="{D5758E64-E996-D709-CBFE-F63A80B093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7EB3DD-D8C8-E7C6-735F-EE22DCE7D6D9}"/>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327094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C90B-DF73-BFED-838C-7342BA6C0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E62E0-36EF-C71F-1C47-5E0D05B27C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7E41CA-1B2A-6FCF-B95B-A7A47AA41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D1CFB9-4DF6-2755-C347-670673352BAF}"/>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6" name="Footer Placeholder 5">
            <a:extLst>
              <a:ext uri="{FF2B5EF4-FFF2-40B4-BE49-F238E27FC236}">
                <a16:creationId xmlns:a16="http://schemas.microsoft.com/office/drawing/2014/main" id="{CC2A20D7-57A3-906C-593B-E59D4AF10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A5BBB-76F0-9FB7-F28D-DC9AC396FA42}"/>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262466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4A9E-558B-1B68-FBD7-D629368E2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FE9D03-6A27-6BD0-AAAF-A9B53FA3B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5810E7-FD51-F041-7A3E-457F8A044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B7158-BFAD-7F4C-4983-24D1493D9BAA}"/>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6" name="Footer Placeholder 5">
            <a:extLst>
              <a:ext uri="{FF2B5EF4-FFF2-40B4-BE49-F238E27FC236}">
                <a16:creationId xmlns:a16="http://schemas.microsoft.com/office/drawing/2014/main" id="{E8F6D714-A967-6248-4392-80C5C2847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84D8F-27AE-E498-5C99-AD5BD6C44D5F}"/>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183731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86739-B6CD-804E-E0B8-0F41FA081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A534FD-C283-F4E6-F3EC-FEA1ED82E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2A1DF-AEB0-7EB6-54AA-1B2CE37F7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496C5591-D97A-3EF0-EB6F-E7D1F6AFD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F3B497-1E0C-D4B6-DC23-9E5F45895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986949-7909-4738-84D6-15E198CE580C}" type="slidenum">
              <a:rPr lang="en-US" smtClean="0"/>
              <a:t>‹#›</a:t>
            </a:fld>
            <a:endParaRPr lang="en-US"/>
          </a:p>
        </p:txBody>
      </p:sp>
    </p:spTree>
    <p:extLst>
      <p:ext uri="{BB962C8B-B14F-4D97-AF65-F5344CB8AC3E}">
        <p14:creationId xmlns:p14="http://schemas.microsoft.com/office/powerpoint/2010/main" val="4262634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ao.gov/assets/gao-23-105494.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43217-E29A-9275-5FE8-6CB8290B7470}"/>
              </a:ext>
            </a:extLst>
          </p:cNvPr>
          <p:cNvSpPr>
            <a:spLocks noGrp="1"/>
          </p:cNvSpPr>
          <p:nvPr>
            <p:ph idx="1"/>
          </p:nvPr>
        </p:nvSpPr>
        <p:spPr>
          <a:xfrm>
            <a:off x="485274" y="959351"/>
            <a:ext cx="11305674" cy="5585828"/>
          </a:xfrm>
        </p:spPr>
        <p:txBody>
          <a:bodyPr>
            <a:normAutofit fontScale="92500" lnSpcReduction="10000"/>
          </a:bodyPr>
          <a:lstStyle/>
          <a:p>
            <a:pPr marL="0" indent="0" algn="ctr">
              <a:buNone/>
            </a:pPr>
            <a:r>
              <a:rPr lang="en-US" b="1" dirty="0">
                <a:solidFill>
                  <a:srgbClr val="0000FF"/>
                </a:solidFill>
              </a:rPr>
              <a:t>Introduction</a:t>
            </a:r>
          </a:p>
          <a:p>
            <a:pPr marL="0" indent="0">
              <a:buNone/>
            </a:pPr>
            <a:r>
              <a:rPr lang="en-US" dirty="0">
                <a:latin typeface="+mj-lt"/>
              </a:rPr>
              <a:t>The objective of these presentation slides is to highlight some key areas in which product decisions are needed, as well as crucial elements when considering or attempting to adopt Artificial Intelligence (AI) strategies in an organization. It is intended to assist your  decisioning process in establishing a foundation for AI business strategies and applications or digital transformation.</a:t>
            </a:r>
            <a:br>
              <a:rPr lang="en-US" dirty="0">
                <a:latin typeface="+mj-lt"/>
              </a:rPr>
            </a:br>
            <a:br>
              <a:rPr lang="en-US" dirty="0">
                <a:latin typeface="+mj-lt"/>
              </a:rPr>
            </a:br>
            <a:r>
              <a:rPr lang="en-US" dirty="0">
                <a:latin typeface="+mj-lt"/>
              </a:rPr>
              <a:t>AI is very broad and there are lots of information out there. It can be overwhelming trying to figure out what to do and where to start. Hopefully, some of the information presented herein can expand your AI knowledge and guide your decisions.</a:t>
            </a:r>
            <a:br>
              <a:rPr lang="en-US" dirty="0">
                <a:latin typeface="+mj-lt"/>
              </a:rPr>
            </a:br>
            <a:br>
              <a:rPr lang="en-US" dirty="0">
                <a:latin typeface="+mj-lt"/>
              </a:rPr>
            </a:br>
            <a:r>
              <a:rPr lang="en-US" dirty="0">
                <a:latin typeface="+mj-lt"/>
              </a:rPr>
              <a:t>As an AI/ML engineer, Data Analyst, and Technical Product Manager/Owner, I have gathered these points following my experience working with engineering, business teams and stakeholders on digital applications to help maintain focus from business and technical perspectives using a real-life business case and a plan for an application solution. </a:t>
            </a:r>
          </a:p>
        </p:txBody>
      </p:sp>
      <p:sp>
        <p:nvSpPr>
          <p:cNvPr id="9" name="TextBox 8">
            <a:extLst>
              <a:ext uri="{FF2B5EF4-FFF2-40B4-BE49-F238E27FC236}">
                <a16:creationId xmlns:a16="http://schemas.microsoft.com/office/drawing/2014/main" id="{8CE8C78A-41D1-A60B-AC14-B7A01F103914}"/>
              </a:ext>
            </a:extLst>
          </p:cNvPr>
          <p:cNvSpPr txBox="1"/>
          <p:nvPr/>
        </p:nvSpPr>
        <p:spPr>
          <a:xfrm>
            <a:off x="64167" y="34706"/>
            <a:ext cx="11951369" cy="461665"/>
          </a:xfrm>
          <a:prstGeom prst="rect">
            <a:avLst/>
          </a:prstGeom>
          <a:noFill/>
        </p:spPr>
        <p:txBody>
          <a:bodyPr wrap="square">
            <a:spAutoFit/>
          </a:bodyPr>
          <a:lstStyle/>
          <a:p>
            <a:pPr algn="ctr"/>
            <a:r>
              <a:rPr lang="en-US" sz="2400" b="1" i="0" dirty="0">
                <a:solidFill>
                  <a:srgbClr val="000000"/>
                </a:solidFill>
                <a:effectLst/>
                <a:latin typeface="lato extended"/>
              </a:rPr>
              <a:t>    Leveraging of AI To Transform Medicare Claims in Healthcare System</a:t>
            </a:r>
          </a:p>
        </p:txBody>
      </p:sp>
    </p:spTree>
    <p:extLst>
      <p:ext uri="{BB962C8B-B14F-4D97-AF65-F5344CB8AC3E}">
        <p14:creationId xmlns:p14="http://schemas.microsoft.com/office/powerpoint/2010/main" val="17857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19DF7-2590-D106-8312-93AA8C86CB8E}"/>
              </a:ext>
            </a:extLst>
          </p:cNvPr>
          <p:cNvSpPr>
            <a:spLocks noGrp="1"/>
          </p:cNvSpPr>
          <p:nvPr>
            <p:ph idx="1"/>
          </p:nvPr>
        </p:nvSpPr>
        <p:spPr>
          <a:xfrm>
            <a:off x="307346" y="640134"/>
            <a:ext cx="11724233" cy="6049423"/>
          </a:xfrm>
        </p:spPr>
        <p:txBody>
          <a:bodyPr>
            <a:normAutofit fontScale="92500"/>
          </a:bodyPr>
          <a:lstStyle/>
          <a:p>
            <a:pPr marL="0" indent="0" algn="ctr">
              <a:buNone/>
            </a:pPr>
            <a:r>
              <a:rPr lang="en-US" b="1" dirty="0">
                <a:solidFill>
                  <a:srgbClr val="0000FF"/>
                </a:solidFill>
              </a:rPr>
              <a:t>Humans and AI Crucial Factors for Success </a:t>
            </a:r>
          </a:p>
          <a:p>
            <a:pPr algn="l">
              <a:spcBef>
                <a:spcPts val="900"/>
              </a:spcBef>
              <a:spcAft>
                <a:spcPts val="900"/>
              </a:spcAft>
            </a:pPr>
            <a:r>
              <a:rPr lang="en-US" sz="2200" dirty="0">
                <a:solidFill>
                  <a:srgbClr val="000000"/>
                </a:solidFill>
                <a:latin typeface="+mj-lt"/>
              </a:rPr>
              <a:t>D</a:t>
            </a:r>
            <a:r>
              <a:rPr lang="en-US" sz="2200" b="0" i="0" dirty="0">
                <a:solidFill>
                  <a:srgbClr val="000000"/>
                </a:solidFill>
                <a:effectLst/>
                <a:latin typeface="+mj-lt"/>
              </a:rPr>
              <a:t>efine a realistic goal that is quantifiable and measurable - In this case, </a:t>
            </a:r>
            <a:r>
              <a:rPr lang="en-US" sz="2200" b="0" i="0" dirty="0">
                <a:solidFill>
                  <a:schemeClr val="accent3">
                    <a:lumMod val="60000"/>
                    <a:lumOff val="40000"/>
                  </a:schemeClr>
                </a:solidFill>
                <a:effectLst/>
                <a:latin typeface="+mj-lt"/>
              </a:rPr>
              <a:t>"Reducing Medicare claims fraud by 20% yearly for the next 3 years"</a:t>
            </a:r>
          </a:p>
          <a:p>
            <a:pPr algn="l">
              <a:spcBef>
                <a:spcPts val="900"/>
              </a:spcBef>
              <a:spcAft>
                <a:spcPts val="900"/>
              </a:spcAft>
            </a:pPr>
            <a:r>
              <a:rPr lang="en-US" sz="2200" b="0" i="0" dirty="0">
                <a:solidFill>
                  <a:srgbClr val="000000"/>
                </a:solidFill>
                <a:effectLst/>
                <a:latin typeface="+mj-lt"/>
              </a:rPr>
              <a:t>Define and set KPIs that reflects the target goals from top to bottom (upper/lower management and business units) with tracking method.</a:t>
            </a:r>
          </a:p>
          <a:p>
            <a:pPr algn="l">
              <a:spcBef>
                <a:spcPts val="900"/>
              </a:spcBef>
              <a:spcAft>
                <a:spcPts val="900"/>
              </a:spcAft>
            </a:pPr>
            <a:r>
              <a:rPr lang="en-US" sz="2200" b="0" i="0" dirty="0">
                <a:solidFill>
                  <a:srgbClr val="000000"/>
                </a:solidFill>
                <a:effectLst/>
                <a:latin typeface="+mj-lt"/>
              </a:rPr>
              <a:t>Identify initiative owners, stakeholders and get the organizational buy-in and commitment.</a:t>
            </a:r>
          </a:p>
          <a:p>
            <a:pPr algn="l">
              <a:spcBef>
                <a:spcPts val="900"/>
              </a:spcBef>
              <a:spcAft>
                <a:spcPts val="900"/>
              </a:spcAft>
            </a:pPr>
            <a:r>
              <a:rPr lang="en-US" sz="2200" b="0" i="0" dirty="0">
                <a:solidFill>
                  <a:srgbClr val="000000"/>
                </a:solidFill>
                <a:effectLst/>
                <a:latin typeface="+mj-lt"/>
              </a:rPr>
              <a:t>Strategic key capabilities and deliverables :</a:t>
            </a:r>
          </a:p>
          <a:p>
            <a:pPr marL="800100" lvl="1" indent="-342900">
              <a:buFont typeface="+mj-lt"/>
              <a:buAutoNum type="arabicPeriod"/>
            </a:pPr>
            <a:r>
              <a:rPr lang="en-US" sz="2200" b="0" i="0" dirty="0">
                <a:solidFill>
                  <a:srgbClr val="000000"/>
                </a:solidFill>
                <a:effectLst/>
                <a:latin typeface="+mj-lt"/>
              </a:rPr>
              <a:t>Data Analytics and AI: Use advanced analytics, artificial intelligence (AI), and machine learning to detect unusual patterns or anomalies in claims data, such as overbilling or duplicate billing.</a:t>
            </a:r>
          </a:p>
          <a:p>
            <a:pPr marL="800100" lvl="1" indent="-342900">
              <a:buFont typeface="+mj-lt"/>
              <a:buAutoNum type="arabicPeriod"/>
            </a:pPr>
            <a:r>
              <a:rPr lang="en-US" sz="2200" b="0" i="0" dirty="0">
                <a:solidFill>
                  <a:srgbClr val="000000"/>
                </a:solidFill>
                <a:effectLst/>
                <a:latin typeface="+mj-lt"/>
              </a:rPr>
              <a:t>Predictive Modeling: Employ predictive algorithms to identify high-risk providers, patients, or transactions.</a:t>
            </a:r>
          </a:p>
          <a:p>
            <a:pPr marL="800100" lvl="1" indent="-342900">
              <a:buFont typeface="+mj-lt"/>
              <a:buAutoNum type="arabicPeriod"/>
            </a:pPr>
            <a:r>
              <a:rPr lang="en-US" sz="2200" b="0" i="0" dirty="0">
                <a:solidFill>
                  <a:srgbClr val="000000"/>
                </a:solidFill>
                <a:effectLst/>
                <a:latin typeface="+mj-lt"/>
              </a:rPr>
              <a:t>Real-Time Monitoring: Implement systems that monitor claims in real-time for suspicious activities.</a:t>
            </a:r>
          </a:p>
          <a:p>
            <a:pPr>
              <a:spcBef>
                <a:spcPts val="900"/>
              </a:spcBef>
              <a:spcAft>
                <a:spcPts val="900"/>
              </a:spcAft>
            </a:pPr>
            <a:r>
              <a:rPr lang="en-US" sz="2200" b="0" i="0" dirty="0">
                <a:solidFill>
                  <a:srgbClr val="000000"/>
                </a:solidFill>
                <a:effectLst/>
                <a:latin typeface="+mj-lt"/>
              </a:rPr>
              <a:t>Comprehensive Provider Vetting</a:t>
            </a:r>
          </a:p>
          <a:p>
            <a:pPr lvl="1">
              <a:buFont typeface="+mj-lt"/>
              <a:buAutoNum type="arabicPeriod"/>
            </a:pPr>
            <a:r>
              <a:rPr lang="en-US" sz="2200" b="0" i="0" dirty="0">
                <a:solidFill>
                  <a:srgbClr val="000000"/>
                </a:solidFill>
                <a:effectLst/>
                <a:latin typeface="+mj-lt"/>
              </a:rPr>
              <a:t>Credentialing: Ensure thorough verification of healthcare providers' credentials, licenses, and disciplinary history during enrollment.</a:t>
            </a:r>
          </a:p>
          <a:p>
            <a:pPr lvl="1">
              <a:buFont typeface="+mj-lt"/>
              <a:buAutoNum type="arabicPeriod"/>
            </a:pPr>
            <a:r>
              <a:rPr lang="en-US" sz="2200" b="0" i="0" dirty="0">
                <a:solidFill>
                  <a:srgbClr val="000000"/>
                </a:solidFill>
                <a:effectLst/>
                <a:latin typeface="+mj-lt"/>
              </a:rPr>
              <a:t>Background Checks: Conduct detailed background checks on providers and vendors to ensure they</a:t>
            </a:r>
          </a:p>
          <a:p>
            <a:pPr marL="0" indent="0">
              <a:spcBef>
                <a:spcPts val="900"/>
              </a:spcBef>
              <a:spcAft>
                <a:spcPts val="900"/>
              </a:spcAft>
              <a:buNone/>
            </a:pPr>
            <a:endParaRPr lang="en-US" sz="2400" b="0" i="0" dirty="0">
              <a:solidFill>
                <a:srgbClr val="000000"/>
              </a:solidFill>
              <a:effectLst/>
              <a:latin typeface="+mj-lt"/>
            </a:endParaRPr>
          </a:p>
          <a:p>
            <a:pPr marL="0" indent="0">
              <a:buNone/>
            </a:pPr>
            <a:endParaRPr lang="en-US" b="1" dirty="0">
              <a:solidFill>
                <a:srgbClr val="0000FF"/>
              </a:solidFill>
            </a:endParaRPr>
          </a:p>
        </p:txBody>
      </p:sp>
      <p:sp>
        <p:nvSpPr>
          <p:cNvPr id="6" name="TextBox 5">
            <a:extLst>
              <a:ext uri="{FF2B5EF4-FFF2-40B4-BE49-F238E27FC236}">
                <a16:creationId xmlns:a16="http://schemas.microsoft.com/office/drawing/2014/main" id="{4D350784-3A03-0C95-F1EF-462A05EC04EB}"/>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178949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F6910-CAB9-8DE9-19C9-B18B420CBCCA}"/>
              </a:ext>
            </a:extLst>
          </p:cNvPr>
          <p:cNvSpPr>
            <a:spLocks noGrp="1"/>
          </p:cNvSpPr>
          <p:nvPr>
            <p:ph idx="1"/>
          </p:nvPr>
        </p:nvSpPr>
        <p:spPr>
          <a:xfrm>
            <a:off x="307346" y="782888"/>
            <a:ext cx="11577307" cy="6075112"/>
          </a:xfrm>
        </p:spPr>
        <p:txBody>
          <a:bodyPr>
            <a:normAutofit lnSpcReduction="10000"/>
          </a:bodyPr>
          <a:lstStyle/>
          <a:p>
            <a:pPr marL="0" indent="0" algn="ctr">
              <a:buNone/>
            </a:pPr>
            <a:r>
              <a:rPr lang="en-US" b="1" dirty="0">
                <a:solidFill>
                  <a:srgbClr val="0000FF"/>
                </a:solidFill>
              </a:rPr>
              <a:t>Organizational Changes </a:t>
            </a:r>
          </a:p>
          <a:p>
            <a:pPr marL="0" indent="0">
              <a:buNone/>
            </a:pPr>
            <a:r>
              <a:rPr lang="en-US" sz="2400" b="1" dirty="0">
                <a:solidFill>
                  <a:schemeClr val="tx1">
                    <a:lumMod val="75000"/>
                    <a:lumOff val="25000"/>
                  </a:schemeClr>
                </a:solidFill>
                <a:latin typeface="+mj-lt"/>
              </a:rPr>
              <a:t>S</a:t>
            </a:r>
            <a:r>
              <a:rPr lang="en-US" sz="2400" b="1" i="0" dirty="0">
                <a:solidFill>
                  <a:schemeClr val="tx1">
                    <a:lumMod val="75000"/>
                    <a:lumOff val="25000"/>
                  </a:schemeClr>
                </a:solidFill>
                <a:effectLst/>
                <a:latin typeface="+mj-lt"/>
              </a:rPr>
              <a:t>tructure</a:t>
            </a:r>
            <a:r>
              <a:rPr lang="en-US" sz="2400" b="0" i="0" dirty="0">
                <a:solidFill>
                  <a:schemeClr val="tx1">
                    <a:lumMod val="75000"/>
                    <a:lumOff val="25000"/>
                  </a:schemeClr>
                </a:solidFill>
                <a:effectLst/>
                <a:latin typeface="+mj-lt"/>
              </a:rPr>
              <a:t> - The existing organization arrangement will remain in a semi-formal structure. A new task force or team will oversee and execute on the AI transformation strategies.</a:t>
            </a:r>
          </a:p>
          <a:p>
            <a:pPr marL="0" indent="0">
              <a:buNone/>
            </a:pPr>
            <a:r>
              <a:rPr lang="en-US" sz="2400" b="1" i="0" dirty="0">
                <a:solidFill>
                  <a:schemeClr val="tx1">
                    <a:lumMod val="75000"/>
                    <a:lumOff val="25000"/>
                  </a:schemeClr>
                </a:solidFill>
                <a:effectLst/>
                <a:latin typeface="+mj-lt"/>
              </a:rPr>
              <a:t>Workflow and Decision </a:t>
            </a:r>
            <a:r>
              <a:rPr lang="en-US" sz="2400" b="1" dirty="0">
                <a:solidFill>
                  <a:schemeClr val="tx1">
                    <a:lumMod val="75000"/>
                    <a:lumOff val="25000"/>
                  </a:schemeClr>
                </a:solidFill>
                <a:latin typeface="+mj-lt"/>
              </a:rPr>
              <a:t>R</a:t>
            </a:r>
            <a:r>
              <a:rPr lang="en-US" sz="2400" b="1" i="0" dirty="0">
                <a:solidFill>
                  <a:schemeClr val="tx1">
                    <a:lumMod val="75000"/>
                    <a:lumOff val="25000"/>
                  </a:schemeClr>
                </a:solidFill>
                <a:effectLst/>
                <a:latin typeface="+mj-lt"/>
              </a:rPr>
              <a:t>ights </a:t>
            </a:r>
            <a:r>
              <a:rPr lang="en-US" sz="2400" b="0" i="0" dirty="0">
                <a:solidFill>
                  <a:schemeClr val="tx1">
                    <a:lumMod val="75000"/>
                    <a:lumOff val="25000"/>
                  </a:schemeClr>
                </a:solidFill>
                <a:effectLst/>
                <a:latin typeface="+mj-lt"/>
              </a:rPr>
              <a:t>– Workflow will be automated in some area as AI is deployed. There will be new roles as we identify where human and machine could provide advantage. Decision rights will be decentralized giving management/approval control rights to the ones with technology and business expertise.</a:t>
            </a:r>
          </a:p>
          <a:p>
            <a:pPr marL="0" indent="0">
              <a:buNone/>
            </a:pPr>
            <a:r>
              <a:rPr lang="en-US" sz="2400" b="1" i="0" dirty="0">
                <a:solidFill>
                  <a:schemeClr val="tx1">
                    <a:lumMod val="75000"/>
                    <a:lumOff val="25000"/>
                  </a:schemeClr>
                </a:solidFill>
                <a:effectLst/>
                <a:latin typeface="+mj-lt"/>
              </a:rPr>
              <a:t>Performance Management/Rewards </a:t>
            </a:r>
            <a:r>
              <a:rPr lang="en-US" sz="2400" b="0" i="0" dirty="0">
                <a:solidFill>
                  <a:schemeClr val="tx1">
                    <a:lumMod val="75000"/>
                    <a:lumOff val="25000"/>
                  </a:schemeClr>
                </a:solidFill>
                <a:effectLst/>
                <a:latin typeface="+mj-lt"/>
              </a:rPr>
              <a:t>- All business units and departments must have corresponding KPIs supporting AI-based initiatives and  digital transformation strategies,  measurable quarterly and tied to performance reward system.</a:t>
            </a:r>
          </a:p>
          <a:p>
            <a:pPr marL="0" indent="0">
              <a:buNone/>
            </a:pPr>
            <a:r>
              <a:rPr lang="en-US" sz="2600" b="1" i="0" dirty="0">
                <a:solidFill>
                  <a:schemeClr val="tx1">
                    <a:lumMod val="75000"/>
                    <a:lumOff val="25000"/>
                  </a:schemeClr>
                </a:solidFill>
                <a:effectLst/>
                <a:latin typeface="+mj-lt"/>
              </a:rPr>
              <a:t>Skills and expertise </a:t>
            </a:r>
            <a:r>
              <a:rPr lang="en-US" sz="2600" b="0" i="0" dirty="0">
                <a:solidFill>
                  <a:schemeClr val="tx1">
                    <a:lumMod val="75000"/>
                    <a:lumOff val="25000"/>
                  </a:schemeClr>
                </a:solidFill>
                <a:effectLst/>
                <a:latin typeface="+mj-lt"/>
              </a:rPr>
              <a:t>- Design training programs to all members internally and provide external reinforcements where applicable skillsets or expertise are needed. Prioritize the selection of people with digital expertise that offer the most advantage to the business.</a:t>
            </a:r>
          </a:p>
          <a:p>
            <a:pPr marL="0" indent="0">
              <a:buNone/>
            </a:pPr>
            <a:r>
              <a:rPr lang="en-US" sz="2400" b="1" i="0" dirty="0">
                <a:solidFill>
                  <a:schemeClr val="tx1">
                    <a:lumMod val="75000"/>
                    <a:lumOff val="25000"/>
                  </a:schemeClr>
                </a:solidFill>
                <a:effectLst/>
                <a:latin typeface="+mj-lt"/>
              </a:rPr>
              <a:t>Culture</a:t>
            </a:r>
            <a:r>
              <a:rPr lang="en-US" sz="2400" b="0" i="0" dirty="0">
                <a:solidFill>
                  <a:schemeClr val="tx1">
                    <a:lumMod val="75000"/>
                    <a:lumOff val="25000"/>
                  </a:schemeClr>
                </a:solidFill>
                <a:effectLst/>
                <a:latin typeface="+mj-lt"/>
              </a:rPr>
              <a:t> - Develop and communicate memorable narratives using solid examples of the desired/not desired culture in an to comprehend format. Highlight clear expectations in all scenarios</a:t>
            </a:r>
            <a:r>
              <a:rPr lang="en-US" sz="2400" b="0" i="0" dirty="0">
                <a:solidFill>
                  <a:schemeClr val="tx1">
                    <a:lumMod val="75000"/>
                    <a:lumOff val="25000"/>
                  </a:schemeClr>
                </a:solidFill>
                <a:effectLst/>
                <a:latin typeface="lato extended"/>
              </a:rPr>
              <a:t>.</a:t>
            </a:r>
          </a:p>
          <a:p>
            <a:pPr marL="0" indent="0">
              <a:buNone/>
            </a:pPr>
            <a:endParaRPr lang="en-US" sz="2600" b="0" i="0" dirty="0">
              <a:solidFill>
                <a:srgbClr val="000000"/>
              </a:solidFill>
              <a:effectLst/>
              <a:latin typeface="+mj-lt"/>
            </a:endParaRPr>
          </a:p>
          <a:p>
            <a:pPr marL="0" indent="0">
              <a:buNone/>
            </a:pPr>
            <a:endParaRPr lang="en-US" sz="2600" b="0" i="0" dirty="0">
              <a:solidFill>
                <a:srgbClr val="000000"/>
              </a:solidFill>
              <a:effectLst/>
              <a:latin typeface="lato extended"/>
            </a:endParaRPr>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5DEFB214-628F-8255-E9DB-FE0F6CC58029}"/>
              </a:ext>
            </a:extLst>
          </p:cNvPr>
          <p:cNvPicPr>
            <a:picLocks noChangeAspect="1"/>
          </p:cNvPicPr>
          <p:nvPr/>
        </p:nvPicPr>
        <p:blipFill>
          <a:blip r:embed="rId2">
            <a:duotone>
              <a:schemeClr val="bg2">
                <a:shade val="45000"/>
                <a:satMod val="135000"/>
              </a:schemeClr>
              <a:prstClr val="white"/>
            </a:duotone>
          </a:blip>
          <a:stretch>
            <a:fillRect/>
          </a:stretch>
        </p:blipFill>
        <p:spPr>
          <a:xfrm>
            <a:off x="307346" y="0"/>
            <a:ext cx="11577307" cy="640135"/>
          </a:xfrm>
          <a:prstGeom prst="rect">
            <a:avLst/>
          </a:prstGeom>
        </p:spPr>
      </p:pic>
    </p:spTree>
    <p:extLst>
      <p:ext uri="{BB962C8B-B14F-4D97-AF65-F5344CB8AC3E}">
        <p14:creationId xmlns:p14="http://schemas.microsoft.com/office/powerpoint/2010/main" val="68923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7AC0D-7BC9-AEC7-EE48-4C574035A4A7}"/>
              </a:ext>
            </a:extLst>
          </p:cNvPr>
          <p:cNvSpPr>
            <a:spLocks noGrp="1"/>
          </p:cNvSpPr>
          <p:nvPr>
            <p:ph idx="1"/>
          </p:nvPr>
        </p:nvSpPr>
        <p:spPr>
          <a:xfrm>
            <a:off x="307345" y="640135"/>
            <a:ext cx="11577307" cy="6217865"/>
          </a:xfrm>
        </p:spPr>
        <p:txBody>
          <a:bodyPr>
            <a:normAutofit lnSpcReduction="10000"/>
          </a:bodyPr>
          <a:lstStyle/>
          <a:p>
            <a:pPr marL="0" indent="0" algn="ctr">
              <a:buNone/>
            </a:pPr>
            <a:r>
              <a:rPr lang="en-US" sz="2400" b="1" dirty="0">
                <a:solidFill>
                  <a:srgbClr val="0000FF"/>
                </a:solidFill>
              </a:rPr>
              <a:t>Potential Ethical or Moral Issues for This Project</a:t>
            </a:r>
          </a:p>
          <a:p>
            <a:pPr marL="0" indent="0">
              <a:buNone/>
            </a:pPr>
            <a:r>
              <a:rPr lang="en-US" sz="2400" b="1" dirty="0">
                <a:latin typeface="+mj-lt"/>
              </a:rPr>
              <a:t>Bias and Discrimination</a:t>
            </a:r>
          </a:p>
          <a:p>
            <a:pPr marL="0" indent="0">
              <a:buNone/>
            </a:pPr>
            <a:r>
              <a:rPr lang="en-US" sz="2400" b="1" dirty="0">
                <a:latin typeface="+mj-lt"/>
              </a:rPr>
              <a:t>Issue:</a:t>
            </a:r>
            <a:r>
              <a:rPr lang="en-US" sz="2400" dirty="0">
                <a:latin typeface="+mj-lt"/>
              </a:rPr>
              <a:t> Biased training data could disproportionately target certain groups (example: specific demographics, regions, or provider types).</a:t>
            </a:r>
          </a:p>
          <a:p>
            <a:pPr marL="457200" lvl="1" indent="0">
              <a:buNone/>
            </a:pPr>
            <a:r>
              <a:rPr lang="en-US" sz="2000" dirty="0">
                <a:latin typeface="+mj-lt"/>
              </a:rPr>
              <a:t>Implications</a:t>
            </a:r>
            <a:r>
              <a:rPr lang="en-US" dirty="0"/>
              <a:t>: </a:t>
            </a:r>
          </a:p>
          <a:p>
            <a:pPr lvl="2"/>
            <a:r>
              <a:rPr lang="en-US" sz="1600" dirty="0"/>
              <a:t>Systemic discrimination against minority groups or providers in underserved areas.</a:t>
            </a:r>
          </a:p>
          <a:p>
            <a:pPr lvl="2"/>
            <a:r>
              <a:rPr lang="en-US" sz="1600" dirty="0"/>
              <a:t>Perpetuation of existing inequalities in healthcare access and reimbursements.</a:t>
            </a:r>
          </a:p>
          <a:p>
            <a:pPr marL="457200" lvl="1" indent="0">
              <a:buNone/>
            </a:pPr>
            <a:r>
              <a:rPr lang="en-US" sz="2000" dirty="0"/>
              <a:t>Mitigation:</a:t>
            </a:r>
          </a:p>
          <a:p>
            <a:pPr lvl="2"/>
            <a:r>
              <a:rPr lang="en-US" sz="1600" dirty="0">
                <a:latin typeface="+mj-lt"/>
              </a:rPr>
              <a:t>Conduct regular audits for bias in training data and model outputs.</a:t>
            </a:r>
          </a:p>
          <a:p>
            <a:pPr lvl="2"/>
            <a:r>
              <a:rPr lang="en-US" sz="1600" dirty="0">
                <a:latin typeface="+mj-lt"/>
              </a:rPr>
              <a:t>Implement fairness metrics (example: disparate impact or demographic parity) to evaluate model fairness</a:t>
            </a:r>
          </a:p>
          <a:p>
            <a:pPr marL="0" indent="0">
              <a:buNone/>
            </a:pPr>
            <a:r>
              <a:rPr lang="en-US" sz="2400" b="1" dirty="0"/>
              <a:t>Lack of Transparency</a:t>
            </a:r>
            <a:endParaRPr lang="en-US" sz="2400" b="1" dirty="0">
              <a:latin typeface="+mj-lt"/>
            </a:endParaRPr>
          </a:p>
          <a:p>
            <a:pPr marL="0" indent="0">
              <a:buNone/>
            </a:pPr>
            <a:r>
              <a:rPr lang="en-US" sz="2400" b="1" dirty="0">
                <a:latin typeface="+mj-lt"/>
              </a:rPr>
              <a:t>Issue</a:t>
            </a:r>
            <a:r>
              <a:rPr lang="en-US" sz="2400" dirty="0">
                <a:latin typeface="+mj-lt"/>
              </a:rPr>
              <a:t>: </a:t>
            </a:r>
            <a:r>
              <a:rPr lang="en-US" sz="2400" dirty="0"/>
              <a:t>Complex AI models like XGBoost may provide accurate predictions but lack explainability.</a:t>
            </a:r>
          </a:p>
          <a:p>
            <a:pPr marL="457200" lvl="1" indent="0">
              <a:buNone/>
            </a:pPr>
            <a:r>
              <a:rPr lang="en-US" sz="2000" dirty="0">
                <a:latin typeface="+mj-lt"/>
              </a:rPr>
              <a:t>Implications:</a:t>
            </a:r>
          </a:p>
          <a:p>
            <a:pPr lvl="2"/>
            <a:r>
              <a:rPr lang="en-US" sz="1600" dirty="0"/>
              <a:t>Difficulties in understanding or justifying why certain claims are flagged as fraudulent.</a:t>
            </a:r>
          </a:p>
          <a:p>
            <a:pPr lvl="2"/>
            <a:r>
              <a:rPr lang="en-US" sz="1600" dirty="0"/>
              <a:t>Reduced trust in the system among stakeholders (example: providers, patients, regulators)</a:t>
            </a:r>
          </a:p>
          <a:p>
            <a:pPr marL="457200" lvl="1" indent="0">
              <a:buNone/>
            </a:pPr>
            <a:r>
              <a:rPr lang="en-US" sz="2000" dirty="0">
                <a:latin typeface="+mj-lt"/>
              </a:rPr>
              <a:t>Mitigation:</a:t>
            </a:r>
          </a:p>
          <a:p>
            <a:pPr lvl="2"/>
            <a:r>
              <a:rPr lang="en-US" sz="1600" dirty="0"/>
              <a:t>Prioritize explainable AI techniques to make decisions interpretable.</a:t>
            </a:r>
          </a:p>
          <a:p>
            <a:pPr lvl="2"/>
            <a:r>
              <a:rPr lang="en-US" sz="1600" dirty="0"/>
              <a:t>Provide clear documentation on the system's decision-making processes.</a:t>
            </a:r>
            <a:endParaRPr lang="en-US" sz="1600" dirty="0">
              <a:latin typeface="+mj-lt"/>
            </a:endParaRPr>
          </a:p>
        </p:txBody>
      </p:sp>
      <p:pic>
        <p:nvPicPr>
          <p:cNvPr id="4" name="Picture 3">
            <a:extLst>
              <a:ext uri="{FF2B5EF4-FFF2-40B4-BE49-F238E27FC236}">
                <a16:creationId xmlns:a16="http://schemas.microsoft.com/office/drawing/2014/main" id="{E6BAE937-CA76-F30E-6117-1FC2E4D2F616}"/>
              </a:ext>
            </a:extLst>
          </p:cNvPr>
          <p:cNvPicPr>
            <a:picLocks noChangeAspect="1"/>
          </p:cNvPicPr>
          <p:nvPr/>
        </p:nvPicPr>
        <p:blipFill>
          <a:blip r:embed="rId2">
            <a:duotone>
              <a:schemeClr val="bg2">
                <a:shade val="45000"/>
                <a:satMod val="135000"/>
              </a:schemeClr>
              <a:prstClr val="white"/>
            </a:duotone>
          </a:blip>
          <a:stretch>
            <a:fillRect/>
          </a:stretch>
        </p:blipFill>
        <p:spPr>
          <a:xfrm>
            <a:off x="307346" y="0"/>
            <a:ext cx="11577307" cy="640135"/>
          </a:xfrm>
          <a:prstGeom prst="rect">
            <a:avLst/>
          </a:prstGeom>
        </p:spPr>
      </p:pic>
    </p:spTree>
    <p:extLst>
      <p:ext uri="{BB962C8B-B14F-4D97-AF65-F5344CB8AC3E}">
        <p14:creationId xmlns:p14="http://schemas.microsoft.com/office/powerpoint/2010/main" val="243063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A541B-3C99-40D0-87A7-C51E7A32B868}"/>
              </a:ext>
            </a:extLst>
          </p:cNvPr>
          <p:cNvSpPr>
            <a:spLocks noGrp="1"/>
          </p:cNvSpPr>
          <p:nvPr>
            <p:ph idx="1"/>
          </p:nvPr>
        </p:nvSpPr>
        <p:spPr>
          <a:xfrm>
            <a:off x="1" y="640134"/>
            <a:ext cx="12079704" cy="6217866"/>
          </a:xfrm>
        </p:spPr>
        <p:txBody>
          <a:bodyPr>
            <a:normAutofit fontScale="85000" lnSpcReduction="10000"/>
          </a:bodyPr>
          <a:lstStyle/>
          <a:p>
            <a:pPr marL="0" indent="0" algn="ctr">
              <a:buNone/>
            </a:pPr>
            <a:r>
              <a:rPr lang="en-US" b="1" dirty="0">
                <a:solidFill>
                  <a:srgbClr val="0000FF"/>
                </a:solidFill>
              </a:rPr>
              <a:t>Experimental Testing To Measure The Impact Of This Application</a:t>
            </a:r>
          </a:p>
          <a:p>
            <a:pPr marL="0" indent="0">
              <a:buNone/>
            </a:pPr>
            <a:r>
              <a:rPr lang="en-US" sz="2400" dirty="0">
                <a:latin typeface="+mj-lt"/>
              </a:rPr>
              <a:t>By using A/B testing, you can compare the AI system's effectiveness directly with the existing process in a controlled and measurable way, ensuring confidence in the decision to adopt the new technology</a:t>
            </a:r>
            <a:r>
              <a:rPr lang="en-US" sz="1600" dirty="0"/>
              <a:t>.</a:t>
            </a:r>
            <a:endParaRPr lang="en-US" sz="2200" b="1" dirty="0">
              <a:solidFill>
                <a:schemeClr val="tx1">
                  <a:lumMod val="85000"/>
                  <a:lumOff val="15000"/>
                </a:schemeClr>
              </a:solidFill>
              <a:latin typeface="+mj-lt"/>
            </a:endParaRPr>
          </a:p>
          <a:p>
            <a:pPr marL="0" indent="0">
              <a:buNone/>
            </a:pPr>
            <a:r>
              <a:rPr lang="en-US" sz="2200" b="1" dirty="0">
                <a:solidFill>
                  <a:schemeClr val="tx1">
                    <a:lumMod val="85000"/>
                    <a:lumOff val="15000"/>
                  </a:schemeClr>
                </a:solidFill>
                <a:latin typeface="+mj-lt"/>
              </a:rPr>
              <a:t>Objective</a:t>
            </a:r>
            <a:r>
              <a:rPr lang="en-US" sz="2200" dirty="0">
                <a:solidFill>
                  <a:schemeClr val="tx1">
                    <a:lumMod val="85000"/>
                    <a:lumOff val="15000"/>
                  </a:schemeClr>
                </a:solidFill>
                <a:latin typeface="+mj-lt"/>
              </a:rPr>
              <a:t> - Evaluate the performance of an AI-based Medicare Claims Fraud Detection  system's ability to correctly identify fraudulent claims while minimizing false positives and negatives, and its impact on operational efficiency.</a:t>
            </a:r>
          </a:p>
          <a:p>
            <a:pPr marL="0" indent="0">
              <a:buNone/>
            </a:pPr>
            <a:r>
              <a:rPr lang="en-US" sz="2200" b="1" dirty="0">
                <a:solidFill>
                  <a:schemeClr val="tx1">
                    <a:lumMod val="85000"/>
                    <a:lumOff val="15000"/>
                  </a:schemeClr>
                </a:solidFill>
                <a:latin typeface="+mj-lt"/>
              </a:rPr>
              <a:t>Design </a:t>
            </a:r>
            <a:r>
              <a:rPr lang="en-US" sz="2200" dirty="0">
                <a:solidFill>
                  <a:schemeClr val="tx1">
                    <a:lumMod val="85000"/>
                    <a:lumOff val="15000"/>
                  </a:schemeClr>
                </a:solidFill>
                <a:latin typeface="+mj-lt"/>
              </a:rPr>
              <a:t>– A/B Testing</a:t>
            </a:r>
          </a:p>
          <a:p>
            <a:pPr marL="0" indent="0">
              <a:buNone/>
            </a:pPr>
            <a:r>
              <a:rPr lang="en-US" sz="2200" b="1" dirty="0">
                <a:solidFill>
                  <a:schemeClr val="tx1">
                    <a:lumMod val="85000"/>
                    <a:lumOff val="15000"/>
                  </a:schemeClr>
                </a:solidFill>
                <a:latin typeface="+mj-lt"/>
              </a:rPr>
              <a:t>Group A – Control Group - </a:t>
            </a:r>
            <a:r>
              <a:rPr lang="en-US" sz="2200" dirty="0">
                <a:solidFill>
                  <a:schemeClr val="tx1">
                    <a:lumMod val="85000"/>
                    <a:lumOff val="15000"/>
                  </a:schemeClr>
                </a:solidFill>
                <a:latin typeface="+mj-lt"/>
              </a:rPr>
              <a:t>Claims processed using the existing system (rule-based/manual fraud detection system)</a:t>
            </a:r>
          </a:p>
          <a:p>
            <a:pPr marL="0" indent="0">
              <a:buNone/>
            </a:pPr>
            <a:r>
              <a:rPr lang="en-US" sz="2200" b="1" dirty="0">
                <a:solidFill>
                  <a:schemeClr val="tx1">
                    <a:lumMod val="85000"/>
                    <a:lumOff val="15000"/>
                  </a:schemeClr>
                </a:solidFill>
                <a:latin typeface="+mj-lt"/>
              </a:rPr>
              <a:t>Group B – Test Group - </a:t>
            </a:r>
            <a:r>
              <a:rPr lang="en-US" sz="2200" dirty="0">
                <a:solidFill>
                  <a:schemeClr val="tx1">
                    <a:lumMod val="85000"/>
                    <a:lumOff val="15000"/>
                  </a:schemeClr>
                </a:solidFill>
                <a:latin typeface="+mj-lt"/>
              </a:rPr>
              <a:t>Claims processed using the AI-based fraud detection system.</a:t>
            </a:r>
          </a:p>
          <a:p>
            <a:pPr marL="0" indent="0">
              <a:buNone/>
            </a:pPr>
            <a:r>
              <a:rPr lang="en-US" sz="2200" b="1" dirty="0">
                <a:solidFill>
                  <a:schemeClr val="tx1">
                    <a:lumMod val="85000"/>
                    <a:lumOff val="15000"/>
                  </a:schemeClr>
                </a:solidFill>
                <a:latin typeface="+mj-lt"/>
              </a:rPr>
              <a:t>Determine Sample Size - </a:t>
            </a:r>
            <a:r>
              <a:rPr lang="en-US" sz="2200" dirty="0">
                <a:solidFill>
                  <a:schemeClr val="tx1">
                    <a:lumMod val="85000"/>
                    <a:lumOff val="15000"/>
                  </a:schemeClr>
                </a:solidFill>
                <a:latin typeface="+mj-lt"/>
              </a:rPr>
              <a:t>Use a power analysis tool to calculate the required number of claims in each group for statistically significant results.</a:t>
            </a:r>
            <a:r>
              <a:rPr lang="en-US" sz="2200" b="1" dirty="0">
                <a:solidFill>
                  <a:schemeClr val="tx1">
                    <a:lumMod val="85000"/>
                    <a:lumOff val="15000"/>
                  </a:schemeClr>
                </a:solidFill>
                <a:latin typeface="+mj-lt"/>
              </a:rPr>
              <a:t> </a:t>
            </a:r>
            <a:r>
              <a:rPr lang="en-US" sz="2200" dirty="0">
                <a:solidFill>
                  <a:schemeClr val="tx1">
                    <a:lumMod val="85000"/>
                    <a:lumOff val="15000"/>
                  </a:schemeClr>
                </a:solidFill>
                <a:latin typeface="+mj-lt"/>
              </a:rPr>
              <a:t>Expected improvement in metrics (10 - 20%;  Desired confidence level ( 95%) and power ( 80%) increase in fraud detection rate); Variability in the baseline system's performance. </a:t>
            </a:r>
          </a:p>
          <a:p>
            <a:pPr marL="0" indent="0">
              <a:buNone/>
            </a:pPr>
            <a:r>
              <a:rPr lang="en-US" sz="2200" b="1" dirty="0">
                <a:solidFill>
                  <a:schemeClr val="tx1">
                    <a:lumMod val="85000"/>
                    <a:lumOff val="15000"/>
                  </a:schemeClr>
                </a:solidFill>
                <a:latin typeface="+mj-lt"/>
              </a:rPr>
              <a:t>Random Assignment </a:t>
            </a:r>
            <a:r>
              <a:rPr lang="en-US" sz="2200" dirty="0">
                <a:solidFill>
                  <a:schemeClr val="tx1">
                    <a:lumMod val="85000"/>
                    <a:lumOff val="15000"/>
                  </a:schemeClr>
                </a:solidFill>
                <a:latin typeface="+mj-lt"/>
              </a:rPr>
              <a:t>- Randomly assign Medicare claims to either Group A or Group B to ensure unbiased comparison.</a:t>
            </a:r>
          </a:p>
          <a:p>
            <a:pPr marL="0" indent="0">
              <a:buNone/>
            </a:pPr>
            <a:r>
              <a:rPr lang="en-US" sz="2200" b="1" dirty="0">
                <a:solidFill>
                  <a:schemeClr val="tx1">
                    <a:lumMod val="85000"/>
                    <a:lumOff val="15000"/>
                  </a:schemeClr>
                </a:solidFill>
                <a:latin typeface="+mj-lt"/>
              </a:rPr>
              <a:t>Metrics – KPI</a:t>
            </a:r>
          </a:p>
          <a:p>
            <a:pPr marL="457200" lvl="1" indent="0">
              <a:buNone/>
            </a:pPr>
            <a:r>
              <a:rPr lang="en-US" sz="2200" b="1" dirty="0">
                <a:solidFill>
                  <a:schemeClr val="tx1">
                    <a:lumMod val="85000"/>
                    <a:lumOff val="15000"/>
                  </a:schemeClr>
                </a:solidFill>
                <a:latin typeface="+mj-lt"/>
              </a:rPr>
              <a:t>Fraud Detection Metrics </a:t>
            </a:r>
            <a:r>
              <a:rPr lang="en-US" sz="2200" dirty="0">
                <a:solidFill>
                  <a:schemeClr val="tx1">
                    <a:lumMod val="85000"/>
                    <a:lumOff val="15000"/>
                  </a:schemeClr>
                </a:solidFill>
                <a:latin typeface="+mj-lt"/>
              </a:rPr>
              <a:t>(Precision, Recall, and F1-Score; False Positive Rate (FPR) and False Negative Rate (FNR); AUC-ROC (Area Under the Curve - Receiver Operating Characteristic). </a:t>
            </a:r>
          </a:p>
          <a:p>
            <a:pPr marL="457200" lvl="1" indent="0">
              <a:buNone/>
            </a:pPr>
            <a:r>
              <a:rPr lang="en-US" sz="2200" b="1" dirty="0">
                <a:solidFill>
                  <a:schemeClr val="tx1">
                    <a:lumMod val="85000"/>
                    <a:lumOff val="15000"/>
                  </a:schemeClr>
                </a:solidFill>
                <a:latin typeface="+mj-lt"/>
              </a:rPr>
              <a:t>Operational Metrics </a:t>
            </a:r>
            <a:r>
              <a:rPr lang="en-US" sz="2200" dirty="0">
                <a:solidFill>
                  <a:schemeClr val="tx1">
                    <a:lumMod val="85000"/>
                    <a:lumOff val="15000"/>
                  </a:schemeClr>
                </a:solidFill>
                <a:latin typeface="+mj-lt"/>
              </a:rPr>
              <a:t>- Average processing time per claim; Percentage of claims requiring manual review; Fraud investigation workload reduction</a:t>
            </a:r>
          </a:p>
          <a:p>
            <a:pPr marL="457200" lvl="1" indent="0">
              <a:buNone/>
            </a:pPr>
            <a:r>
              <a:rPr lang="en-US" sz="2200" b="1" dirty="0">
                <a:solidFill>
                  <a:schemeClr val="tx1">
                    <a:lumMod val="85000"/>
                    <a:lumOff val="15000"/>
                  </a:schemeClr>
                </a:solidFill>
                <a:latin typeface="+mj-lt"/>
              </a:rPr>
              <a:t>Impact Metrics </a:t>
            </a:r>
            <a:r>
              <a:rPr lang="en-US" sz="2200" dirty="0">
                <a:solidFill>
                  <a:schemeClr val="tx1">
                    <a:lumMod val="85000"/>
                    <a:lumOff val="15000"/>
                  </a:schemeClr>
                </a:solidFill>
                <a:latin typeface="+mj-lt"/>
              </a:rPr>
              <a:t>- Percentage of fraud detected (verified by human review).; Financial recovery from detected fraud; </a:t>
            </a:r>
          </a:p>
          <a:p>
            <a:pPr marL="457200" lvl="1" indent="0">
              <a:buNone/>
            </a:pPr>
            <a:r>
              <a:rPr lang="en-US" sz="2200" b="1" dirty="0">
                <a:solidFill>
                  <a:schemeClr val="tx1">
                    <a:lumMod val="85000"/>
                    <a:lumOff val="15000"/>
                  </a:schemeClr>
                </a:solidFill>
                <a:latin typeface="+mj-lt"/>
              </a:rPr>
              <a:t>User Experience Metrics </a:t>
            </a:r>
            <a:r>
              <a:rPr lang="en-US" sz="2200" dirty="0">
                <a:solidFill>
                  <a:schemeClr val="tx1">
                    <a:lumMod val="85000"/>
                    <a:lumOff val="15000"/>
                  </a:schemeClr>
                </a:solidFill>
                <a:latin typeface="+mj-lt"/>
              </a:rPr>
              <a:t>-  Feedback from investigators on flagged claims (e.g., interpretability, trust).</a:t>
            </a:r>
          </a:p>
          <a:p>
            <a:pPr marL="0" indent="0">
              <a:buNone/>
            </a:pPr>
            <a:r>
              <a:rPr lang="en-US" sz="2000" dirty="0"/>
              <a:t> </a:t>
            </a:r>
          </a:p>
          <a:p>
            <a:pPr marL="0" indent="0">
              <a:buNone/>
            </a:pPr>
            <a:endParaRPr lang="en-US" sz="2000" dirty="0"/>
          </a:p>
        </p:txBody>
      </p:sp>
      <p:sp>
        <p:nvSpPr>
          <p:cNvPr id="5" name="TextBox 4">
            <a:extLst>
              <a:ext uri="{FF2B5EF4-FFF2-40B4-BE49-F238E27FC236}">
                <a16:creationId xmlns:a16="http://schemas.microsoft.com/office/drawing/2014/main" id="{C83CE0AE-E48F-52E1-0E04-30683CFDFFA8}"/>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1344773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6EFFA-3105-29EB-DDE4-C2D3C587AD04}"/>
              </a:ext>
            </a:extLst>
          </p:cNvPr>
          <p:cNvSpPr>
            <a:spLocks noGrp="1"/>
          </p:cNvSpPr>
          <p:nvPr>
            <p:ph idx="1"/>
          </p:nvPr>
        </p:nvSpPr>
        <p:spPr>
          <a:xfrm>
            <a:off x="307346" y="640134"/>
            <a:ext cx="11577306" cy="6097549"/>
          </a:xfrm>
        </p:spPr>
        <p:txBody>
          <a:bodyPr>
            <a:normAutofit lnSpcReduction="10000"/>
          </a:bodyPr>
          <a:lstStyle/>
          <a:p>
            <a:pPr marL="0" indent="0" algn="ctr">
              <a:buNone/>
            </a:pPr>
            <a:r>
              <a:rPr lang="en-US" sz="2400" b="1" dirty="0">
                <a:solidFill>
                  <a:srgbClr val="0000FF"/>
                </a:solidFill>
                <a:latin typeface="+mj-lt"/>
              </a:rPr>
              <a:t>Experiment Procedure</a:t>
            </a:r>
          </a:p>
          <a:p>
            <a:pPr marL="0" indent="0">
              <a:buNone/>
            </a:pPr>
            <a:r>
              <a:rPr lang="en-US" sz="2000" b="1" dirty="0"/>
              <a:t>Phase 1: A/B Testing Preparation </a:t>
            </a:r>
          </a:p>
          <a:p>
            <a:pPr marL="0" indent="0">
              <a:buNone/>
            </a:pPr>
            <a:r>
              <a:rPr lang="en-US" sz="2000" dirty="0"/>
              <a:t>Baseline Measurements</a:t>
            </a:r>
            <a:endParaRPr lang="en-US" sz="2000" b="1" dirty="0">
              <a:solidFill>
                <a:srgbClr val="0000FF"/>
              </a:solidFill>
              <a:latin typeface="+mj-lt"/>
            </a:endParaRPr>
          </a:p>
          <a:p>
            <a:pPr lvl="2"/>
            <a:r>
              <a:rPr lang="en-US" dirty="0">
                <a:latin typeface="+mj-lt"/>
              </a:rPr>
              <a:t>Collect pre-experiment performance metrics from the existing system (Group A).</a:t>
            </a:r>
          </a:p>
          <a:p>
            <a:pPr marL="0" indent="0">
              <a:buNone/>
            </a:pPr>
            <a:r>
              <a:rPr lang="en-US" sz="2000" dirty="0"/>
              <a:t>Training and Testing the AI-based Model</a:t>
            </a:r>
          </a:p>
          <a:p>
            <a:pPr lvl="2"/>
            <a:r>
              <a:rPr lang="en-US" dirty="0">
                <a:latin typeface="+mj-lt"/>
              </a:rPr>
              <a:t>Train the AI model on historical Medicare claims data.</a:t>
            </a:r>
          </a:p>
          <a:p>
            <a:pPr lvl="2"/>
            <a:r>
              <a:rPr lang="en-US" dirty="0">
                <a:latin typeface="+mj-lt"/>
              </a:rPr>
              <a:t>Validate and tune the model to optimize performance</a:t>
            </a:r>
          </a:p>
          <a:p>
            <a:pPr marL="0" indent="0">
              <a:buNone/>
            </a:pPr>
            <a:r>
              <a:rPr lang="en-US" sz="2000" b="1" dirty="0">
                <a:latin typeface="+mj-lt"/>
              </a:rPr>
              <a:t>Phase 2 : A/B Testing Deployment</a:t>
            </a:r>
          </a:p>
          <a:p>
            <a:pPr marL="0" indent="0">
              <a:buNone/>
            </a:pPr>
            <a:r>
              <a:rPr lang="en-US" sz="2000" dirty="0">
                <a:latin typeface="+mj-lt"/>
              </a:rPr>
              <a:t>Random Sampling - </a:t>
            </a:r>
            <a:r>
              <a:rPr lang="en-US" sz="2000" dirty="0"/>
              <a:t>Split incoming Medicare claims evenly and randomly between Group A (control) and Group B (test).</a:t>
            </a:r>
          </a:p>
          <a:p>
            <a:pPr marL="0" indent="0">
              <a:buNone/>
            </a:pPr>
            <a:r>
              <a:rPr lang="en-US" sz="2000" dirty="0">
                <a:latin typeface="+mj-lt"/>
              </a:rPr>
              <a:t>Claim Processing - </a:t>
            </a:r>
            <a:r>
              <a:rPr lang="en-US" sz="2000" dirty="0"/>
              <a:t>Group A: Processed using the existing system; Group B: Processed using the AI-based system. </a:t>
            </a:r>
          </a:p>
          <a:p>
            <a:pPr marL="0" indent="0">
              <a:buNone/>
            </a:pPr>
            <a:r>
              <a:rPr lang="en-US" sz="2000" dirty="0">
                <a:latin typeface="+mj-lt"/>
              </a:rPr>
              <a:t>Flagging and Review - </a:t>
            </a:r>
            <a:r>
              <a:rPr lang="en-US" sz="2000" dirty="0"/>
              <a:t>Both systems flag claims as fraudulent or legitimate; Human reviewers assess flagged claims for both groups to validate the results.</a:t>
            </a:r>
          </a:p>
          <a:p>
            <a:pPr marL="0" indent="0">
              <a:buNone/>
            </a:pPr>
            <a:r>
              <a:rPr lang="en-US" sz="2000" b="1" dirty="0">
                <a:latin typeface="+mj-lt"/>
              </a:rPr>
              <a:t>Phase 3 : Data Collection</a:t>
            </a:r>
          </a:p>
          <a:p>
            <a:pPr lvl="2"/>
            <a:r>
              <a:rPr lang="en-US" dirty="0"/>
              <a:t>Collect metrics for both groups, including </a:t>
            </a:r>
          </a:p>
          <a:p>
            <a:pPr lvl="2"/>
            <a:r>
              <a:rPr lang="en-US" dirty="0"/>
              <a:t>Fraud detection performance metrics (e.g., precision, recall).</a:t>
            </a:r>
          </a:p>
          <a:p>
            <a:pPr lvl="2"/>
            <a:r>
              <a:rPr lang="en-US" dirty="0"/>
              <a:t>Processing times for each claim</a:t>
            </a:r>
            <a:endParaRPr lang="en-US" dirty="0">
              <a:latin typeface="+mj-lt"/>
            </a:endParaRPr>
          </a:p>
        </p:txBody>
      </p:sp>
      <p:sp>
        <p:nvSpPr>
          <p:cNvPr id="5" name="TextBox 4">
            <a:extLst>
              <a:ext uri="{FF2B5EF4-FFF2-40B4-BE49-F238E27FC236}">
                <a16:creationId xmlns:a16="http://schemas.microsoft.com/office/drawing/2014/main" id="{6FF37AF4-A9EB-2EE4-FA4F-5F42ABF7ED24}"/>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214997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AA29-A0C3-8739-7F2B-CA7B4FCA13BE}"/>
              </a:ext>
            </a:extLst>
          </p:cNvPr>
          <p:cNvSpPr>
            <a:spLocks noGrp="1"/>
          </p:cNvSpPr>
          <p:nvPr>
            <p:ph idx="1"/>
          </p:nvPr>
        </p:nvSpPr>
        <p:spPr>
          <a:xfrm>
            <a:off x="176463" y="640134"/>
            <a:ext cx="11708190" cy="6001298"/>
          </a:xfrm>
        </p:spPr>
        <p:txBody>
          <a:bodyPr>
            <a:normAutofit/>
          </a:bodyPr>
          <a:lstStyle/>
          <a:p>
            <a:pPr marL="0" indent="0" algn="ctr">
              <a:buNone/>
            </a:pPr>
            <a:r>
              <a:rPr lang="en-US" sz="2400" b="1" dirty="0">
                <a:solidFill>
                  <a:srgbClr val="0000FF"/>
                </a:solidFill>
                <a:latin typeface="+mj-lt"/>
              </a:rPr>
              <a:t>Data Analysis From Test Results</a:t>
            </a:r>
          </a:p>
          <a:p>
            <a:pPr marL="0" indent="0">
              <a:buNone/>
            </a:pPr>
            <a:r>
              <a:rPr lang="en-US" sz="2400" b="1" dirty="0">
                <a:latin typeface="+mj-lt"/>
              </a:rPr>
              <a:t>Comparative Analysis</a:t>
            </a:r>
          </a:p>
          <a:p>
            <a:pPr marL="0" indent="0">
              <a:buNone/>
            </a:pPr>
            <a:r>
              <a:rPr lang="en-US" sz="2400" dirty="0">
                <a:latin typeface="+mj-lt"/>
              </a:rPr>
              <a:t>Compare Group A and Group B across all KPIs.</a:t>
            </a:r>
          </a:p>
          <a:p>
            <a:pPr lvl="2"/>
            <a:r>
              <a:rPr lang="en-US" sz="2400" dirty="0">
                <a:latin typeface="+mj-lt"/>
              </a:rPr>
              <a:t>Does the AI system detect more fraud than the baseline system?</a:t>
            </a:r>
          </a:p>
          <a:p>
            <a:pPr lvl="2"/>
            <a:r>
              <a:rPr lang="en-US" sz="2400" dirty="0">
                <a:latin typeface="+mj-lt"/>
              </a:rPr>
              <a:t>Does it reduce false positives and false negatives?</a:t>
            </a:r>
          </a:p>
          <a:p>
            <a:pPr lvl="2"/>
            <a:r>
              <a:rPr lang="en-US" sz="2400" dirty="0">
                <a:latin typeface="+mj-lt"/>
              </a:rPr>
              <a:t>Does it improve operational efficiency (example: fewer manual reviews, faster processing)?</a:t>
            </a:r>
          </a:p>
          <a:p>
            <a:pPr marL="0" indent="0">
              <a:buNone/>
            </a:pPr>
            <a:r>
              <a:rPr lang="en-US" sz="2400" b="1" dirty="0">
                <a:latin typeface="+mj-lt"/>
              </a:rPr>
              <a:t>Statistical Testing</a:t>
            </a:r>
          </a:p>
          <a:p>
            <a:pPr marL="0" indent="0">
              <a:buNone/>
            </a:pPr>
            <a:r>
              <a:rPr lang="en-US" sz="2400" dirty="0"/>
              <a:t>Perform statistical tests to evaluate the significance of differences between the groups:</a:t>
            </a:r>
          </a:p>
          <a:p>
            <a:pPr lvl="2"/>
            <a:r>
              <a:rPr lang="en-US" sz="2400" dirty="0"/>
              <a:t>Use </a:t>
            </a:r>
            <a:r>
              <a:rPr lang="en-US" sz="2400" b="1" dirty="0"/>
              <a:t>t-tests</a:t>
            </a:r>
            <a:r>
              <a:rPr lang="en-US" sz="2400" dirty="0"/>
              <a:t> for continuous variables (example: processing time).</a:t>
            </a:r>
          </a:p>
          <a:p>
            <a:pPr lvl="2"/>
            <a:r>
              <a:rPr lang="en-US" sz="2400" dirty="0"/>
              <a:t>Use </a:t>
            </a:r>
            <a:r>
              <a:rPr lang="en-US" sz="2400" b="1" dirty="0"/>
              <a:t>Chi-square tests</a:t>
            </a:r>
            <a:r>
              <a:rPr lang="en-US" sz="2400" dirty="0"/>
              <a:t> for categorical variables (</a:t>
            </a:r>
            <a:r>
              <a:rPr lang="en-US" sz="2400" dirty="0" err="1"/>
              <a:t>example:fraud</a:t>
            </a:r>
            <a:r>
              <a:rPr lang="en-US" sz="2400" dirty="0"/>
              <a:t> detected or not).</a:t>
            </a:r>
          </a:p>
          <a:p>
            <a:pPr lvl="2"/>
            <a:r>
              <a:rPr lang="en-US" sz="2400" dirty="0"/>
              <a:t>Evaluate AUC-ROC differences with </a:t>
            </a:r>
            <a:r>
              <a:rPr lang="en-US" sz="2400" b="1" dirty="0"/>
              <a:t>DeLong’s test</a:t>
            </a:r>
            <a:r>
              <a:rPr lang="en-US" sz="2400" dirty="0"/>
              <a:t>.</a:t>
            </a:r>
            <a:endParaRPr lang="en-US" sz="2400" dirty="0">
              <a:latin typeface="+mj-lt"/>
            </a:endParaRPr>
          </a:p>
        </p:txBody>
      </p:sp>
      <p:sp>
        <p:nvSpPr>
          <p:cNvPr id="5" name="TextBox 4">
            <a:extLst>
              <a:ext uri="{FF2B5EF4-FFF2-40B4-BE49-F238E27FC236}">
                <a16:creationId xmlns:a16="http://schemas.microsoft.com/office/drawing/2014/main" id="{7AA5E574-3F74-6CBC-9102-5AE34F2AB5EC}"/>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3927986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714E7-F385-609F-9FAB-CA22A6CD25D1}"/>
              </a:ext>
            </a:extLst>
          </p:cNvPr>
          <p:cNvSpPr>
            <a:spLocks noGrp="1"/>
          </p:cNvSpPr>
          <p:nvPr>
            <p:ph idx="1"/>
          </p:nvPr>
        </p:nvSpPr>
        <p:spPr>
          <a:xfrm>
            <a:off x="307346" y="798931"/>
            <a:ext cx="11577306" cy="5842502"/>
          </a:xfrm>
        </p:spPr>
        <p:txBody>
          <a:bodyPr/>
          <a:lstStyle/>
          <a:p>
            <a:pPr marL="0" indent="0" algn="ctr">
              <a:buNone/>
            </a:pPr>
            <a:r>
              <a:rPr lang="en-US" b="1" dirty="0">
                <a:solidFill>
                  <a:srgbClr val="0000FF"/>
                </a:solidFill>
              </a:rPr>
              <a:t>Post-Experiment</a:t>
            </a:r>
          </a:p>
          <a:p>
            <a:pPr marL="0" indent="0">
              <a:buNone/>
            </a:pPr>
            <a:r>
              <a:rPr lang="en-US" sz="2400" b="1" dirty="0"/>
              <a:t>Evaluate Results</a:t>
            </a:r>
          </a:p>
          <a:p>
            <a:pPr marL="0" indent="0">
              <a:buNone/>
            </a:pPr>
            <a:r>
              <a:rPr lang="en-US" sz="2400" dirty="0"/>
              <a:t>If AI-based system outperforms the existing system</a:t>
            </a:r>
          </a:p>
          <a:p>
            <a:pPr lvl="1"/>
            <a:r>
              <a:rPr lang="en-US" dirty="0"/>
              <a:t>Plan a gradual rollout of the AI system across all claims.</a:t>
            </a:r>
          </a:p>
          <a:p>
            <a:pPr lvl="1"/>
            <a:r>
              <a:rPr lang="en-US" dirty="0"/>
              <a:t>Monitor performance continuously to ensure long-term success.</a:t>
            </a:r>
          </a:p>
          <a:p>
            <a:pPr marL="0" indent="0">
              <a:buNone/>
            </a:pPr>
            <a:r>
              <a:rPr lang="en-US" sz="2400" dirty="0"/>
              <a:t>If performance is below expectations</a:t>
            </a:r>
          </a:p>
          <a:p>
            <a:pPr lvl="1"/>
            <a:r>
              <a:rPr lang="en-US" dirty="0"/>
              <a:t>Analyze the failure points (example: feature importance, training data quality).</a:t>
            </a:r>
          </a:p>
          <a:p>
            <a:pPr marL="0" indent="0">
              <a:buNone/>
            </a:pPr>
            <a:endParaRPr lang="en-US" sz="2400" dirty="0"/>
          </a:p>
          <a:p>
            <a:pPr marL="0" indent="0">
              <a:buNone/>
            </a:pPr>
            <a:r>
              <a:rPr lang="en-US" sz="2400" b="1" dirty="0"/>
              <a:t>Continuous Improvement</a:t>
            </a:r>
          </a:p>
          <a:p>
            <a:pPr lvl="1"/>
            <a:r>
              <a:rPr lang="en-US" dirty="0"/>
              <a:t>Incorporate insights from A/B testing to refine the model.</a:t>
            </a:r>
          </a:p>
          <a:p>
            <a:pPr lvl="1"/>
            <a:r>
              <a:rPr lang="en-US" dirty="0"/>
              <a:t>Retrain or redesign the AI model for improved performance.</a:t>
            </a:r>
          </a:p>
        </p:txBody>
      </p:sp>
      <p:sp>
        <p:nvSpPr>
          <p:cNvPr id="6" name="TextBox 5">
            <a:extLst>
              <a:ext uri="{FF2B5EF4-FFF2-40B4-BE49-F238E27FC236}">
                <a16:creationId xmlns:a16="http://schemas.microsoft.com/office/drawing/2014/main" id="{1EF40660-2561-0FA5-D9BA-F6199FE72680}"/>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167988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DFCF8-51AD-793F-2746-D9AE317E3F0B}"/>
              </a:ext>
            </a:extLst>
          </p:cNvPr>
          <p:cNvSpPr>
            <a:spLocks noGrp="1"/>
          </p:cNvSpPr>
          <p:nvPr>
            <p:ph type="subTitle" idx="1"/>
          </p:nvPr>
        </p:nvSpPr>
        <p:spPr>
          <a:xfrm>
            <a:off x="208547" y="240630"/>
            <a:ext cx="11758863" cy="6617370"/>
          </a:xfrm>
        </p:spPr>
        <p:txBody>
          <a:bodyPr>
            <a:noAutofit/>
          </a:bodyPr>
          <a:lstStyle/>
          <a:p>
            <a:r>
              <a:rPr lang="en-US" sz="2400" b="1" i="0" dirty="0">
                <a:solidFill>
                  <a:srgbClr val="000000"/>
                </a:solidFill>
                <a:effectLst/>
                <a:latin typeface="lato extended"/>
              </a:rPr>
              <a:t>Leveraging of AI To Transform Medicare Claims in Healthcare System</a:t>
            </a:r>
          </a:p>
          <a:p>
            <a:endParaRPr lang="en-US" dirty="0">
              <a:solidFill>
                <a:srgbClr val="000000"/>
              </a:solidFill>
              <a:latin typeface="+mj-lt"/>
            </a:endParaRPr>
          </a:p>
          <a:p>
            <a:r>
              <a:rPr lang="en-US" b="1" i="0" dirty="0">
                <a:solidFill>
                  <a:srgbClr val="FF0000"/>
                </a:solidFill>
                <a:effectLst/>
                <a:latin typeface="+mj-lt"/>
              </a:rPr>
              <a:t>Problem –  Fraudulent Medicare Claims in Healthcare System Resulting in Financial </a:t>
            </a:r>
            <a:r>
              <a:rPr lang="en-US" b="1" dirty="0">
                <a:solidFill>
                  <a:srgbClr val="FF0000"/>
                </a:solidFill>
                <a:latin typeface="+mj-lt"/>
              </a:rPr>
              <a:t>L</a:t>
            </a:r>
            <a:r>
              <a:rPr lang="en-US" b="1" i="0" dirty="0">
                <a:solidFill>
                  <a:srgbClr val="FF0000"/>
                </a:solidFill>
                <a:effectLst/>
                <a:latin typeface="+mj-lt"/>
              </a:rPr>
              <a:t>oss</a:t>
            </a:r>
          </a:p>
          <a:p>
            <a:endParaRPr lang="en-US" b="0" i="0" dirty="0">
              <a:solidFill>
                <a:srgbClr val="000000"/>
              </a:solidFill>
              <a:effectLst/>
              <a:latin typeface="+mj-lt"/>
            </a:endParaRPr>
          </a:p>
          <a:p>
            <a:r>
              <a:rPr lang="en-US" b="0" i="0" dirty="0">
                <a:solidFill>
                  <a:srgbClr val="000000"/>
                </a:solidFill>
                <a:effectLst/>
                <a:latin typeface="+mj-lt"/>
              </a:rPr>
              <a:t> Medicare fraud is an attempt to knowingly deceive Medicare purposely to receive payment that is not rightfully due, or to receive higher payment than what is legally due or allowed.</a:t>
            </a:r>
          </a:p>
          <a:p>
            <a:r>
              <a:rPr lang="en-US" b="0" i="0" dirty="0">
                <a:solidFill>
                  <a:srgbClr val="000000"/>
                </a:solidFill>
                <a:effectLst/>
                <a:latin typeface="+mj-lt"/>
              </a:rPr>
              <a:t>According to a report by the United States Government Accountability Office (GAO), Medicare fraud was estimated at $47 billion for the year 2022.</a:t>
            </a:r>
            <a:br>
              <a:rPr lang="en-US" dirty="0">
                <a:latin typeface="+mj-lt"/>
              </a:rPr>
            </a:br>
            <a:r>
              <a:rPr lang="en-US" b="0" i="0" u="sng" dirty="0">
                <a:effectLst/>
                <a:latin typeface="+mj-lt"/>
                <a:hlinkClick r:id="rId2"/>
              </a:rPr>
              <a:t>https://www.gao.gov/assets/gao-23-105494.pdf</a:t>
            </a:r>
            <a:endParaRPr lang="en-US" b="0" i="0" dirty="0">
              <a:solidFill>
                <a:srgbClr val="000000"/>
              </a:solidFill>
              <a:effectLst/>
              <a:latin typeface="+mj-lt"/>
            </a:endParaRPr>
          </a:p>
          <a:p>
            <a:endParaRPr lang="en-US" b="1" dirty="0">
              <a:solidFill>
                <a:srgbClr val="0000FF"/>
              </a:solidFill>
              <a:latin typeface="+mj-lt"/>
            </a:endParaRPr>
          </a:p>
          <a:p>
            <a:r>
              <a:rPr lang="en-US" b="1" dirty="0">
                <a:solidFill>
                  <a:srgbClr val="0000FF"/>
                </a:solidFill>
                <a:latin typeface="+mj-lt"/>
              </a:rPr>
              <a:t>Strategic Initiative to Combat Fraud in Medicare Claims Using AI-based Application</a:t>
            </a:r>
            <a:r>
              <a:rPr lang="en-US" b="0" i="0" dirty="0">
                <a:solidFill>
                  <a:srgbClr val="000000"/>
                </a:solidFill>
                <a:effectLst/>
                <a:latin typeface="+mj-lt"/>
              </a:rPr>
              <a:t> </a:t>
            </a:r>
          </a:p>
          <a:p>
            <a:endParaRPr lang="en-US" b="0" i="0" dirty="0">
              <a:solidFill>
                <a:srgbClr val="000000"/>
              </a:solidFill>
              <a:effectLst/>
              <a:latin typeface="+mj-lt"/>
            </a:endParaRPr>
          </a:p>
          <a:p>
            <a:r>
              <a:rPr lang="en-US" dirty="0">
                <a:solidFill>
                  <a:srgbClr val="000000"/>
                </a:solidFill>
                <a:latin typeface="+mj-lt"/>
              </a:rPr>
              <a:t>The proposed strategy and digital transformation is a design and implementation of AI-based classification model solution for processing and detecting fraudulent Medicare claims.</a:t>
            </a:r>
          </a:p>
          <a:p>
            <a:r>
              <a:rPr lang="en-US" dirty="0">
                <a:solidFill>
                  <a:srgbClr val="000000"/>
                </a:solidFill>
                <a:latin typeface="+mj-lt"/>
              </a:rPr>
              <a:t>This project highlights key strategies involved in the transformation of an organization and its digital solution with the aim of achieving the set goal.</a:t>
            </a:r>
            <a:endParaRPr lang="en-US" dirty="0">
              <a:latin typeface="+mj-lt"/>
            </a:endParaRPr>
          </a:p>
        </p:txBody>
      </p:sp>
    </p:spTree>
    <p:extLst>
      <p:ext uri="{BB962C8B-B14F-4D97-AF65-F5344CB8AC3E}">
        <p14:creationId xmlns:p14="http://schemas.microsoft.com/office/powerpoint/2010/main" val="274742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17CA1-21C8-5F9F-F79F-8868D457E9AE}"/>
              </a:ext>
            </a:extLst>
          </p:cNvPr>
          <p:cNvSpPr>
            <a:spLocks noGrp="1"/>
          </p:cNvSpPr>
          <p:nvPr>
            <p:ph idx="1"/>
          </p:nvPr>
        </p:nvSpPr>
        <p:spPr>
          <a:xfrm>
            <a:off x="160421" y="802104"/>
            <a:ext cx="11790947" cy="6055896"/>
          </a:xfrm>
        </p:spPr>
        <p:txBody>
          <a:bodyPr>
            <a:normAutofit fontScale="92500" lnSpcReduction="10000"/>
          </a:bodyPr>
          <a:lstStyle/>
          <a:p>
            <a:pPr marL="0" indent="0" algn="ctr">
              <a:buNone/>
            </a:pPr>
            <a:r>
              <a:rPr lang="en-US" b="1" i="0" dirty="0">
                <a:solidFill>
                  <a:srgbClr val="0000FF"/>
                </a:solidFill>
                <a:effectLst/>
                <a:latin typeface="+mj-lt"/>
              </a:rPr>
              <a:t>Strategy / Generating Business Value </a:t>
            </a:r>
          </a:p>
          <a:p>
            <a:pPr marL="0" indent="0" algn="ctr">
              <a:buNone/>
            </a:pPr>
            <a:endParaRPr lang="en-US" sz="2900" b="1" i="0" dirty="0">
              <a:solidFill>
                <a:srgbClr val="0000FF"/>
              </a:solidFill>
              <a:effectLst/>
              <a:latin typeface="+mj-lt"/>
            </a:endParaRPr>
          </a:p>
          <a:p>
            <a:r>
              <a:rPr lang="en-US" sz="2600" b="0" i="0" dirty="0">
                <a:solidFill>
                  <a:srgbClr val="000000"/>
                </a:solidFill>
                <a:effectLst/>
                <a:latin typeface="+mj-lt"/>
              </a:rPr>
              <a:t>With a successful AI-based application, XHG can improve on the existing rule-based system and derive value by:</a:t>
            </a:r>
            <a:r>
              <a:rPr lang="en-US" sz="2600" dirty="0">
                <a:solidFill>
                  <a:srgbClr val="000000"/>
                </a:solidFill>
                <a:latin typeface="+mj-lt"/>
              </a:rPr>
              <a:t>  </a:t>
            </a:r>
            <a:endParaRPr lang="en-US" sz="2600" i="0" dirty="0">
              <a:solidFill>
                <a:srgbClr val="000000"/>
              </a:solidFill>
              <a:effectLst/>
              <a:latin typeface="+mj-lt"/>
            </a:endParaRPr>
          </a:p>
          <a:p>
            <a:pPr lvl="1">
              <a:buFont typeface="+mj-lt"/>
              <a:buAutoNum type="arabicPeriod"/>
            </a:pPr>
            <a:r>
              <a:rPr lang="en-US" sz="2600" b="0" i="0" dirty="0">
                <a:solidFill>
                  <a:srgbClr val="000000"/>
                </a:solidFill>
                <a:effectLst/>
                <a:latin typeface="+mj-lt"/>
              </a:rPr>
              <a:t> </a:t>
            </a:r>
            <a:r>
              <a:rPr lang="en-US" sz="2600" dirty="0">
                <a:solidFill>
                  <a:srgbClr val="000000"/>
                </a:solidFill>
                <a:latin typeface="+mj-lt"/>
              </a:rPr>
              <a:t>R</a:t>
            </a:r>
            <a:r>
              <a:rPr lang="en-US" sz="2600" i="0" dirty="0">
                <a:solidFill>
                  <a:srgbClr val="000000"/>
                </a:solidFill>
                <a:effectLst/>
                <a:latin typeface="+mj-lt"/>
              </a:rPr>
              <a:t>educing claims processing time</a:t>
            </a:r>
            <a:endParaRPr lang="en-US" sz="2600" b="0" i="0" dirty="0">
              <a:solidFill>
                <a:srgbClr val="000000"/>
              </a:solidFill>
              <a:effectLst/>
              <a:latin typeface="+mj-lt"/>
            </a:endParaRPr>
          </a:p>
          <a:p>
            <a:pPr lvl="1">
              <a:buFont typeface="+mj-lt"/>
              <a:buAutoNum type="arabicPeriod"/>
            </a:pPr>
            <a:r>
              <a:rPr lang="en-US" sz="2600" b="0" i="0" dirty="0">
                <a:solidFill>
                  <a:srgbClr val="000000"/>
                </a:solidFill>
                <a:effectLst/>
                <a:latin typeface="+mj-lt"/>
              </a:rPr>
              <a:t> Eliminating manual processing through automation and reducing labor cost</a:t>
            </a:r>
          </a:p>
          <a:p>
            <a:pPr lvl="1">
              <a:buFont typeface="+mj-lt"/>
              <a:buAutoNum type="arabicPeriod"/>
            </a:pPr>
            <a:r>
              <a:rPr lang="en-US" sz="2600" dirty="0">
                <a:solidFill>
                  <a:srgbClr val="000000"/>
                </a:solidFill>
                <a:latin typeface="+mj-lt"/>
              </a:rPr>
              <a:t> </a:t>
            </a:r>
            <a:r>
              <a:rPr lang="en-US" sz="2600" b="0" i="0" dirty="0">
                <a:solidFill>
                  <a:srgbClr val="000000"/>
                </a:solidFill>
                <a:effectLst/>
                <a:latin typeface="+mj-lt"/>
              </a:rPr>
              <a:t>Increasingly improve Medicare fraud detection rate and system efficiency through optimization</a:t>
            </a:r>
          </a:p>
          <a:p>
            <a:pPr lvl="1">
              <a:buFont typeface="+mj-lt"/>
              <a:buAutoNum type="arabicPeriod"/>
            </a:pPr>
            <a:r>
              <a:rPr lang="en-US" sz="2600" dirty="0">
                <a:solidFill>
                  <a:srgbClr val="000000"/>
                </a:solidFill>
                <a:latin typeface="+mj-lt"/>
              </a:rPr>
              <a:t> </a:t>
            </a:r>
            <a:r>
              <a:rPr lang="en-US" sz="2600" b="0" i="0" dirty="0">
                <a:solidFill>
                  <a:srgbClr val="000000"/>
                </a:solidFill>
                <a:effectLst/>
                <a:latin typeface="+mj-lt"/>
              </a:rPr>
              <a:t>Collect and generate accurate data that can be applied to enhance detection capabilities with better accuracy</a:t>
            </a:r>
            <a:endParaRPr lang="en-US" sz="2600" dirty="0">
              <a:solidFill>
                <a:srgbClr val="000000"/>
              </a:solidFill>
              <a:latin typeface="+mj-lt"/>
            </a:endParaRPr>
          </a:p>
          <a:p>
            <a:r>
              <a:rPr lang="en-US" sz="2600" dirty="0">
                <a:solidFill>
                  <a:srgbClr val="000000"/>
                </a:solidFill>
                <a:latin typeface="+mj-lt"/>
              </a:rPr>
              <a:t>X</a:t>
            </a:r>
            <a:r>
              <a:rPr lang="en-US" sz="2600" b="0" i="0" dirty="0">
                <a:solidFill>
                  <a:srgbClr val="000000"/>
                </a:solidFill>
                <a:effectLst/>
                <a:latin typeface="+mj-lt"/>
              </a:rPr>
              <a:t>HG is positioned to gain a competitive advantage being a first-mover and industry leader in the sector. In addition, XHG provides data warehouse/Lake services to other carriers in the industry.</a:t>
            </a:r>
          </a:p>
          <a:p>
            <a:r>
              <a:rPr lang="en-US" sz="2600" dirty="0">
                <a:solidFill>
                  <a:srgbClr val="000000"/>
                </a:solidFill>
                <a:latin typeface="+mj-lt"/>
              </a:rPr>
              <a:t>This application will use supervised  Machine Learning technology to classify and detect fraudulent clams using data that was collected in history from the existing system.</a:t>
            </a:r>
            <a:endParaRPr lang="en-US" sz="2600" b="0" i="0" dirty="0">
              <a:solidFill>
                <a:srgbClr val="000000"/>
              </a:solidFill>
              <a:effectLst/>
              <a:latin typeface="+mj-lt"/>
            </a:endParaRPr>
          </a:p>
          <a:p>
            <a:r>
              <a:rPr lang="en-US" sz="2600" b="0" i="0" dirty="0">
                <a:solidFill>
                  <a:srgbClr val="000000"/>
                </a:solidFill>
                <a:effectLst/>
                <a:latin typeface="+mj-lt"/>
              </a:rPr>
              <a:t>All application objects will be developed using internal product and engineering teams.</a:t>
            </a:r>
          </a:p>
          <a:p>
            <a:pPr marL="0" indent="0">
              <a:buNone/>
            </a:pPr>
            <a:endParaRPr lang="en-US" sz="2600" b="0" i="0" dirty="0">
              <a:solidFill>
                <a:srgbClr val="000000"/>
              </a:solidFill>
              <a:effectLst/>
              <a:latin typeface="+mj-lt"/>
            </a:endParaRPr>
          </a:p>
          <a:p>
            <a:endParaRPr lang="en-US" sz="2600" b="0" i="0" dirty="0">
              <a:solidFill>
                <a:srgbClr val="000000"/>
              </a:solidFill>
              <a:effectLst/>
              <a:latin typeface="+mj-lt"/>
            </a:endParaRPr>
          </a:p>
          <a:p>
            <a:pPr marL="0" indent="0">
              <a:buNone/>
            </a:pPr>
            <a:endParaRPr lang="en-US" dirty="0"/>
          </a:p>
        </p:txBody>
      </p:sp>
      <p:sp>
        <p:nvSpPr>
          <p:cNvPr id="5" name="TextBox 4">
            <a:extLst>
              <a:ext uri="{FF2B5EF4-FFF2-40B4-BE49-F238E27FC236}">
                <a16:creationId xmlns:a16="http://schemas.microsoft.com/office/drawing/2014/main" id="{4FC43100-FCCE-8CC6-8F7D-1D28E4C84A50}"/>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252413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B555C-9B4A-DAFD-B239-1AC90454B789}"/>
              </a:ext>
            </a:extLst>
          </p:cNvPr>
          <p:cNvSpPr>
            <a:spLocks noGrp="1"/>
          </p:cNvSpPr>
          <p:nvPr>
            <p:ph idx="1"/>
          </p:nvPr>
        </p:nvSpPr>
        <p:spPr>
          <a:xfrm>
            <a:off x="307346" y="640135"/>
            <a:ext cx="11577307" cy="5762291"/>
          </a:xfrm>
        </p:spPr>
        <p:txBody>
          <a:bodyPr>
            <a:normAutofit fontScale="85000" lnSpcReduction="20000"/>
          </a:bodyPr>
          <a:lstStyle/>
          <a:p>
            <a:pPr marL="0" indent="0" algn="ctr">
              <a:buNone/>
            </a:pPr>
            <a:r>
              <a:rPr lang="en-US" b="1" i="0" dirty="0">
                <a:solidFill>
                  <a:srgbClr val="0000FF"/>
                </a:solidFill>
                <a:effectLst/>
                <a:latin typeface="+mj-lt"/>
              </a:rPr>
              <a:t>Return On Investment(ROI)</a:t>
            </a:r>
          </a:p>
          <a:p>
            <a:r>
              <a:rPr lang="en-US" sz="2800" b="0" i="0" dirty="0">
                <a:solidFill>
                  <a:srgbClr val="000000"/>
                </a:solidFill>
                <a:effectLst/>
                <a:latin typeface="+mj-lt"/>
              </a:rPr>
              <a:t>Assume  a yearly average of 10,000 fraudulent claims goes through Medicare claims system costing $10 M.</a:t>
            </a:r>
          </a:p>
          <a:p>
            <a:r>
              <a:rPr lang="en-US" sz="2800" dirty="0"/>
              <a:t>Pre-AI Fraud Detection Efficiency </a:t>
            </a:r>
            <a:r>
              <a:rPr lang="en-US" sz="2800" dirty="0">
                <a:sym typeface="Wingdings" panose="05000000000000000000" pitchFamily="2" charset="2"/>
              </a:rPr>
              <a:t> Assume 5% of 10,000 (500) fraudulent claims prevented estimated at  $500,000</a:t>
            </a:r>
            <a:endParaRPr lang="en-US" sz="2800" dirty="0">
              <a:solidFill>
                <a:srgbClr val="000000"/>
              </a:solidFill>
              <a:latin typeface="+mj-lt"/>
            </a:endParaRPr>
          </a:p>
          <a:p>
            <a:r>
              <a:rPr lang="en-US" sz="2800" dirty="0">
                <a:solidFill>
                  <a:srgbClr val="000000"/>
                </a:solidFill>
                <a:latin typeface="+mj-lt"/>
              </a:rPr>
              <a:t>Total cost for Minimum Viable Product, initial investment ( AI-based ) (Research, Planning, Development, Deployment, Training) </a:t>
            </a:r>
            <a:r>
              <a:rPr lang="en-US" sz="2800" dirty="0">
                <a:solidFill>
                  <a:srgbClr val="000000"/>
                </a:solidFill>
                <a:latin typeface="+mj-lt"/>
                <a:sym typeface="Wingdings" panose="05000000000000000000" pitchFamily="2" charset="2"/>
              </a:rPr>
              <a:t></a:t>
            </a:r>
            <a:r>
              <a:rPr lang="en-US" sz="2800" dirty="0">
                <a:solidFill>
                  <a:srgbClr val="000000"/>
                </a:solidFill>
                <a:latin typeface="+mj-lt"/>
              </a:rPr>
              <a:t> $2 M </a:t>
            </a:r>
          </a:p>
          <a:p>
            <a:r>
              <a:rPr lang="en-US" sz="2800" dirty="0">
                <a:solidFill>
                  <a:srgbClr val="000000"/>
                </a:solidFill>
                <a:latin typeface="+mj-lt"/>
              </a:rPr>
              <a:t>Annual Operational &amp; Maintenance </a:t>
            </a:r>
            <a:r>
              <a:rPr lang="en-US" sz="2800" dirty="0">
                <a:solidFill>
                  <a:srgbClr val="000000"/>
                </a:solidFill>
                <a:latin typeface="+mj-lt"/>
                <a:sym typeface="Wingdings" panose="05000000000000000000" pitchFamily="2" charset="2"/>
              </a:rPr>
              <a:t>$0.5 M</a:t>
            </a:r>
            <a:endParaRPr lang="en-US" sz="2800" dirty="0">
              <a:solidFill>
                <a:srgbClr val="000000"/>
              </a:solidFill>
              <a:latin typeface="+mj-lt"/>
            </a:endParaRPr>
          </a:p>
          <a:p>
            <a:r>
              <a:rPr lang="en-US" sz="2800" dirty="0">
                <a:solidFill>
                  <a:srgbClr val="000000"/>
                </a:solidFill>
                <a:latin typeface="+mj-lt"/>
              </a:rPr>
              <a:t>AI Fraud Detection Efficiency </a:t>
            </a:r>
            <a:r>
              <a:rPr lang="en-US" sz="2800" dirty="0">
                <a:solidFill>
                  <a:srgbClr val="000000"/>
                </a:solidFill>
                <a:latin typeface="+mj-lt"/>
                <a:sym typeface="Wingdings" panose="05000000000000000000" pitchFamily="2" charset="2"/>
              </a:rPr>
              <a:t> AI improves fraud detection from 5% to 45% of 10,000 (4,500) estimated at  $4.5 M</a:t>
            </a:r>
            <a:endParaRPr lang="en-US" sz="2800" dirty="0">
              <a:solidFill>
                <a:srgbClr val="000000"/>
              </a:solidFill>
              <a:latin typeface="+mj-lt"/>
            </a:endParaRPr>
          </a:p>
          <a:p>
            <a:r>
              <a:rPr lang="en-US" sz="2800" dirty="0">
                <a:solidFill>
                  <a:srgbClr val="000000"/>
                </a:solidFill>
                <a:latin typeface="+mj-lt"/>
              </a:rPr>
              <a:t>Operational Cost Savings – </a:t>
            </a:r>
            <a:r>
              <a:rPr lang="en-US" sz="2800" dirty="0"/>
              <a:t> AI automates 80% of processes (reducing Annual Labor Cost), saving $2 M </a:t>
            </a:r>
            <a:endParaRPr lang="en-US" sz="2800" dirty="0">
              <a:solidFill>
                <a:srgbClr val="000000"/>
              </a:solidFill>
              <a:latin typeface="+mj-lt"/>
            </a:endParaRPr>
          </a:p>
          <a:p>
            <a:r>
              <a:rPr lang="en-US" sz="2800" dirty="0">
                <a:solidFill>
                  <a:srgbClr val="000000"/>
                </a:solidFill>
                <a:latin typeface="+mj-lt"/>
              </a:rPr>
              <a:t>Total Annual Benefits (Fraud Cost Savings, Operational Cost Savings) </a:t>
            </a:r>
            <a:r>
              <a:rPr lang="en-US" sz="2800" dirty="0">
                <a:solidFill>
                  <a:srgbClr val="000000"/>
                </a:solidFill>
                <a:latin typeface="+mj-lt"/>
                <a:sym typeface="Wingdings" panose="05000000000000000000" pitchFamily="2" charset="2"/>
              </a:rPr>
              <a:t> $7 M</a:t>
            </a:r>
          </a:p>
          <a:p>
            <a:r>
              <a:rPr lang="en-US" sz="2800" dirty="0">
                <a:solidFill>
                  <a:srgbClr val="000000"/>
                </a:solidFill>
                <a:latin typeface="+mj-lt"/>
                <a:sym typeface="Wingdings" panose="05000000000000000000" pitchFamily="2" charset="2"/>
              </a:rPr>
              <a:t>Net Gain (annually) = Total Benefits – Total Cost = ($7 M – ($2 M + $0.5 M)  $4.5 M</a:t>
            </a:r>
            <a:endParaRPr lang="en-US" sz="2800" dirty="0">
              <a:solidFill>
                <a:srgbClr val="000000"/>
              </a:solidFill>
              <a:latin typeface="+mj-lt"/>
            </a:endParaRPr>
          </a:p>
          <a:p>
            <a:r>
              <a:rPr lang="en-US" sz="2800" b="0" i="0" dirty="0">
                <a:solidFill>
                  <a:srgbClr val="000000"/>
                </a:solidFill>
                <a:effectLst/>
                <a:latin typeface="lato extended"/>
              </a:rPr>
              <a:t>ROI Calculation (AI-based First Year of Production) = </a:t>
            </a:r>
            <a:r>
              <a:rPr lang="en-US" sz="2800" dirty="0"/>
              <a:t>(Net Gain / Initial Investment) × 100 = $4.5 M / $2 M x 100 </a:t>
            </a:r>
            <a:r>
              <a:rPr lang="en-US" sz="2800" dirty="0">
                <a:sym typeface="Wingdings" panose="05000000000000000000" pitchFamily="2" charset="2"/>
              </a:rPr>
              <a:t> 225% </a:t>
            </a:r>
            <a:endParaRPr lang="en-US" sz="2800" b="0" i="0" dirty="0">
              <a:solidFill>
                <a:srgbClr val="000000"/>
              </a:solidFill>
              <a:effectLst/>
              <a:latin typeface="lato extended"/>
            </a:endParaRPr>
          </a:p>
          <a:p>
            <a:pPr marL="0" indent="0">
              <a:buNone/>
            </a:pPr>
            <a:endParaRPr lang="en-US" dirty="0"/>
          </a:p>
        </p:txBody>
      </p:sp>
      <p:sp>
        <p:nvSpPr>
          <p:cNvPr id="7" name="TextBox 6">
            <a:extLst>
              <a:ext uri="{FF2B5EF4-FFF2-40B4-BE49-F238E27FC236}">
                <a16:creationId xmlns:a16="http://schemas.microsoft.com/office/drawing/2014/main" id="{BEFED49F-9945-F6D6-A722-3BEFAE9944DC}"/>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177786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7E9AD-15C9-CB79-7F25-3CBCAC545850}"/>
              </a:ext>
            </a:extLst>
          </p:cNvPr>
          <p:cNvSpPr>
            <a:spLocks noGrp="1"/>
          </p:cNvSpPr>
          <p:nvPr>
            <p:ph idx="1"/>
          </p:nvPr>
        </p:nvSpPr>
        <p:spPr>
          <a:xfrm>
            <a:off x="160420" y="681037"/>
            <a:ext cx="12031579" cy="6746458"/>
          </a:xfrm>
        </p:spPr>
        <p:txBody>
          <a:bodyPr>
            <a:normAutofit lnSpcReduction="10000"/>
          </a:bodyPr>
          <a:lstStyle/>
          <a:p>
            <a:pPr marL="0" indent="0" algn="ctr">
              <a:buNone/>
            </a:pPr>
            <a:r>
              <a:rPr lang="en-US" b="1" dirty="0">
                <a:solidFill>
                  <a:srgbClr val="0000FF"/>
                </a:solidFill>
              </a:rPr>
              <a:t>Metrics To Evaluate The Success of The Application </a:t>
            </a:r>
          </a:p>
          <a:p>
            <a:pPr marL="0" indent="0">
              <a:buNone/>
            </a:pPr>
            <a:r>
              <a:rPr lang="en-US" sz="2400" b="1" dirty="0">
                <a:latin typeface="+mj-lt"/>
              </a:rPr>
              <a:t>Fraud Detection Metrics</a:t>
            </a:r>
          </a:p>
          <a:p>
            <a:pPr marL="457200" lvl="1" indent="0">
              <a:buNone/>
            </a:pPr>
            <a:r>
              <a:rPr lang="en-US" sz="2000" dirty="0">
                <a:latin typeface="+mj-lt"/>
              </a:rPr>
              <a:t>True Positive Rate (TP) -  Percentage of fraudulent claims correctly identified by the AI.</a:t>
            </a:r>
          </a:p>
          <a:p>
            <a:pPr marL="457200" lvl="1" indent="0">
              <a:buNone/>
            </a:pPr>
            <a:r>
              <a:rPr lang="en-US" sz="2000" dirty="0">
                <a:latin typeface="+mj-lt"/>
              </a:rPr>
              <a:t>False Positive Rate (FP) - Percentage of legitimate claims incorrectly flagged as fraudulent.</a:t>
            </a:r>
          </a:p>
          <a:p>
            <a:pPr marL="457200" lvl="1" indent="0">
              <a:buNone/>
            </a:pPr>
            <a:r>
              <a:rPr lang="en-US" sz="2000" dirty="0">
                <a:latin typeface="+mj-lt"/>
              </a:rPr>
              <a:t>False Negative Rate (FN) - Percentage of fraudulent claims missed by the AI.</a:t>
            </a:r>
          </a:p>
          <a:p>
            <a:pPr marL="457200" lvl="1" indent="0">
              <a:buNone/>
            </a:pPr>
            <a:r>
              <a:rPr lang="en-US" sz="2000" dirty="0">
                <a:latin typeface="+mj-lt"/>
              </a:rPr>
              <a:t>Precision - Percentage of claims flagged as fraudulent that are actually fraudulent</a:t>
            </a:r>
          </a:p>
          <a:p>
            <a:pPr marL="457200" lvl="1" indent="0">
              <a:buNone/>
            </a:pPr>
            <a:r>
              <a:rPr lang="en-US" sz="2000" dirty="0">
                <a:latin typeface="+mj-lt"/>
              </a:rPr>
              <a:t>Recall (Sensitivity) </a:t>
            </a:r>
            <a:r>
              <a:rPr lang="en-US" sz="2000" b="1" dirty="0">
                <a:latin typeface="+mj-lt"/>
              </a:rPr>
              <a:t>- </a:t>
            </a:r>
            <a:r>
              <a:rPr lang="en-US" sz="2000" dirty="0">
                <a:latin typeface="+mj-lt"/>
              </a:rPr>
              <a:t>Ability of the AI to detect all fraudulent claims.</a:t>
            </a:r>
          </a:p>
          <a:p>
            <a:pPr marL="0" indent="0">
              <a:buNone/>
            </a:pPr>
            <a:r>
              <a:rPr lang="en-US" sz="2400" b="1" dirty="0">
                <a:latin typeface="+mj-lt"/>
              </a:rPr>
              <a:t>Financial Metrics</a:t>
            </a:r>
          </a:p>
          <a:p>
            <a:pPr marL="457200" lvl="1" indent="0">
              <a:buNone/>
            </a:pPr>
            <a:r>
              <a:rPr lang="en-US" sz="2000" dirty="0">
                <a:latin typeface="+mj-lt"/>
              </a:rPr>
              <a:t>Fraudulent Claims Prevented (Savings) - Total value of fraudulent claims successfully identified and prevented by the system.</a:t>
            </a:r>
          </a:p>
          <a:p>
            <a:pPr marL="457200" lvl="1" indent="0">
              <a:buNone/>
            </a:pPr>
            <a:r>
              <a:rPr lang="en-US" sz="2000" dirty="0">
                <a:latin typeface="+mj-lt"/>
              </a:rPr>
              <a:t>Return on Investment (ROI) - Measure of the financial return compared to the investment. ROI=Total Investment / Net Savings​×100</a:t>
            </a:r>
          </a:p>
          <a:p>
            <a:pPr marL="457200" lvl="1" indent="0">
              <a:buNone/>
            </a:pPr>
            <a:r>
              <a:rPr lang="en-US" sz="2000" dirty="0"/>
              <a:t>Cost Savings per Claim - Reduction in cost to review and process each claim with AI implementation.</a:t>
            </a:r>
          </a:p>
          <a:p>
            <a:pPr marL="0" indent="0">
              <a:buNone/>
            </a:pPr>
            <a:r>
              <a:rPr lang="en-US" sz="2400" b="1" dirty="0">
                <a:latin typeface="+mj-lt"/>
              </a:rPr>
              <a:t>Operational Metrics</a:t>
            </a:r>
          </a:p>
          <a:p>
            <a:pPr marL="457200" lvl="1" indent="0">
              <a:buNone/>
            </a:pPr>
            <a:r>
              <a:rPr lang="en-US" sz="2000" dirty="0"/>
              <a:t>Average Processing Time per Claim - Time taken to review claims before and after AI implementation.</a:t>
            </a:r>
          </a:p>
          <a:p>
            <a:pPr marL="457200" lvl="1" indent="0">
              <a:buNone/>
            </a:pPr>
            <a:r>
              <a:rPr lang="en-US" sz="2000" dirty="0"/>
              <a:t>Reduction in Manual Reviews - Decrease in the number of claims requiring human review</a:t>
            </a:r>
          </a:p>
          <a:p>
            <a:pPr marL="457200" lvl="1" indent="0">
              <a:buNone/>
            </a:pPr>
            <a:r>
              <a:rPr lang="en-US" sz="2000" dirty="0"/>
              <a:t>Employee Productivity - Measured by the number of claims reviewed per employee per day after AI adoption.</a:t>
            </a:r>
          </a:p>
          <a:p>
            <a:pPr marL="457200" lvl="1" indent="0">
              <a:buNone/>
            </a:pPr>
            <a:r>
              <a:rPr lang="en-US" sz="2000" dirty="0"/>
              <a:t>Automation Rate - Percentage of claims automatically processed without manual intervention.</a:t>
            </a:r>
            <a:br>
              <a:rPr lang="en-US" sz="2000" dirty="0"/>
            </a:br>
            <a:r>
              <a:rPr lang="en-US" sz="2000" dirty="0"/>
              <a:t>Automation Rate=Claims Processed by AI / Total Claims×100</a:t>
            </a:r>
            <a:endParaRPr lang="en-US" sz="2000" dirty="0">
              <a:latin typeface="+mj-lt"/>
            </a:endParaRPr>
          </a:p>
        </p:txBody>
      </p:sp>
      <p:sp>
        <p:nvSpPr>
          <p:cNvPr id="10" name="TextBox 9">
            <a:extLst>
              <a:ext uri="{FF2B5EF4-FFF2-40B4-BE49-F238E27FC236}">
                <a16:creationId xmlns:a16="http://schemas.microsoft.com/office/drawing/2014/main" id="{6B3BEEE3-43AC-4068-1687-10C368982773}"/>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300761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B4819-8E80-BA8B-EDFF-671644CE0336}"/>
              </a:ext>
            </a:extLst>
          </p:cNvPr>
          <p:cNvSpPr>
            <a:spLocks noGrp="1"/>
          </p:cNvSpPr>
          <p:nvPr>
            <p:ph idx="1"/>
          </p:nvPr>
        </p:nvSpPr>
        <p:spPr>
          <a:xfrm>
            <a:off x="307345" y="640134"/>
            <a:ext cx="11577307" cy="6081507"/>
          </a:xfrm>
        </p:spPr>
        <p:txBody>
          <a:bodyPr>
            <a:normAutofit lnSpcReduction="10000"/>
          </a:bodyPr>
          <a:lstStyle/>
          <a:p>
            <a:pPr marL="0" indent="0" algn="ctr">
              <a:buNone/>
            </a:pPr>
            <a:r>
              <a:rPr lang="en-US" b="1" dirty="0">
                <a:solidFill>
                  <a:srgbClr val="0000FF"/>
                </a:solidFill>
              </a:rPr>
              <a:t>Metrics To Evaluate The Success of The Application </a:t>
            </a:r>
          </a:p>
          <a:p>
            <a:pPr marL="0" indent="0">
              <a:buNone/>
            </a:pPr>
            <a:r>
              <a:rPr lang="en-US" sz="2400" b="1" dirty="0">
                <a:latin typeface="+mj-lt"/>
              </a:rPr>
              <a:t>User Satisfaction (end-user)</a:t>
            </a:r>
          </a:p>
          <a:p>
            <a:pPr marL="457200" lvl="1" indent="0">
              <a:buNone/>
            </a:pPr>
            <a:r>
              <a:rPr lang="en-US" sz="2000" dirty="0">
                <a:latin typeface="+mj-lt"/>
              </a:rPr>
              <a:t>Employee Satisfaction - Surveys measuring staff satisfaction with AI tools and impact on workload.</a:t>
            </a:r>
          </a:p>
          <a:p>
            <a:pPr marL="457200" lvl="1" indent="0">
              <a:buNone/>
            </a:pPr>
            <a:r>
              <a:rPr lang="en-US" sz="2000" dirty="0">
                <a:latin typeface="+mj-lt"/>
              </a:rPr>
              <a:t>Customer Impact (Claimant Satisfaction) - Feedback from claimants regarding reduced delays or errors in claim processing.</a:t>
            </a:r>
          </a:p>
          <a:p>
            <a:pPr marL="0" indent="0">
              <a:buNone/>
            </a:pPr>
            <a:r>
              <a:rPr lang="en-US" sz="2400" b="1" dirty="0">
                <a:latin typeface="+mj-lt"/>
              </a:rPr>
              <a:t>Model Performance Metrics </a:t>
            </a:r>
          </a:p>
          <a:p>
            <a:pPr marL="457200" lvl="1" indent="0">
              <a:buNone/>
            </a:pPr>
            <a:r>
              <a:rPr lang="en-US" sz="2000" dirty="0">
                <a:latin typeface="+mj-lt"/>
              </a:rPr>
              <a:t>Accuracy - Overall percentage of correctly classified claims (fraudulent and legitimate) – TP+TN / Total Claims </a:t>
            </a:r>
          </a:p>
          <a:p>
            <a:pPr marL="457200" lvl="1" indent="0">
              <a:buNone/>
            </a:pPr>
            <a:r>
              <a:rPr lang="en-US" sz="2000" dirty="0">
                <a:latin typeface="+mj-lt"/>
              </a:rPr>
              <a:t>Model Drift - </a:t>
            </a:r>
            <a:r>
              <a:rPr lang="en-US" sz="2000" dirty="0"/>
              <a:t>Frequency and magnitude of performance degradation over time, requiring model retraining.</a:t>
            </a:r>
            <a:endParaRPr lang="en-US" sz="2000" dirty="0">
              <a:latin typeface="+mj-lt"/>
            </a:endParaRPr>
          </a:p>
          <a:p>
            <a:pPr marL="457200" lvl="1" indent="0">
              <a:buNone/>
            </a:pPr>
            <a:r>
              <a:rPr lang="en-US" sz="2000" dirty="0"/>
              <a:t>Scalability - Ability of the AI system to handle increasing claim volumes without performance issues.</a:t>
            </a:r>
          </a:p>
          <a:p>
            <a:pPr marL="457200" lvl="1" indent="0" algn="ctr">
              <a:buNone/>
            </a:pPr>
            <a:r>
              <a:rPr lang="en-US" b="1" dirty="0">
                <a:solidFill>
                  <a:srgbClr val="0000FF"/>
                </a:solidFill>
              </a:rPr>
              <a:t>Possible Actions In Response To Metrics Below/Above Thresholds</a:t>
            </a:r>
          </a:p>
          <a:p>
            <a:pPr marL="0" indent="0" algn="just">
              <a:buNone/>
            </a:pPr>
            <a:r>
              <a:rPr lang="en-US" sz="2400" b="1" dirty="0"/>
              <a:t>Precision (Correctly Flagging Fraudulent Claims)</a:t>
            </a:r>
          </a:p>
          <a:p>
            <a:pPr marL="0" indent="0" algn="just">
              <a:buNone/>
            </a:pPr>
            <a:r>
              <a:rPr lang="en-US" sz="2400" b="1" dirty="0"/>
              <a:t>Below Threshold : Cause:</a:t>
            </a:r>
            <a:r>
              <a:rPr lang="en-US" sz="2400" dirty="0"/>
              <a:t> High false positive rate (legitimate claims misclassified as fraudulent).</a:t>
            </a:r>
          </a:p>
          <a:p>
            <a:pPr lvl="1" algn="just"/>
            <a:r>
              <a:rPr lang="en-US" sz="1600" dirty="0"/>
              <a:t>Fine-tune the decision threshold to reduce false positives.</a:t>
            </a:r>
          </a:p>
          <a:p>
            <a:pPr lvl="1" algn="just"/>
            <a:r>
              <a:rPr lang="en-US" sz="1600" dirty="0"/>
              <a:t>Add features that better differentiate fraudulent and legitimate claims.</a:t>
            </a:r>
          </a:p>
          <a:p>
            <a:pPr lvl="1" algn="just"/>
            <a:r>
              <a:rPr lang="en-US" sz="1600" dirty="0"/>
              <a:t>Investigate high false positive cases to identify systematic errors.</a:t>
            </a:r>
          </a:p>
          <a:p>
            <a:pPr lvl="1" algn="just"/>
            <a:r>
              <a:rPr lang="en-US" sz="1600" dirty="0"/>
              <a:t>Adjust the cost-sensitive learning parameter (e.g., </a:t>
            </a:r>
            <a:r>
              <a:rPr lang="en-US" sz="1600" dirty="0" err="1"/>
              <a:t>scale_pos_weight</a:t>
            </a:r>
            <a:r>
              <a:rPr lang="en-US" sz="1600" dirty="0"/>
              <a:t> in XGBoost).</a:t>
            </a:r>
          </a:p>
          <a:p>
            <a:pPr marL="0" indent="0" algn="just">
              <a:buNone/>
            </a:pPr>
            <a:endParaRPr lang="en-US" sz="2400" dirty="0"/>
          </a:p>
        </p:txBody>
      </p:sp>
      <p:sp>
        <p:nvSpPr>
          <p:cNvPr id="10" name="TextBox 9">
            <a:extLst>
              <a:ext uri="{FF2B5EF4-FFF2-40B4-BE49-F238E27FC236}">
                <a16:creationId xmlns:a16="http://schemas.microsoft.com/office/drawing/2014/main" id="{674200B4-51E1-C3D0-0EDC-09883CA58A00}"/>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49836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C5493-1F22-5F27-684A-738787E3D255}"/>
              </a:ext>
            </a:extLst>
          </p:cNvPr>
          <p:cNvSpPr>
            <a:spLocks noGrp="1"/>
          </p:cNvSpPr>
          <p:nvPr>
            <p:ph idx="1"/>
          </p:nvPr>
        </p:nvSpPr>
        <p:spPr>
          <a:xfrm>
            <a:off x="307345" y="752430"/>
            <a:ext cx="11577307" cy="4351338"/>
          </a:xfrm>
        </p:spPr>
        <p:txBody>
          <a:bodyPr/>
          <a:lstStyle/>
          <a:p>
            <a:endParaRPr lang="en-US" dirty="0"/>
          </a:p>
          <a:p>
            <a:endParaRPr lang="en-US" dirty="0"/>
          </a:p>
          <a:p>
            <a:endParaRPr lang="en-US" dirty="0"/>
          </a:p>
        </p:txBody>
      </p:sp>
      <p:sp>
        <p:nvSpPr>
          <p:cNvPr id="6" name="TextBox 5">
            <a:extLst>
              <a:ext uri="{FF2B5EF4-FFF2-40B4-BE49-F238E27FC236}">
                <a16:creationId xmlns:a16="http://schemas.microsoft.com/office/drawing/2014/main" id="{B5733E32-782D-4F2A-CC3D-DB852829A753}"/>
              </a:ext>
            </a:extLst>
          </p:cNvPr>
          <p:cNvSpPr txBox="1"/>
          <p:nvPr/>
        </p:nvSpPr>
        <p:spPr>
          <a:xfrm>
            <a:off x="307345" y="752431"/>
            <a:ext cx="11577307" cy="10895290"/>
          </a:xfrm>
          <a:prstGeom prst="rect">
            <a:avLst/>
          </a:prstGeom>
          <a:noFill/>
        </p:spPr>
        <p:txBody>
          <a:bodyPr wrap="square">
            <a:spAutoFit/>
          </a:bodyPr>
          <a:lstStyle/>
          <a:p>
            <a:pPr marL="457200" lvl="1" indent="0" algn="ctr">
              <a:buNone/>
            </a:pPr>
            <a:r>
              <a:rPr lang="en-US" sz="2400" b="1" dirty="0">
                <a:solidFill>
                  <a:srgbClr val="0000FF"/>
                </a:solidFill>
              </a:rPr>
              <a:t>Possible Actions In Response To Metrics Below/Above Thresholds </a:t>
            </a:r>
          </a:p>
          <a:p>
            <a:endParaRPr lang="en-US" sz="2400" b="1" dirty="0"/>
          </a:p>
          <a:p>
            <a:r>
              <a:rPr lang="en-US" sz="2400" b="1" dirty="0"/>
              <a:t>Precision (Correctly Flagging Fraudulent Claims)</a:t>
            </a:r>
            <a:endParaRPr lang="en-US" sz="2400" b="1" dirty="0">
              <a:solidFill>
                <a:srgbClr val="0000FF"/>
              </a:solidFill>
            </a:endParaRPr>
          </a:p>
          <a:p>
            <a:r>
              <a:rPr lang="en-US" sz="2400" b="1" dirty="0"/>
              <a:t>Above Threshold : Cause:</a:t>
            </a:r>
            <a:r>
              <a:rPr lang="en-US" sz="2400" dirty="0"/>
              <a:t> Low false positive rate but risk of missing some fraud cases</a:t>
            </a:r>
            <a:r>
              <a:rPr lang="en-US" dirty="0"/>
              <a:t>.</a:t>
            </a:r>
          </a:p>
          <a:p>
            <a:pPr marL="685800" lvl="1" indent="-228600">
              <a:buFont typeface="Arial" panose="020B0604020202020204" pitchFamily="34" charset="0"/>
              <a:buChar char="•"/>
            </a:pPr>
            <a:r>
              <a:rPr lang="en-US" dirty="0"/>
              <a:t>Re-evaluate and assess the decision threshold to ensure fraud cases aren't missed.</a:t>
            </a:r>
          </a:p>
          <a:p>
            <a:pPr marL="685800" lvl="1" indent="-228600">
              <a:buFont typeface="Arial" panose="020B0604020202020204" pitchFamily="34" charset="0"/>
              <a:buChar char="•"/>
            </a:pPr>
            <a:r>
              <a:rPr lang="en-US" dirty="0"/>
              <a:t>Balance precision with recall (e.g., optimize for F1 score).</a:t>
            </a:r>
          </a:p>
          <a:p>
            <a:pPr marL="685800" lvl="1" indent="-228600">
              <a:buFont typeface="Arial" panose="020B0604020202020204" pitchFamily="34" charset="0"/>
              <a:buChar char="•"/>
            </a:pPr>
            <a:r>
              <a:rPr lang="en-US" dirty="0"/>
              <a:t>Monitor operational trade-offs .</a:t>
            </a:r>
          </a:p>
          <a:p>
            <a:endParaRPr lang="en-US" dirty="0"/>
          </a:p>
          <a:p>
            <a:r>
              <a:rPr lang="en-US" sz="2400" b="1" dirty="0"/>
              <a:t>Accuracy</a:t>
            </a:r>
          </a:p>
          <a:p>
            <a:r>
              <a:rPr lang="en-US" sz="2400" b="1" dirty="0"/>
              <a:t>Below Threshold : Below Threshold: Cause:</a:t>
            </a:r>
            <a:r>
              <a:rPr lang="en-US" sz="2400" dirty="0"/>
              <a:t> Overall classification errors (imbalanced focus on fraud and legitimate claims).</a:t>
            </a:r>
          </a:p>
          <a:p>
            <a:pPr marL="742950" lvl="1" indent="-285750">
              <a:buFont typeface="Arial" panose="020B0604020202020204" pitchFamily="34" charset="0"/>
              <a:buChar char="•"/>
            </a:pPr>
            <a:r>
              <a:rPr lang="en-US" dirty="0"/>
              <a:t>Focus on improving precision and recall rather than raw accuracy.</a:t>
            </a:r>
          </a:p>
          <a:p>
            <a:pPr marL="742950" lvl="1" indent="-285750">
              <a:buFont typeface="Arial" panose="020B0604020202020204" pitchFamily="34" charset="0"/>
              <a:buChar char="•"/>
            </a:pPr>
            <a:r>
              <a:rPr lang="en-US" dirty="0"/>
              <a:t>Analyze misclassification patterns to detect systemic errors.</a:t>
            </a:r>
          </a:p>
          <a:p>
            <a:pPr marL="742950" lvl="1" indent="-285750">
              <a:buFont typeface="Arial" panose="020B0604020202020204" pitchFamily="34" charset="0"/>
              <a:buChar char="•"/>
            </a:pPr>
            <a:r>
              <a:rPr lang="en-US" dirty="0"/>
              <a:t>Enhance model training with a more representative dataset.</a:t>
            </a:r>
          </a:p>
          <a:p>
            <a:r>
              <a:rPr lang="en-US" sz="2400" b="1" dirty="0"/>
              <a:t>Above Threshold: Cause :</a:t>
            </a:r>
            <a:r>
              <a:rPr lang="en-US" sz="2400" dirty="0"/>
              <a:t> High overall accuracy (potentially skewed by the majority class).</a:t>
            </a:r>
          </a:p>
          <a:p>
            <a:pPr marL="742950" lvl="1" indent="-285750">
              <a:buFont typeface="Arial" panose="020B0604020202020204" pitchFamily="34" charset="0"/>
              <a:buChar char="•"/>
            </a:pPr>
            <a:r>
              <a:rPr lang="en-US" dirty="0"/>
              <a:t>Ensure the high accuracy reflects balanced performance (not just legitimate claims correctly classified).Prioritize fraud-specific metrics (e.g., recall) over accuracy.</a:t>
            </a:r>
          </a:p>
          <a:p>
            <a:pPr marL="685800" lvl="1" indent="-228600">
              <a:buFont typeface="Arial" panose="020B0604020202020204" pitchFamily="34" charset="0"/>
              <a:buChar char="•"/>
            </a:pPr>
            <a:r>
              <a:rPr lang="en-US" dirty="0"/>
              <a:t> Prioritize fraud-specific metrics (e.g., recall) over accuracy.</a:t>
            </a:r>
          </a:p>
          <a:p>
            <a:pPr marL="742950" lvl="1" indent="-285750">
              <a:buFont typeface="Arial" panose="020B0604020202020204" pitchFamily="34" charset="0"/>
              <a:buChar char="•"/>
            </a:pPr>
            <a:endParaRPr lang="en-US" dirty="0"/>
          </a:p>
          <a:p>
            <a:endParaRPr lang="en-US" dirty="0"/>
          </a:p>
          <a:p>
            <a:endParaRPr lang="en-US" dirty="0"/>
          </a:p>
          <a:p>
            <a:endParaRPr lang="en-US" dirty="0"/>
          </a:p>
          <a:p>
            <a:pPr algn="ctr"/>
            <a:endParaRPr lang="en-US" b="1" dirty="0">
              <a:solidFill>
                <a:srgbClr val="0000FF"/>
              </a:solidFill>
            </a:endParaRPr>
          </a:p>
          <a:p>
            <a:pPr marL="457200" lvl="1" indent="0" algn="ctr">
              <a:buNone/>
            </a:pPr>
            <a:endParaRPr lang="en-US" b="1" dirty="0">
              <a:solidFill>
                <a:srgbClr val="0000FF"/>
              </a:solidFill>
            </a:endParaRPr>
          </a:p>
          <a:p>
            <a:pPr algn="ctr"/>
            <a:r>
              <a:rPr lang="en-US" b="1" dirty="0">
                <a:solidFill>
                  <a:srgbClr val="0000FF"/>
                </a:solidFill>
              </a:rPr>
              <a:t> </a:t>
            </a: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p:txBody>
      </p:sp>
      <p:sp>
        <p:nvSpPr>
          <p:cNvPr id="9" name="TextBox 8">
            <a:extLst>
              <a:ext uri="{FF2B5EF4-FFF2-40B4-BE49-F238E27FC236}">
                <a16:creationId xmlns:a16="http://schemas.microsoft.com/office/drawing/2014/main" id="{B0F44AAE-94CF-D8B5-2316-5C92B6C2EEC2}"/>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96933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0D222-8121-0545-45EA-1C2A19670416}"/>
              </a:ext>
            </a:extLst>
          </p:cNvPr>
          <p:cNvSpPr>
            <a:spLocks noGrp="1"/>
          </p:cNvSpPr>
          <p:nvPr>
            <p:ph idx="1"/>
          </p:nvPr>
        </p:nvSpPr>
        <p:spPr>
          <a:xfrm>
            <a:off x="144379" y="640135"/>
            <a:ext cx="11740274" cy="6097549"/>
          </a:xfrm>
        </p:spPr>
        <p:txBody>
          <a:bodyPr>
            <a:normAutofit/>
          </a:bodyPr>
          <a:lstStyle/>
          <a:p>
            <a:pPr marL="0" indent="0" algn="ctr">
              <a:buNone/>
            </a:pPr>
            <a:r>
              <a:rPr lang="en-US" sz="2400" b="1" dirty="0">
                <a:solidFill>
                  <a:srgbClr val="0000FF"/>
                </a:solidFill>
              </a:rPr>
              <a:t>Technology / Technique and Data Needs</a:t>
            </a:r>
          </a:p>
          <a:p>
            <a:pPr marL="0" indent="0">
              <a:buNone/>
            </a:pPr>
            <a:r>
              <a:rPr lang="en-US" sz="2400" dirty="0"/>
              <a:t>The proposed AI-based Medicare claims fraud detection system will be  designed based on supervised Machine Learning algorithm known as binary classification model. In this architecture, the Gradient Boosting Classifier or XGBoost can handle imbalanced datasets and learn complex patterns. The application needs to identify if a given claim is Fraudulent (1) or Not Fraudulent (0). </a:t>
            </a:r>
            <a:br>
              <a:rPr lang="en-US" sz="2400" dirty="0"/>
            </a:br>
            <a:br>
              <a:rPr lang="en-US" sz="2400" dirty="0"/>
            </a:br>
            <a:r>
              <a:rPr lang="en-US" sz="2400" b="1" dirty="0"/>
              <a:t>Dataset</a:t>
            </a:r>
            <a:r>
              <a:rPr lang="en-US" sz="2400" dirty="0"/>
              <a:t> - The intended Dataset for this application is Claims Historical data, with features such as Provider ID, diagnosis codes, procedure codes, claim amount, claim submission frequency. Also, Age, Gender, Region and Frequency. Dataset will be preprocessed with proper variables identified</a:t>
            </a:r>
            <a:r>
              <a:rPr lang="en-US" dirty="0"/>
              <a:t>.</a:t>
            </a:r>
          </a:p>
          <a:p>
            <a:pPr marL="0" indent="0">
              <a:buNone/>
            </a:pPr>
            <a:r>
              <a:rPr lang="en-US" sz="2400" b="1" dirty="0"/>
              <a:t>Training the Model </a:t>
            </a:r>
            <a:r>
              <a:rPr lang="en-US" sz="2400" dirty="0"/>
              <a:t>– We split dataset into training and test data, 80 : 20 ratio. Use Bayesian Optimization technique for faster training and inference.</a:t>
            </a:r>
          </a:p>
          <a:p>
            <a:pPr marL="0" indent="0">
              <a:buNone/>
            </a:pPr>
            <a:r>
              <a:rPr lang="en-US" sz="2400" b="1" dirty="0"/>
              <a:t>Evaluation Metrics </a:t>
            </a:r>
            <a:r>
              <a:rPr lang="en-US" sz="2400" dirty="0"/>
              <a:t>– Precision, Recall, F1 Score</a:t>
            </a:r>
          </a:p>
          <a:p>
            <a:pPr marL="0" indent="0">
              <a:buNone/>
            </a:pPr>
            <a:r>
              <a:rPr lang="en-US" sz="2400" b="1" dirty="0"/>
              <a:t>Primary Goal:</a:t>
            </a:r>
            <a:r>
              <a:rPr lang="en-US" sz="2400" dirty="0"/>
              <a:t> Predict whether a Medicare claim is Fraudulent (1) or Not Fraudulent (0).</a:t>
            </a:r>
          </a:p>
        </p:txBody>
      </p:sp>
      <p:sp>
        <p:nvSpPr>
          <p:cNvPr id="5" name="TextBox 4">
            <a:extLst>
              <a:ext uri="{FF2B5EF4-FFF2-40B4-BE49-F238E27FC236}">
                <a16:creationId xmlns:a16="http://schemas.microsoft.com/office/drawing/2014/main" id="{673102A4-73EE-ADC6-6D4E-6B4A981A5241}"/>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223006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FD678-5A6D-EF81-FBA2-63E6E3B4B343}"/>
              </a:ext>
            </a:extLst>
          </p:cNvPr>
          <p:cNvSpPr>
            <a:spLocks noGrp="1"/>
          </p:cNvSpPr>
          <p:nvPr>
            <p:ph idx="1"/>
          </p:nvPr>
        </p:nvSpPr>
        <p:spPr>
          <a:xfrm>
            <a:off x="629653" y="640135"/>
            <a:ext cx="11255000" cy="5953170"/>
          </a:xfrm>
        </p:spPr>
        <p:txBody>
          <a:bodyPr>
            <a:normAutofit/>
          </a:bodyPr>
          <a:lstStyle/>
          <a:p>
            <a:pPr marL="0" indent="0" algn="ctr">
              <a:buNone/>
            </a:pPr>
            <a:r>
              <a:rPr lang="en-US" b="1" dirty="0">
                <a:solidFill>
                  <a:srgbClr val="0000FF"/>
                </a:solidFill>
              </a:rPr>
              <a:t>Data for AI-based Claims Fraud Detection Application</a:t>
            </a:r>
          </a:p>
          <a:p>
            <a:pPr marL="0" indent="0" algn="ctr">
              <a:buNone/>
            </a:pPr>
            <a:endParaRPr lang="en-US" b="1" dirty="0">
              <a:solidFill>
                <a:srgbClr val="0000FF"/>
              </a:solidFill>
            </a:endParaRPr>
          </a:p>
          <a:p>
            <a:r>
              <a:rPr lang="en-US" sz="2400" b="1" dirty="0"/>
              <a:t>Data</a:t>
            </a:r>
            <a:r>
              <a:rPr lang="en-US" sz="2400" dirty="0"/>
              <a:t> is the foundation for all AI-based application. Depending on the need, goal and strategic vision, data in use must be specific to the type of application.</a:t>
            </a:r>
          </a:p>
          <a:p>
            <a:r>
              <a:rPr lang="en-US" sz="2400" b="1" dirty="0"/>
              <a:t>Access To Data </a:t>
            </a:r>
            <a:r>
              <a:rPr lang="en-US" sz="2400" dirty="0"/>
              <a:t>– Historical data from the existing manual system with the necessary dimension is available. XHG own the right to the dataset. More data will be generated and gathered when AI-based MVP is deployed into production</a:t>
            </a:r>
          </a:p>
          <a:p>
            <a:r>
              <a:rPr lang="en-US" sz="2400" b="1" dirty="0"/>
              <a:t>Data Location </a:t>
            </a:r>
            <a:r>
              <a:rPr lang="en-US" sz="2400" dirty="0"/>
              <a:t>– Existing historical dataset resides in enterprise data lake in the cloud where it can be easily loaded into AI-based application via API call. Python offer methods for data manipulation, loading and reading data into Data frame for application use.</a:t>
            </a:r>
          </a:p>
          <a:p>
            <a:r>
              <a:rPr lang="en-US" sz="2400" b="1" dirty="0"/>
              <a:t>Data Ingestion and Integration </a:t>
            </a:r>
            <a:r>
              <a:rPr lang="en-US" sz="2400" dirty="0"/>
              <a:t>– Using a dedicated ETL pipeline, data can be gathered and transformed from different sources (API, Databases, files). Enrichment can also be provided from external source.</a:t>
            </a:r>
          </a:p>
          <a:p>
            <a:r>
              <a:rPr lang="en-US" sz="2400" b="1" dirty="0"/>
              <a:t>Data Linking </a:t>
            </a:r>
            <a:r>
              <a:rPr lang="en-US" sz="2400" dirty="0"/>
              <a:t>- Use unique IDs (e.g., Claim ID, Patient ID) to join datasets.</a:t>
            </a:r>
          </a:p>
          <a:p>
            <a:endParaRPr lang="en-US" dirty="0"/>
          </a:p>
        </p:txBody>
      </p:sp>
      <p:sp>
        <p:nvSpPr>
          <p:cNvPr id="5" name="TextBox 4">
            <a:extLst>
              <a:ext uri="{FF2B5EF4-FFF2-40B4-BE49-F238E27FC236}">
                <a16:creationId xmlns:a16="http://schemas.microsoft.com/office/drawing/2014/main" id="{A4359243-23EC-7853-E351-BD9CEFDC41FA}"/>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2477312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6985</TotalTime>
  <Words>2888</Words>
  <Application>Microsoft Office PowerPoint</Application>
  <PresentationFormat>Widescreen</PresentationFormat>
  <Paragraphs>210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lato extended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 Odo</dc:creator>
  <cp:lastModifiedBy>Franc Odo</cp:lastModifiedBy>
  <cp:revision>31</cp:revision>
  <dcterms:created xsi:type="dcterms:W3CDTF">2025-01-18T03:41:08Z</dcterms:created>
  <dcterms:modified xsi:type="dcterms:W3CDTF">2025-01-23T00:06:17Z</dcterms:modified>
</cp:coreProperties>
</file>