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notesMasterIdLst>
    <p:notesMasterId r:id="rId13"/>
  </p:notesMasterIdLst>
  <p:handoutMasterIdLst>
    <p:handoutMasterId r:id="rId14"/>
  </p:handoutMasterIdLst>
  <p:sldIdLst>
    <p:sldId id="259" r:id="rId5"/>
    <p:sldId id="260" r:id="rId6"/>
    <p:sldId id="261" r:id="rId7"/>
    <p:sldId id="278"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06" y="120"/>
      </p:cViewPr>
      <p:guideLst/>
    </p:cSldViewPr>
  </p:slideViewPr>
  <p:notesTextViewPr>
    <p:cViewPr>
      <p:scale>
        <a:sx n="1" d="1"/>
        <a:sy n="1" d="1"/>
      </p:scale>
      <p:origin x="0" y="0"/>
    </p:cViewPr>
  </p:notesTextViewPr>
  <p:notesViewPr>
    <p:cSldViewPr snapToGrid="0" showGuides="1">
      <p:cViewPr varScale="1">
        <p:scale>
          <a:sx n="87" d="100"/>
          <a:sy n="87" d="100"/>
        </p:scale>
        <p:origin x="231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5C7BD3F-EFA4-4B80-8BE6-A989D418F4ED}" type="datetime1">
              <a:rPr lang="fr-FR" smtClean="0"/>
              <a:t>14/03/2020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DCC7757-6264-420F-9201-02E9A21CB7A0}" type="slidenum">
              <a:rPr lang="fr-FR" smtClean="0"/>
              <a:t>‹N°›</a:t>
            </a:fld>
            <a:endParaRPr lang="fr-FR" dirty="0"/>
          </a:p>
        </p:txBody>
      </p:sp>
    </p:spTree>
    <p:extLst>
      <p:ext uri="{BB962C8B-B14F-4D97-AF65-F5344CB8AC3E}">
        <p14:creationId xmlns:p14="http://schemas.microsoft.com/office/powerpoint/2010/main" val="285429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5C0C14E-E22C-4476-8437-C50B2F28E5FC}" type="datetime1">
              <a:rPr lang="fr-FR" noProof="0" smtClean="0"/>
              <a:t>14/03/2020</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AD115C9-E24C-4512-AA8B-319BB49F77B5}" type="slidenum">
              <a:rPr lang="fr-FR" noProof="0" smtClean="0"/>
              <a:t>‹N°›</a:t>
            </a:fld>
            <a:endParaRPr lang="fr-FR" noProof="0" dirty="0"/>
          </a:p>
        </p:txBody>
      </p:sp>
    </p:spTree>
    <p:extLst>
      <p:ext uri="{BB962C8B-B14F-4D97-AF65-F5344CB8AC3E}">
        <p14:creationId xmlns:p14="http://schemas.microsoft.com/office/powerpoint/2010/main" val="2125624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8AD115C9-E24C-4512-AA8B-319BB49F77B5}" type="slidenum">
              <a:rPr lang="fr-FR" smtClean="0"/>
              <a:t>1</a:t>
            </a:fld>
            <a:endParaRPr lang="fr-FR" dirty="0"/>
          </a:p>
        </p:txBody>
      </p:sp>
    </p:spTree>
    <p:extLst>
      <p:ext uri="{BB962C8B-B14F-4D97-AF65-F5344CB8AC3E}">
        <p14:creationId xmlns:p14="http://schemas.microsoft.com/office/powerpoint/2010/main" val="92151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2</a:t>
            </a:fld>
            <a:endParaRPr lang="fr-FR" dirty="0"/>
          </a:p>
        </p:txBody>
      </p:sp>
    </p:spTree>
    <p:extLst>
      <p:ext uri="{BB962C8B-B14F-4D97-AF65-F5344CB8AC3E}">
        <p14:creationId xmlns:p14="http://schemas.microsoft.com/office/powerpoint/2010/main" val="274433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3</a:t>
            </a:fld>
            <a:endParaRPr lang="fr-FR" dirty="0"/>
          </a:p>
        </p:txBody>
      </p:sp>
    </p:spTree>
    <p:extLst>
      <p:ext uri="{BB962C8B-B14F-4D97-AF65-F5344CB8AC3E}">
        <p14:creationId xmlns:p14="http://schemas.microsoft.com/office/powerpoint/2010/main" val="267239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4</a:t>
            </a:fld>
            <a:endParaRPr lang="fr-FR" dirty="0"/>
          </a:p>
        </p:txBody>
      </p:sp>
    </p:spTree>
    <p:extLst>
      <p:ext uri="{BB962C8B-B14F-4D97-AF65-F5344CB8AC3E}">
        <p14:creationId xmlns:p14="http://schemas.microsoft.com/office/powerpoint/2010/main" val="106806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5</a:t>
            </a:fld>
            <a:endParaRPr lang="fr-FR" dirty="0"/>
          </a:p>
        </p:txBody>
      </p:sp>
    </p:spTree>
    <p:extLst>
      <p:ext uri="{BB962C8B-B14F-4D97-AF65-F5344CB8AC3E}">
        <p14:creationId xmlns:p14="http://schemas.microsoft.com/office/powerpoint/2010/main" val="204848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6</a:t>
            </a:fld>
            <a:endParaRPr lang="fr-FR" dirty="0"/>
          </a:p>
        </p:txBody>
      </p:sp>
    </p:spTree>
    <p:extLst>
      <p:ext uri="{BB962C8B-B14F-4D97-AF65-F5344CB8AC3E}">
        <p14:creationId xmlns:p14="http://schemas.microsoft.com/office/powerpoint/2010/main" val="245019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7</a:t>
            </a:fld>
            <a:endParaRPr lang="fr-FR" dirty="0"/>
          </a:p>
        </p:txBody>
      </p:sp>
    </p:spTree>
    <p:extLst>
      <p:ext uri="{BB962C8B-B14F-4D97-AF65-F5344CB8AC3E}">
        <p14:creationId xmlns:p14="http://schemas.microsoft.com/office/powerpoint/2010/main" val="317146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AD115C9-E24C-4512-AA8B-319BB49F77B5}" type="slidenum">
              <a:rPr lang="fr-FR" smtClean="0"/>
              <a:t>8</a:t>
            </a:fld>
            <a:endParaRPr lang="fr-FR" dirty="0"/>
          </a:p>
        </p:txBody>
      </p:sp>
    </p:spTree>
    <p:extLst>
      <p:ext uri="{BB962C8B-B14F-4D97-AF65-F5344CB8AC3E}">
        <p14:creationId xmlns:p14="http://schemas.microsoft.com/office/powerpoint/2010/main" val="207440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D42C6401-8450-4A14-BCB6-B738E8BB6EDF}" type="datetime1">
              <a:rPr lang="fr-FR" noProof="0" smtClean="0"/>
              <a:t>14/03/2020</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18115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741D8E8E-5F31-40C0-8821-C489B799883C}" type="datetime1">
              <a:rPr lang="fr-FR" noProof="0" smtClean="0"/>
              <a:t>14/03/2020</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14519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70E9FCDF-E6AF-4777-B559-3D075A1F5B98}" type="datetime1">
              <a:rPr lang="fr-FR" noProof="0" smtClean="0"/>
              <a:t>14/03/2020</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410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12800" y="274638"/>
            <a:ext cx="10566400" cy="1143000"/>
          </a:xfrm>
        </p:spPr>
        <p:txBody>
          <a:bodyPr rtlCol="0"/>
          <a:lstStyle>
            <a:lvl1pPr rtl="0">
              <a:defRPr>
                <a:solidFill>
                  <a:schemeClr val="tx2">
                    <a:lumMod val="50000"/>
                  </a:schemeClr>
                </a:solidFill>
                <a:effectLst/>
              </a:defRPr>
            </a:lvl1pPr>
          </a:lstStyle>
          <a:p>
            <a:pPr rtl="0"/>
            <a:r>
              <a:rPr lang="fr-FR" noProof="0"/>
              <a:t>Modifiez le style du titre</a:t>
            </a:r>
            <a:endParaRPr lang="fr-FR" noProof="0" dirty="0"/>
          </a:p>
        </p:txBody>
      </p:sp>
      <p:sp>
        <p:nvSpPr>
          <p:cNvPr id="8" name="Espace réservé du contenu 7"/>
          <p:cNvSpPr>
            <a:spLocks noGrp="1"/>
          </p:cNvSpPr>
          <p:nvPr>
            <p:ph sz="quarter" idx="13" hasCustomPrompt="1"/>
          </p:nvPr>
        </p:nvSpPr>
        <p:spPr>
          <a:xfrm>
            <a:off x="812800" y="1600200"/>
            <a:ext cx="10566400" cy="4114800"/>
          </a:xfrm>
        </p:spPr>
        <p:txBody>
          <a:bodyPr rtlCol="0"/>
          <a:lstStyle>
            <a:lvl1pPr rtl="0">
              <a:buClr>
                <a:schemeClr val="tx2">
                  <a:lumMod val="50000"/>
                </a:schemeClr>
              </a:buClr>
              <a:defRPr>
                <a:solidFill>
                  <a:schemeClr val="tx2">
                    <a:lumMod val="50000"/>
                  </a:schemeClr>
                </a:solidFill>
              </a:defRPr>
            </a:lvl1pPr>
            <a:lvl2pPr>
              <a:buClr>
                <a:schemeClr val="tx2">
                  <a:lumMod val="50000"/>
                </a:schemeClr>
              </a:buClr>
              <a:defRPr>
                <a:solidFill>
                  <a:schemeClr val="tx2">
                    <a:lumMod val="50000"/>
                  </a:schemeClr>
                </a:solidFill>
              </a:defRPr>
            </a:lvl2pPr>
            <a:lvl3pPr>
              <a:buClr>
                <a:schemeClr val="tx2">
                  <a:lumMod val="50000"/>
                </a:schemeClr>
              </a:buClr>
              <a:defRPr>
                <a:solidFill>
                  <a:schemeClr val="tx2">
                    <a:lumMod val="50000"/>
                  </a:schemeClr>
                </a:solidFill>
              </a:defRPr>
            </a:lvl3pPr>
            <a:lvl4pPr>
              <a:buClr>
                <a:schemeClr val="tx2">
                  <a:lumMod val="50000"/>
                </a:schemeClr>
              </a:buClr>
              <a:defRPr>
                <a:solidFill>
                  <a:schemeClr val="tx2">
                    <a:lumMod val="50000"/>
                  </a:schemeClr>
                </a:solidFill>
              </a:defRPr>
            </a:lvl4pPr>
            <a:lvl5pPr>
              <a:buClr>
                <a:schemeClr val="tx2">
                  <a:lumMod val="50000"/>
                </a:schemeClr>
              </a:buClr>
              <a:defRPr>
                <a:solidFill>
                  <a:schemeClr val="tx2">
                    <a:lumMod val="50000"/>
                  </a:schemeClr>
                </a:solidFill>
              </a:defRPr>
            </a:lvl5pPr>
            <a:lvl6pPr>
              <a:buClr>
                <a:schemeClr val="tx2">
                  <a:lumMod val="50000"/>
                </a:schemeClr>
              </a:buClr>
              <a:defRPr>
                <a:solidFill>
                  <a:schemeClr val="tx2">
                    <a:lumMod val="50000"/>
                  </a:schemeClr>
                </a:solidFill>
              </a:defRPr>
            </a:lvl6pPr>
            <a:lvl7pPr>
              <a:buClr>
                <a:schemeClr val="tx2">
                  <a:lumMod val="50000"/>
                </a:schemeClr>
              </a:buClr>
              <a:defRPr>
                <a:solidFill>
                  <a:schemeClr val="tx2">
                    <a:lumMod val="50000"/>
                  </a:schemeClr>
                </a:solidFill>
              </a:defRPr>
            </a:lvl7pPr>
            <a:lvl8pPr>
              <a:buClr>
                <a:schemeClr val="tx2">
                  <a:lumMod val="50000"/>
                </a:schemeClr>
              </a:buClr>
              <a:defRPr>
                <a:solidFill>
                  <a:schemeClr val="tx2">
                    <a:lumMod val="50000"/>
                  </a:schemeClr>
                </a:solidFill>
              </a:defRPr>
            </a:lvl8pPr>
            <a:lvl9pPr>
              <a:buClr>
                <a:schemeClr val="tx2">
                  <a:lumMod val="50000"/>
                </a:schemeClr>
              </a:buClr>
              <a:defRPr>
                <a:solidFill>
                  <a:schemeClr val="tx2">
                    <a:lumMod val="50000"/>
                  </a:schemeClr>
                </a:solidFill>
              </a:defRPr>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ADBE109C-7275-4637-B0A3-EB6156A9C801}" type="datetime1">
              <a:rPr lang="fr-FR" noProof="0" smtClean="0"/>
              <a:t>14/03/2020</a:t>
            </a:fld>
            <a:endParaRPr lang="fr-FR" noProof="0" dirty="0"/>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479431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12800" y="274638"/>
            <a:ext cx="10566400" cy="1143000"/>
          </a:xfrm>
        </p:spPr>
        <p:txBody>
          <a:bodyPr rtlCol="0"/>
          <a:lstStyle>
            <a:lvl1pPr rtl="0">
              <a:defRPr>
                <a:solidFill>
                  <a:schemeClr val="tx2">
                    <a:lumMod val="50000"/>
                  </a:schemeClr>
                </a:solidFill>
                <a:effectLst/>
              </a:defRPr>
            </a:lvl1pPr>
          </a:lstStyle>
          <a:p>
            <a:pPr rtl="0"/>
            <a:r>
              <a:rPr lang="fr-FR" noProof="0"/>
              <a:t>Modifiez le style du titre</a:t>
            </a:r>
            <a:endParaRPr lang="fr-FR" noProof="0" dirty="0"/>
          </a:p>
        </p:txBody>
      </p:sp>
      <p:sp>
        <p:nvSpPr>
          <p:cNvPr id="11" name="Espace réservé du contenu 10"/>
          <p:cNvSpPr>
            <a:spLocks noGrp="1"/>
          </p:cNvSpPr>
          <p:nvPr>
            <p:ph sz="quarter" idx="13" hasCustomPrompt="1"/>
          </p:nvPr>
        </p:nvSpPr>
        <p:spPr>
          <a:xfrm>
            <a:off x="812800" y="1600200"/>
            <a:ext cx="4978400" cy="4114800"/>
          </a:xfrm>
        </p:spPr>
        <p:txBody>
          <a:bodyPr rtlCol="0"/>
          <a:lstStyle>
            <a:lvl1pPr rtl="0">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buFont typeface="Arial" pitchFamily="34" charset="0"/>
              <a:buChar char="•"/>
              <a:defRPr/>
            </a:lvl6pPr>
            <a:lvl7pPr>
              <a:buClr>
                <a:schemeClr val="tx2">
                  <a:lumMod val="50000"/>
                </a:schemeClr>
              </a:buClr>
              <a:buFont typeface="Arial" pitchFamily="34" charset="0"/>
              <a:buChar char="•"/>
              <a:defRPr/>
            </a:lvl7pPr>
            <a:lvl8pPr>
              <a:buClr>
                <a:schemeClr val="tx2">
                  <a:lumMod val="50000"/>
                </a:schemeClr>
              </a:buClr>
              <a:buFont typeface="Arial" pitchFamily="34" charset="0"/>
              <a:buChar char="•"/>
              <a:defRPr/>
            </a:lvl8pPr>
            <a:lvl9pPr>
              <a:buClr>
                <a:schemeClr val="tx2">
                  <a:lumMod val="50000"/>
                </a:schemeClr>
              </a:buClr>
              <a:buFont typeface="Arial" pitchFamily="34" charset="0"/>
              <a:buChar char="•"/>
              <a:defRPr/>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3" name="Espace réservé du contenu 12"/>
          <p:cNvSpPr>
            <a:spLocks noGrp="1"/>
          </p:cNvSpPr>
          <p:nvPr>
            <p:ph sz="quarter" idx="14" hasCustomPrompt="1"/>
          </p:nvPr>
        </p:nvSpPr>
        <p:spPr>
          <a:xfrm>
            <a:off x="6400800" y="1600200"/>
            <a:ext cx="4978400" cy="4114800"/>
          </a:xfrm>
        </p:spPr>
        <p:txBody>
          <a:bodyPr rtlCol="0"/>
          <a:lstStyle>
            <a:lvl1pPr rtl="0">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defRPr/>
            </a:lvl6pPr>
            <a:lvl7pPr>
              <a:buClr>
                <a:schemeClr val="tx2">
                  <a:lumMod val="50000"/>
                </a:schemeClr>
              </a:buClr>
              <a:defRPr/>
            </a:lvl7pPr>
            <a:lvl8pPr>
              <a:buClr>
                <a:schemeClr val="tx2">
                  <a:lumMod val="50000"/>
                </a:schemeClr>
              </a:buClr>
              <a:defRPr/>
            </a:lvl8pPr>
            <a:lvl9pPr>
              <a:buClr>
                <a:schemeClr val="tx2">
                  <a:lumMod val="50000"/>
                </a:schemeClr>
              </a:buClr>
              <a:defRPr/>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2BA09BCB-2022-43CD-BDFE-8B47265099C5}" type="datetime1">
              <a:rPr lang="fr-FR" noProof="0" smtClean="0"/>
              <a:t>14/03/2020</a:t>
            </a:fld>
            <a:endParaRPr lang="fr-FR" noProof="0" dirty="0"/>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45138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9937646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5" name="Footer Placeholder 4"/>
          <p:cNvSpPr>
            <a:spLocks noGrp="1"/>
          </p:cNvSpPr>
          <p:nvPr>
            <p:ph type="ftr" sz="quarter" idx="11"/>
          </p:nvPr>
        </p:nvSpPr>
        <p:spPr/>
        <p:txBody>
          <a:bodyPr/>
          <a:lstStyle/>
          <a:p>
            <a:pPr rtl="0"/>
            <a:r>
              <a:rPr lang="fr-FR" noProof="0"/>
              <a:t>Ajouter un pied de page</a:t>
            </a:r>
            <a:endParaRPr lang="fr-FR" noProof="0" dirty="0"/>
          </a:p>
        </p:txBody>
      </p:sp>
      <p:sp>
        <p:nvSpPr>
          <p:cNvPr id="6" name="Slide Number Placeholder 5"/>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7787496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6" name="Footer Placeholder 5"/>
          <p:cNvSpPr>
            <a:spLocks noGrp="1"/>
          </p:cNvSpPr>
          <p:nvPr>
            <p:ph type="ftr" sz="quarter" idx="11"/>
          </p:nvPr>
        </p:nvSpPr>
        <p:spPr/>
        <p:txBody>
          <a:bodyPr/>
          <a:lstStyle/>
          <a:p>
            <a:pPr rtl="0"/>
            <a:r>
              <a:rPr lang="fr-FR" noProof="0"/>
              <a:t>Ajouter un pied de page</a:t>
            </a:r>
            <a:endParaRPr lang="fr-FR" noProof="0" dirty="0"/>
          </a:p>
        </p:txBody>
      </p:sp>
      <p:sp>
        <p:nvSpPr>
          <p:cNvPr id="7" name="Slide Number Placeholder 6"/>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24393371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8" name="Footer Placeholder 7"/>
          <p:cNvSpPr>
            <a:spLocks noGrp="1"/>
          </p:cNvSpPr>
          <p:nvPr>
            <p:ph type="ftr" sz="quarter" idx="11"/>
          </p:nvPr>
        </p:nvSpPr>
        <p:spPr/>
        <p:txBody>
          <a:bodyPr/>
          <a:lstStyle/>
          <a:p>
            <a:pPr rtl="0"/>
            <a:r>
              <a:rPr lang="fr-FR" noProof="0"/>
              <a:t>Ajouter un pied de page</a:t>
            </a:r>
            <a:endParaRPr lang="fr-FR" noProof="0" dirty="0"/>
          </a:p>
        </p:txBody>
      </p:sp>
      <p:sp>
        <p:nvSpPr>
          <p:cNvPr id="9" name="Slide Number Placeholder 8"/>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28432516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4" name="Footer Placeholder 3"/>
          <p:cNvSpPr>
            <a:spLocks noGrp="1"/>
          </p:cNvSpPr>
          <p:nvPr>
            <p:ph type="ftr" sz="quarter" idx="11"/>
          </p:nvPr>
        </p:nvSpPr>
        <p:spPr/>
        <p:txBody>
          <a:bodyPr/>
          <a:lstStyle/>
          <a:p>
            <a:pPr rtl="0"/>
            <a:r>
              <a:rPr lang="fr-FR" noProof="0"/>
              <a:t>Ajouter un pied de page</a:t>
            </a:r>
            <a:endParaRPr lang="fr-FR" noProof="0" dirty="0"/>
          </a:p>
        </p:txBody>
      </p:sp>
      <p:sp>
        <p:nvSpPr>
          <p:cNvPr id="5" name="Slide Number Placeholder 4"/>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12451852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4D21B595-E89C-464F-8D90-50A7C7E23160}" type="datetime1">
              <a:rPr lang="fr-FR" noProof="0" smtClean="0"/>
              <a:t>14/03/2020</a:t>
            </a:fld>
            <a:endParaRPr lang="fr-FR"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fr-FR" noProof="0"/>
              <a:t>Ajouter un pied de page</a:t>
            </a:r>
            <a:endParaRPr lang="fr-FR" noProof="0" dirty="0"/>
          </a:p>
        </p:txBody>
      </p:sp>
      <p:sp>
        <p:nvSpPr>
          <p:cNvPr id="9" name="Slide Number Placeholder 8"/>
          <p:cNvSpPr>
            <a:spLocks noGrp="1"/>
          </p:cNvSpPr>
          <p:nvPr>
            <p:ph type="sldNum" sz="quarter" idx="12"/>
          </p:nvPr>
        </p:nvSpPr>
        <p:spPr/>
        <p:txBody>
          <a:bodyPr/>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49555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rtl="0"/>
            <a:fld id="{1F4EB8B6-9871-45AE-8EF3-583AEDC958A4}" type="datetime1">
              <a:rPr lang="fr-FR" noProof="0" smtClean="0"/>
              <a:t>14/03/2020</a:t>
            </a:fld>
            <a:endParaRPr lang="fr-FR"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rtl="0"/>
            <a:r>
              <a:rPr lang="fr-FR" noProof="0"/>
              <a:t>Ajouter un pied de page</a:t>
            </a:r>
            <a:endParaRPr lang="fr-FR"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16282166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rtl="0"/>
            <a:fld id="{1F4EB8B6-9871-45AE-8EF3-583AEDC958A4}" type="datetime1">
              <a:rPr lang="fr-FR" noProof="0" smtClean="0"/>
              <a:t>14/03/2020</a:t>
            </a:fld>
            <a:endParaRPr lang="fr-FR" noProof="0" dirty="0"/>
          </a:p>
        </p:txBody>
      </p:sp>
      <p:sp>
        <p:nvSpPr>
          <p:cNvPr id="6" name="Footer Placeholder 5"/>
          <p:cNvSpPr>
            <a:spLocks noGrp="1"/>
          </p:cNvSpPr>
          <p:nvPr>
            <p:ph type="ftr" sz="quarter" idx="11"/>
          </p:nvPr>
        </p:nvSpPr>
        <p:spPr/>
        <p:txBody>
          <a:bodyPr/>
          <a:lstStyle/>
          <a:p>
            <a:pPr rtl="0"/>
            <a:r>
              <a:rPr lang="fr-FR" noProof="0"/>
              <a:t>Ajouter un pied de page</a:t>
            </a:r>
            <a:endParaRPr lang="fr-FR" noProof="0" dirty="0"/>
          </a:p>
        </p:txBody>
      </p:sp>
      <p:sp>
        <p:nvSpPr>
          <p:cNvPr id="7" name="Slide Number Placeholder 6"/>
          <p:cNvSpPr>
            <a:spLocks noGrp="1"/>
          </p:cNvSpPr>
          <p:nvPr>
            <p:ph type="sldNum" sz="quarter" idx="12"/>
          </p:nvPr>
        </p:nvSpPr>
        <p:spPr/>
        <p:txBody>
          <a:body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39697368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rtl="0"/>
            <a:fld id="{1F4EB8B6-9871-45AE-8EF3-583AEDC958A4}" type="datetime1">
              <a:rPr lang="fr-FR" noProof="0" smtClean="0"/>
              <a:t>14/03/2020</a:t>
            </a:fld>
            <a:endParaRPr lang="fr-FR"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fr-FR" noProof="0"/>
              <a:t>Ajouter un pied de page</a:t>
            </a:r>
            <a:endParaRPr lang="fr-FR"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119878070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rawio-app.com/draw-io-training-exercise-4-work-with-text-and-connector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rawio-app.com/draw-io-training-exercise-6-work-with-the-symbol-library/"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rawio-app.com/draw-io-training-exercise-7-create-a-diagram-with-layers-and-images/"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rawio-app.com/tutorials/learnin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MODULE DRAW.IO</a:t>
            </a:r>
          </a:p>
        </p:txBody>
      </p:sp>
      <p:sp>
        <p:nvSpPr>
          <p:cNvPr id="3" name="Sous-titre 2"/>
          <p:cNvSpPr>
            <a:spLocks noGrp="1"/>
          </p:cNvSpPr>
          <p:nvPr>
            <p:ph type="subTitle" idx="1"/>
          </p:nvPr>
        </p:nvSpPr>
        <p:spPr/>
        <p:txBody>
          <a:bodyPr rtlCol="0"/>
          <a:lstStyle/>
          <a:p>
            <a:pPr rtl="0"/>
            <a:r>
              <a:rPr lang="fr-FR" dirty="0"/>
              <a:t>SCHEMA – WIREFRAME - MAQUETAGE</a:t>
            </a:r>
          </a:p>
        </p:txBody>
      </p:sp>
    </p:spTree>
    <p:extLst>
      <p:ext uri="{BB962C8B-B14F-4D97-AF65-F5344CB8AC3E}">
        <p14:creationId xmlns:p14="http://schemas.microsoft.com/office/powerpoint/2010/main" val="38664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Objectifs du cours</a:t>
            </a:r>
          </a:p>
        </p:txBody>
      </p:sp>
      <p:sp>
        <p:nvSpPr>
          <p:cNvPr id="14" name="Espace réservé du contenu 13"/>
          <p:cNvSpPr>
            <a:spLocks noGrp="1"/>
          </p:cNvSpPr>
          <p:nvPr>
            <p:ph sz="quarter" idx="13"/>
          </p:nvPr>
        </p:nvSpPr>
        <p:spPr>
          <a:xfrm>
            <a:off x="812800" y="1600200"/>
            <a:ext cx="10566400" cy="4114800"/>
          </a:xfrm>
        </p:spPr>
        <p:txBody>
          <a:bodyPr rtlCol="0"/>
          <a:lstStyle/>
          <a:p>
            <a:pPr lvl="0" rtl="0"/>
            <a:r>
              <a:rPr lang="fr-FR" dirty="0"/>
              <a:t>Réussir à poser sa réflexion via un graphique.</a:t>
            </a:r>
          </a:p>
          <a:p>
            <a:pPr lvl="0" rtl="0"/>
            <a:r>
              <a:rPr lang="fr-FR" dirty="0"/>
              <a:t>Réaliser une schéma propre sur ordinateur</a:t>
            </a:r>
          </a:p>
        </p:txBody>
      </p:sp>
    </p:spTree>
    <p:extLst>
      <p:ext uri="{BB962C8B-B14F-4D97-AF65-F5344CB8AC3E}">
        <p14:creationId xmlns:p14="http://schemas.microsoft.com/office/powerpoint/2010/main" val="83350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Intérêt</a:t>
            </a:r>
          </a:p>
        </p:txBody>
      </p:sp>
      <p:sp>
        <p:nvSpPr>
          <p:cNvPr id="4" name="ZoneTexte 3">
            <a:extLst>
              <a:ext uri="{FF2B5EF4-FFF2-40B4-BE49-F238E27FC236}">
                <a16:creationId xmlns:a16="http://schemas.microsoft.com/office/drawing/2014/main" id="{53768AFC-FE71-4C81-A903-73F709AB2A4C}"/>
              </a:ext>
            </a:extLst>
          </p:cNvPr>
          <p:cNvSpPr txBox="1"/>
          <p:nvPr/>
        </p:nvSpPr>
        <p:spPr>
          <a:xfrm>
            <a:off x="812801" y="1949719"/>
            <a:ext cx="10566400" cy="3693319"/>
          </a:xfrm>
          <a:prstGeom prst="rect">
            <a:avLst/>
          </a:prstGeom>
          <a:noFill/>
        </p:spPr>
        <p:txBody>
          <a:bodyPr wrap="square" rtlCol="0">
            <a:spAutoFit/>
          </a:bodyPr>
          <a:lstStyle/>
          <a:p>
            <a:r>
              <a:rPr lang="fr-FR" dirty="0"/>
              <a:t>Les différents schémas permettent de poser votre pensée et d'échanger rapidement autour d'une représentations graphique.</a:t>
            </a:r>
          </a:p>
          <a:p>
            <a:endParaRPr lang="fr-FR" dirty="0"/>
          </a:p>
          <a:p>
            <a:r>
              <a:rPr lang="fr-FR" dirty="0"/>
              <a:t>Une base de donnée, un Template de site, voir un site Internet complet prennent du temps à réaliser.</a:t>
            </a:r>
          </a:p>
          <a:p>
            <a:r>
              <a:rPr lang="fr-FR" dirty="0"/>
              <a:t>Il est donc capital de pouvoir réaliser rapidement une représentation graphique de votre pensée.</a:t>
            </a:r>
          </a:p>
          <a:p>
            <a:r>
              <a:rPr lang="fr-FR" dirty="0"/>
              <a:t>Vous devez vous assurer avant de débuter que ce que vous souhaitez réaliser correspond à ce que l'on attends de vous. Si le projet à réaliser est interne, les schéma vous permettrons de vous fixer une ligne de conduite à adopter pour éviter de vous perdre.</a:t>
            </a:r>
          </a:p>
          <a:p>
            <a:endParaRPr lang="fr-FR" dirty="0"/>
          </a:p>
          <a:p>
            <a:r>
              <a:rPr lang="fr-FR" dirty="0"/>
              <a:t>Avant nous utilisions le papier, </a:t>
            </a:r>
            <a:r>
              <a:rPr lang="fr-FR" dirty="0" err="1"/>
              <a:t>word</a:t>
            </a:r>
            <a:r>
              <a:rPr lang="fr-FR" dirty="0"/>
              <a:t> ou tout autre logiciel. Les nouvelles fonctionnalités du html5 et de javascript font naitre de nouveaux logiciels nous permettant de réaliser des représentation graphique. Draw.io en </a:t>
            </a:r>
            <a:r>
              <a:rPr lang="fr-FR"/>
              <a:t>fait parti.</a:t>
            </a:r>
            <a:endParaRPr lang="fr-FR" dirty="0"/>
          </a:p>
          <a:p>
            <a:endParaRPr lang="fr-FR" dirty="0"/>
          </a:p>
        </p:txBody>
      </p:sp>
    </p:spTree>
    <p:extLst>
      <p:ext uri="{BB962C8B-B14F-4D97-AF65-F5344CB8AC3E}">
        <p14:creationId xmlns:p14="http://schemas.microsoft.com/office/powerpoint/2010/main" val="697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Présentation draw.io</a:t>
            </a:r>
          </a:p>
        </p:txBody>
      </p:sp>
      <p:pic>
        <p:nvPicPr>
          <p:cNvPr id="10" name="Image 9">
            <a:extLst>
              <a:ext uri="{FF2B5EF4-FFF2-40B4-BE49-F238E27FC236}">
                <a16:creationId xmlns:a16="http://schemas.microsoft.com/office/drawing/2014/main" id="{79454F0E-2FDD-4CDC-95A5-04A33C751823}"/>
              </a:ext>
            </a:extLst>
          </p:cNvPr>
          <p:cNvPicPr>
            <a:picLocks noChangeAspect="1"/>
          </p:cNvPicPr>
          <p:nvPr/>
        </p:nvPicPr>
        <p:blipFill>
          <a:blip r:embed="rId3"/>
          <a:stretch>
            <a:fillRect/>
          </a:stretch>
        </p:blipFill>
        <p:spPr>
          <a:xfrm>
            <a:off x="2191469" y="1665514"/>
            <a:ext cx="6748423" cy="4047636"/>
          </a:xfrm>
          <a:prstGeom prst="rect">
            <a:avLst/>
          </a:prstGeom>
        </p:spPr>
      </p:pic>
      <p:cxnSp>
        <p:nvCxnSpPr>
          <p:cNvPr id="12" name="Connecteur droit avec flèche 11">
            <a:extLst>
              <a:ext uri="{FF2B5EF4-FFF2-40B4-BE49-F238E27FC236}">
                <a16:creationId xmlns:a16="http://schemas.microsoft.com/office/drawing/2014/main" id="{B13B4496-7E3F-42E0-BC0D-B1A349524FC9}"/>
              </a:ext>
            </a:extLst>
          </p:cNvPr>
          <p:cNvCxnSpPr>
            <a:cxnSpLocks/>
          </p:cNvCxnSpPr>
          <p:nvPr/>
        </p:nvCxnSpPr>
        <p:spPr>
          <a:xfrm flipH="1">
            <a:off x="6833508" y="2996293"/>
            <a:ext cx="3094263" cy="7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FC44A2AC-6B0C-4303-99BC-3E0F9A4AB3A2}"/>
              </a:ext>
            </a:extLst>
          </p:cNvPr>
          <p:cNvCxnSpPr/>
          <p:nvPr/>
        </p:nvCxnSpPr>
        <p:spPr>
          <a:xfrm>
            <a:off x="1632857" y="3053443"/>
            <a:ext cx="914400" cy="44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C0597762-7909-4A01-BE3D-A481EC49C47F}"/>
              </a:ext>
            </a:extLst>
          </p:cNvPr>
          <p:cNvCxnSpPr/>
          <p:nvPr/>
        </p:nvCxnSpPr>
        <p:spPr>
          <a:xfrm flipH="1" flipV="1">
            <a:off x="8637814" y="3763736"/>
            <a:ext cx="1110343"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13C5B739-FCD8-40E2-994E-9DC30AE09F36}"/>
              </a:ext>
            </a:extLst>
          </p:cNvPr>
          <p:cNvCxnSpPr/>
          <p:nvPr/>
        </p:nvCxnSpPr>
        <p:spPr>
          <a:xfrm>
            <a:off x="1632857" y="1908969"/>
            <a:ext cx="1045029" cy="156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E503996F-12B6-42AF-A3DC-E2FEA4E95FC8}"/>
              </a:ext>
            </a:extLst>
          </p:cNvPr>
          <p:cNvSpPr txBox="1"/>
          <p:nvPr/>
        </p:nvSpPr>
        <p:spPr>
          <a:xfrm>
            <a:off x="891949" y="1724303"/>
            <a:ext cx="740908" cy="369332"/>
          </a:xfrm>
          <a:prstGeom prst="rect">
            <a:avLst/>
          </a:prstGeom>
          <a:noFill/>
        </p:spPr>
        <p:txBody>
          <a:bodyPr wrap="none" rtlCol="0">
            <a:spAutoFit/>
          </a:bodyPr>
          <a:lstStyle/>
          <a:p>
            <a:r>
              <a:rPr lang="fr-FR" dirty="0"/>
              <a:t>Menu</a:t>
            </a:r>
          </a:p>
        </p:txBody>
      </p:sp>
      <p:sp>
        <p:nvSpPr>
          <p:cNvPr id="27" name="ZoneTexte 26">
            <a:extLst>
              <a:ext uri="{FF2B5EF4-FFF2-40B4-BE49-F238E27FC236}">
                <a16:creationId xmlns:a16="http://schemas.microsoft.com/office/drawing/2014/main" id="{4035AA12-ABDD-4E99-BF85-0DC0763B007E}"/>
              </a:ext>
            </a:extLst>
          </p:cNvPr>
          <p:cNvSpPr txBox="1"/>
          <p:nvPr/>
        </p:nvSpPr>
        <p:spPr>
          <a:xfrm>
            <a:off x="312285" y="2746605"/>
            <a:ext cx="1438214" cy="646331"/>
          </a:xfrm>
          <a:prstGeom prst="rect">
            <a:avLst/>
          </a:prstGeom>
          <a:noFill/>
        </p:spPr>
        <p:txBody>
          <a:bodyPr wrap="none" rtlCol="0">
            <a:spAutoFit/>
          </a:bodyPr>
          <a:lstStyle/>
          <a:p>
            <a:r>
              <a:rPr lang="fr-FR" dirty="0"/>
              <a:t>Bibliothèque </a:t>
            </a:r>
          </a:p>
          <a:p>
            <a:r>
              <a:rPr lang="fr-FR" dirty="0"/>
              <a:t>de forme</a:t>
            </a:r>
          </a:p>
        </p:txBody>
      </p:sp>
      <p:sp>
        <p:nvSpPr>
          <p:cNvPr id="28" name="ZoneTexte 27">
            <a:extLst>
              <a:ext uri="{FF2B5EF4-FFF2-40B4-BE49-F238E27FC236}">
                <a16:creationId xmlns:a16="http://schemas.microsoft.com/office/drawing/2014/main" id="{EBA6B362-BAAA-4E3A-BD01-AB60F6C735E3}"/>
              </a:ext>
            </a:extLst>
          </p:cNvPr>
          <p:cNvSpPr txBox="1"/>
          <p:nvPr/>
        </p:nvSpPr>
        <p:spPr>
          <a:xfrm>
            <a:off x="10000531" y="2811627"/>
            <a:ext cx="1567224" cy="369332"/>
          </a:xfrm>
          <a:prstGeom prst="rect">
            <a:avLst/>
          </a:prstGeom>
          <a:noFill/>
        </p:spPr>
        <p:txBody>
          <a:bodyPr wrap="none" rtlCol="0">
            <a:spAutoFit/>
          </a:bodyPr>
          <a:lstStyle/>
          <a:p>
            <a:r>
              <a:rPr lang="fr-FR" dirty="0"/>
              <a:t>Zone de travail</a:t>
            </a:r>
          </a:p>
        </p:txBody>
      </p:sp>
      <p:sp>
        <p:nvSpPr>
          <p:cNvPr id="29" name="ZoneTexte 28">
            <a:extLst>
              <a:ext uri="{FF2B5EF4-FFF2-40B4-BE49-F238E27FC236}">
                <a16:creationId xmlns:a16="http://schemas.microsoft.com/office/drawing/2014/main" id="{557F2BB6-57DE-4DE7-9CBC-5638B490B760}"/>
              </a:ext>
            </a:extLst>
          </p:cNvPr>
          <p:cNvSpPr txBox="1"/>
          <p:nvPr/>
        </p:nvSpPr>
        <p:spPr>
          <a:xfrm>
            <a:off x="9870621" y="4416879"/>
            <a:ext cx="2277098" cy="646331"/>
          </a:xfrm>
          <a:prstGeom prst="rect">
            <a:avLst/>
          </a:prstGeom>
          <a:noFill/>
        </p:spPr>
        <p:txBody>
          <a:bodyPr wrap="none" rtlCol="0">
            <a:spAutoFit/>
          </a:bodyPr>
          <a:lstStyle/>
          <a:p>
            <a:r>
              <a:rPr lang="fr-FR" dirty="0"/>
              <a:t>Propriétés de la forme</a:t>
            </a:r>
          </a:p>
          <a:p>
            <a:r>
              <a:rPr lang="fr-FR" dirty="0"/>
              <a:t> sélectionnée</a:t>
            </a:r>
          </a:p>
        </p:txBody>
      </p:sp>
    </p:spTree>
    <p:extLst>
      <p:ext uri="{BB962C8B-B14F-4D97-AF65-F5344CB8AC3E}">
        <p14:creationId xmlns:p14="http://schemas.microsoft.com/office/powerpoint/2010/main" val="311311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Draw.io – les schémas de base</a:t>
            </a:r>
          </a:p>
        </p:txBody>
      </p:sp>
      <p:sp>
        <p:nvSpPr>
          <p:cNvPr id="24" name="Espace réservé du contenu 13">
            <a:extLst>
              <a:ext uri="{FF2B5EF4-FFF2-40B4-BE49-F238E27FC236}">
                <a16:creationId xmlns:a16="http://schemas.microsoft.com/office/drawing/2014/main" id="{8D036038-8013-472D-B912-66A62A84B1AA}"/>
              </a:ext>
            </a:extLst>
          </p:cNvPr>
          <p:cNvSpPr>
            <a:spLocks noGrp="1"/>
          </p:cNvSpPr>
          <p:nvPr>
            <p:ph sz="quarter" idx="13"/>
          </p:nvPr>
        </p:nvSpPr>
        <p:spPr>
          <a:xfrm>
            <a:off x="812800" y="1640541"/>
            <a:ext cx="7013146" cy="3590485"/>
          </a:xfrm>
        </p:spPr>
        <p:txBody>
          <a:bodyPr rtlCol="0">
            <a:normAutofit lnSpcReduction="10000"/>
          </a:bodyPr>
          <a:lstStyle/>
          <a:p>
            <a:pPr lvl="0" rtl="0"/>
            <a:r>
              <a:rPr lang="fr-FR" dirty="0"/>
              <a:t>Sur draw.io, vous pouvez ajouter des forme par glisser/déposer ou par simple clic.</a:t>
            </a:r>
          </a:p>
          <a:p>
            <a:pPr lvl="0" rtl="0"/>
            <a:r>
              <a:rPr lang="fr-FR" dirty="0"/>
              <a:t>Vous pouvez redimensionner les formes. Vous pouvez remplacer une forme par une autre en la glissant par au dessus. Vous pouvez entrer du teste dans une forme via un double clic.</a:t>
            </a:r>
          </a:p>
          <a:p>
            <a:pPr lvl="0" rtl="0"/>
            <a:endParaRPr lang="fr-FR" dirty="0"/>
          </a:p>
          <a:p>
            <a:pPr lvl="0" rtl="0"/>
            <a:r>
              <a:rPr lang="fr-FR" dirty="0"/>
              <a:t>Exercice schémas de base : Reproduisez le schéma ci contre </a:t>
            </a:r>
          </a:p>
          <a:p>
            <a:pPr lvl="0" rtl="0"/>
            <a:endParaRPr lang="fr-FR" dirty="0"/>
          </a:p>
          <a:p>
            <a:r>
              <a:rPr lang="fr-FR" dirty="0"/>
              <a:t>En cas de besoin : </a:t>
            </a:r>
            <a:r>
              <a:rPr lang="fr-FR" dirty="0">
                <a:hlinkClick r:id="rId3"/>
              </a:rPr>
              <a:t>https://drawio-app.com/draw-io-training-exercise-4-work-with-text-and-connectors/</a:t>
            </a:r>
            <a:r>
              <a:rPr lang="fr-FR" dirty="0"/>
              <a:t> </a:t>
            </a:r>
          </a:p>
        </p:txBody>
      </p:sp>
      <p:pic>
        <p:nvPicPr>
          <p:cNvPr id="5" name="Image 4">
            <a:extLst>
              <a:ext uri="{FF2B5EF4-FFF2-40B4-BE49-F238E27FC236}">
                <a16:creationId xmlns:a16="http://schemas.microsoft.com/office/drawing/2014/main" id="{9E990D64-890C-4161-9564-99FB2BC5D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842" y="1640541"/>
            <a:ext cx="3477439" cy="4307178"/>
          </a:xfrm>
          <a:prstGeom prst="rect">
            <a:avLst/>
          </a:prstGeom>
        </p:spPr>
      </p:pic>
      <p:cxnSp>
        <p:nvCxnSpPr>
          <p:cNvPr id="9" name="Connecteur droit avec flèche 8">
            <a:extLst>
              <a:ext uri="{FF2B5EF4-FFF2-40B4-BE49-F238E27FC236}">
                <a16:creationId xmlns:a16="http://schemas.microsoft.com/office/drawing/2014/main" id="{1E00AACD-2814-4643-89E4-E405586F8127}"/>
              </a:ext>
            </a:extLst>
          </p:cNvPr>
          <p:cNvCxnSpPr/>
          <p:nvPr/>
        </p:nvCxnSpPr>
        <p:spPr>
          <a:xfrm>
            <a:off x="7166919" y="3995351"/>
            <a:ext cx="1268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Draw.io – les schémas avancés</a:t>
            </a:r>
          </a:p>
        </p:txBody>
      </p:sp>
      <p:sp>
        <p:nvSpPr>
          <p:cNvPr id="7" name="Espace réservé du contenu 13">
            <a:extLst>
              <a:ext uri="{FF2B5EF4-FFF2-40B4-BE49-F238E27FC236}">
                <a16:creationId xmlns:a16="http://schemas.microsoft.com/office/drawing/2014/main" id="{2B319175-F3FE-46EB-9413-F7D753968B41}"/>
              </a:ext>
            </a:extLst>
          </p:cNvPr>
          <p:cNvSpPr>
            <a:spLocks noGrp="1"/>
          </p:cNvSpPr>
          <p:nvPr>
            <p:ph sz="quarter" idx="13"/>
          </p:nvPr>
        </p:nvSpPr>
        <p:spPr>
          <a:xfrm>
            <a:off x="812801" y="1759288"/>
            <a:ext cx="6167664" cy="4114800"/>
          </a:xfrm>
        </p:spPr>
        <p:txBody>
          <a:bodyPr rtlCol="0">
            <a:normAutofit/>
          </a:bodyPr>
          <a:lstStyle/>
          <a:p>
            <a:r>
              <a:rPr lang="fr-FR" sz="1800" dirty="0"/>
              <a:t>Vous pouvez également réaliser des schémas plus complexes, incluant des systèmes de mise en avant plan/ arrière plan, des systèmes de calque. De l'insertion d'image dans le diagramme.</a:t>
            </a:r>
          </a:p>
          <a:p>
            <a:endParaRPr lang="fr-FR" sz="1800" dirty="0"/>
          </a:p>
          <a:p>
            <a:r>
              <a:rPr lang="fr-FR" sz="1800" dirty="0"/>
              <a:t>Exercice : Reproduisez le diagramme ci contre : image café a rechercher sur les formes. Le rond bleu est sur un calque a part (</a:t>
            </a:r>
            <a:r>
              <a:rPr lang="fr-FR" sz="1800" dirty="0" err="1"/>
              <a:t>layout</a:t>
            </a:r>
            <a:r>
              <a:rPr lang="fr-FR" sz="1800" dirty="0"/>
              <a:t> sur draw.io)</a:t>
            </a:r>
          </a:p>
          <a:p>
            <a:endParaRPr lang="fr-FR" sz="1800" dirty="0"/>
          </a:p>
          <a:p>
            <a:r>
              <a:rPr lang="fr-FR" sz="1800" dirty="0"/>
              <a:t>En cas de soucis : </a:t>
            </a:r>
            <a:r>
              <a:rPr lang="fr-FR" sz="1800" dirty="0">
                <a:hlinkClick r:id="rId3"/>
              </a:rPr>
              <a:t>https://drawio-app.com/draw-io-training-exercise-6-work-with-the-symbol-library/</a:t>
            </a:r>
            <a:endParaRPr lang="fr-FR" sz="1800" dirty="0"/>
          </a:p>
          <a:p>
            <a:endParaRPr lang="fr-FR" sz="1800" dirty="0"/>
          </a:p>
          <a:p>
            <a:endParaRPr lang="fr-FR" sz="1800" dirty="0"/>
          </a:p>
        </p:txBody>
      </p:sp>
      <p:pic>
        <p:nvPicPr>
          <p:cNvPr id="4" name="Image 3">
            <a:extLst>
              <a:ext uri="{FF2B5EF4-FFF2-40B4-BE49-F238E27FC236}">
                <a16:creationId xmlns:a16="http://schemas.microsoft.com/office/drawing/2014/main" id="{952C8F0A-F2E6-456B-BEF4-927A97088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444" y="1330780"/>
            <a:ext cx="4890406" cy="4890406"/>
          </a:xfrm>
          <a:prstGeom prst="rect">
            <a:avLst/>
          </a:prstGeom>
        </p:spPr>
      </p:pic>
    </p:spTree>
    <p:extLst>
      <p:ext uri="{BB962C8B-B14F-4D97-AF65-F5344CB8AC3E}">
        <p14:creationId xmlns:p14="http://schemas.microsoft.com/office/powerpoint/2010/main" val="37592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Draw.io – les schémas expert</a:t>
            </a:r>
          </a:p>
        </p:txBody>
      </p:sp>
      <p:sp>
        <p:nvSpPr>
          <p:cNvPr id="14" name="Espace réservé du contenu 13"/>
          <p:cNvSpPr>
            <a:spLocks noGrp="1"/>
          </p:cNvSpPr>
          <p:nvPr>
            <p:ph sz="quarter" idx="13"/>
          </p:nvPr>
        </p:nvSpPr>
        <p:spPr>
          <a:xfrm>
            <a:off x="892312" y="2045473"/>
            <a:ext cx="5203687" cy="4114800"/>
          </a:xfrm>
        </p:spPr>
        <p:txBody>
          <a:bodyPr rtlCol="0">
            <a:normAutofit fontScale="85000" lnSpcReduction="20000"/>
          </a:bodyPr>
          <a:lstStyle/>
          <a:p>
            <a:pPr lvl="0"/>
            <a:r>
              <a:rPr lang="fr-FR" dirty="0"/>
              <a:t>Vous pouvez également sur draw.io ajouter des librairies de forme parmi celles fournies en allant sur more </a:t>
            </a:r>
            <a:r>
              <a:rPr lang="fr-FR" dirty="0" err="1"/>
              <a:t>shapes</a:t>
            </a:r>
            <a:r>
              <a:rPr lang="fr-FR" dirty="0"/>
              <a:t> en bas à gauche.</a:t>
            </a:r>
          </a:p>
          <a:p>
            <a:pPr lvl="0"/>
            <a:r>
              <a:rPr lang="fr-FR" dirty="0">
                <a:solidFill>
                  <a:schemeClr val="tx1"/>
                </a:solidFill>
              </a:rPr>
              <a:t>Vous pouvez charger des images, créer vos propre librairie à partir d'images à vous. Vous pouvez ouvrir des modèles déjà présent sur draw.io, importer des diagrammes d'autres logiciels, etc…</a:t>
            </a:r>
          </a:p>
          <a:p>
            <a:pPr lvl="0"/>
            <a:r>
              <a:rPr lang="fr-FR" dirty="0">
                <a:solidFill>
                  <a:schemeClr val="tx1"/>
                </a:solidFill>
              </a:rPr>
              <a:t>Vous pourrez aller au besoin jusqu’à créer vos propres maquettes.</a:t>
            </a:r>
          </a:p>
          <a:p>
            <a:pPr lvl="0"/>
            <a:endParaRPr lang="fr-FR" dirty="0">
              <a:solidFill>
                <a:schemeClr val="tx1"/>
              </a:solidFill>
            </a:endParaRPr>
          </a:p>
          <a:p>
            <a:pPr lvl="0"/>
            <a:r>
              <a:rPr lang="fr-FR" dirty="0">
                <a:solidFill>
                  <a:schemeClr val="tx1"/>
                </a:solidFill>
              </a:rPr>
              <a:t>Exercice : réaliser le schéma ci contre (images fournies)</a:t>
            </a:r>
          </a:p>
          <a:p>
            <a:pPr lvl="0"/>
            <a:endParaRPr lang="fr-FR" dirty="0">
              <a:solidFill>
                <a:schemeClr val="tx1"/>
              </a:solidFill>
            </a:endParaRPr>
          </a:p>
          <a:p>
            <a:pPr lvl="0"/>
            <a:r>
              <a:rPr lang="fr-FR" dirty="0">
                <a:solidFill>
                  <a:schemeClr val="tx1"/>
                </a:solidFill>
              </a:rPr>
              <a:t>En cas de besoin : </a:t>
            </a:r>
            <a:r>
              <a:rPr lang="fr-FR" dirty="0">
                <a:solidFill>
                  <a:schemeClr val="tx1"/>
                </a:solidFill>
                <a:hlinkClick r:id="rId3"/>
              </a:rPr>
              <a:t>https://drawio-app.com/draw-io-training-exercise-7-create-a-diagram-with-layers-and-images/</a:t>
            </a:r>
            <a:r>
              <a:rPr lang="fr-FR" dirty="0">
                <a:solidFill>
                  <a:schemeClr val="tx1"/>
                </a:solidFill>
              </a:rPr>
              <a:t> </a:t>
            </a:r>
          </a:p>
        </p:txBody>
      </p:sp>
      <p:pic>
        <p:nvPicPr>
          <p:cNvPr id="3" name="Image 2">
            <a:extLst>
              <a:ext uri="{FF2B5EF4-FFF2-40B4-BE49-F238E27FC236}">
                <a16:creationId xmlns:a16="http://schemas.microsoft.com/office/drawing/2014/main" id="{9B9ECA6D-0F27-4D46-8C30-D75270539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547" y="2234931"/>
            <a:ext cx="5692458" cy="3809681"/>
          </a:xfrm>
          <a:prstGeom prst="rect">
            <a:avLst/>
          </a:prstGeom>
        </p:spPr>
      </p:pic>
    </p:spTree>
    <p:extLst>
      <p:ext uri="{BB962C8B-B14F-4D97-AF65-F5344CB8AC3E}">
        <p14:creationId xmlns:p14="http://schemas.microsoft.com/office/powerpoint/2010/main" val="119055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Draw.io - TP</a:t>
            </a:r>
          </a:p>
        </p:txBody>
      </p:sp>
      <p:sp>
        <p:nvSpPr>
          <p:cNvPr id="14" name="Espace réservé du contenu 13"/>
          <p:cNvSpPr>
            <a:spLocks noGrp="1"/>
          </p:cNvSpPr>
          <p:nvPr>
            <p:ph sz="quarter" idx="13"/>
          </p:nvPr>
        </p:nvSpPr>
        <p:spPr>
          <a:xfrm>
            <a:off x="892313" y="2045473"/>
            <a:ext cx="10566400" cy="4114800"/>
          </a:xfrm>
        </p:spPr>
        <p:txBody>
          <a:bodyPr rtlCol="0">
            <a:normAutofit/>
          </a:bodyPr>
          <a:lstStyle/>
          <a:p>
            <a:pPr lvl="0"/>
            <a:r>
              <a:rPr lang="fr-FR" dirty="0"/>
              <a:t>Si vous avez le temps, faites un tour sur le reste des exercices de draw.io :</a:t>
            </a:r>
          </a:p>
          <a:p>
            <a:pPr lvl="0"/>
            <a:r>
              <a:rPr lang="fr-FR" dirty="0">
                <a:hlinkClick r:id="rId3"/>
              </a:rPr>
              <a:t>https://drawio-app.com/tutorials/learning/</a:t>
            </a:r>
            <a:r>
              <a:rPr lang="fr-FR" dirty="0"/>
              <a:t> </a:t>
            </a:r>
          </a:p>
          <a:p>
            <a:pPr lvl="0"/>
            <a:endParaRPr lang="fr-FR" dirty="0"/>
          </a:p>
          <a:p>
            <a:pPr lvl="0"/>
            <a:r>
              <a:rPr lang="fr-FR" dirty="0"/>
              <a:t>TP1 – refaire au propre le wireframe Bootstrap fait au tableau</a:t>
            </a:r>
          </a:p>
          <a:p>
            <a:pPr lvl="0"/>
            <a:r>
              <a:rPr lang="fr-FR" dirty="0"/>
              <a:t>TP2 – refaire une maquette proche de Liberty</a:t>
            </a:r>
          </a:p>
          <a:p>
            <a:pPr lvl="0"/>
            <a:endParaRPr lang="fr-FR" dirty="0">
              <a:solidFill>
                <a:schemeClr val="tx1"/>
              </a:solidFill>
              <a:latin typeface="Arial Unicode MS"/>
            </a:endParaRPr>
          </a:p>
        </p:txBody>
      </p:sp>
    </p:spTree>
    <p:extLst>
      <p:ext uri="{BB962C8B-B14F-4D97-AF65-F5344CB8AC3E}">
        <p14:creationId xmlns:p14="http://schemas.microsoft.com/office/powerpoint/2010/main" val="186755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CF195433-C13C-4992-BB9A-17B0DB253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D6C63E-22D9-40FD-AF90-6F5632A4309F}">
  <ds:schemaRefs>
    <ds:schemaRef ds:uri="http://schemas.microsoft.com/sharepoint/v3/contenttype/forms"/>
  </ds:schemaRefs>
</ds:datastoreItem>
</file>

<file path=customXml/itemProps3.xml><?xml version="1.0" encoding="utf-8"?>
<ds:datastoreItem xmlns:ds="http://schemas.openxmlformats.org/officeDocument/2006/customXml" ds:itemID="{28DC6412-8CE7-4C8A-96E9-2669F16D17E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a4f35948-e619-41b3-aa29-22878b09cfd2"/>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606</TotalTime>
  <Words>519</Words>
  <Application>Microsoft Office PowerPoint</Application>
  <PresentationFormat>Grand écran</PresentationFormat>
  <Paragraphs>55</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Arial Unicode MS</vt:lpstr>
      <vt:lpstr>Calibri</vt:lpstr>
      <vt:lpstr>Calibri Light</vt:lpstr>
      <vt:lpstr>Rétrospective</vt:lpstr>
      <vt:lpstr>MODULE DRAW.IO</vt:lpstr>
      <vt:lpstr>Objectifs du cours</vt:lpstr>
      <vt:lpstr>Intérêt</vt:lpstr>
      <vt:lpstr>Présentation draw.io</vt:lpstr>
      <vt:lpstr>Draw.io – les schémas de base</vt:lpstr>
      <vt:lpstr>Draw.io – les schémas avancés</vt:lpstr>
      <vt:lpstr>Draw.io – les schémas expert</vt:lpstr>
      <vt:lpstr>Draw.io - 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XML - JAVASCRIPT</dc:title>
  <dc:creator>Jul ien</dc:creator>
  <cp:lastModifiedBy>Jul ien</cp:lastModifiedBy>
  <cp:revision>47</cp:revision>
  <dcterms:created xsi:type="dcterms:W3CDTF">2019-01-10T14:40:52Z</dcterms:created>
  <dcterms:modified xsi:type="dcterms:W3CDTF">2020-03-14T21:36:02Z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