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7" r:id="rId6"/>
    <p:sldId id="268" r:id="rId7"/>
    <p:sldId id="269" r:id="rId8"/>
    <p:sldId id="270" r:id="rId9"/>
    <p:sldId id="271" r:id="rId10"/>
    <p:sldId id="306" r:id="rId11"/>
    <p:sldId id="276" r:id="rId12"/>
    <p:sldId id="272" r:id="rId13"/>
    <p:sldId id="274" r:id="rId14"/>
    <p:sldId id="299" r:id="rId15"/>
    <p:sldId id="307" r:id="rId16"/>
    <p:sldId id="304" r:id="rId17"/>
    <p:sldId id="301" r:id="rId18"/>
    <p:sldId id="303" r:id="rId19"/>
    <p:sldId id="298" r:id="rId20"/>
    <p:sldId id="308" r:id="rId21"/>
    <p:sldId id="290" r:id="rId22"/>
    <p:sldId id="286" r:id="rId23"/>
    <p:sldId id="305" r:id="rId24"/>
    <p:sldId id="30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9F53-72E2-42F5-B398-193230531583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E17A-2805-4419-AC54-4C55DFB5A30F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689-02A0-49A8-934B-B81178064608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B210-6566-4F07-A4BD-F4FB8E2C2E7C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46F-D041-4CA2-8A12-3331E67FC3AB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21E2-CEE1-4954-B7DB-A06F82C23F8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9141-AD0D-468D-8C2D-61C2E6FB3724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2F1-23DE-47E0-B449-294E796AC1E3}" type="datetime1">
              <a:rPr lang="fr-FR" smtClean="0"/>
              <a:t>10/09/2018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2D23-10BA-4DF9-8B2F-CBBF7E428874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00248D-A149-43F0-ABC5-948CA0244BB7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52-4C4B-4AC3-92F7-A9F73D16C8B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ECA9-A4D7-4921-BECE-D5124986948D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oc-flight-delay-prediction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727-12B9-479E-9322-86FC3BC176C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966E6-34FA-4517-94EA-9CF4093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9" y="1015864"/>
            <a:ext cx="571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Régression linéaire multiple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6ED50-7509-4A52-A47F-EBD128436EB5}"/>
              </a:ext>
            </a:extLst>
          </p:cNvPr>
          <p:cNvSpPr txBox="1"/>
          <p:nvPr/>
        </p:nvSpPr>
        <p:spPr>
          <a:xfrm>
            <a:off x="1209040" y="2032000"/>
            <a:ext cx="9946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Principe : Ecrire la variable cible comme une combinaison linéaire des variables explicatives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On souhaite optimiser nos coefficients a</a:t>
            </a:r>
            <a:r>
              <a:rPr lang="fr-FR" baseline="-25000" dirty="0"/>
              <a:t>i </a:t>
            </a:r>
            <a:r>
              <a:rPr lang="fr-FR" dirty="0"/>
              <a:t>de manière à minimiser les termes d’erreur et obtenir une équation du type :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On optimise nos coefficients à partir de l’expression suivante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                                                                                                                                   avec 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9058C7-890A-4741-B701-2EA5E529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64" y="2401332"/>
            <a:ext cx="6157886" cy="6318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650F07-9D10-46DB-ACCC-9DE822DD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38" y="3546068"/>
            <a:ext cx="4680342" cy="733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8F0E74-E5F9-474E-BEEF-4FDC177B1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51" y="4979354"/>
            <a:ext cx="6234495" cy="7636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E1461B-32B2-430E-A573-789F733C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303" y="5022937"/>
            <a:ext cx="1227219" cy="3818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9ACE5AF-849A-4C1C-845A-747DF474B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257" y="174228"/>
            <a:ext cx="1379243" cy="13792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Régressions régularisées (1/2) </a:t>
            </a:r>
            <a:br>
              <a:rPr lang="fr-FR" b="1" dirty="0"/>
            </a:br>
            <a:r>
              <a:rPr lang="fr-FR" sz="3200" b="1" dirty="0"/>
              <a:t>Principe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A674F-24F4-4988-9A1B-918F698C7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Afin de privilégier un espace de solutions plus restreint et donc plus stable, la </a:t>
                </a:r>
                <a:r>
                  <a:rPr lang="fr-FR" b="1" dirty="0"/>
                  <a:t>régression Ridge</a:t>
                </a:r>
                <a:r>
                  <a:rPr lang="fr-FR" dirty="0"/>
                  <a:t> ajoute un terme de régularisation permettant de réduire le poids des coefficients : </a:t>
                </a:r>
              </a:p>
              <a:p>
                <a:pPr marL="0" indent="0">
                  <a:buNone/>
                </a:pPr>
                <a:r>
                  <a:rPr lang="fr-FR" dirty="0"/>
                  <a:t>Le terme de régularisation est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fr-FR" dirty="0"/>
                  <a:t>²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Dans le cas de la </a:t>
                </a:r>
                <a:r>
                  <a:rPr lang="fr-FR" b="1" dirty="0"/>
                  <a:t>régression Lasso</a:t>
                </a:r>
                <a:r>
                  <a:rPr lang="fr-FR" dirty="0"/>
                  <a:t>, on considère </a:t>
                </a:r>
                <a:br>
                  <a:rPr lang="fr-FR" dirty="0"/>
                </a:br>
                <a:r>
                  <a:rPr lang="fr-FR" dirty="0"/>
                  <a:t>la norme 1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baseline="64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fr-FR" dirty="0"/>
                  <a:t>|</a:t>
                </a:r>
                <a:br>
                  <a:rPr lang="fr-FR" dirty="0"/>
                </a:br>
                <a:r>
                  <a:rPr lang="fr-FR" dirty="0"/>
                  <a:t>Cela va permettre d’annuler les coefficients</a:t>
                </a:r>
                <a:br>
                  <a:rPr lang="fr-FR" dirty="0"/>
                </a:br>
                <a:r>
                  <a:rPr lang="fr-FR" dirty="0"/>
                  <a:t>de faible importance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Enfin la </a:t>
                </a:r>
                <a:r>
                  <a:rPr lang="fr-FR" b="1" dirty="0"/>
                  <a:t>régression </a:t>
                </a:r>
                <a:r>
                  <a:rPr lang="fr-FR" b="1" dirty="0" err="1"/>
                  <a:t>Elastic</a:t>
                </a:r>
                <a:r>
                  <a:rPr lang="fr-FR" b="1" dirty="0"/>
                  <a:t> Net</a:t>
                </a:r>
                <a:r>
                  <a:rPr lang="fr-FR" dirty="0"/>
                  <a:t> combine les deux solutions précédentes afin de pouvoir bénéficier des avantages de chacune. 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A674F-24F4-4988-9A1B-918F698C7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649628-BAA4-441C-9970-AF14C36C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56" y="2438653"/>
            <a:ext cx="4912624" cy="2471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359149-CAD2-4B3E-A980-6911CCCC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257" y="174228"/>
            <a:ext cx="1379243" cy="13792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113B-68A4-49C0-9865-3DDF3869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Régressions régularisées (2/2)</a:t>
            </a:r>
            <a:br>
              <a:rPr lang="fr-FR" dirty="0"/>
            </a:br>
            <a:r>
              <a:rPr lang="fr-FR" sz="3600" dirty="0"/>
              <a:t>Optimisation du paramètre de régularisation (</a:t>
            </a:r>
            <a:r>
              <a:rPr lang="el-GR" sz="3600" dirty="0"/>
              <a:t>α</a:t>
            </a:r>
            <a:r>
              <a:rPr lang="fr-FR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AD1B-E6FF-426F-A50A-CC6EEC81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CC7E-7BB1-4E6D-B8D2-C3AED36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6347-B243-4176-8D6D-BF5AF357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42FEB-3482-471B-8EBF-AE2F26D4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" y="3096420"/>
            <a:ext cx="5666486" cy="3077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FF632-3923-4196-AC4F-54B46E60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8" y="3088651"/>
            <a:ext cx="5696660" cy="3077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AE903-AF67-434E-849D-A87540E2207E}"/>
              </a:ext>
            </a:extLst>
          </p:cNvPr>
          <p:cNvSpPr txBox="1"/>
          <p:nvPr/>
        </p:nvSpPr>
        <p:spPr>
          <a:xfrm>
            <a:off x="843280" y="1879600"/>
            <a:ext cx="1036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Un paramètre permet de contrôler le poids de la pénalisation : </a:t>
            </a:r>
            <a:r>
              <a:rPr lang="el-GR" dirty="0"/>
              <a:t>α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du paramètre alpha jouant sur le poids de la régularisation par minimisation de l’erreur sur le jeu de données « train » en validation croisée.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Etude de l’évolution des différents coefficients selon l’évolution d’alpha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8CB144-5445-4619-9189-EE458EE04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257" y="174228"/>
            <a:ext cx="1379243" cy="13792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1D942E-DF55-42DE-ABB9-91BC1160A134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9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SGD </a:t>
            </a:r>
            <a:r>
              <a:rPr lang="fr-FR" b="1" dirty="0" err="1"/>
              <a:t>Regressor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359F2-C1C5-4D5A-A3AC-0326B57550DB}"/>
              </a:ext>
            </a:extLst>
          </p:cNvPr>
          <p:cNvSpPr txBox="1"/>
          <p:nvPr/>
        </p:nvSpPr>
        <p:spPr>
          <a:xfrm>
            <a:off x="1229360" y="2042160"/>
            <a:ext cx="992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Algorithme plus adapté que les autres modèles de régression sur les jeu d’entrainement larges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On retrouve le principe de la régression Ridge avec un terme de pénalisation (le type de pénalisation est d’ailleurs un paramètre de l’algorithme implémenté dans </a:t>
            </a:r>
            <a:r>
              <a:rPr lang="fr-FR" dirty="0" err="1"/>
              <a:t>scikit-learn</a:t>
            </a:r>
            <a:r>
              <a:rPr lang="fr-FR" dirty="0"/>
              <a:t>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Minimisation de l’expression à minimiser par descente de gradient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Inconvénient : Complexité due aux nombreux paramètres utilisés par l’algorithme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EB097-C9D6-4BD7-971D-25C848DA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20" y="4350484"/>
            <a:ext cx="5902960" cy="1921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063E9-25AB-4CB3-ACA0-204EF9C0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257" y="174228"/>
            <a:ext cx="1379243" cy="13792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DA35F0-E71A-4F3B-B71E-F1E5DFF0D229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3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Choix du modèle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A244D-6CE5-4837-95F9-CE4D0B94E4F7}"/>
              </a:ext>
            </a:extLst>
          </p:cNvPr>
          <p:cNvSpPr txBox="1"/>
          <p:nvPr/>
        </p:nvSpPr>
        <p:spPr>
          <a:xfrm>
            <a:off x="1097280" y="2021840"/>
            <a:ext cx="994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Plusieurs modèles à disposition, nous allons comparer leur performance.</a:t>
            </a:r>
          </a:p>
          <a:p>
            <a:r>
              <a:rPr lang="fr-FR" dirty="0"/>
              <a:t>Nous nous basons sur 3 critères de </a:t>
            </a:r>
            <a:r>
              <a:rPr lang="fr-FR" dirty="0" err="1"/>
              <a:t>scoring</a:t>
            </a:r>
            <a:r>
              <a:rPr lang="fr-FR" dirty="0"/>
              <a:t> :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L’erreur absolue moyenne (MAE)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L’erreur type (RMSE)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Le coefficient de détermination R²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8EF054-D1D8-4D73-9C49-0C496D8D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11763"/>
              </p:ext>
            </p:extLst>
          </p:nvPr>
        </p:nvGraphicFramePr>
        <p:xfrm>
          <a:off x="1097280" y="3906969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358947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513818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267391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463697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394884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2157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Régression Linéaire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Régression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Régression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Gradient Stochastique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7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12,23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11,93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11,93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11,93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1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16,74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16,29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16,27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16,27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16.28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0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0,055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0,055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j-lt"/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4251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36C618D-FE28-458F-A3E8-8EE6D931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477" y="77078"/>
            <a:ext cx="1514885" cy="15148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5DDBD6-817C-49F1-AE71-747A866EEE7B}"/>
              </a:ext>
            </a:extLst>
          </p:cNvPr>
          <p:cNvSpPr/>
          <p:nvPr/>
        </p:nvSpPr>
        <p:spPr>
          <a:xfrm>
            <a:off x="10286477" y="1381760"/>
            <a:ext cx="757444" cy="210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8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Choix du modèle : 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611FC-A277-43C1-A891-7258D0E1A861}"/>
              </a:ext>
            </a:extLst>
          </p:cNvPr>
          <p:cNvSpPr txBox="1"/>
          <p:nvPr/>
        </p:nvSpPr>
        <p:spPr>
          <a:xfrm>
            <a:off x="1178560" y="1869440"/>
            <a:ext cx="100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L’importance des coefficients, en valeur absolue, obtient une meilleure stabilité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55738-DA1A-45C7-9408-581ED1A1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477" y="77078"/>
            <a:ext cx="1514885" cy="15148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A8E7F7-E477-4D7A-ACD9-9833AFF915A9}"/>
              </a:ext>
            </a:extLst>
          </p:cNvPr>
          <p:cNvSpPr/>
          <p:nvPr/>
        </p:nvSpPr>
        <p:spPr>
          <a:xfrm>
            <a:off x="10286477" y="1381760"/>
            <a:ext cx="757444" cy="210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8A1AC-9546-4477-9B9E-8F2D2AFD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0852"/>
            <a:ext cx="8524240" cy="38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API Web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02-C04C-44FE-B2DE-949B9EEC1F4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38B2AB-0245-4DE2-8179-CAC2C8CD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API 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Découverte du HTML et de la programmation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https://oc-flight-delay-prediction.herokuapp.com/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05D60-F145-4953-9544-2E4C85A2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63" y="3690926"/>
            <a:ext cx="5224326" cy="2473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</a:t>
            </a:r>
            <a:r>
              <a:rPr lang="fr-FR" sz="2000" dirty="0" err="1"/>
              <a:t>Feature</a:t>
            </a:r>
            <a:r>
              <a:rPr lang="fr-FR" sz="2000" dirty="0"/>
              <a:t> engineering : Création de nouvelles variables explicatives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Gestion des </a:t>
            </a:r>
            <a:r>
              <a:rPr lang="fr-FR" sz="2000" dirty="0" err="1"/>
              <a:t>outliers</a:t>
            </a:r>
            <a:r>
              <a:rPr lang="fr-FR" sz="2000" dirty="0"/>
              <a:t> : Forte influence sur les modèles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Comparaison des différents modèles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Utilisation de séries temporelles pour modéliser le phénomène dans le temps et pouvoir ainsi calculer des prédictions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Pre-</a:t>
            </a:r>
            <a:r>
              <a:rPr lang="fr-FR" sz="2000" dirty="0" err="1"/>
              <a:t>clusterisation</a:t>
            </a:r>
            <a:r>
              <a:rPr lang="fr-FR" sz="2000" dirty="0"/>
              <a:t> des données pour appliquer les modèles de régression sur des ensembles plus « homogènes »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C919-0489-45DD-81CC-A6E4D36E85B2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C13D-68FF-4DF1-B81B-75C7F78569B7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A84D0A3A-5294-4F2B-A74F-210BC15424D0}" type="datetime1">
              <a:rPr lang="fr-FR" smtClean="0"/>
              <a:t>10/09/2018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#1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A3AB9-71DF-45D3-AC63-1C1096E5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" y="1907857"/>
            <a:ext cx="5742827" cy="3121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0D1E0-A405-4072-8591-CC6EDA18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51" y="1875048"/>
            <a:ext cx="6087994" cy="32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 Matrice de corrélation des 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B4583E-132C-4BCC-9A4B-F7B2C04FF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520" y="1919265"/>
            <a:ext cx="5466079" cy="43586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 tant que Data </a:t>
            </a:r>
            <a:r>
              <a:rPr lang="fr-FR" dirty="0" err="1"/>
              <a:t>Scientist</a:t>
            </a:r>
            <a:r>
              <a:rPr lang="fr-FR" dirty="0"/>
              <a:t> chez </a:t>
            </a:r>
            <a:r>
              <a:rPr lang="fr-FR" dirty="0" err="1"/>
              <a:t>AirData</a:t>
            </a:r>
            <a:r>
              <a:rPr lang="fr-FR" dirty="0"/>
              <a:t>, compagnie d’aviation, il nous est demandé de mettre en place un modèle pour prédire les retards sur les vols.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De nombreuses informations sont disponibles dans la base de données originale, parmi notamment lesquelles : Date, heure et ville de départ et d’arrivée, compagnie aérienne, retard au départ et à l’arrivée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Tester plusieurs modèles de régression pour prédire le retard des vols, et sélectionner celui qui sera jugé le plus performant.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des algorithmes de régression linéaire et de régression avec pénalisation.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notre prédiction sur les vols indiqués par des utilisateurs.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7C07-3369-4123-BE93-6F83C130509A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905BF-5258-4268-AA66-22FB8F0C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114" y="0"/>
            <a:ext cx="1559131" cy="1559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03A-4E77-4986-B9C6-C3AD545E88CD}" type="datetime1">
              <a:rPr lang="fr-FR" smtClean="0"/>
              <a:t>10/09/2018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Analyse préliminaire des données et </a:t>
            </a:r>
            <a:r>
              <a:rPr lang="fr-FR" dirty="0" err="1"/>
              <a:t>feature</a:t>
            </a:r>
            <a:r>
              <a:rPr lang="fr-FR" dirty="0"/>
              <a:t> engineering  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avons + 5 000 000 de lignes initialement : Echantillonnage à 8% (450 000 lignes)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Initialement la matrice est complète à 85.7%.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identifions une vingtaine de variables d’intérêt dans un premier temps </a:t>
            </a:r>
            <a:r>
              <a:rPr lang="fr-FR" dirty="0">
                <a:sym typeface="Wingdings" panose="05000000000000000000" pitchFamily="2" charset="2"/>
              </a:rPr>
              <a:t> 99.8 %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Identification de la variable cible : ‘ARR_DELAY’   suppression des lignes où la valeur manque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E71-64A8-4E8B-8EC1-166F2AE00838}" type="datetime1">
              <a:rPr lang="fr-FR" smtClean="0"/>
              <a:t>10/09/2018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8D2CF-59E1-4AE3-B7A2-7DB94F71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05" y="3729533"/>
            <a:ext cx="4637721" cy="2529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A0DAC-B06D-4F4A-96D4-286F4F91A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693895"/>
            <a:ext cx="4446962" cy="25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Afin d’améliorer nos modèles de régression nous avons créé de nouvelles variables explicatives à partir des variables de bases, mais également à partir d’informations extérieures (météo)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/>
              <a:t>‘</a:t>
            </a:r>
            <a:r>
              <a:rPr lang="fr-FR" sz="1600" dirty="0" err="1"/>
              <a:t>hdays</a:t>
            </a:r>
            <a:r>
              <a:rPr lang="fr-FR" sz="1600" dirty="0"/>
              <a:t>’ : Distance du jour du vol au jour férié américain le plus proche (pour l’année 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/>
              <a:t>‘EML’ : Séparation de la journée en 3 parties ‘</a:t>
            </a:r>
            <a:r>
              <a:rPr lang="fr-FR" sz="1600" dirty="0" err="1"/>
              <a:t>early</a:t>
            </a:r>
            <a:r>
              <a:rPr lang="fr-FR" sz="1600" dirty="0"/>
              <a:t>’ ‘</a:t>
            </a:r>
            <a:r>
              <a:rPr lang="fr-FR" sz="1600" dirty="0" err="1"/>
              <a:t>mid</a:t>
            </a:r>
            <a:r>
              <a:rPr lang="fr-FR" sz="1600" dirty="0"/>
              <a:t> </a:t>
            </a:r>
            <a:r>
              <a:rPr lang="fr-FR" sz="1600" dirty="0" err="1"/>
              <a:t>day</a:t>
            </a:r>
            <a:r>
              <a:rPr lang="fr-FR" sz="1600" dirty="0"/>
              <a:t>’ ‘</a:t>
            </a:r>
            <a:r>
              <a:rPr lang="fr-FR" sz="1600" dirty="0" err="1"/>
              <a:t>late</a:t>
            </a:r>
            <a:r>
              <a:rPr lang="fr-FR" sz="1600" dirty="0"/>
              <a:t>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/>
              <a:t>Données météo ‘Vent’, ‘</a:t>
            </a:r>
            <a:r>
              <a:rPr lang="fr-FR" sz="1600" dirty="0" err="1"/>
              <a:t>Prec</a:t>
            </a:r>
            <a:r>
              <a:rPr lang="fr-FR" sz="1600" dirty="0"/>
              <a:t>’ pour précipitations et ‘Nuage’ pour taux d’ensoleillement’ </a:t>
            </a:r>
            <a:r>
              <a:rPr lang="fr-FR" sz="1600" dirty="0">
                <a:sym typeface="Wingdings" panose="05000000000000000000" pitchFamily="2" charset="2"/>
              </a:rPr>
              <a:t> Données moyennes mensuelles sur l’ensemble des Etats-Unis.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600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7687-78D6-49D2-8FED-B221CF85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4E95-D2BA-40B6-9074-59C28F3266B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FFAE-1A5B-4028-B08B-222DAAE9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0E57-05B6-4D6F-B45A-ED68DE8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7AEA0-A221-4389-B887-63961B43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75" y="69709"/>
            <a:ext cx="1667651" cy="16676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CE7474-E03C-4530-BCDD-C178395E4DDA}"/>
              </a:ext>
            </a:extLst>
          </p:cNvPr>
          <p:cNvSpPr/>
          <p:nvPr/>
        </p:nvSpPr>
        <p:spPr>
          <a:xfrm>
            <a:off x="10324214" y="1520456"/>
            <a:ext cx="831466" cy="13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44FF35-67FC-42FD-B05C-B6CD86AC9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16575"/>
              </p:ext>
            </p:extLst>
          </p:nvPr>
        </p:nvGraphicFramePr>
        <p:xfrm>
          <a:off x="578803" y="4457152"/>
          <a:ext cx="10292399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1723">
                  <a:extLst>
                    <a:ext uri="{9D8B030D-6E8A-4147-A177-3AD203B41FA5}">
                      <a16:colId xmlns:a16="http://schemas.microsoft.com/office/drawing/2014/main" val="3806169824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3216865348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1485717871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986838101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2066112123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1431169167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2371391802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1576397638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2113163293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1094532624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1842785819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3646432950"/>
                    </a:ext>
                  </a:extLst>
                </a:gridCol>
                <a:gridCol w="791723">
                  <a:extLst>
                    <a:ext uri="{9D8B030D-6E8A-4147-A177-3AD203B41FA5}">
                      <a16:colId xmlns:a16="http://schemas.microsoft.com/office/drawing/2014/main" val="1296569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Mois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21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dirty="0" err="1"/>
                        <a:t>Prec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293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6350" marR="6350" marT="6350" marB="6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6350" marR="6350" marT="6350" marB="6350"/>
                </a:tc>
                <a:extLst>
                  <a:ext uri="{0D108BD9-81ED-4DB2-BD59-A6C34878D82A}">
                    <a16:rowId xmlns:a16="http://schemas.microsoft.com/office/drawing/2014/main" val="392095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13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Nuage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>
                          <a:latin typeface="+mn-lt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+mn-lt"/>
                        </a:rPr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7128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309FFD-6B54-4742-86C5-1ACF163DE7E6}"/>
              </a:ext>
            </a:extLst>
          </p:cNvPr>
          <p:cNvSpPr txBox="1"/>
          <p:nvPr/>
        </p:nvSpPr>
        <p:spPr>
          <a:xfrm>
            <a:off x="4881869" y="4149375"/>
            <a:ext cx="353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Météo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FB04E-E707-4753-918E-22716685F265}"/>
              </a:ext>
            </a:extLst>
          </p:cNvPr>
          <p:cNvSpPr txBox="1"/>
          <p:nvPr/>
        </p:nvSpPr>
        <p:spPr>
          <a:xfrm>
            <a:off x="578803" y="6018028"/>
            <a:ext cx="10576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Source : https://www.historique-meteo.net/amerique-du-nord/etats-unis/2016/</a:t>
            </a:r>
          </a:p>
        </p:txBody>
      </p:sp>
    </p:spTree>
    <p:extLst>
      <p:ext uri="{BB962C8B-B14F-4D97-AF65-F5344CB8AC3E}">
        <p14:creationId xmlns:p14="http://schemas.microsoft.com/office/powerpoint/2010/main" val="6939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70C-FFF4-4EF2-812E-55E49F97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5314-D618-4E7D-9755-B7700D33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L’observation combinée des différentes variables avec la variable du retard nous permet d’avoir une première idée de l’influence de celles-ci.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F8B8-30C3-40C7-B5AE-9B2A388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8511-031C-436C-A96F-7DF7BAC6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B092-2194-4F39-8464-400499C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CC1BC-1605-4994-8BD4-9AD2BC79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7" y="2511112"/>
            <a:ext cx="5104228" cy="2894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887DE-FDAE-4D94-AD20-B53B33B0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36" y="2511112"/>
            <a:ext cx="6295194" cy="2965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26C3A-BB16-4F2A-930A-4F8FE51611C6}"/>
              </a:ext>
            </a:extLst>
          </p:cNvPr>
          <p:cNvSpPr txBox="1"/>
          <p:nvPr/>
        </p:nvSpPr>
        <p:spPr>
          <a:xfrm>
            <a:off x="213360" y="5669280"/>
            <a:ext cx="1157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Du aux nombreux </a:t>
            </a:r>
            <a:r>
              <a:rPr lang="fr-FR" sz="1600" dirty="0" err="1"/>
              <a:t>outliers</a:t>
            </a:r>
            <a:r>
              <a:rPr lang="fr-FR" sz="1600" dirty="0"/>
              <a:t> gênant la visualisation, les représentations ci-dessous sont réalisées sur les retards inférieurs à 100 minutes </a:t>
            </a:r>
          </a:p>
        </p:txBody>
      </p:sp>
    </p:spTree>
    <p:extLst>
      <p:ext uri="{BB962C8B-B14F-4D97-AF65-F5344CB8AC3E}">
        <p14:creationId xmlns:p14="http://schemas.microsoft.com/office/powerpoint/2010/main" val="1883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EEFE-6EE8-453C-A1C9-B4C8EDD3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One Hot Encoder et 1</a:t>
            </a:r>
            <a:r>
              <a:rPr lang="fr-FR" b="1" baseline="30000" dirty="0"/>
              <a:t>ère</a:t>
            </a:r>
            <a:r>
              <a:rPr lang="fr-FR" b="1" dirty="0"/>
              <a:t>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F49-8074-4D55-B02C-943F1212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24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Méthode Local </a:t>
            </a:r>
            <a:r>
              <a:rPr lang="fr-FR" dirty="0" err="1"/>
              <a:t>Outlier</a:t>
            </a:r>
            <a:r>
              <a:rPr lang="fr-FR" dirty="0"/>
              <a:t> Factor pour filtrage des </a:t>
            </a:r>
            <a:r>
              <a:rPr lang="fr-FR" dirty="0" err="1"/>
              <a:t>outliers</a:t>
            </a:r>
            <a:r>
              <a:rPr lang="fr-FR" dirty="0"/>
              <a:t> (10% des données identifiées)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Nous considérons des variables catégorielles (malgré leur format numérique)</a:t>
            </a:r>
            <a:br>
              <a:rPr lang="fr-FR" dirty="0"/>
            </a:br>
            <a:r>
              <a:rPr lang="fr-FR" dirty="0"/>
              <a:t>Nous appliquons donc un encodage afin de pouvoir fournir ces données en entrée à nos modèles de régression </a:t>
            </a:r>
            <a:r>
              <a:rPr lang="fr-FR" dirty="0">
                <a:sym typeface="Wingdings" panose="05000000000000000000" pitchFamily="2" charset="2"/>
              </a:rPr>
              <a:t> One Hot </a:t>
            </a:r>
            <a:r>
              <a:rPr lang="fr-FR" dirty="0" err="1">
                <a:sym typeface="Wingdings" panose="05000000000000000000" pitchFamily="2" charset="2"/>
              </a:rPr>
              <a:t>Encoding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Nos variables ne sont pas corrélées, hormis faiblement les données météo entre elles (cf. annexe #2)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Comme première base de travail nous considérons un modèle de prédiction naïf : Prédiction par la moyenne  Erreur moyenne absolue de prédiction de 12.2 minutes.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E213-333B-4B40-B1AE-E0ED2AE6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3F0B-97FD-45F0-A473-DECB1641DD96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98CB-BA61-4A52-BE0F-3110976C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873D-E475-4FB1-B054-5C7E4174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E04DF-16AA-46CF-AB24-C2F9515541CD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Moyenne des retards :   -3.2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8111E-F3A2-4ED5-8863-895E04144333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One Hot </a:t>
            </a:r>
            <a:r>
              <a:rPr lang="fr-FR" dirty="0" err="1"/>
              <a:t>Encoding</a:t>
            </a:r>
            <a:r>
              <a:rPr lang="fr-FR" dirty="0"/>
              <a:t> :</a:t>
            </a:r>
          </a:p>
          <a:p>
            <a:pPr algn="ctr"/>
            <a:r>
              <a:rPr lang="fr-FR" dirty="0"/>
              <a:t>13 variables </a:t>
            </a:r>
            <a:r>
              <a:rPr lang="fr-FR" dirty="0">
                <a:sym typeface="Wingdings" panose="05000000000000000000" pitchFamily="2" charset="2"/>
              </a:rPr>
              <a:t> </a:t>
            </a:r>
          </a:p>
          <a:p>
            <a:pPr algn="ctr"/>
            <a:r>
              <a:rPr lang="fr-FR" dirty="0">
                <a:sym typeface="Wingdings" panose="05000000000000000000" pitchFamily="2" charset="2"/>
              </a:rPr>
              <a:t> 95 variables 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DC75E-1710-40FD-B690-FE762FFC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75" y="69709"/>
            <a:ext cx="1667651" cy="16676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629453-0ABB-4574-8AF2-6D7B5E0E84C1}"/>
              </a:ext>
            </a:extLst>
          </p:cNvPr>
          <p:cNvSpPr/>
          <p:nvPr/>
        </p:nvSpPr>
        <p:spPr>
          <a:xfrm>
            <a:off x="10324214" y="1520456"/>
            <a:ext cx="831466" cy="13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Modèles de régression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167-2577-41E7-B570-5D812DC32AB9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85676-83D7-4D6A-AC6E-00E53F33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08" y="583715"/>
            <a:ext cx="2532888" cy="2532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43601</TotalTime>
  <Words>1156</Words>
  <Application>Microsoft Office PowerPoint</Application>
  <PresentationFormat>Widescreen</PresentationFormat>
  <Paragraphs>282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Feature Engineering</vt:lpstr>
      <vt:lpstr>Analyse multivariée </vt:lpstr>
      <vt:lpstr>One Hot Encoder et 1ère analyse</vt:lpstr>
      <vt:lpstr>Modèles de régression</vt:lpstr>
      <vt:lpstr>Régression linéaire multiple</vt:lpstr>
      <vt:lpstr>Régressions régularisées (1/2)  Principe</vt:lpstr>
      <vt:lpstr>Régressions régularisées (2/2) Optimisation du paramètre de régularisation (α)</vt:lpstr>
      <vt:lpstr>SGD Regressor</vt:lpstr>
      <vt:lpstr>Choix du modèle </vt:lpstr>
      <vt:lpstr>Choix du modèle : Ridge</vt:lpstr>
      <vt:lpstr>API Web avec Flask</vt:lpstr>
      <vt:lpstr>API Flask</vt:lpstr>
      <vt:lpstr>Conclusion</vt:lpstr>
      <vt:lpstr>Merci de votre attention</vt:lpstr>
      <vt:lpstr>Annexe #1 </vt:lpstr>
      <vt:lpstr>Annexe #2 : Matrice de corrélation des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294</cp:revision>
  <dcterms:created xsi:type="dcterms:W3CDTF">2018-04-19T08:54:19Z</dcterms:created>
  <dcterms:modified xsi:type="dcterms:W3CDTF">2018-09-10T12:36:33Z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