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22"/>
  </p:notesMasterIdLst>
  <p:handoutMasterIdLst>
    <p:handoutMasterId r:id="rId23"/>
  </p:handoutMasterIdLst>
  <p:sldIdLst>
    <p:sldId id="265" r:id="rId5"/>
    <p:sldId id="267" r:id="rId6"/>
    <p:sldId id="268" r:id="rId7"/>
    <p:sldId id="269" r:id="rId8"/>
    <p:sldId id="270" r:id="rId9"/>
    <p:sldId id="272" r:id="rId10"/>
    <p:sldId id="274" r:id="rId11"/>
    <p:sldId id="312" r:id="rId12"/>
    <p:sldId id="299" r:id="rId13"/>
    <p:sldId id="298" r:id="rId14"/>
    <p:sldId id="310" r:id="rId15"/>
    <p:sldId id="311" r:id="rId16"/>
    <p:sldId id="308" r:id="rId17"/>
    <p:sldId id="290" r:id="rId18"/>
    <p:sldId id="286" r:id="rId19"/>
    <p:sldId id="305" r:id="rId20"/>
    <p:sldId id="30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9F53-72E2-42F5-B398-193230531583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9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E17A-2805-4419-AC54-4C55DFB5A30F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7689-02A0-49A8-934B-B81178064608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B210-6566-4F07-A4BD-F4FB8E2C2E7C}" type="datetime1">
              <a:rPr lang="fr-FR" smtClean="0"/>
              <a:t>10/09/2018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E46F-D041-4CA2-8A12-3331E67FC3AB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21E2-CEE1-4954-B7DB-A06F82C23F8F}" type="datetime1">
              <a:rPr lang="fr-FR" smtClean="0"/>
              <a:t>10/09/2018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5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9141-AD0D-468D-8C2D-61C2E6FB3724}" type="datetime1">
              <a:rPr lang="fr-FR" smtClean="0"/>
              <a:t>10/09/2018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C2F1-23DE-47E0-B449-294E796AC1E3}" type="datetime1">
              <a:rPr lang="fr-FR" smtClean="0"/>
              <a:t>10/09/2018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2D23-10BA-4DF9-8B2F-CBBF7E428874}" type="datetime1">
              <a:rPr lang="fr-FR" smtClean="0"/>
              <a:t>10/09/2018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00248D-A149-43F0-ABC5-948CA0244BB7}" type="datetime1">
              <a:rPr lang="fr-FR" smtClean="0"/>
              <a:t>10/09/2018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A52-4C4B-4AC3-92F7-A9F73D16C8BF}" type="datetime1">
              <a:rPr lang="fr-FR" smtClean="0"/>
              <a:t>10/09/2018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99ECA9-A4D7-4921-BECE-D5124986948D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c-automatic-tagging-fl.herokuapp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err="1"/>
              <a:t>Projet</a:t>
            </a:r>
            <a:r>
              <a:rPr lang="en-US" sz="6600" dirty="0"/>
              <a:t> 5 – </a:t>
            </a:r>
            <a:r>
              <a:rPr lang="fr-FR" sz="6600" dirty="0"/>
              <a:t>Recommandation automatique de tags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 open classrooms – Capgemini consulting</a:t>
            </a:r>
          </a:p>
          <a:p>
            <a:pPr algn="ctr"/>
            <a:r>
              <a:rPr lang="en-US" dirty="0" err="1"/>
              <a:t>Parcours</a:t>
            </a:r>
            <a:r>
              <a:rPr lang="en-US" dirty="0"/>
              <a:t> data scientist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C41F-6C31-4544-BE63-90BCFEB4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F727-12B9-479E-9322-86FC3BC176C1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37C7-9054-4F8A-B0D2-B2F133F3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5BAA-AA4D-4C2F-AE9B-43617C03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ED01E0-248A-4595-A12B-4B443BE0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074"/>
            <a:ext cx="3340746" cy="1883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9966E6-34FA-4517-94EA-9CF4093A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89" y="1015864"/>
            <a:ext cx="5715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69">
        <p:fade/>
      </p:transition>
    </mc:Choice>
    <mc:Fallback xmlns="">
      <p:transition spd="med" advTm="130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Méthode supervisée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3902-C04C-44FE-B2DE-949B9EEC1F4F}" type="datetime1">
              <a:rPr lang="fr-FR" smtClean="0"/>
              <a:t>10/09/2018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553578" y="4093535"/>
            <a:ext cx="1110878" cy="231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CC120-498B-4CEE-8AF9-001CE08EFD2E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AA20CDA-876A-4CEB-BE44-1941168B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47" y="373049"/>
            <a:ext cx="1930400" cy="1930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E42F32-49AE-42A9-8D63-54C8D1CC8594}"/>
              </a:ext>
            </a:extLst>
          </p:cNvPr>
          <p:cNvSpPr/>
          <p:nvPr/>
        </p:nvSpPr>
        <p:spPr>
          <a:xfrm>
            <a:off x="9574094" y="2072640"/>
            <a:ext cx="1452947" cy="29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8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Approche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B7F-A771-4DAB-A642-E3FA97EC3C01}" type="datetime1">
              <a:rPr lang="fr-FR" smtClean="0"/>
              <a:t>11/09/2018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15A2B-26F0-467E-8B68-458E3B20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80" y="92562"/>
            <a:ext cx="1350157" cy="1350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1B866-DC9B-41E6-A54C-B4FFF8F1146A}"/>
              </a:ext>
            </a:extLst>
          </p:cNvPr>
          <p:cNvSpPr/>
          <p:nvPr/>
        </p:nvSpPr>
        <p:spPr>
          <a:xfrm>
            <a:off x="10444983" y="1289044"/>
            <a:ext cx="91737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5E4F8-4A56-48C8-A248-59F0F53EE3DE}"/>
              </a:ext>
            </a:extLst>
          </p:cNvPr>
          <p:cNvSpPr txBox="1"/>
          <p:nvPr/>
        </p:nvSpPr>
        <p:spPr>
          <a:xfrm>
            <a:off x="1229360" y="1960880"/>
            <a:ext cx="99263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Filtrage des mots apparaissant moins de 5 fois dans le corpus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Vectorisation du corpus, en considérant les bi-gram et tri-gram :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CountVectorizer</a:t>
            </a: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TfIdf</a:t>
            </a: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Multi-</a:t>
            </a:r>
            <a:r>
              <a:rPr lang="fr-FR" sz="2000" dirty="0" err="1"/>
              <a:t>labelisation</a:t>
            </a:r>
            <a:r>
              <a:rPr lang="fr-FR" sz="2000" dirty="0"/>
              <a:t> de la variable cible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Séparation Train / Test (identique à la méthode semi-supervisée)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Classification avec « One Versus </a:t>
            </a:r>
            <a:r>
              <a:rPr lang="fr-FR" sz="2000" dirty="0" err="1"/>
              <a:t>Rest</a:t>
            </a:r>
            <a:r>
              <a:rPr lang="fr-FR" sz="2000" dirty="0"/>
              <a:t> » : un modèle pour chaque variable de prédiction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Comparaison des approches Tf / Tf-</a:t>
            </a:r>
            <a:r>
              <a:rPr lang="fr-FR" sz="2000" dirty="0" err="1"/>
              <a:t>Idf</a:t>
            </a:r>
            <a:r>
              <a:rPr lang="fr-FR" sz="2000" dirty="0"/>
              <a:t> et des différents algos.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Optimisation des paramètres par </a:t>
            </a:r>
            <a:r>
              <a:rPr lang="fr-FR" sz="2000" dirty="0" err="1"/>
              <a:t>GridSearchCV</a:t>
            </a:r>
            <a:r>
              <a:rPr lang="fr-FR" sz="2000" dirty="0"/>
              <a:t> </a:t>
            </a:r>
          </a:p>
          <a:p>
            <a:pPr lvl="1">
              <a:buClr>
                <a:schemeClr val="accent1"/>
              </a:buClr>
            </a:pPr>
            <a:endParaRPr lang="fr-FR" dirty="0"/>
          </a:p>
          <a:p>
            <a:pPr lvl="1">
              <a:buClr>
                <a:schemeClr val="accent1"/>
              </a:buClr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7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B7F-A771-4DAB-A642-E3FA97EC3C01}" type="datetime1">
              <a:rPr lang="fr-FR" smtClean="0"/>
              <a:t>11/09/2018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D364AE-04F5-4DA5-A8F7-2B69AA7F9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22402"/>
              </p:ext>
            </p:extLst>
          </p:nvPr>
        </p:nvGraphicFramePr>
        <p:xfrm>
          <a:off x="1097279" y="2095500"/>
          <a:ext cx="10058400" cy="364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20808713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9533061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619817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65907365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15250996"/>
                    </a:ext>
                  </a:extLst>
                </a:gridCol>
              </a:tblGrid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Algos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Score_perso</a:t>
                      </a:r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506148"/>
                  </a:ext>
                </a:extLst>
              </a:tr>
              <a:tr h="24040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77268"/>
                  </a:ext>
                </a:extLst>
              </a:tr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Linear</a:t>
                      </a:r>
                      <a:r>
                        <a:rPr lang="fr-FR" dirty="0"/>
                        <a:t>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33129"/>
                  </a:ext>
                </a:extLst>
              </a:tr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SGD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83117"/>
                  </a:ext>
                </a:extLst>
              </a:tr>
              <a:tr h="678109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88269"/>
                  </a:ext>
                </a:extLst>
              </a:tr>
              <a:tr h="67810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Régression Logistique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28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47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8032-41F7-47DE-9F39-8A1EADEF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API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5B15-6781-4DDC-BBFD-0DD15CE7C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Mise à disposition des résultats du modèle de manière simple à l’utilisateur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Modèle MVT (Modèles – Vues – </a:t>
            </a:r>
            <a:r>
              <a:rPr lang="fr-FR" dirty="0" err="1"/>
              <a:t>Templates</a:t>
            </a:r>
            <a:r>
              <a:rPr lang="fr-F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Lien pour Démo : </a:t>
            </a:r>
            <a:r>
              <a:rPr lang="fr-FR" dirty="0">
                <a:hlinkClick r:id="rId2"/>
              </a:rPr>
              <a:t>https://oc-automatic-tagging-fl.herokuapp.com/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C9318-7ED3-4A17-AF6D-0E53A9A4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070DAE42-3938-468C-B48D-96E611BF78AE}" type="datetime1">
              <a:rPr lang="fr-FR" smtClean="0"/>
              <a:t>11/09/2018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DF94-15E2-4906-BE7B-60165972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0DAC-288E-4F36-94B7-7707AAF6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16986-E403-42B1-89ED-6EDE717A3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458" y="6774"/>
            <a:ext cx="2072640" cy="20726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14F286-78D5-496A-B6D0-320EB5F0D4FC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5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555D-9258-4F31-9E6B-E14E1D5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4D3B-3F42-4CBB-92E4-C26054A8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Les éléments clés de l’étude ont été les suivants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Nettoyage du 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Adapté la LDA en modèle prédictif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Utilisation d’algorithmes supervisés et de vectorisation de 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Création d’une API en python grâce à </a:t>
            </a:r>
            <a:r>
              <a:rPr lang="fr-FR" sz="2000" dirty="0" err="1"/>
              <a:t>Flask</a:t>
            </a: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fr-FR" sz="2400" dirty="0"/>
              <a:t> Les éléments suivants auraient pu constituer une poursuite de cette étude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 dirty="0"/>
              <a:t> Mise en place d’une approche complètement non supervisée permettant d’inclure la possibilité de prédire de nouveaux tags : Prédictions des mots clés du topic obtenu par LDA 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 dirty="0" err="1"/>
              <a:t>hhj</a:t>
            </a:r>
            <a:endParaRPr lang="fr-FR" sz="2000" dirty="0"/>
          </a:p>
          <a:p>
            <a:pPr marL="201168" lvl="1" indent="0">
              <a:buSzPct val="100000"/>
              <a:buNone/>
            </a:pP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CABB-D822-4E6F-B581-A45B2470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C919-0489-45DD-81CC-A6E4D36E85B2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F0CB6-D35C-4E45-8217-4460A52E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4EA3-9258-4665-9AFD-58C3C83F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7D3EAB-36D7-4F04-994E-53CE47EEB3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949" y="197520"/>
            <a:ext cx="1700808" cy="1700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A483EC-4E43-4D5D-97A9-824AA3C1D0C3}"/>
              </a:ext>
            </a:extLst>
          </p:cNvPr>
          <p:cNvSpPr/>
          <p:nvPr/>
        </p:nvSpPr>
        <p:spPr>
          <a:xfrm>
            <a:off x="10416009" y="1642904"/>
            <a:ext cx="1061801" cy="30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C3F53F-D9FD-4808-B7DD-D95D5A9C5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147662"/>
            <a:ext cx="10058400" cy="1358747"/>
          </a:xfrm>
        </p:spPr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C34A59E-880C-4AAC-895F-FEF0EE0E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636918"/>
            <a:ext cx="10058400" cy="1143000"/>
          </a:xfrm>
        </p:spPr>
        <p:txBody>
          <a:bodyPr/>
          <a:lstStyle/>
          <a:p>
            <a:r>
              <a:rPr lang="fr-FR" dirty="0"/>
              <a:t>questions / réponses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6670-64D3-45A9-A850-CBDB9007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C13D-68FF-4DF1-B81B-75C7F78569B7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0048-8802-469D-B74B-F4D3DBD5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B647-A8CD-4D44-A3FA-47025D0C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6F2C96-D60C-43B9-AE41-52A07E9523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13" y="-206889"/>
            <a:ext cx="2841687" cy="28416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C72B32-7C93-4F2F-B5B2-C7A3021B5CC5}"/>
              </a:ext>
            </a:extLst>
          </p:cNvPr>
          <p:cNvSpPr/>
          <p:nvPr/>
        </p:nvSpPr>
        <p:spPr>
          <a:xfrm>
            <a:off x="9427488" y="2132782"/>
            <a:ext cx="1728192" cy="373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2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4D801-484E-4A31-9647-6EEB379C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Annexe #1 : Occurrence des mots</a:t>
            </a:r>
            <a:b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Corps de la question vs Titre </a:t>
            </a:r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0367A2D-906F-439A-BA6A-B485D88E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98" y="1575983"/>
            <a:ext cx="3651700" cy="190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20CFE846-CE90-4212-90F0-E02D2C4E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12" y="1592547"/>
            <a:ext cx="3722932" cy="190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C40674A-DDD8-466F-B44C-ABAF81FEE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904" y="1580124"/>
            <a:ext cx="3669243" cy="19080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A550-BC78-413E-8375-262D4D41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0DAE42-3938-468C-B48D-96E611BF78AE}" type="datetime1">
              <a:rPr lang="en-US" smtClean="0"/>
              <a:pPr>
                <a:spcAft>
                  <a:spcPts val="600"/>
                </a:spcAft>
              </a:pPr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7C9A2-702A-4DE6-8E0C-B76FF1FF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François Lemeille - Projet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8B6E8-52C2-445C-8EF4-611A70AA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9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83CB-31E6-451E-97E0-9B693CA2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Annexe #2 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8EE83-03C9-473F-A196-CF36C76D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5195-4877-412C-B315-D20AE19C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127D-4C96-43FA-AE6B-E61F767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5CBABE-DF9E-4FBE-9D80-5FF21069F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345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PTKNUML01f03s01l00">
            <a:extLst>
              <a:ext uri="{FF2B5EF4-FFF2-40B4-BE49-F238E27FC236}">
                <a16:creationId xmlns:a16="http://schemas.microsoft.com/office/drawing/2014/main" id="{0A38614F-F619-42C2-A55A-4C0920B85928}"/>
              </a:ext>
            </a:extLst>
          </p:cNvPr>
          <p:cNvSpPr/>
          <p:nvPr/>
        </p:nvSpPr>
        <p:spPr>
          <a:xfrm>
            <a:off x="1278898" y="1935440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" name="CPTKNUMR01z14t10z14j0la0cm02b00i01u00f00s00l00">
            <a:extLst>
              <a:ext uri="{FF2B5EF4-FFF2-40B4-BE49-F238E27FC236}">
                <a16:creationId xmlns:a16="http://schemas.microsoft.com/office/drawing/2014/main" id="{7BD12DAA-13C7-4ED8-9B59-6F20AB55B442}"/>
              </a:ext>
            </a:extLst>
          </p:cNvPr>
          <p:cNvSpPr txBox="1"/>
          <p:nvPr/>
        </p:nvSpPr>
        <p:spPr>
          <a:xfrm>
            <a:off x="1812298" y="1935440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Présentation du problème </a:t>
            </a:r>
          </a:p>
        </p:txBody>
      </p:sp>
      <p:sp>
        <p:nvSpPr>
          <p:cNvPr id="6" name="CPTKNUMO01t01z14j0ca0cm00b01i01u00f08s01l00z14">
            <a:extLst>
              <a:ext uri="{FF2B5EF4-FFF2-40B4-BE49-F238E27FC236}">
                <a16:creationId xmlns:a16="http://schemas.microsoft.com/office/drawing/2014/main" id="{00D802EA-9F0D-4A30-BD9F-16259FED6B60}"/>
              </a:ext>
            </a:extLst>
          </p:cNvPr>
          <p:cNvSpPr/>
          <p:nvPr/>
        </p:nvSpPr>
        <p:spPr>
          <a:xfrm>
            <a:off x="1278898" y="1935440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CPTKNUML02f03s01l00">
            <a:extLst>
              <a:ext uri="{FF2B5EF4-FFF2-40B4-BE49-F238E27FC236}">
                <a16:creationId xmlns:a16="http://schemas.microsoft.com/office/drawing/2014/main" id="{19BEE4A2-2921-48AB-88D0-23AF6DB1F0EA}"/>
              </a:ext>
            </a:extLst>
          </p:cNvPr>
          <p:cNvSpPr/>
          <p:nvPr/>
        </p:nvSpPr>
        <p:spPr>
          <a:xfrm>
            <a:off x="1278898" y="2343552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8" name="CPTKNUMR02z14t10z14j0la0cm02b00i01u00f00s00l00">
            <a:extLst>
              <a:ext uri="{FF2B5EF4-FFF2-40B4-BE49-F238E27FC236}">
                <a16:creationId xmlns:a16="http://schemas.microsoft.com/office/drawing/2014/main" id="{50A6F06A-5373-43AA-B78E-E553CE243DD4}"/>
              </a:ext>
            </a:extLst>
          </p:cNvPr>
          <p:cNvSpPr txBox="1"/>
          <p:nvPr/>
        </p:nvSpPr>
        <p:spPr>
          <a:xfrm>
            <a:off x="1812298" y="2343552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 exploratoire</a:t>
            </a:r>
          </a:p>
        </p:txBody>
      </p:sp>
      <p:sp>
        <p:nvSpPr>
          <p:cNvPr id="9" name="CPTKNUMO02t01z14j0ca0cm00b01i01u00f08s01l00z14">
            <a:extLst>
              <a:ext uri="{FF2B5EF4-FFF2-40B4-BE49-F238E27FC236}">
                <a16:creationId xmlns:a16="http://schemas.microsoft.com/office/drawing/2014/main" id="{91FF96F4-95FC-4C51-BF33-39BBBF067F2C}"/>
              </a:ext>
            </a:extLst>
          </p:cNvPr>
          <p:cNvSpPr/>
          <p:nvPr/>
        </p:nvSpPr>
        <p:spPr>
          <a:xfrm>
            <a:off x="1278898" y="2343552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CPTKNUML03f03s01l00">
            <a:extLst>
              <a:ext uri="{FF2B5EF4-FFF2-40B4-BE49-F238E27FC236}">
                <a16:creationId xmlns:a16="http://schemas.microsoft.com/office/drawing/2014/main" id="{5F985B7E-A6BB-4DBF-A5B6-ED1B2AF7B188}"/>
              </a:ext>
            </a:extLst>
          </p:cNvPr>
          <p:cNvSpPr/>
          <p:nvPr/>
        </p:nvSpPr>
        <p:spPr>
          <a:xfrm>
            <a:off x="2142994" y="27614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CPTKNUMR03z14t10z14j0la0cm02b00i01u00f00s00l00">
            <a:extLst>
              <a:ext uri="{FF2B5EF4-FFF2-40B4-BE49-F238E27FC236}">
                <a16:creationId xmlns:a16="http://schemas.microsoft.com/office/drawing/2014/main" id="{48A3F0EC-778C-45DC-B248-A800B147E578}"/>
              </a:ext>
            </a:extLst>
          </p:cNvPr>
          <p:cNvSpPr txBox="1"/>
          <p:nvPr/>
        </p:nvSpPr>
        <p:spPr>
          <a:xfrm>
            <a:off x="2676394" y="27614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Nettoyage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Feature</a:t>
            </a:r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 Engineering</a:t>
            </a:r>
          </a:p>
        </p:txBody>
      </p:sp>
      <p:sp>
        <p:nvSpPr>
          <p:cNvPr id="12" name="CPTKNUMO03t01z14j0ca0cm00b01i01u00f08s01l00z14">
            <a:extLst>
              <a:ext uri="{FF2B5EF4-FFF2-40B4-BE49-F238E27FC236}">
                <a16:creationId xmlns:a16="http://schemas.microsoft.com/office/drawing/2014/main" id="{1223CC94-46A5-4351-B586-2C1A158639D2}"/>
              </a:ext>
            </a:extLst>
          </p:cNvPr>
          <p:cNvSpPr/>
          <p:nvPr/>
        </p:nvSpPr>
        <p:spPr>
          <a:xfrm>
            <a:off x="2142994" y="27614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2.1</a:t>
            </a:r>
          </a:p>
        </p:txBody>
      </p:sp>
      <p:sp>
        <p:nvSpPr>
          <p:cNvPr id="13" name="CPTKNUML04f03s01l00">
            <a:extLst>
              <a:ext uri="{FF2B5EF4-FFF2-40B4-BE49-F238E27FC236}">
                <a16:creationId xmlns:a16="http://schemas.microsoft.com/office/drawing/2014/main" id="{0DF812BD-A475-44E5-8195-EDE0A0DFBAF8}"/>
              </a:ext>
            </a:extLst>
          </p:cNvPr>
          <p:cNvSpPr/>
          <p:nvPr/>
        </p:nvSpPr>
        <p:spPr>
          <a:xfrm>
            <a:off x="2153154" y="3188176"/>
            <a:ext cx="7845122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CPTKNUMR04z14t10z14j0la0cm02b00i01u00f00s00l00">
            <a:extLst>
              <a:ext uri="{FF2B5EF4-FFF2-40B4-BE49-F238E27FC236}">
                <a16:creationId xmlns:a16="http://schemas.microsoft.com/office/drawing/2014/main" id="{8F282C94-BBA4-4A98-BBA2-E8D85E95055D}"/>
              </a:ext>
            </a:extLst>
          </p:cNvPr>
          <p:cNvSpPr txBox="1"/>
          <p:nvPr/>
        </p:nvSpPr>
        <p:spPr>
          <a:xfrm>
            <a:off x="2686554" y="3188176"/>
            <a:ext cx="736829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Analyses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Encoding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CPTKNUMO04t01z14j0ca0cm00b01i01u00f08s01l00z14">
            <a:extLst>
              <a:ext uri="{FF2B5EF4-FFF2-40B4-BE49-F238E27FC236}">
                <a16:creationId xmlns:a16="http://schemas.microsoft.com/office/drawing/2014/main" id="{F5849E64-3CC1-47C5-AF30-676C75D1BB4D}"/>
              </a:ext>
            </a:extLst>
          </p:cNvPr>
          <p:cNvSpPr/>
          <p:nvPr/>
        </p:nvSpPr>
        <p:spPr>
          <a:xfrm>
            <a:off x="2153154" y="3188176"/>
            <a:ext cx="476824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2.2</a:t>
            </a:r>
          </a:p>
        </p:txBody>
      </p:sp>
      <p:sp>
        <p:nvSpPr>
          <p:cNvPr id="16" name="CPTKNUML05f03s01l00">
            <a:extLst>
              <a:ext uri="{FF2B5EF4-FFF2-40B4-BE49-F238E27FC236}">
                <a16:creationId xmlns:a16="http://schemas.microsoft.com/office/drawing/2014/main" id="{056AFE93-8037-48B4-BAD3-B3DD76A4BB00}"/>
              </a:ext>
            </a:extLst>
          </p:cNvPr>
          <p:cNvSpPr/>
          <p:nvPr/>
        </p:nvSpPr>
        <p:spPr>
          <a:xfrm>
            <a:off x="1278898" y="363880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17" name="CPTKNUMR05z14t10z14j0la0cm02b00i01u00f00s00l00">
            <a:extLst>
              <a:ext uri="{FF2B5EF4-FFF2-40B4-BE49-F238E27FC236}">
                <a16:creationId xmlns:a16="http://schemas.microsoft.com/office/drawing/2014/main" id="{65690E1A-C3F3-491E-A841-630E0A48FA8A}"/>
              </a:ext>
            </a:extLst>
          </p:cNvPr>
          <p:cNvSpPr txBox="1"/>
          <p:nvPr/>
        </p:nvSpPr>
        <p:spPr>
          <a:xfrm>
            <a:off x="1812298" y="363880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Modèles de régression</a:t>
            </a:r>
          </a:p>
        </p:txBody>
      </p:sp>
      <p:sp>
        <p:nvSpPr>
          <p:cNvPr id="18" name="CPTKNUMO05t01z14j0ca0cm00b01i01u00f08s01l00z14">
            <a:extLst>
              <a:ext uri="{FF2B5EF4-FFF2-40B4-BE49-F238E27FC236}">
                <a16:creationId xmlns:a16="http://schemas.microsoft.com/office/drawing/2014/main" id="{2C05A8BF-D7CA-4728-AC52-19CAB48EB96A}"/>
              </a:ext>
            </a:extLst>
          </p:cNvPr>
          <p:cNvSpPr/>
          <p:nvPr/>
        </p:nvSpPr>
        <p:spPr>
          <a:xfrm>
            <a:off x="1278898" y="363880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22" name="CPTKNUML07f03s01l00">
            <a:extLst>
              <a:ext uri="{FF2B5EF4-FFF2-40B4-BE49-F238E27FC236}">
                <a16:creationId xmlns:a16="http://schemas.microsoft.com/office/drawing/2014/main" id="{E2C77A0B-FAA9-41CC-8368-8866E02DFC7F}"/>
              </a:ext>
            </a:extLst>
          </p:cNvPr>
          <p:cNvSpPr/>
          <p:nvPr/>
        </p:nvSpPr>
        <p:spPr>
          <a:xfrm>
            <a:off x="1278898" y="5978624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23" name="CPTKNUMR07z14t10z14j0la0cm02b00i01u00f00s00l00">
            <a:extLst>
              <a:ext uri="{FF2B5EF4-FFF2-40B4-BE49-F238E27FC236}">
                <a16:creationId xmlns:a16="http://schemas.microsoft.com/office/drawing/2014/main" id="{FCEFD2B9-BF84-4150-B66D-B844569C8C8E}"/>
              </a:ext>
            </a:extLst>
          </p:cNvPr>
          <p:cNvSpPr txBox="1"/>
          <p:nvPr/>
        </p:nvSpPr>
        <p:spPr>
          <a:xfrm>
            <a:off x="1812298" y="5978624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Conclusion et projections </a:t>
            </a:r>
          </a:p>
        </p:txBody>
      </p:sp>
      <p:sp>
        <p:nvSpPr>
          <p:cNvPr id="24" name="CPTKNUMO07t01z14j0ca0cm00b01i01u00f08s01l00z14">
            <a:extLst>
              <a:ext uri="{FF2B5EF4-FFF2-40B4-BE49-F238E27FC236}">
                <a16:creationId xmlns:a16="http://schemas.microsoft.com/office/drawing/2014/main" id="{935C39A5-43B6-4DE9-B5D0-CE3CD3F7C95E}"/>
              </a:ext>
            </a:extLst>
          </p:cNvPr>
          <p:cNvSpPr/>
          <p:nvPr/>
        </p:nvSpPr>
        <p:spPr>
          <a:xfrm>
            <a:off x="1278898" y="5978624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5" name="CPTKNUML03f03s01l00">
            <a:extLst>
              <a:ext uri="{FF2B5EF4-FFF2-40B4-BE49-F238E27FC236}">
                <a16:creationId xmlns:a16="http://schemas.microsoft.com/office/drawing/2014/main" id="{0748CD8B-4DB7-4185-947D-26596C058CB3}"/>
              </a:ext>
            </a:extLst>
          </p:cNvPr>
          <p:cNvSpPr/>
          <p:nvPr/>
        </p:nvSpPr>
        <p:spPr>
          <a:xfrm>
            <a:off x="2174362" y="44086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CPTKNUMR03z14t10z14j0la0cm02b00i01u00f00s00l00">
            <a:extLst>
              <a:ext uri="{FF2B5EF4-FFF2-40B4-BE49-F238E27FC236}">
                <a16:creationId xmlns:a16="http://schemas.microsoft.com/office/drawing/2014/main" id="{DC516C3A-9636-43F1-B0CB-8D56643AB57C}"/>
              </a:ext>
            </a:extLst>
          </p:cNvPr>
          <p:cNvSpPr txBox="1"/>
          <p:nvPr/>
        </p:nvSpPr>
        <p:spPr>
          <a:xfrm>
            <a:off x="2707762" y="44086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Régressions régularisées</a:t>
            </a:r>
          </a:p>
        </p:txBody>
      </p:sp>
      <p:sp>
        <p:nvSpPr>
          <p:cNvPr id="27" name="CPTKNUMO03t01z14j0ca0cm00b01i01u00f08s01l00z14">
            <a:extLst>
              <a:ext uri="{FF2B5EF4-FFF2-40B4-BE49-F238E27FC236}">
                <a16:creationId xmlns:a16="http://schemas.microsoft.com/office/drawing/2014/main" id="{FC1CFE07-919D-4536-A7C7-3379B49841D9}"/>
              </a:ext>
            </a:extLst>
          </p:cNvPr>
          <p:cNvSpPr/>
          <p:nvPr/>
        </p:nvSpPr>
        <p:spPr>
          <a:xfrm>
            <a:off x="2174362" y="44086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04773D-4E43-4CE0-B4DC-E9FED99823DB}"/>
              </a:ext>
            </a:extLst>
          </p:cNvPr>
          <p:cNvSpPr/>
          <p:nvPr/>
        </p:nvSpPr>
        <p:spPr>
          <a:xfrm>
            <a:off x="10409994" y="2327748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1AD650-693B-4B05-A585-30378DBBDCAD}"/>
              </a:ext>
            </a:extLst>
          </p:cNvPr>
          <p:cNvSpPr/>
          <p:nvPr/>
        </p:nvSpPr>
        <p:spPr>
          <a:xfrm>
            <a:off x="10409994" y="2753622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D27FD4-50F6-4230-8E4D-ADD432D1421E}"/>
              </a:ext>
            </a:extLst>
          </p:cNvPr>
          <p:cNvSpPr/>
          <p:nvPr/>
        </p:nvSpPr>
        <p:spPr>
          <a:xfrm>
            <a:off x="10409994" y="319207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AEC3BC-1324-4AE6-8C40-AE7DB265BC09}"/>
              </a:ext>
            </a:extLst>
          </p:cNvPr>
          <p:cNvSpPr/>
          <p:nvPr/>
        </p:nvSpPr>
        <p:spPr>
          <a:xfrm>
            <a:off x="10409994" y="361765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5D3938-2D5D-414D-8B08-6454270E0D79}"/>
              </a:ext>
            </a:extLst>
          </p:cNvPr>
          <p:cNvSpPr/>
          <p:nvPr/>
        </p:nvSpPr>
        <p:spPr>
          <a:xfrm>
            <a:off x="10409994" y="3983075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D4D9EA-7D74-4873-845F-19707844B673}"/>
              </a:ext>
            </a:extLst>
          </p:cNvPr>
          <p:cNvSpPr/>
          <p:nvPr/>
        </p:nvSpPr>
        <p:spPr>
          <a:xfrm>
            <a:off x="10409994" y="440865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80BCE2-5482-43A9-96B7-0D99492B512F}"/>
              </a:ext>
            </a:extLst>
          </p:cNvPr>
          <p:cNvSpPr/>
          <p:nvPr/>
        </p:nvSpPr>
        <p:spPr>
          <a:xfrm>
            <a:off x="10409994" y="598878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18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FDB1F0-FC4D-42AD-A59B-A1DE17EE04DA}"/>
              </a:ext>
            </a:extLst>
          </p:cNvPr>
          <p:cNvSpPr/>
          <p:nvPr/>
        </p:nvSpPr>
        <p:spPr>
          <a:xfrm>
            <a:off x="10409994" y="192028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BF49152-CCAC-43F1-A12B-3103D65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D7F3ECB6-AE07-4959-AFC2-4074EF21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5667305"/>
            <a:ext cx="2472271" cy="365125"/>
          </a:xfrm>
        </p:spPr>
        <p:txBody>
          <a:bodyPr/>
          <a:lstStyle/>
          <a:p>
            <a:fld id="{A84D0A3A-5294-4F2B-A74F-210BC15424D0}" type="datetime1">
              <a:rPr lang="fr-FR" smtClean="0"/>
              <a:t>10/09/2018</a:t>
            </a:fld>
            <a:endParaRPr lang="en-US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A7684BE2-B039-4382-A8CC-64002AAD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5667305"/>
            <a:ext cx="4822804" cy="365125"/>
          </a:xfrm>
        </p:spPr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FD5F5C59-0F2E-4723-91F5-788E44CC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0042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  <p:sp>
        <p:nvSpPr>
          <p:cNvPr id="49" name="CPTKNUML03f03s01l00">
            <a:extLst>
              <a:ext uri="{FF2B5EF4-FFF2-40B4-BE49-F238E27FC236}">
                <a16:creationId xmlns:a16="http://schemas.microsoft.com/office/drawing/2014/main" id="{E6076704-741E-40E9-9F63-204CBFE95CDD}"/>
              </a:ext>
            </a:extLst>
          </p:cNvPr>
          <p:cNvSpPr/>
          <p:nvPr/>
        </p:nvSpPr>
        <p:spPr>
          <a:xfrm>
            <a:off x="2188533" y="400815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0" name="CPTKNUMR03z14t10z14j0la0cm02b00i01u00f00s00l00">
            <a:extLst>
              <a:ext uri="{FF2B5EF4-FFF2-40B4-BE49-F238E27FC236}">
                <a16:creationId xmlns:a16="http://schemas.microsoft.com/office/drawing/2014/main" id="{D9F49AA4-9241-4666-8694-243C39E5898B}"/>
              </a:ext>
            </a:extLst>
          </p:cNvPr>
          <p:cNvSpPr txBox="1"/>
          <p:nvPr/>
        </p:nvSpPr>
        <p:spPr>
          <a:xfrm>
            <a:off x="2721933" y="400815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 linéaire multiple</a:t>
            </a:r>
          </a:p>
        </p:txBody>
      </p:sp>
      <p:sp>
        <p:nvSpPr>
          <p:cNvPr id="51" name="CPTKNUMO03t01z14j0ca0cm00b01i01u00f08s01l00z14">
            <a:extLst>
              <a:ext uri="{FF2B5EF4-FFF2-40B4-BE49-F238E27FC236}">
                <a16:creationId xmlns:a16="http://schemas.microsoft.com/office/drawing/2014/main" id="{9F29666A-EB32-44C3-A0A6-55DF6A9E9955}"/>
              </a:ext>
            </a:extLst>
          </p:cNvPr>
          <p:cNvSpPr/>
          <p:nvPr/>
        </p:nvSpPr>
        <p:spPr>
          <a:xfrm>
            <a:off x="2188533" y="400815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3.1</a:t>
            </a:r>
          </a:p>
        </p:txBody>
      </p:sp>
      <p:sp>
        <p:nvSpPr>
          <p:cNvPr id="53" name="CPTKNUML05f03s01l00">
            <a:extLst>
              <a:ext uri="{FF2B5EF4-FFF2-40B4-BE49-F238E27FC236}">
                <a16:creationId xmlns:a16="http://schemas.microsoft.com/office/drawing/2014/main" id="{2FF3CB6F-B836-439A-A313-6BBB4E4D107E}"/>
              </a:ext>
            </a:extLst>
          </p:cNvPr>
          <p:cNvSpPr/>
          <p:nvPr/>
        </p:nvSpPr>
        <p:spPr>
          <a:xfrm>
            <a:off x="1254348" y="557811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4" name="CPTKNUMR05z14t10z14j0la0cm02b00i01u00f00s00l00">
            <a:extLst>
              <a:ext uri="{FF2B5EF4-FFF2-40B4-BE49-F238E27FC236}">
                <a16:creationId xmlns:a16="http://schemas.microsoft.com/office/drawing/2014/main" id="{E14525BC-0407-4D03-8583-3792C03D4C08}"/>
              </a:ext>
            </a:extLst>
          </p:cNvPr>
          <p:cNvSpPr txBox="1"/>
          <p:nvPr/>
        </p:nvSpPr>
        <p:spPr>
          <a:xfrm>
            <a:off x="1787748" y="557811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API </a:t>
            </a:r>
            <a:r>
              <a:rPr lang="fr-FR" sz="16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Flask</a:t>
            </a:r>
            <a:endParaRPr lang="fr-FR" sz="16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CPTKNUMO05t01z14j0ca0cm00b01i01u00f08s01l00z14">
            <a:extLst>
              <a:ext uri="{FF2B5EF4-FFF2-40B4-BE49-F238E27FC236}">
                <a16:creationId xmlns:a16="http://schemas.microsoft.com/office/drawing/2014/main" id="{87AE5CD9-8505-444C-A155-F9C2ED3D9019}"/>
              </a:ext>
            </a:extLst>
          </p:cNvPr>
          <p:cNvSpPr/>
          <p:nvPr/>
        </p:nvSpPr>
        <p:spPr>
          <a:xfrm>
            <a:off x="1254348" y="557811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D58E32-00F9-4CC2-AB05-66CA1E600F5C}"/>
              </a:ext>
            </a:extLst>
          </p:cNvPr>
          <p:cNvSpPr/>
          <p:nvPr/>
        </p:nvSpPr>
        <p:spPr>
          <a:xfrm>
            <a:off x="10409994" y="475432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F2E5358-67B5-4E68-9A30-0782F2A2A219}"/>
              </a:ext>
            </a:extLst>
          </p:cNvPr>
          <p:cNvSpPr/>
          <p:nvPr/>
        </p:nvSpPr>
        <p:spPr>
          <a:xfrm>
            <a:off x="10409994" y="557391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</a:t>
            </a:r>
          </a:p>
        </p:txBody>
      </p:sp>
      <p:sp>
        <p:nvSpPr>
          <p:cNvPr id="62" name="CPTKNUML03f03s01l00">
            <a:extLst>
              <a:ext uri="{FF2B5EF4-FFF2-40B4-BE49-F238E27FC236}">
                <a16:creationId xmlns:a16="http://schemas.microsoft.com/office/drawing/2014/main" id="{9429EDA9-E1E5-46C0-AB48-FDB3163E6EC3}"/>
              </a:ext>
            </a:extLst>
          </p:cNvPr>
          <p:cNvSpPr/>
          <p:nvPr/>
        </p:nvSpPr>
        <p:spPr>
          <a:xfrm>
            <a:off x="2163983" y="480954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3" name="CPTKNUMR03z14t10z14j0la0cm02b00i01u00f00s00l00">
            <a:extLst>
              <a:ext uri="{FF2B5EF4-FFF2-40B4-BE49-F238E27FC236}">
                <a16:creationId xmlns:a16="http://schemas.microsoft.com/office/drawing/2014/main" id="{FB4CB6D7-7390-4A71-88C9-B456274A9591}"/>
              </a:ext>
            </a:extLst>
          </p:cNvPr>
          <p:cNvSpPr txBox="1"/>
          <p:nvPr/>
        </p:nvSpPr>
        <p:spPr>
          <a:xfrm>
            <a:off x="2697383" y="480954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SGD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Regressor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CPTKNUMO03t01z14j0ca0cm00b01i01u00f08s01l00z14">
            <a:extLst>
              <a:ext uri="{FF2B5EF4-FFF2-40B4-BE49-F238E27FC236}">
                <a16:creationId xmlns:a16="http://schemas.microsoft.com/office/drawing/2014/main" id="{EBAC6510-065A-4D54-929B-F54DE3D2EDF6}"/>
              </a:ext>
            </a:extLst>
          </p:cNvPr>
          <p:cNvSpPr/>
          <p:nvPr/>
        </p:nvSpPr>
        <p:spPr>
          <a:xfrm>
            <a:off x="2163983" y="480954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DC02B3-B8E8-4DBB-9AF8-D9C694ABBFE9}"/>
              </a:ext>
            </a:extLst>
          </p:cNvPr>
          <p:cNvSpPr/>
          <p:nvPr/>
        </p:nvSpPr>
        <p:spPr>
          <a:xfrm>
            <a:off x="10409994" y="513024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14</a:t>
            </a:r>
          </a:p>
        </p:txBody>
      </p:sp>
      <p:sp>
        <p:nvSpPr>
          <p:cNvPr id="65" name="CPTKNUML03f03s01l00">
            <a:extLst>
              <a:ext uri="{FF2B5EF4-FFF2-40B4-BE49-F238E27FC236}">
                <a16:creationId xmlns:a16="http://schemas.microsoft.com/office/drawing/2014/main" id="{2D13232F-5124-4570-81AC-F917013E259F}"/>
              </a:ext>
            </a:extLst>
          </p:cNvPr>
          <p:cNvSpPr/>
          <p:nvPr/>
        </p:nvSpPr>
        <p:spPr>
          <a:xfrm>
            <a:off x="2163983" y="518546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6" name="CPTKNUMR03z14t10z14j0la0cm02b00i01u00f00s00l00">
            <a:extLst>
              <a:ext uri="{FF2B5EF4-FFF2-40B4-BE49-F238E27FC236}">
                <a16:creationId xmlns:a16="http://schemas.microsoft.com/office/drawing/2014/main" id="{989BEB61-63D5-4604-BBC1-9A55BC11B821}"/>
              </a:ext>
            </a:extLst>
          </p:cNvPr>
          <p:cNvSpPr txBox="1"/>
          <p:nvPr/>
        </p:nvSpPr>
        <p:spPr>
          <a:xfrm>
            <a:off x="2697383" y="518546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Choix du modèle</a:t>
            </a:r>
          </a:p>
        </p:txBody>
      </p:sp>
      <p:sp>
        <p:nvSpPr>
          <p:cNvPr id="67" name="CPTKNUMO03t01z14j0ca0cm00b01i01u00f08s01l00z14">
            <a:extLst>
              <a:ext uri="{FF2B5EF4-FFF2-40B4-BE49-F238E27FC236}">
                <a16:creationId xmlns:a16="http://schemas.microsoft.com/office/drawing/2014/main" id="{9AEAAEE9-B25D-4C77-A996-AEBD1EFEB4D9}"/>
              </a:ext>
            </a:extLst>
          </p:cNvPr>
          <p:cNvSpPr/>
          <p:nvPr/>
        </p:nvSpPr>
        <p:spPr>
          <a:xfrm>
            <a:off x="2163983" y="518546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270395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516">
        <p:fade/>
      </p:transition>
    </mc:Choice>
    <mc:Fallback xmlns="">
      <p:transition spd="med" advTm="5351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B3D6-7534-4CC8-8880-36CBD7FB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du problème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88CA9C-3503-45A9-A8B5-B47945991F7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Stack </a:t>
            </a:r>
            <a:r>
              <a:rPr lang="fr-FR" dirty="0" err="1"/>
              <a:t>Overflow</a:t>
            </a:r>
            <a:r>
              <a:rPr lang="fr-FR" dirty="0"/>
              <a:t> est un site célèbre de question-réponses liées au développement informatique où les questions doivent être complétées par des tags pour faciliter leur identification.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se propose de créer une API permettant d’identifier automatiquement les tags à partir du corps de la question.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Objectifs : Grâce à l’API de </a:t>
            </a:r>
            <a:r>
              <a:rPr lang="fr-FR" dirty="0" err="1"/>
              <a:t>StackOverflow</a:t>
            </a:r>
            <a:r>
              <a:rPr lang="fr-FR" dirty="0"/>
              <a:t>, entrainer un modèle de prédiction de tags à partir des tags réels indiqués sur les meilleures questions de la plateforme.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Nous allons employer une méthode semi-supervisée (LDA) et des algorithmes supervisés (SVM)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Une API Web a été développé sur </a:t>
            </a:r>
            <a:r>
              <a:rPr lang="fr-FR" dirty="0" err="1"/>
              <a:t>Flask</a:t>
            </a:r>
            <a:r>
              <a:rPr lang="fr-FR" dirty="0"/>
              <a:t> pour pouvoir présenter les résultats de nos prédictions sur les questions.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A54AD-0286-480B-9E48-DEA70B21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7C07-3369-4123-BE93-6F83C130509A}" type="datetime1">
              <a:rPr lang="fr-FR" smtClean="0"/>
              <a:t>10/09/2018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6DAB-1248-4A3F-9DE1-F6488BFB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B7824-1BB6-419F-841C-1110346A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DB37B-A61D-407C-BBF1-F0AC78BBB8B2}"/>
              </a:ext>
            </a:extLst>
          </p:cNvPr>
          <p:cNvSpPr/>
          <p:nvPr/>
        </p:nvSpPr>
        <p:spPr>
          <a:xfrm>
            <a:off x="10261600" y="1253140"/>
            <a:ext cx="1056640" cy="291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RÃ©sultat de recherche d'images pour &quot;stackoverflow&quot;">
            <a:extLst>
              <a:ext uri="{FF2B5EF4-FFF2-40B4-BE49-F238E27FC236}">
                <a16:creationId xmlns:a16="http://schemas.microsoft.com/office/drawing/2014/main" id="{B553274C-7F9E-4FF7-94A9-0AB35876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388" y="99631"/>
            <a:ext cx="3705292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01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138">
        <p:fade/>
      </p:transition>
    </mc:Choice>
    <mc:Fallback xmlns="">
      <p:transition spd="med" advTm="2713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D484B-C332-48AB-BB28-2FAC490CC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83336-37AB-43A4-97DA-2549FFE0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926" y="2209233"/>
            <a:ext cx="2532888" cy="253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517CEF-1243-4B09-A264-40EAB41EFDCC}"/>
              </a:ext>
            </a:extLst>
          </p:cNvPr>
          <p:cNvSpPr/>
          <p:nvPr/>
        </p:nvSpPr>
        <p:spPr>
          <a:xfrm>
            <a:off x="9377916" y="4412512"/>
            <a:ext cx="2179675" cy="43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A9F3076-7750-4DE7-A791-CF7B8061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F03A-4E77-4986-B9C6-C3AD545E88CD}" type="datetime1">
              <a:rPr lang="fr-FR" smtClean="0"/>
              <a:t>10/09/2018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B01BAA3-22E7-475D-A43C-36925633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895830B-0F35-4C31-97B1-AAD521D1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3758DDD8-D8EE-42A4-8B55-E7DBC4EAD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fr-FR" dirty="0"/>
              <a:t>Traitement des données et Analyse préliminaire</a:t>
            </a:r>
          </a:p>
        </p:txBody>
      </p:sp>
    </p:spTree>
    <p:extLst>
      <p:ext uri="{BB962C8B-B14F-4D97-AF65-F5344CB8AC3E}">
        <p14:creationId xmlns:p14="http://schemas.microsoft.com/office/powerpoint/2010/main" val="140195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0C9B-8491-4C3F-B5B9-EBB903E3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Nettoyage et traitement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3820-1135-4C8A-A82C-D38E6341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Requête de 50000 questions ayant un score &gt;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Seules 17246 de ces questions possèdent des tags </a:t>
            </a:r>
            <a:r>
              <a:rPr lang="fr-FR" dirty="0">
                <a:sym typeface="Wingdings" panose="05000000000000000000" pitchFamily="2" charset="2"/>
              </a:rPr>
              <a:t> Base d’apprentissage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Concaténation du titre et du corps de la question.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Sélection des 1500 tags les plus utilisés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Nettoyage du texte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caractères spéciaux et des caractères accentués (Utilisation des expressions régulières)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Uniformisation de la casse (minuscule)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stop </a:t>
            </a:r>
            <a:r>
              <a:rPr lang="fr-FR" dirty="0" err="1">
                <a:sym typeface="Wingdings" panose="05000000000000000000" pitchFamily="2" charset="2"/>
              </a:rPr>
              <a:t>words</a:t>
            </a:r>
            <a:r>
              <a:rPr lang="fr-FR" dirty="0">
                <a:sym typeface="Wingdings" panose="05000000000000000000" pitchFamily="2" charset="2"/>
              </a:rPr>
              <a:t> (contextualisés)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Racinisation des mots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EB8FF31-BE89-4E42-A162-E7C7621A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E71-64A8-4E8B-8EC1-166F2AE00838}" type="datetime1">
              <a:rPr lang="fr-FR" smtClean="0"/>
              <a:t>10/09/2018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F3EE60-4C6E-4705-B00F-F260E8BF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E6F79F-E452-453B-8F78-C965C8E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893637-FDDC-40E1-8576-AE100945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372" y="309838"/>
            <a:ext cx="1828800" cy="1828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1C488EB-3F80-4767-AE13-96FDC3CA70E4}"/>
              </a:ext>
            </a:extLst>
          </p:cNvPr>
          <p:cNvSpPr/>
          <p:nvPr/>
        </p:nvSpPr>
        <p:spPr>
          <a:xfrm>
            <a:off x="10556470" y="1845734"/>
            <a:ext cx="751713" cy="2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42BD2-844E-4FF0-B7C1-6A4C843EF383}"/>
              </a:ext>
            </a:extLst>
          </p:cNvPr>
          <p:cNvSpPr/>
          <p:nvPr/>
        </p:nvSpPr>
        <p:spPr>
          <a:xfrm>
            <a:off x="9403907" y="443700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13% des cas, tous les tags sont dans le texte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527E2-4AC5-476A-AB67-E8AFC99C2452}"/>
              </a:ext>
            </a:extLst>
          </p:cNvPr>
          <p:cNvSpPr/>
          <p:nvPr/>
        </p:nvSpPr>
        <p:spPr>
          <a:xfrm>
            <a:off x="9403906" y="221196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85% des cas, au moins un des tags est présent dans le texte (Titre+ corps)</a:t>
            </a:r>
          </a:p>
        </p:txBody>
      </p:sp>
    </p:spTree>
    <p:extLst>
      <p:ext uri="{BB962C8B-B14F-4D97-AF65-F5344CB8AC3E}">
        <p14:creationId xmlns:p14="http://schemas.microsoft.com/office/powerpoint/2010/main" val="40151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739120" cy="3566160"/>
          </a:xfrm>
        </p:spPr>
        <p:txBody>
          <a:bodyPr/>
          <a:lstStyle/>
          <a:p>
            <a:r>
              <a:rPr lang="fr-FR" dirty="0"/>
              <a:t>Méthode semi-supervisée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Etude et comparaison de différents modèles de régression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167-2577-41E7-B570-5D812DC32AB9}" type="datetime1">
              <a:rPr lang="fr-FR" smtClean="0"/>
              <a:t>10/09/2018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740047" y="2734031"/>
            <a:ext cx="1286994" cy="298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CCC6380-B100-411E-B84D-41516EDE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47" y="373049"/>
            <a:ext cx="1930400" cy="1930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383728-F3E9-4E39-A058-EAC3A07EAF4D}"/>
              </a:ext>
            </a:extLst>
          </p:cNvPr>
          <p:cNvSpPr/>
          <p:nvPr/>
        </p:nvSpPr>
        <p:spPr>
          <a:xfrm>
            <a:off x="9574094" y="2072640"/>
            <a:ext cx="1452947" cy="29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6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Approche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B7F-A771-4DAB-A642-E3FA97EC3C01}" type="datetime1">
              <a:rPr lang="fr-FR" smtClean="0"/>
              <a:t>11/09/2018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15A2B-26F0-467E-8B68-458E3B20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80" y="92562"/>
            <a:ext cx="1350157" cy="1350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1B866-DC9B-41E6-A54C-B4FFF8F1146A}"/>
              </a:ext>
            </a:extLst>
          </p:cNvPr>
          <p:cNvSpPr/>
          <p:nvPr/>
        </p:nvSpPr>
        <p:spPr>
          <a:xfrm>
            <a:off x="10444983" y="1289044"/>
            <a:ext cx="91737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88AB1-14FB-41C2-8F56-52EBD2C8C324}"/>
              </a:ext>
            </a:extLst>
          </p:cNvPr>
          <p:cNvSpPr txBox="1"/>
          <p:nvPr/>
        </p:nvSpPr>
        <p:spPr>
          <a:xfrm>
            <a:off x="1209040" y="1981200"/>
            <a:ext cx="994664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Création de bi-gram et tri-gram pour identifier les groupements mots faisant sens ensemble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Utilisation d’une LDA avec un grand nombre de topic 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Calcul d’une matrice liant Topic et Tags 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Création de la matrice Question / Tags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Obtention de la matrice Topic / Question par LDA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Obtention par multiplication des deux précédentes de la matrice Topic / Tags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Nouvelle question </a:t>
            </a:r>
            <a:r>
              <a:rPr lang="fr-FR" dirty="0">
                <a:sym typeface="Wingdings" panose="05000000000000000000" pitchFamily="2" charset="2"/>
              </a:rPr>
              <a:t> distribution par Topic  par multiplication  ‘Score’ de correspondance aux Tags  Prédiction de tags </a:t>
            </a: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589874-2E86-4C3F-8FAA-B7E1516F6490}"/>
              </a:ext>
            </a:extLst>
          </p:cNvPr>
          <p:cNvCxnSpPr/>
          <p:nvPr/>
        </p:nvCxnSpPr>
        <p:spPr>
          <a:xfrm>
            <a:off x="721360" y="5384800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1D8BFF-5E45-4C1D-A211-27F1950606F8}"/>
              </a:ext>
            </a:extLst>
          </p:cNvPr>
          <p:cNvCxnSpPr/>
          <p:nvPr/>
        </p:nvCxnSpPr>
        <p:spPr>
          <a:xfrm>
            <a:off x="822960" y="5364480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7C494E-173F-4431-8900-33240F0125BC}"/>
              </a:ext>
            </a:extLst>
          </p:cNvPr>
          <p:cNvSpPr txBox="1"/>
          <p:nvPr/>
        </p:nvSpPr>
        <p:spPr>
          <a:xfrm>
            <a:off x="822960" y="5143511"/>
            <a:ext cx="8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Questions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3BAA4-78EE-4E0B-A1CB-06EEC07AEF9C}"/>
              </a:ext>
            </a:extLst>
          </p:cNvPr>
          <p:cNvSpPr txBox="1"/>
          <p:nvPr/>
        </p:nvSpPr>
        <p:spPr>
          <a:xfrm>
            <a:off x="457216" y="5364480"/>
            <a:ext cx="193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Tags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07B179-8CB9-48AB-ACE7-95ABBE96476A}"/>
              </a:ext>
            </a:extLst>
          </p:cNvPr>
          <p:cNvCxnSpPr/>
          <p:nvPr/>
        </p:nvCxnSpPr>
        <p:spPr>
          <a:xfrm>
            <a:off x="2143760" y="4612640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A6BC5-15A4-495E-8680-948E5B02895B}"/>
              </a:ext>
            </a:extLst>
          </p:cNvPr>
          <p:cNvCxnSpPr/>
          <p:nvPr/>
        </p:nvCxnSpPr>
        <p:spPr>
          <a:xfrm>
            <a:off x="2245360" y="4592320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0B69E3-62E9-4495-A011-9CD8DD5AAFC9}"/>
              </a:ext>
            </a:extLst>
          </p:cNvPr>
          <p:cNvSpPr txBox="1"/>
          <p:nvPr/>
        </p:nvSpPr>
        <p:spPr>
          <a:xfrm>
            <a:off x="2245360" y="4371351"/>
            <a:ext cx="8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Topic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848E95-875B-4804-A977-E7D00C92DAAA}"/>
              </a:ext>
            </a:extLst>
          </p:cNvPr>
          <p:cNvSpPr txBox="1"/>
          <p:nvPr/>
        </p:nvSpPr>
        <p:spPr>
          <a:xfrm>
            <a:off x="1514696" y="4780636"/>
            <a:ext cx="818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Questions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D09AEC-1D58-4704-AC07-50BC0BB73869}"/>
              </a:ext>
            </a:extLst>
          </p:cNvPr>
          <p:cNvSpPr/>
          <p:nvPr/>
        </p:nvSpPr>
        <p:spPr>
          <a:xfrm>
            <a:off x="2312240" y="4796128"/>
            <a:ext cx="629061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LDA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81CB9B9E-44FB-4B3E-AD1A-CABE4E209C0E}"/>
              </a:ext>
            </a:extLst>
          </p:cNvPr>
          <p:cNvSpPr/>
          <p:nvPr/>
        </p:nvSpPr>
        <p:spPr>
          <a:xfrm>
            <a:off x="1722960" y="5500533"/>
            <a:ext cx="629053" cy="7032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BBEBBE21-87B3-44E6-9203-D3A8873264E0}"/>
              </a:ext>
            </a:extLst>
          </p:cNvPr>
          <p:cNvSpPr/>
          <p:nvPr/>
        </p:nvSpPr>
        <p:spPr>
          <a:xfrm>
            <a:off x="3145360" y="5667556"/>
            <a:ext cx="827200" cy="3884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5E2724-1A5C-471F-A6AA-D7B1F2CE5091}"/>
              </a:ext>
            </a:extLst>
          </p:cNvPr>
          <p:cNvCxnSpPr/>
          <p:nvPr/>
        </p:nvCxnSpPr>
        <p:spPr>
          <a:xfrm>
            <a:off x="4490720" y="5334000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B82294-45D6-4BCB-A101-FD675E60AB49}"/>
              </a:ext>
            </a:extLst>
          </p:cNvPr>
          <p:cNvCxnSpPr/>
          <p:nvPr/>
        </p:nvCxnSpPr>
        <p:spPr>
          <a:xfrm>
            <a:off x="4592320" y="5313680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61D0E9-1586-4EF6-A575-A2FF6FF5AB9D}"/>
              </a:ext>
            </a:extLst>
          </p:cNvPr>
          <p:cNvSpPr txBox="1"/>
          <p:nvPr/>
        </p:nvSpPr>
        <p:spPr>
          <a:xfrm>
            <a:off x="4592320" y="5092711"/>
            <a:ext cx="8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Topic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7DFA53-F192-4826-9935-8CCB3FEAEF31}"/>
              </a:ext>
            </a:extLst>
          </p:cNvPr>
          <p:cNvSpPr txBox="1"/>
          <p:nvPr/>
        </p:nvSpPr>
        <p:spPr>
          <a:xfrm>
            <a:off x="4226576" y="5313680"/>
            <a:ext cx="193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Tags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73FBC6-F2D3-46EF-B09A-3ADC4598DA5C}"/>
              </a:ext>
            </a:extLst>
          </p:cNvPr>
          <p:cNvCxnSpPr/>
          <p:nvPr/>
        </p:nvCxnSpPr>
        <p:spPr>
          <a:xfrm>
            <a:off x="5862320" y="4368800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E7D6C2-F865-465E-A19B-D4C89B805557}"/>
              </a:ext>
            </a:extLst>
          </p:cNvPr>
          <p:cNvSpPr txBox="1"/>
          <p:nvPr/>
        </p:nvSpPr>
        <p:spPr>
          <a:xfrm>
            <a:off x="5237909" y="4626747"/>
            <a:ext cx="124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Topic</a:t>
            </a:r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CAABFABB-879B-4FBE-B113-CDC6011B2DE6}"/>
              </a:ext>
            </a:extLst>
          </p:cNvPr>
          <p:cNvSpPr/>
          <p:nvPr/>
        </p:nvSpPr>
        <p:spPr>
          <a:xfrm>
            <a:off x="5390720" y="5490373"/>
            <a:ext cx="629053" cy="7032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quals 37">
            <a:extLst>
              <a:ext uri="{FF2B5EF4-FFF2-40B4-BE49-F238E27FC236}">
                <a16:creationId xmlns:a16="http://schemas.microsoft.com/office/drawing/2014/main" id="{316D1209-0668-4EF4-94FF-BFBDA2C64DD2}"/>
              </a:ext>
            </a:extLst>
          </p:cNvPr>
          <p:cNvSpPr/>
          <p:nvPr/>
        </p:nvSpPr>
        <p:spPr>
          <a:xfrm>
            <a:off x="6813120" y="5657396"/>
            <a:ext cx="827200" cy="3884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94DBC6-65FC-4036-A70B-80E04778E09A}"/>
              </a:ext>
            </a:extLst>
          </p:cNvPr>
          <p:cNvCxnSpPr>
            <a:cxnSpLocks/>
          </p:cNvCxnSpPr>
          <p:nvPr/>
        </p:nvCxnSpPr>
        <p:spPr>
          <a:xfrm>
            <a:off x="7890770" y="5618480"/>
            <a:ext cx="301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18EA33-A5F4-4E2D-8720-6B39B057A006}"/>
              </a:ext>
            </a:extLst>
          </p:cNvPr>
          <p:cNvSpPr txBox="1"/>
          <p:nvPr/>
        </p:nvSpPr>
        <p:spPr>
          <a:xfrm>
            <a:off x="8843439" y="5181600"/>
            <a:ext cx="145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Tags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8144EE0-109B-4085-B9EB-9D113F096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89953"/>
              </p:ext>
            </p:extLst>
          </p:nvPr>
        </p:nvGraphicFramePr>
        <p:xfrm>
          <a:off x="7890770" y="5736450"/>
          <a:ext cx="29667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453">
                  <a:extLst>
                    <a:ext uri="{9D8B030D-6E8A-4147-A177-3AD203B41FA5}">
                      <a16:colId xmlns:a16="http://schemas.microsoft.com/office/drawing/2014/main" val="626108970"/>
                    </a:ext>
                  </a:extLst>
                </a:gridCol>
                <a:gridCol w="494453">
                  <a:extLst>
                    <a:ext uri="{9D8B030D-6E8A-4147-A177-3AD203B41FA5}">
                      <a16:colId xmlns:a16="http://schemas.microsoft.com/office/drawing/2014/main" val="3108702758"/>
                    </a:ext>
                  </a:extLst>
                </a:gridCol>
                <a:gridCol w="494453">
                  <a:extLst>
                    <a:ext uri="{9D8B030D-6E8A-4147-A177-3AD203B41FA5}">
                      <a16:colId xmlns:a16="http://schemas.microsoft.com/office/drawing/2014/main" val="1463546356"/>
                    </a:ext>
                  </a:extLst>
                </a:gridCol>
                <a:gridCol w="494453">
                  <a:extLst>
                    <a:ext uri="{9D8B030D-6E8A-4147-A177-3AD203B41FA5}">
                      <a16:colId xmlns:a16="http://schemas.microsoft.com/office/drawing/2014/main" val="170387915"/>
                    </a:ext>
                  </a:extLst>
                </a:gridCol>
                <a:gridCol w="494453">
                  <a:extLst>
                    <a:ext uri="{9D8B030D-6E8A-4147-A177-3AD203B41FA5}">
                      <a16:colId xmlns:a16="http://schemas.microsoft.com/office/drawing/2014/main" val="511429303"/>
                    </a:ext>
                  </a:extLst>
                </a:gridCol>
                <a:gridCol w="494453">
                  <a:extLst>
                    <a:ext uri="{9D8B030D-6E8A-4147-A177-3AD203B41FA5}">
                      <a16:colId xmlns:a16="http://schemas.microsoft.com/office/drawing/2014/main" val="970529272"/>
                    </a:ext>
                  </a:extLst>
                </a:gridCol>
              </a:tblGrid>
              <a:tr h="222026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60963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6759876-DE87-4567-90A4-3DDE4D214BE7}"/>
              </a:ext>
            </a:extLst>
          </p:cNvPr>
          <p:cNvSpPr txBox="1"/>
          <p:nvPr/>
        </p:nvSpPr>
        <p:spPr>
          <a:xfrm>
            <a:off x="9081738" y="6073005"/>
            <a:ext cx="8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287740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3373-9919-4ED9-8C5E-C8A0BA14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5643"/>
            <a:ext cx="10058400" cy="1450757"/>
          </a:xfrm>
        </p:spPr>
        <p:txBody>
          <a:bodyPr/>
          <a:lstStyle/>
          <a:p>
            <a:r>
              <a:rPr lang="fr-FR" dirty="0"/>
              <a:t>Optimisation du modèle</a:t>
            </a:r>
          </a:p>
        </p:txBody>
      </p:sp>
      <p:pic>
        <p:nvPicPr>
          <p:cNvPr id="8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A7030E5-FD1E-4B94-943B-AD3AD8002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9519" y="111512"/>
            <a:ext cx="1482725" cy="148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5E0B-5C68-4E76-8B4A-C2B5ADB5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12/09/2018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5C8F7-1D60-41FE-8B68-91D0FD4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864F-0727-4A9E-8F52-D544286E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665900-E882-4342-8E7D-E87D643118EB}"/>
              </a:ext>
            </a:extLst>
          </p:cNvPr>
          <p:cNvSpPr/>
          <p:nvPr/>
        </p:nvSpPr>
        <p:spPr>
          <a:xfrm>
            <a:off x="10129519" y="1330960"/>
            <a:ext cx="883921" cy="263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2936A-958C-45FD-9B4B-84AD40692C74}"/>
              </a:ext>
            </a:extLst>
          </p:cNvPr>
          <p:cNvSpPr txBox="1"/>
          <p:nvPr/>
        </p:nvSpPr>
        <p:spPr>
          <a:xfrm>
            <a:off x="1198880" y="2072640"/>
            <a:ext cx="995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Optimisation du nombre de topic de la LDA 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Optimisation de la métrique pour choisir le nombre de tags à prédire :</a:t>
            </a:r>
          </a:p>
          <a:p>
            <a:pPr>
              <a:buClr>
                <a:schemeClr val="accent1"/>
              </a:buClr>
            </a:pPr>
            <a:r>
              <a:rPr lang="fr-FR" dirty="0"/>
              <a:t> Nb tags prédit correctement / Moyenne Harmonique(Nb tags réels, Nb tags prédits)  </a:t>
            </a:r>
          </a:p>
        </p:txBody>
      </p:sp>
    </p:spTree>
    <p:extLst>
      <p:ext uri="{BB962C8B-B14F-4D97-AF65-F5344CB8AC3E}">
        <p14:creationId xmlns:p14="http://schemas.microsoft.com/office/powerpoint/2010/main" val="192705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B7F-A771-4DAB-A642-E3FA97EC3C01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0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schemas.openxmlformats.org/package/2006/metadata/core-properties"/>
    <ds:schemaRef ds:uri="a4f35948-e619-41b3-aa29-22878b09cfd2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40262f94-9f35-4ac3-9a90-690165a166b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46367</TotalTime>
  <Words>784</Words>
  <Application>Microsoft Office PowerPoint</Application>
  <PresentationFormat>Widescreen</PresentationFormat>
  <Paragraphs>191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Courier New</vt:lpstr>
      <vt:lpstr>Wingdings</vt:lpstr>
      <vt:lpstr>Retrospect</vt:lpstr>
      <vt:lpstr>Projet 5 – Recommandation automatique de tags</vt:lpstr>
      <vt:lpstr>Agenda</vt:lpstr>
      <vt:lpstr>Présentation du problème</vt:lpstr>
      <vt:lpstr>Analyse exploratoire</vt:lpstr>
      <vt:lpstr>Nettoyage et traitement des données</vt:lpstr>
      <vt:lpstr>Méthode semi-supervisée</vt:lpstr>
      <vt:lpstr>Approche </vt:lpstr>
      <vt:lpstr>Optimisation du modèle</vt:lpstr>
      <vt:lpstr>Résultats</vt:lpstr>
      <vt:lpstr>Méthode supervisée</vt:lpstr>
      <vt:lpstr>Approche </vt:lpstr>
      <vt:lpstr>Résultats</vt:lpstr>
      <vt:lpstr>API Flask</vt:lpstr>
      <vt:lpstr>Conclusion</vt:lpstr>
      <vt:lpstr>Merci de votre attention</vt:lpstr>
      <vt:lpstr>Annexe #1 : Occurrence des mots Corps de la question vs Titre </vt:lpstr>
      <vt:lpstr>Annexe #2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LEMEILLE, François</dc:creator>
  <cp:lastModifiedBy>LEMEILLE, François</cp:lastModifiedBy>
  <cp:revision>344</cp:revision>
  <dcterms:created xsi:type="dcterms:W3CDTF">2018-04-19T08:54:19Z</dcterms:created>
  <dcterms:modified xsi:type="dcterms:W3CDTF">2018-09-12T10:42:32Z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