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8"/>
  </p:notesMasterIdLst>
  <p:handoutMasterIdLst>
    <p:handoutMasterId r:id="rId29"/>
  </p:handoutMasterIdLst>
  <p:sldIdLst>
    <p:sldId id="265" r:id="rId5"/>
    <p:sldId id="267" r:id="rId6"/>
    <p:sldId id="268" r:id="rId7"/>
    <p:sldId id="269" r:id="rId8"/>
    <p:sldId id="270" r:id="rId9"/>
    <p:sldId id="315" r:id="rId10"/>
    <p:sldId id="317" r:id="rId11"/>
    <p:sldId id="272" r:id="rId12"/>
    <p:sldId id="274" r:id="rId13"/>
    <p:sldId id="318" r:id="rId14"/>
    <p:sldId id="312" r:id="rId15"/>
    <p:sldId id="299" r:id="rId16"/>
    <p:sldId id="298" r:id="rId17"/>
    <p:sldId id="310" r:id="rId18"/>
    <p:sldId id="311" r:id="rId19"/>
    <p:sldId id="316" r:id="rId20"/>
    <p:sldId id="313" r:id="rId21"/>
    <p:sldId id="314" r:id="rId22"/>
    <p:sldId id="308" r:id="rId23"/>
    <p:sldId id="290" r:id="rId24"/>
    <p:sldId id="286" r:id="rId25"/>
    <p:sldId id="305" r:id="rId26"/>
    <p:sldId id="30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78A-3D78-4BCD-8BEC-9BC44BBF9BD8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79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00B0-B286-44DF-8A53-BDDE487DDE35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25D-3788-42DB-9777-277D8E414BA5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69D-DE1E-4323-806D-38025BE0B08B}" type="datetime1">
              <a:rPr lang="fr-FR" smtClean="0"/>
              <a:t>14/10/2018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3295-F3DE-4742-A5DF-5E269C5A3909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8C6F-E409-4F7E-91B2-59713AE3871F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A5B2-9888-47E6-92C7-08276D457C80}" type="datetime1">
              <a:rPr lang="fr-FR" smtClean="0"/>
              <a:t>14/10/2018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5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1535-269B-4262-A803-4F880E93D057}" type="datetime1">
              <a:rPr lang="fr-FR" smtClean="0"/>
              <a:t>14/10/2018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18AE-B66E-4E14-B08C-7602AE553C67}" type="datetime1">
              <a:rPr lang="fr-FR" smtClean="0"/>
              <a:t>14/10/2018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5E5A-1056-4872-8155-955DE08B0AE3}" type="datetime1">
              <a:rPr lang="fr-FR" smtClean="0"/>
              <a:t>14/10/2018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777EE0-D6C0-47E9-8BD6-F07A776A6C10}" type="datetime1">
              <a:rPr lang="fr-FR" smtClean="0"/>
              <a:t>14/10/2018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784C-ED5D-4D15-9B37-003B1F3BD18D}" type="datetime1">
              <a:rPr lang="fr-FR" smtClean="0"/>
              <a:t>14/10/2018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6B28D1-E542-418B-A65D-521FAA274305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c-automatic-tagging-fl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err="1"/>
              <a:t>Projet</a:t>
            </a:r>
            <a:r>
              <a:rPr lang="en-US" sz="6600" dirty="0"/>
              <a:t> 5 – </a:t>
            </a:r>
            <a:r>
              <a:rPr lang="fr-FR" sz="6600" dirty="0"/>
              <a:t>Recommandation automatique de tags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open classrooms – Capgemini consulting</a:t>
            </a:r>
          </a:p>
          <a:p>
            <a:pPr algn="ctr"/>
            <a:r>
              <a:rPr lang="en-US" dirty="0" err="1"/>
              <a:t>Parcours</a:t>
            </a:r>
            <a:r>
              <a:rPr lang="en-US" dirty="0"/>
              <a:t> data scientist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C41F-6C31-4544-BE63-90BCFEB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D8D-F144-4509-91AD-1086881BD28E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37C7-9054-4F8A-B0D2-B2F133F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5BAA-AA4D-4C2F-AE9B-43617C03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D01E0-248A-4595-A12B-4B443BE05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074"/>
            <a:ext cx="3340746" cy="1883612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0D228C3-0160-43B7-AAF6-4CA09DE7D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920" y="394985"/>
            <a:ext cx="6361927" cy="191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69">
        <p:fade/>
      </p:transition>
    </mc:Choice>
    <mc:Fallback xmlns="">
      <p:transition spd="med" advTm="130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FEEA-42A2-4DB0-BF61-BBD109D2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métriques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E0096-AA38-4D71-B3A7-2596EE44C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du rappel :  Rappel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𝑟𝑒𝑒𝑙𝑠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de la précision : Précision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𝑝𝑟𝑒𝑑𝑖𝑡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𝑐𝑜𝑟𝑟𝑒𝑐𝑡𝑒𝑚𝑒𝑛𝑡</m:t>
                        </m:r>
                      </m:num>
                      <m:den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𝑡𝑎𝑔𝑠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𝑑𝑖𝑡𝑠</m:t>
                        </m:r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dirty="0"/>
                  <a:t> Utilisation d’une métrique personnalisée :</a:t>
                </a:r>
              </a:p>
              <a:p>
                <a:pPr marL="0" indent="0">
                  <a:buNone/>
                </a:pPr>
                <a:r>
                  <a:rPr lang="fr-FR" dirty="0"/>
                  <a:t> Score_perso = </a:t>
                </a:r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𝑜𝑦𝑒𝑛𝑛𝑒𝐻𝑎𝑟𝑚𝑜𝑛𝑖𝑞𝑢𝑒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𝑅𝑎𝑝𝑝𝑒𝑙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E0096-AA38-4D71-B3A7-2596EE44C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D94A-079A-49B3-8BF9-C161D248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A7D8-6218-4F29-BBC1-15CABA12F608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8C1A-BBA4-4421-B51F-C35C48A2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A938-7717-4AF3-8684-CD40CD79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6501CB6-AEB0-46B8-BD52-EAAD7E66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541" y="151477"/>
            <a:ext cx="1585883" cy="15858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98EC1D7-063E-48E1-9D8F-6C6B6884973E}"/>
              </a:ext>
            </a:extLst>
          </p:cNvPr>
          <p:cNvSpPr/>
          <p:nvPr/>
        </p:nvSpPr>
        <p:spPr>
          <a:xfrm>
            <a:off x="10362738" y="1503679"/>
            <a:ext cx="981363" cy="171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23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3373-9919-4ED9-8C5E-C8A0BA14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5643"/>
            <a:ext cx="10058400" cy="1450757"/>
          </a:xfrm>
        </p:spPr>
        <p:txBody>
          <a:bodyPr/>
          <a:lstStyle/>
          <a:p>
            <a:r>
              <a:rPr lang="fr-FR" dirty="0"/>
              <a:t>Optimisation du modèle</a:t>
            </a:r>
          </a:p>
        </p:txBody>
      </p:sp>
      <p:pic>
        <p:nvPicPr>
          <p:cNvPr id="8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7030E5-FD1E-4B94-943B-AD3AD8002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5E0B-5C68-4E76-8B4A-C2B5ADB5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D2C-166E-4F9D-821D-6439A843A07A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5C8F7-1D60-41FE-8B68-91D0FD4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9864F-0727-4A9E-8F52-D544286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665900-E882-4342-8E7D-E87D643118EB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9038F97-A893-4DD3-AB3B-908B39AC0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0" y="2136959"/>
            <a:ext cx="5809149" cy="3053404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B76696F-5BDB-4D05-B5D8-9AB035008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447" y="2136959"/>
            <a:ext cx="5819213" cy="30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5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choisit donc pour notre modèle : 200 topics, et 5 tags prédits.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869B1-F774-4E15-AE29-C4F5443D9443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3E5542-EE9A-4888-AEB6-C66985B9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0165E9-224B-4CDE-BC17-4F4D8BF097AA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017A5F-B930-4F2C-A780-4B3854671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25486"/>
              </p:ext>
            </p:extLst>
          </p:nvPr>
        </p:nvGraphicFramePr>
        <p:xfrm>
          <a:off x="1473200" y="2370666"/>
          <a:ext cx="8666480" cy="158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620">
                  <a:extLst>
                    <a:ext uri="{9D8B030D-6E8A-4147-A177-3AD203B41FA5}">
                      <a16:colId xmlns:a16="http://schemas.microsoft.com/office/drawing/2014/main" val="310166823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804036073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342673774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3730295030"/>
                    </a:ext>
                  </a:extLst>
                </a:gridCol>
              </a:tblGrid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Métrique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Rappel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 </a:t>
                      </a:r>
                      <a:r>
                        <a:rPr lang="fr-FR" dirty="0" err="1"/>
                        <a:t>implementé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471350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45146"/>
                  </a:ext>
                </a:extLst>
              </a:tr>
              <a:tr h="529167">
                <a:tc>
                  <a:txBody>
                    <a:bodyPr/>
                    <a:lstStyle/>
                    <a:p>
                      <a:r>
                        <a:rPr lang="fr-FR" dirty="0"/>
                        <a:t>Modèle par 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8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0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Méthode 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2931-D3D7-48DA-B164-F829AF3C02DE}" type="datetime1">
              <a:rPr lang="fr-FR" smtClean="0"/>
              <a:t>14/10/2018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553578" y="4093535"/>
            <a:ext cx="1110878" cy="231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CC120-498B-4CEE-8AF9-001CE08EFD2E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AA20CDA-876A-4CEB-BE44-1941168B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E42F32-49AE-42A9-8D63-54C8D1CC8594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DEE-7CC5-4158-B42A-F359F46219A9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14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8904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5E4F8-4A56-48C8-A248-59F0F53EE3DE}"/>
              </a:ext>
            </a:extLst>
          </p:cNvPr>
          <p:cNvSpPr txBox="1"/>
          <p:nvPr/>
        </p:nvSpPr>
        <p:spPr>
          <a:xfrm>
            <a:off x="1229360" y="1960880"/>
            <a:ext cx="9926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Filtrage des mots apparaissant moins de 5 fois dans le corpus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Vectorisation du corpus, en considérant les bi-gram et tri-gram :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CountVectorizer</a:t>
            </a: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 err="1"/>
              <a:t>TfIdf</a:t>
            </a: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Multi-</a:t>
            </a:r>
            <a:r>
              <a:rPr lang="fr-FR" sz="2000" dirty="0" err="1"/>
              <a:t>labelisation</a:t>
            </a:r>
            <a:r>
              <a:rPr lang="fr-FR" sz="2000" dirty="0"/>
              <a:t> de la variable cible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Séparation Train / Test (identique à la méthode semi-supervisée)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Classification avec « One Versus </a:t>
            </a:r>
            <a:r>
              <a:rPr lang="fr-FR" sz="2000" dirty="0" err="1"/>
              <a:t>Rest</a:t>
            </a:r>
            <a:r>
              <a:rPr lang="fr-FR" sz="2000" dirty="0"/>
              <a:t> » : un modèle pour chaque variable de prédiction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Comparaison des approches Tf / Tf-</a:t>
            </a:r>
            <a:r>
              <a:rPr lang="fr-FR" sz="2000" dirty="0" err="1"/>
              <a:t>Idf</a:t>
            </a:r>
            <a:r>
              <a:rPr lang="fr-FR" sz="2000" dirty="0"/>
              <a:t> et des différents algos.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Optimisation des paramètres par </a:t>
            </a:r>
            <a:r>
              <a:rPr lang="fr-FR" sz="2000" dirty="0" err="1"/>
              <a:t>GridSearchCV</a:t>
            </a:r>
            <a:r>
              <a:rPr lang="fr-FR" sz="2000" dirty="0"/>
              <a:t> 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Implémentation de la métrique personnelle </a:t>
            </a:r>
            <a:br>
              <a:rPr lang="fr-FR" sz="2000" dirty="0"/>
            </a:br>
            <a:endParaRPr lang="fr-FR" dirty="0"/>
          </a:p>
          <a:p>
            <a:pPr lvl="1">
              <a:buClr>
                <a:schemeClr val="accent1"/>
              </a:buClr>
            </a:pPr>
            <a:endParaRPr lang="fr-FR" dirty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7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674F-24F4-4988-9A1B-918F698C7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31AD-89CC-4A11-A0EA-D7425521D7CE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EA894-658B-4084-AC35-2E3112D15F0C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D364AE-04F5-4DA5-A8F7-2B69AA7F9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18836"/>
              </p:ext>
            </p:extLst>
          </p:nvPr>
        </p:nvGraphicFramePr>
        <p:xfrm>
          <a:off x="989670" y="1912041"/>
          <a:ext cx="10501288" cy="430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661">
                  <a:extLst>
                    <a:ext uri="{9D8B030D-6E8A-4147-A177-3AD203B41FA5}">
                      <a16:colId xmlns:a16="http://schemas.microsoft.com/office/drawing/2014/main" val="1208087132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395330616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56198179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1659073657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715250996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2023633256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919479374"/>
                    </a:ext>
                  </a:extLst>
                </a:gridCol>
                <a:gridCol w="1312661">
                  <a:extLst>
                    <a:ext uri="{9D8B030D-6E8A-4147-A177-3AD203B41FA5}">
                      <a16:colId xmlns:a16="http://schemas.microsoft.com/office/drawing/2014/main" val="812124442"/>
                    </a:ext>
                  </a:extLst>
                </a:gridCol>
              </a:tblGrid>
              <a:tr h="94639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Algos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Accuracy</a:t>
                      </a:r>
                      <a:r>
                        <a:rPr lang="fr-FR" sz="1600" dirty="0"/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Score_perso</a:t>
                      </a:r>
                      <a:endParaRPr lang="fr-FR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F1-Score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Temps d’</a:t>
                      </a:r>
                      <a:r>
                        <a:rPr lang="fr-FR" sz="1600" dirty="0" err="1"/>
                        <a:t>éxec</a:t>
                      </a:r>
                      <a:r>
                        <a:rPr lang="fr-FR" sz="1600" dirty="0"/>
                        <a:t> moyen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50614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TF-IDF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1" dirty="0"/>
                        <a:t>En secondes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47726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/>
                        <a:t>Baseline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664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/>
                        <a:t>Linear</a:t>
                      </a:r>
                      <a:r>
                        <a:rPr lang="fr-FR" sz="1600" b="1" dirty="0"/>
                        <a:t>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63312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Random</a:t>
                      </a:r>
                      <a:r>
                        <a:rPr lang="fr-FR" sz="1600" dirty="0"/>
                        <a:t>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0831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SGD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8826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Régression Logistique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85774"/>
                  </a:ext>
                </a:extLst>
              </a:tr>
            </a:tbl>
          </a:graphicData>
        </a:graphic>
      </p:graphicFrame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30EDED0-85D3-4945-A053-BEAFC9A85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60" y="49659"/>
            <a:ext cx="1503334" cy="15033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650644-E0D6-4E3F-8817-F8679A325A05}"/>
              </a:ext>
            </a:extLst>
          </p:cNvPr>
          <p:cNvSpPr/>
          <p:nvPr/>
        </p:nvSpPr>
        <p:spPr>
          <a:xfrm>
            <a:off x="10424160" y="1330960"/>
            <a:ext cx="731519" cy="222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6347-C363-4107-B9CC-122FAD26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probabiliste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B76-8AA3-43D9-A887-06504682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permettant d’obtenir plus de flexibilité sur le nombre de tags prédit par méthode supervisée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considère le vecteur de probabilité de chaque tags à la 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Possibilité d’attribuer les tags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choisir les N meilleurs probabilités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On choisit tous les tags ayant une probabilité supérieure à un seuil (ex 0.5)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2304-6792-465A-96EC-87CAF0DE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4519-B1E1-4A82-AB6D-04489035B796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10D4-01E5-42AA-A15F-145F864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3CD1-2EA2-4154-AFC8-15BDBC9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FF67DB-8062-4E1A-B114-42EC37B36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599" y="4007294"/>
            <a:ext cx="5232389" cy="21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18B4-5861-4B4D-AA2C-6E107938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par </a:t>
            </a:r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5235-4CD7-4E82-B2C7-17D8C5CF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Sur </a:t>
            </a:r>
            <a:r>
              <a:rPr lang="fr-FR" dirty="0" err="1"/>
              <a:t>Linear</a:t>
            </a:r>
            <a:r>
              <a:rPr lang="fr-FR" dirty="0"/>
              <a:t> SVC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tolérance sur [.000001, .00001, .0001] : Optimum pour </a:t>
            </a:r>
            <a:r>
              <a:rPr lang="fr-FR" dirty="0" err="1"/>
              <a:t>tol</a:t>
            </a:r>
            <a:r>
              <a:rPr lang="fr-FR" dirty="0"/>
              <a:t> = 1e</a:t>
            </a:r>
            <a:r>
              <a:rPr lang="fr-FR" baseline="30000" dirty="0"/>
              <a:t>-6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du paramètre C (pénalisation de l’erreur) sur [0.1, 1, 10, 100]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Sur SGD Classifier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pénalisation [‘l1’, ‘l2’, ‘</a:t>
            </a:r>
            <a:r>
              <a:rPr lang="fr-FR" dirty="0" err="1"/>
              <a:t>elastic_net</a:t>
            </a:r>
            <a:r>
              <a:rPr lang="fr-FR" dirty="0"/>
              <a:t>’] : La pénalisation L1 est la plus efficace.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Optimisation de la </a:t>
            </a:r>
            <a:r>
              <a:rPr lang="fr-FR" dirty="0" err="1"/>
              <a:t>verbose</a:t>
            </a:r>
            <a:r>
              <a:rPr lang="fr-FR" dirty="0"/>
              <a:t> sur [.001, .01, .1] : </a:t>
            </a:r>
            <a:r>
              <a:rPr lang="fr-FR" dirty="0" err="1"/>
              <a:t>Verbose</a:t>
            </a:r>
            <a:r>
              <a:rPr lang="fr-FR" dirty="0"/>
              <a:t> = 0.1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5E7B6-4326-4021-BB1A-42B02278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0981-7739-4C92-9C47-545FF9EC6CA5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BFD0-7353-4EEF-A729-86DA4D1C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4103-03A8-4CE0-8761-E752973A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862126-EBA2-41FB-A642-3CD93AA2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519" y="111512"/>
            <a:ext cx="1482725" cy="1482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4EC3B6-95F0-4280-B491-B01C18E6B73F}"/>
              </a:ext>
            </a:extLst>
          </p:cNvPr>
          <p:cNvSpPr/>
          <p:nvPr/>
        </p:nvSpPr>
        <p:spPr>
          <a:xfrm>
            <a:off x="10129519" y="1330960"/>
            <a:ext cx="883921" cy="263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utoShape 2" descr="enter image description here">
            <a:extLst>
              <a:ext uri="{FF2B5EF4-FFF2-40B4-BE49-F238E27FC236}">
                <a16:creationId xmlns:a16="http://schemas.microsoft.com/office/drawing/2014/main" id="{C0813149-20C8-4B02-B82B-CF095148B2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" name="Picture 12" descr="A map with text&#10;&#10;Description generated with high confidence">
            <a:extLst>
              <a:ext uri="{FF2B5EF4-FFF2-40B4-BE49-F238E27FC236}">
                <a16:creationId xmlns:a16="http://schemas.microsoft.com/office/drawing/2014/main" id="{CA1697AA-F2AD-44C5-B74D-01535A85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2783067"/>
            <a:ext cx="4061493" cy="2148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BC8D63-8D0B-4B7E-B492-CF9640E97117}"/>
              </a:ext>
            </a:extLst>
          </p:cNvPr>
          <p:cNvSpPr txBox="1"/>
          <p:nvPr/>
        </p:nvSpPr>
        <p:spPr>
          <a:xfrm>
            <a:off x="1930400" y="350689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Influence de C </a:t>
            </a:r>
          </a:p>
        </p:txBody>
      </p:sp>
    </p:spTree>
    <p:extLst>
      <p:ext uri="{BB962C8B-B14F-4D97-AF65-F5344CB8AC3E}">
        <p14:creationId xmlns:p14="http://schemas.microsoft.com/office/powerpoint/2010/main" val="169214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0FDC-A410-4FA9-8690-E2D016C0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8B8C-8051-4A56-AF3B-E689BC01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Le modèle final qui a été retenu est le suivant : 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On note une valeur C de 10 ce qui est supérieur  à la valeur par défaut (1), le modèle pénalise assez fortement les erreurs. Mais la validation croisée permet de s’assurer de ne pas </a:t>
            </a:r>
            <a:r>
              <a:rPr lang="fr-FR" dirty="0" err="1">
                <a:solidFill>
                  <a:schemeClr val="tx1"/>
                </a:solidFill>
              </a:rPr>
              <a:t>overfitté</a:t>
            </a:r>
            <a:endParaRPr lang="fr-FR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obtient les scores suivants :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55CD-0EC5-45E2-B19F-970F5667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F908-594B-414E-BB21-96114334D9EA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E26-4516-43BC-99BA-A0A43890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2CEE-15D3-4721-8749-A9C2B147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A081C9-0917-4BD6-8D03-72D5DFFA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10" y="2249805"/>
            <a:ext cx="1045429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LinearSVC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(C=10,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class_weight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dual=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fit_intercept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intercept_scaling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squared_hinge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max_iter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=1000,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multi_class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='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ovr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penalty='l2',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=None,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=1e-06,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verbose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=0),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n_jobs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=1))])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96ED4-E491-4927-A0B2-305905993687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3E8965-5305-4BB7-8872-939F6258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241944"/>
            <a:ext cx="1849120" cy="18491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3E20D2-450E-4276-AD7C-521D129267B0}"/>
              </a:ext>
            </a:extLst>
          </p:cNvPr>
          <p:cNvSpPr/>
          <p:nvPr/>
        </p:nvSpPr>
        <p:spPr>
          <a:xfrm>
            <a:off x="10342880" y="1845734"/>
            <a:ext cx="920404" cy="245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70589D-B8EE-4FFA-8739-AF2C736C7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14397"/>
              </p:ext>
            </p:extLst>
          </p:nvPr>
        </p:nvGraphicFramePr>
        <p:xfrm>
          <a:off x="1148076" y="4018498"/>
          <a:ext cx="10115208" cy="108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868">
                  <a:extLst>
                    <a:ext uri="{9D8B030D-6E8A-4147-A177-3AD203B41FA5}">
                      <a16:colId xmlns:a16="http://schemas.microsoft.com/office/drawing/2014/main" val="1163761088"/>
                    </a:ext>
                  </a:extLst>
                </a:gridCol>
                <a:gridCol w="1685868">
                  <a:extLst>
                    <a:ext uri="{9D8B030D-6E8A-4147-A177-3AD203B41FA5}">
                      <a16:colId xmlns:a16="http://schemas.microsoft.com/office/drawing/2014/main" val="259879540"/>
                    </a:ext>
                  </a:extLst>
                </a:gridCol>
                <a:gridCol w="1685868">
                  <a:extLst>
                    <a:ext uri="{9D8B030D-6E8A-4147-A177-3AD203B41FA5}">
                      <a16:colId xmlns:a16="http://schemas.microsoft.com/office/drawing/2014/main" val="252856849"/>
                    </a:ext>
                  </a:extLst>
                </a:gridCol>
                <a:gridCol w="1685868">
                  <a:extLst>
                    <a:ext uri="{9D8B030D-6E8A-4147-A177-3AD203B41FA5}">
                      <a16:colId xmlns:a16="http://schemas.microsoft.com/office/drawing/2014/main" val="398713123"/>
                    </a:ext>
                  </a:extLst>
                </a:gridCol>
                <a:gridCol w="1685868">
                  <a:extLst>
                    <a:ext uri="{9D8B030D-6E8A-4147-A177-3AD203B41FA5}">
                      <a16:colId xmlns:a16="http://schemas.microsoft.com/office/drawing/2014/main" val="437926374"/>
                    </a:ext>
                  </a:extLst>
                </a:gridCol>
                <a:gridCol w="1685868">
                  <a:extLst>
                    <a:ext uri="{9D8B030D-6E8A-4147-A177-3AD203B41FA5}">
                      <a16:colId xmlns:a16="http://schemas.microsoft.com/office/drawing/2014/main" val="955975591"/>
                    </a:ext>
                  </a:extLst>
                </a:gridCol>
              </a:tblGrid>
              <a:tr h="54035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Rappel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Precision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Métrique perso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03123"/>
                  </a:ext>
                </a:extLst>
              </a:tr>
              <a:tr h="54035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1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2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8032-41F7-47DE-9F39-8A1EADEF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Flask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5B15-6781-4DDC-BBFD-0DD15CE7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Mise à disposition des résultats du modèle de manière simple à l’utilisateur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Modèle MVT (Modèles – Vues – </a:t>
            </a:r>
            <a:r>
              <a:rPr lang="fr-FR" dirty="0" err="1"/>
              <a:t>Templates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Utilisation de Git pour versionner le développement de l’application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Lien pour Démo : </a:t>
            </a:r>
            <a:r>
              <a:rPr lang="fr-FR" dirty="0">
                <a:hlinkClick r:id="rId2"/>
              </a:rPr>
              <a:t>https://oc-automatic-tagging-fl.herokuapp.com/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C9318-7ED3-4A17-AF6D-0E53A9A4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1BF08FDE-120A-40D9-86AB-9092B6F160A5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DF94-15E2-4906-BE7B-60165972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70DAC-288E-4F36-94B7-7707AAF6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16986-E403-42B1-89ED-6EDE717A3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58" y="6774"/>
            <a:ext cx="2072640" cy="20726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14F286-78D5-496A-B6D0-320EB5F0D4FC}"/>
              </a:ext>
            </a:extLst>
          </p:cNvPr>
          <p:cNvSpPr/>
          <p:nvPr/>
        </p:nvSpPr>
        <p:spPr>
          <a:xfrm>
            <a:off x="9900458" y="1805094"/>
            <a:ext cx="1255222" cy="348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E09D7-B63F-4203-81B8-E02F20189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580" y="3211477"/>
            <a:ext cx="4191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PTKNUML01f03s01l00">
            <a:extLst>
              <a:ext uri="{FF2B5EF4-FFF2-40B4-BE49-F238E27FC236}">
                <a16:creationId xmlns:a16="http://schemas.microsoft.com/office/drawing/2014/main" id="{0A38614F-F619-42C2-A55A-4C0920B85928}"/>
              </a:ext>
            </a:extLst>
          </p:cNvPr>
          <p:cNvSpPr/>
          <p:nvPr/>
        </p:nvSpPr>
        <p:spPr>
          <a:xfrm>
            <a:off x="1278898" y="1935440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" name="CPTKNUMR01z14t10z14j0la0cm02b00i01u00f00s00l00">
            <a:extLst>
              <a:ext uri="{FF2B5EF4-FFF2-40B4-BE49-F238E27FC236}">
                <a16:creationId xmlns:a16="http://schemas.microsoft.com/office/drawing/2014/main" id="{7BD12DAA-13C7-4ED8-9B59-6F20AB55B442}"/>
              </a:ext>
            </a:extLst>
          </p:cNvPr>
          <p:cNvSpPr txBox="1"/>
          <p:nvPr/>
        </p:nvSpPr>
        <p:spPr>
          <a:xfrm>
            <a:off x="1812298" y="1935440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Présentation du problème </a:t>
            </a:r>
          </a:p>
        </p:txBody>
      </p:sp>
      <p:sp>
        <p:nvSpPr>
          <p:cNvPr id="6" name="CPTKNUMO01t01z14j0ca0cm00b01i01u00f08s01l00z14">
            <a:extLst>
              <a:ext uri="{FF2B5EF4-FFF2-40B4-BE49-F238E27FC236}">
                <a16:creationId xmlns:a16="http://schemas.microsoft.com/office/drawing/2014/main" id="{00D802EA-9F0D-4A30-BD9F-16259FED6B60}"/>
              </a:ext>
            </a:extLst>
          </p:cNvPr>
          <p:cNvSpPr/>
          <p:nvPr/>
        </p:nvSpPr>
        <p:spPr>
          <a:xfrm>
            <a:off x="1278898" y="1935440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" name="CPTKNUML02f03s01l00">
            <a:extLst>
              <a:ext uri="{FF2B5EF4-FFF2-40B4-BE49-F238E27FC236}">
                <a16:creationId xmlns:a16="http://schemas.microsoft.com/office/drawing/2014/main" id="{19BEE4A2-2921-48AB-88D0-23AF6DB1F0EA}"/>
              </a:ext>
            </a:extLst>
          </p:cNvPr>
          <p:cNvSpPr/>
          <p:nvPr/>
        </p:nvSpPr>
        <p:spPr>
          <a:xfrm>
            <a:off x="1278898" y="2343552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8" name="CPTKNUMR02z14t10z14j0la0cm02b00i01u00f00s00l00">
            <a:extLst>
              <a:ext uri="{FF2B5EF4-FFF2-40B4-BE49-F238E27FC236}">
                <a16:creationId xmlns:a16="http://schemas.microsoft.com/office/drawing/2014/main" id="{50A6F06A-5373-43AA-B78E-E553CE243DD4}"/>
              </a:ext>
            </a:extLst>
          </p:cNvPr>
          <p:cNvSpPr txBox="1"/>
          <p:nvPr/>
        </p:nvSpPr>
        <p:spPr>
          <a:xfrm>
            <a:off x="1812298" y="2343552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 exploratoire</a:t>
            </a:r>
          </a:p>
        </p:txBody>
      </p:sp>
      <p:sp>
        <p:nvSpPr>
          <p:cNvPr id="9" name="CPTKNUMO02t01z14j0ca0cm00b01i01u00f08s01l00z14">
            <a:extLst>
              <a:ext uri="{FF2B5EF4-FFF2-40B4-BE49-F238E27FC236}">
                <a16:creationId xmlns:a16="http://schemas.microsoft.com/office/drawing/2014/main" id="{91FF96F4-95FC-4C51-BF33-39BBBF067F2C}"/>
              </a:ext>
            </a:extLst>
          </p:cNvPr>
          <p:cNvSpPr/>
          <p:nvPr/>
        </p:nvSpPr>
        <p:spPr>
          <a:xfrm>
            <a:off x="1278898" y="2343552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0" name="CPTKNUML03f03s01l00">
            <a:extLst>
              <a:ext uri="{FF2B5EF4-FFF2-40B4-BE49-F238E27FC236}">
                <a16:creationId xmlns:a16="http://schemas.microsoft.com/office/drawing/2014/main" id="{5F985B7E-A6BB-4DBF-A5B6-ED1B2AF7B188}"/>
              </a:ext>
            </a:extLst>
          </p:cNvPr>
          <p:cNvSpPr/>
          <p:nvPr/>
        </p:nvSpPr>
        <p:spPr>
          <a:xfrm>
            <a:off x="2142994" y="27614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CPTKNUMR03z14t10z14j0la0cm02b00i01u00f00s00l00">
            <a:extLst>
              <a:ext uri="{FF2B5EF4-FFF2-40B4-BE49-F238E27FC236}">
                <a16:creationId xmlns:a16="http://schemas.microsoft.com/office/drawing/2014/main" id="{48A3F0EC-778C-45DC-B248-A800B147E578}"/>
              </a:ext>
            </a:extLst>
          </p:cNvPr>
          <p:cNvSpPr txBox="1"/>
          <p:nvPr/>
        </p:nvSpPr>
        <p:spPr>
          <a:xfrm>
            <a:off x="2676394" y="27614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Nettoyage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Feature</a:t>
            </a:r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 Engineering</a:t>
            </a:r>
          </a:p>
        </p:txBody>
      </p:sp>
      <p:sp>
        <p:nvSpPr>
          <p:cNvPr id="12" name="CPTKNUMO03t01z14j0ca0cm00b01i01u00f08s01l00z14">
            <a:extLst>
              <a:ext uri="{FF2B5EF4-FFF2-40B4-BE49-F238E27FC236}">
                <a16:creationId xmlns:a16="http://schemas.microsoft.com/office/drawing/2014/main" id="{1223CC94-46A5-4351-B586-2C1A158639D2}"/>
              </a:ext>
            </a:extLst>
          </p:cNvPr>
          <p:cNvSpPr/>
          <p:nvPr/>
        </p:nvSpPr>
        <p:spPr>
          <a:xfrm>
            <a:off x="2142994" y="27614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2.1</a:t>
            </a:r>
          </a:p>
        </p:txBody>
      </p:sp>
      <p:sp>
        <p:nvSpPr>
          <p:cNvPr id="13" name="CPTKNUML04f03s01l00">
            <a:extLst>
              <a:ext uri="{FF2B5EF4-FFF2-40B4-BE49-F238E27FC236}">
                <a16:creationId xmlns:a16="http://schemas.microsoft.com/office/drawing/2014/main" id="{0DF812BD-A475-44E5-8195-EDE0A0DFBAF8}"/>
              </a:ext>
            </a:extLst>
          </p:cNvPr>
          <p:cNvSpPr/>
          <p:nvPr/>
        </p:nvSpPr>
        <p:spPr>
          <a:xfrm>
            <a:off x="2153154" y="3188176"/>
            <a:ext cx="7845122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CPTKNUMR04z14t10z14j0la0cm02b00i01u00f00s00l00">
            <a:extLst>
              <a:ext uri="{FF2B5EF4-FFF2-40B4-BE49-F238E27FC236}">
                <a16:creationId xmlns:a16="http://schemas.microsoft.com/office/drawing/2014/main" id="{8F282C94-BBA4-4A98-BBA2-E8D85E95055D}"/>
              </a:ext>
            </a:extLst>
          </p:cNvPr>
          <p:cNvSpPr txBox="1"/>
          <p:nvPr/>
        </p:nvSpPr>
        <p:spPr>
          <a:xfrm>
            <a:off x="2686554" y="3188176"/>
            <a:ext cx="736829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Analyses et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Encoding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CPTKNUMO04t01z14j0ca0cm00b01i01u00f08s01l00z14">
            <a:extLst>
              <a:ext uri="{FF2B5EF4-FFF2-40B4-BE49-F238E27FC236}">
                <a16:creationId xmlns:a16="http://schemas.microsoft.com/office/drawing/2014/main" id="{F5849E64-3CC1-47C5-AF30-676C75D1BB4D}"/>
              </a:ext>
            </a:extLst>
          </p:cNvPr>
          <p:cNvSpPr/>
          <p:nvPr/>
        </p:nvSpPr>
        <p:spPr>
          <a:xfrm>
            <a:off x="2153154" y="3188176"/>
            <a:ext cx="476824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2.2</a:t>
            </a:r>
          </a:p>
        </p:txBody>
      </p:sp>
      <p:sp>
        <p:nvSpPr>
          <p:cNvPr id="16" name="CPTKNUML05f03s01l00">
            <a:extLst>
              <a:ext uri="{FF2B5EF4-FFF2-40B4-BE49-F238E27FC236}">
                <a16:creationId xmlns:a16="http://schemas.microsoft.com/office/drawing/2014/main" id="{056AFE93-8037-48B4-BAD3-B3DD76A4BB00}"/>
              </a:ext>
            </a:extLst>
          </p:cNvPr>
          <p:cNvSpPr/>
          <p:nvPr/>
        </p:nvSpPr>
        <p:spPr>
          <a:xfrm>
            <a:off x="1278898" y="363880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17" name="CPTKNUMR05z14t10z14j0la0cm02b00i01u00f00s00l00">
            <a:extLst>
              <a:ext uri="{FF2B5EF4-FFF2-40B4-BE49-F238E27FC236}">
                <a16:creationId xmlns:a16="http://schemas.microsoft.com/office/drawing/2014/main" id="{65690E1A-C3F3-491E-A841-630E0A48FA8A}"/>
              </a:ext>
            </a:extLst>
          </p:cNvPr>
          <p:cNvSpPr txBox="1"/>
          <p:nvPr/>
        </p:nvSpPr>
        <p:spPr>
          <a:xfrm>
            <a:off x="1812298" y="363880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Modèles de régression</a:t>
            </a:r>
          </a:p>
        </p:txBody>
      </p:sp>
      <p:sp>
        <p:nvSpPr>
          <p:cNvPr id="18" name="CPTKNUMO05t01z14j0ca0cm00b01i01u00f08s01l00z14">
            <a:extLst>
              <a:ext uri="{FF2B5EF4-FFF2-40B4-BE49-F238E27FC236}">
                <a16:creationId xmlns:a16="http://schemas.microsoft.com/office/drawing/2014/main" id="{2C05A8BF-D7CA-4728-AC52-19CAB48EB96A}"/>
              </a:ext>
            </a:extLst>
          </p:cNvPr>
          <p:cNvSpPr/>
          <p:nvPr/>
        </p:nvSpPr>
        <p:spPr>
          <a:xfrm>
            <a:off x="1278898" y="363880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2" name="CPTKNUML07f03s01l00">
            <a:extLst>
              <a:ext uri="{FF2B5EF4-FFF2-40B4-BE49-F238E27FC236}">
                <a16:creationId xmlns:a16="http://schemas.microsoft.com/office/drawing/2014/main" id="{E2C77A0B-FAA9-41CC-8368-8866E02DFC7F}"/>
              </a:ext>
            </a:extLst>
          </p:cNvPr>
          <p:cNvSpPr/>
          <p:nvPr/>
        </p:nvSpPr>
        <p:spPr>
          <a:xfrm>
            <a:off x="1278898" y="5978624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23" name="CPTKNUMR07z14t10z14j0la0cm02b00i01u00f00s00l00">
            <a:extLst>
              <a:ext uri="{FF2B5EF4-FFF2-40B4-BE49-F238E27FC236}">
                <a16:creationId xmlns:a16="http://schemas.microsoft.com/office/drawing/2014/main" id="{FCEFD2B9-BF84-4150-B66D-B844569C8C8E}"/>
              </a:ext>
            </a:extLst>
          </p:cNvPr>
          <p:cNvSpPr txBox="1"/>
          <p:nvPr/>
        </p:nvSpPr>
        <p:spPr>
          <a:xfrm>
            <a:off x="1812298" y="5978624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Conclusion et projections </a:t>
            </a:r>
          </a:p>
        </p:txBody>
      </p:sp>
      <p:sp>
        <p:nvSpPr>
          <p:cNvPr id="24" name="CPTKNUMO07t01z14j0ca0cm00b01i01u00f08s01l00z14">
            <a:extLst>
              <a:ext uri="{FF2B5EF4-FFF2-40B4-BE49-F238E27FC236}">
                <a16:creationId xmlns:a16="http://schemas.microsoft.com/office/drawing/2014/main" id="{935C39A5-43B6-4DE9-B5D0-CE3CD3F7C95E}"/>
              </a:ext>
            </a:extLst>
          </p:cNvPr>
          <p:cNvSpPr/>
          <p:nvPr/>
        </p:nvSpPr>
        <p:spPr>
          <a:xfrm>
            <a:off x="1278898" y="5978624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5" name="CPTKNUML03f03s01l00">
            <a:extLst>
              <a:ext uri="{FF2B5EF4-FFF2-40B4-BE49-F238E27FC236}">
                <a16:creationId xmlns:a16="http://schemas.microsoft.com/office/drawing/2014/main" id="{0748CD8B-4DB7-4185-947D-26596C058CB3}"/>
              </a:ext>
            </a:extLst>
          </p:cNvPr>
          <p:cNvSpPr/>
          <p:nvPr/>
        </p:nvSpPr>
        <p:spPr>
          <a:xfrm>
            <a:off x="2174362" y="4408656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CPTKNUMR03z14t10z14j0la0cm02b00i01u00f00s00l00">
            <a:extLst>
              <a:ext uri="{FF2B5EF4-FFF2-40B4-BE49-F238E27FC236}">
                <a16:creationId xmlns:a16="http://schemas.microsoft.com/office/drawing/2014/main" id="{DC516C3A-9636-43F1-B0CB-8D56643AB57C}"/>
              </a:ext>
            </a:extLst>
          </p:cNvPr>
          <p:cNvSpPr txBox="1"/>
          <p:nvPr/>
        </p:nvSpPr>
        <p:spPr>
          <a:xfrm>
            <a:off x="2707762" y="4408656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Régressions régularisées</a:t>
            </a:r>
          </a:p>
        </p:txBody>
      </p:sp>
      <p:sp>
        <p:nvSpPr>
          <p:cNvPr id="27" name="CPTKNUMO03t01z14j0ca0cm00b01i01u00f08s01l00z14">
            <a:extLst>
              <a:ext uri="{FF2B5EF4-FFF2-40B4-BE49-F238E27FC236}">
                <a16:creationId xmlns:a16="http://schemas.microsoft.com/office/drawing/2014/main" id="{FC1CFE07-919D-4536-A7C7-3379B49841D9}"/>
              </a:ext>
            </a:extLst>
          </p:cNvPr>
          <p:cNvSpPr/>
          <p:nvPr/>
        </p:nvSpPr>
        <p:spPr>
          <a:xfrm>
            <a:off x="2174362" y="4408656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04773D-4E43-4CE0-B4DC-E9FED99823DB}"/>
              </a:ext>
            </a:extLst>
          </p:cNvPr>
          <p:cNvSpPr/>
          <p:nvPr/>
        </p:nvSpPr>
        <p:spPr>
          <a:xfrm>
            <a:off x="10409994" y="2327748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1AD650-693B-4B05-A585-30378DBBDCAD}"/>
              </a:ext>
            </a:extLst>
          </p:cNvPr>
          <p:cNvSpPr/>
          <p:nvPr/>
        </p:nvSpPr>
        <p:spPr>
          <a:xfrm>
            <a:off x="10409994" y="2753622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D27FD4-50F6-4230-8E4D-ADD432D1421E}"/>
              </a:ext>
            </a:extLst>
          </p:cNvPr>
          <p:cNvSpPr/>
          <p:nvPr/>
        </p:nvSpPr>
        <p:spPr>
          <a:xfrm>
            <a:off x="10409994" y="319207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EC3BC-1324-4AE6-8C40-AE7DB265BC09}"/>
              </a:ext>
            </a:extLst>
          </p:cNvPr>
          <p:cNvSpPr/>
          <p:nvPr/>
        </p:nvSpPr>
        <p:spPr>
          <a:xfrm>
            <a:off x="10409994" y="361765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5D3938-2D5D-414D-8B08-6454270E0D79}"/>
              </a:ext>
            </a:extLst>
          </p:cNvPr>
          <p:cNvSpPr/>
          <p:nvPr/>
        </p:nvSpPr>
        <p:spPr>
          <a:xfrm>
            <a:off x="10409994" y="3983075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D4D9EA-7D74-4873-845F-19707844B673}"/>
              </a:ext>
            </a:extLst>
          </p:cNvPr>
          <p:cNvSpPr/>
          <p:nvPr/>
        </p:nvSpPr>
        <p:spPr>
          <a:xfrm>
            <a:off x="10409994" y="440865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80BCE2-5482-43A9-96B7-0D99492B512F}"/>
              </a:ext>
            </a:extLst>
          </p:cNvPr>
          <p:cNvSpPr/>
          <p:nvPr/>
        </p:nvSpPr>
        <p:spPr>
          <a:xfrm>
            <a:off x="10409994" y="598878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FDB1F0-FC4D-42AD-A59B-A1DE17EE04DA}"/>
              </a:ext>
            </a:extLst>
          </p:cNvPr>
          <p:cNvSpPr/>
          <p:nvPr/>
        </p:nvSpPr>
        <p:spPr>
          <a:xfrm>
            <a:off x="10409994" y="1920286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BF49152-CCAC-43F1-A12B-3103D651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D7F3ECB6-AE07-4959-AFC2-4074EF21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5667305"/>
            <a:ext cx="2472271" cy="365125"/>
          </a:xfrm>
        </p:spPr>
        <p:txBody>
          <a:bodyPr/>
          <a:lstStyle/>
          <a:p>
            <a:fld id="{FBB63AFF-6F4A-4976-93AA-0216E94D1297}" type="datetime1">
              <a:rPr lang="fr-FR" smtClean="0"/>
              <a:t>14/10/2018</a:t>
            </a:fld>
            <a:endParaRPr lang="en-US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A7684BE2-B039-4382-A8CC-64002AAD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566730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FD5F5C59-0F2E-4723-91F5-788E44CC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50042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  <p:sp>
        <p:nvSpPr>
          <p:cNvPr id="49" name="CPTKNUML03f03s01l00">
            <a:extLst>
              <a:ext uri="{FF2B5EF4-FFF2-40B4-BE49-F238E27FC236}">
                <a16:creationId xmlns:a16="http://schemas.microsoft.com/office/drawing/2014/main" id="{E6076704-741E-40E9-9F63-204CBFE95CDD}"/>
              </a:ext>
            </a:extLst>
          </p:cNvPr>
          <p:cNvSpPr/>
          <p:nvPr/>
        </p:nvSpPr>
        <p:spPr>
          <a:xfrm>
            <a:off x="2188533" y="400815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0" name="CPTKNUMR03z14t10z14j0la0cm02b00i01u00f00s00l00">
            <a:extLst>
              <a:ext uri="{FF2B5EF4-FFF2-40B4-BE49-F238E27FC236}">
                <a16:creationId xmlns:a16="http://schemas.microsoft.com/office/drawing/2014/main" id="{D9F49AA4-9241-4666-8694-243C39E5898B}"/>
              </a:ext>
            </a:extLst>
          </p:cNvPr>
          <p:cNvSpPr txBox="1"/>
          <p:nvPr/>
        </p:nvSpPr>
        <p:spPr>
          <a:xfrm>
            <a:off x="2721933" y="400815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Régression linéaire multiple</a:t>
            </a:r>
          </a:p>
        </p:txBody>
      </p:sp>
      <p:sp>
        <p:nvSpPr>
          <p:cNvPr id="51" name="CPTKNUMO03t01z14j0ca0cm00b01i01u00f08s01l00z14">
            <a:extLst>
              <a:ext uri="{FF2B5EF4-FFF2-40B4-BE49-F238E27FC236}">
                <a16:creationId xmlns:a16="http://schemas.microsoft.com/office/drawing/2014/main" id="{9F29666A-EB32-44C3-A0A6-55DF6A9E9955}"/>
              </a:ext>
            </a:extLst>
          </p:cNvPr>
          <p:cNvSpPr/>
          <p:nvPr/>
        </p:nvSpPr>
        <p:spPr>
          <a:xfrm>
            <a:off x="2188533" y="400815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3.1</a:t>
            </a:r>
          </a:p>
        </p:txBody>
      </p:sp>
      <p:sp>
        <p:nvSpPr>
          <p:cNvPr id="53" name="CPTKNUML05f03s01l00">
            <a:extLst>
              <a:ext uri="{FF2B5EF4-FFF2-40B4-BE49-F238E27FC236}">
                <a16:creationId xmlns:a16="http://schemas.microsoft.com/office/drawing/2014/main" id="{2FF3CB6F-B836-439A-A313-6BBB4E4D107E}"/>
              </a:ext>
            </a:extLst>
          </p:cNvPr>
          <p:cNvSpPr/>
          <p:nvPr/>
        </p:nvSpPr>
        <p:spPr>
          <a:xfrm>
            <a:off x="1254348" y="5578118"/>
            <a:ext cx="8775954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2800"/>
          </a:p>
        </p:txBody>
      </p:sp>
      <p:sp>
        <p:nvSpPr>
          <p:cNvPr id="54" name="CPTKNUMR05z14t10z14j0la0cm02b00i01u00f00s00l00">
            <a:extLst>
              <a:ext uri="{FF2B5EF4-FFF2-40B4-BE49-F238E27FC236}">
                <a16:creationId xmlns:a16="http://schemas.microsoft.com/office/drawing/2014/main" id="{E14525BC-0407-4D03-8583-3792C03D4C08}"/>
              </a:ext>
            </a:extLst>
          </p:cNvPr>
          <p:cNvSpPr txBox="1"/>
          <p:nvPr/>
        </p:nvSpPr>
        <p:spPr>
          <a:xfrm>
            <a:off x="1787748" y="5578118"/>
            <a:ext cx="8242554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600" i="1" dirty="0">
                <a:solidFill>
                  <a:srgbClr val="484848"/>
                </a:solidFill>
                <a:latin typeface="Calibri" panose="020F0502020204030204" pitchFamily="34" charset="0"/>
              </a:rPr>
              <a:t>API </a:t>
            </a:r>
            <a:r>
              <a:rPr lang="fr-FR" sz="16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Flask</a:t>
            </a:r>
            <a:endParaRPr lang="fr-FR" sz="16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CPTKNUMO05t01z14j0ca0cm00b01i01u00f08s01l00z14">
            <a:extLst>
              <a:ext uri="{FF2B5EF4-FFF2-40B4-BE49-F238E27FC236}">
                <a16:creationId xmlns:a16="http://schemas.microsoft.com/office/drawing/2014/main" id="{87AE5CD9-8505-444C-A155-F9C2ED3D9019}"/>
              </a:ext>
            </a:extLst>
          </p:cNvPr>
          <p:cNvSpPr/>
          <p:nvPr/>
        </p:nvSpPr>
        <p:spPr>
          <a:xfrm>
            <a:off x="1254348" y="5578118"/>
            <a:ext cx="533400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600" b="1" i="1" dirty="0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D58E32-00F9-4CC2-AB05-66CA1E600F5C}"/>
              </a:ext>
            </a:extLst>
          </p:cNvPr>
          <p:cNvSpPr/>
          <p:nvPr/>
        </p:nvSpPr>
        <p:spPr>
          <a:xfrm>
            <a:off x="10409994" y="475432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2E5358-67B5-4E68-9A30-0782F2A2A219}"/>
              </a:ext>
            </a:extLst>
          </p:cNvPr>
          <p:cNvSpPr/>
          <p:nvPr/>
        </p:nvSpPr>
        <p:spPr>
          <a:xfrm>
            <a:off x="10409994" y="5573914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</a:t>
            </a:r>
          </a:p>
        </p:txBody>
      </p:sp>
      <p:sp>
        <p:nvSpPr>
          <p:cNvPr id="62" name="CPTKNUML03f03s01l00">
            <a:extLst>
              <a:ext uri="{FF2B5EF4-FFF2-40B4-BE49-F238E27FC236}">
                <a16:creationId xmlns:a16="http://schemas.microsoft.com/office/drawing/2014/main" id="{9429EDA9-E1E5-46C0-AB48-FDB3163E6EC3}"/>
              </a:ext>
            </a:extLst>
          </p:cNvPr>
          <p:cNvSpPr/>
          <p:nvPr/>
        </p:nvSpPr>
        <p:spPr>
          <a:xfrm>
            <a:off x="2163983" y="480954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CPTKNUMR03z14t10z14j0la0cm02b00i01u00f00s00l00">
            <a:extLst>
              <a:ext uri="{FF2B5EF4-FFF2-40B4-BE49-F238E27FC236}">
                <a16:creationId xmlns:a16="http://schemas.microsoft.com/office/drawing/2014/main" id="{FB4CB6D7-7390-4A71-88C9-B456274A9591}"/>
              </a:ext>
            </a:extLst>
          </p:cNvPr>
          <p:cNvSpPr txBox="1"/>
          <p:nvPr/>
        </p:nvSpPr>
        <p:spPr>
          <a:xfrm>
            <a:off x="2697383" y="480954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SGD </a:t>
            </a:r>
            <a:r>
              <a:rPr lang="fr-FR" sz="1400" i="1" dirty="0" err="1">
                <a:solidFill>
                  <a:srgbClr val="484848"/>
                </a:solidFill>
                <a:latin typeface="Calibri" panose="020F0502020204030204" pitchFamily="34" charset="0"/>
              </a:rPr>
              <a:t>Regressor</a:t>
            </a:r>
            <a:endParaRPr lang="fr-FR" sz="1400" i="1" dirty="0">
              <a:solidFill>
                <a:srgbClr val="484848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CPTKNUMO03t01z14j0ca0cm00b01i01u00f08s01l00z14">
            <a:extLst>
              <a:ext uri="{FF2B5EF4-FFF2-40B4-BE49-F238E27FC236}">
                <a16:creationId xmlns:a16="http://schemas.microsoft.com/office/drawing/2014/main" id="{EBAC6510-065A-4D54-929B-F54DE3D2EDF6}"/>
              </a:ext>
            </a:extLst>
          </p:cNvPr>
          <p:cNvSpPr/>
          <p:nvPr/>
        </p:nvSpPr>
        <p:spPr>
          <a:xfrm>
            <a:off x="2163983" y="480954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7DC02B3-B8E8-4DBB-9AF8-D9C694ABBFE9}"/>
              </a:ext>
            </a:extLst>
          </p:cNvPr>
          <p:cNvSpPr/>
          <p:nvPr/>
        </p:nvSpPr>
        <p:spPr>
          <a:xfrm>
            <a:off x="10409994" y="5130247"/>
            <a:ext cx="468000" cy="32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14</a:t>
            </a:r>
          </a:p>
        </p:txBody>
      </p:sp>
      <p:sp>
        <p:nvSpPr>
          <p:cNvPr id="65" name="CPTKNUML03f03s01l00">
            <a:extLst>
              <a:ext uri="{FF2B5EF4-FFF2-40B4-BE49-F238E27FC236}">
                <a16:creationId xmlns:a16="http://schemas.microsoft.com/office/drawing/2014/main" id="{2D13232F-5124-4570-81AC-F917013E259F}"/>
              </a:ext>
            </a:extLst>
          </p:cNvPr>
          <p:cNvSpPr/>
          <p:nvPr/>
        </p:nvSpPr>
        <p:spPr>
          <a:xfrm>
            <a:off x="2163983" y="5185463"/>
            <a:ext cx="7855940" cy="317376"/>
          </a:xfrm>
          <a:prstGeom prst="roundRect">
            <a:avLst>
              <a:gd name="adj" fmla="val 100000"/>
            </a:avLst>
          </a:prstGeom>
          <a:solidFill>
            <a:srgbClr val="D9D9D9"/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CPTKNUMR03z14t10z14j0la0cm02b00i01u00f00s00l00">
            <a:extLst>
              <a:ext uri="{FF2B5EF4-FFF2-40B4-BE49-F238E27FC236}">
                <a16:creationId xmlns:a16="http://schemas.microsoft.com/office/drawing/2014/main" id="{989BEB61-63D5-4604-BBC1-9A55BC11B821}"/>
              </a:ext>
            </a:extLst>
          </p:cNvPr>
          <p:cNvSpPr txBox="1"/>
          <p:nvPr/>
        </p:nvSpPr>
        <p:spPr>
          <a:xfrm>
            <a:off x="2697383" y="5185463"/>
            <a:ext cx="7378458" cy="317376"/>
          </a:xfrm>
          <a:prstGeom prst="rect">
            <a:avLst/>
          </a:prstGeom>
          <a:noFill/>
        </p:spPr>
        <p:txBody>
          <a:bodyPr vert="horz" lIns="89852" tIns="89852" rIns="89852" bIns="89852" rtlCol="0" anchor="ctr">
            <a:noAutofit/>
          </a:bodyPr>
          <a:lstStyle/>
          <a:p>
            <a:r>
              <a:rPr lang="fr-FR" sz="1400" i="1" dirty="0">
                <a:solidFill>
                  <a:srgbClr val="484848"/>
                </a:solidFill>
                <a:latin typeface="Calibri" panose="020F0502020204030204" pitchFamily="34" charset="0"/>
              </a:rPr>
              <a:t>Choix du modèle</a:t>
            </a:r>
          </a:p>
        </p:txBody>
      </p:sp>
      <p:sp>
        <p:nvSpPr>
          <p:cNvPr id="67" name="CPTKNUMO03t01z14j0ca0cm00b01i01u00f08s01l00z14">
            <a:extLst>
              <a:ext uri="{FF2B5EF4-FFF2-40B4-BE49-F238E27FC236}">
                <a16:creationId xmlns:a16="http://schemas.microsoft.com/office/drawing/2014/main" id="{9AEAAEE9-B25D-4C77-A996-AEBD1EFEB4D9}"/>
              </a:ext>
            </a:extLst>
          </p:cNvPr>
          <p:cNvSpPr/>
          <p:nvPr/>
        </p:nvSpPr>
        <p:spPr>
          <a:xfrm>
            <a:off x="2163983" y="5185463"/>
            <a:ext cx="477482" cy="31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0795" cap="flat" cmpd="sng" algn="ctr">
            <a:noFill/>
            <a:prstDash val="solid"/>
          </a:ln>
          <a:effectLst>
            <a:outerShdw blurRad="63500" dist="37357" dir="2700000" rotWithShape="0">
              <a:scrgbClr r="0" g="0" b="0">
                <a:alpha val="6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fr-FR" sz="1400" b="1" i="1" dirty="0">
                <a:solidFill>
                  <a:srgbClr val="FFFFFF"/>
                </a:solidFill>
                <a:latin typeface="Calibri" panose="020F0502020204030204" pitchFamily="34" charset="0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27039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516">
        <p:fade/>
      </p:transition>
    </mc:Choice>
    <mc:Fallback xmlns="">
      <p:transition spd="med" advTm="5351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555D-9258-4F31-9E6B-E14E1D57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4D3B-3F42-4CBB-92E4-C26054A8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dirty="0"/>
              <a:t> Les éléments clés de l’étude ont été les suivants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Nettoyage du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Adapté la LDA en modèle prédictif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Utilisation d’algorithmes supervisés et de vectorisation de texte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sz="2000" dirty="0"/>
              <a:t> Création d’une API en python grâce à </a:t>
            </a:r>
            <a:r>
              <a:rPr lang="fr-FR" sz="2000" dirty="0" err="1"/>
              <a:t>Flask</a:t>
            </a: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fr-FR" sz="2400" dirty="0"/>
              <a:t> Les éléments suivants auraient pu constituer une poursuite de cette étude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 dirty="0"/>
              <a:t> Mise en place d’une approche complètement non supervisée permettant d’inclure la possibilité de prédire de nouveaux tags : Prédictions des mots clés du topic obtenu par LDA </a:t>
            </a:r>
          </a:p>
          <a:p>
            <a:pPr lvl="1">
              <a:buSzPct val="100000"/>
              <a:buFont typeface="Courier New" panose="02070309020205020404" pitchFamily="49" charset="0"/>
              <a:buChar char="o"/>
            </a:pPr>
            <a:r>
              <a:rPr lang="fr-FR" sz="2000"/>
              <a:t>Utilisation </a:t>
            </a:r>
            <a:r>
              <a:rPr lang="fr-FR" sz="2000" dirty="0"/>
              <a:t>de règles brutes pour traiter certains cas</a:t>
            </a:r>
          </a:p>
          <a:p>
            <a:pPr marL="201168" lvl="1" indent="0">
              <a:buSzPct val="100000"/>
              <a:buNone/>
            </a:pPr>
            <a:endParaRPr lang="fr-F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CABB-D822-4E6F-B581-A45B2470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F1D9-3A8E-4630-8BA9-EBE68DEE04CA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0CB6-D35C-4E45-8217-4460A52E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4EA3-9258-4665-9AFD-58C3C83F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D3EAB-36D7-4F04-994E-53CE47EEB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949" y="197520"/>
            <a:ext cx="1700808" cy="1700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483EC-4E43-4D5D-97A9-824AA3C1D0C3}"/>
              </a:ext>
            </a:extLst>
          </p:cNvPr>
          <p:cNvSpPr/>
          <p:nvPr/>
        </p:nvSpPr>
        <p:spPr>
          <a:xfrm>
            <a:off x="10416009" y="1642904"/>
            <a:ext cx="1061801" cy="30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C3F53F-D9FD-4808-B7DD-D95D5A9C5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47662"/>
            <a:ext cx="10058400" cy="1358747"/>
          </a:xfrm>
        </p:spPr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34A59E-880C-4AAC-895F-FEF0EE0E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636918"/>
            <a:ext cx="10058400" cy="1143000"/>
          </a:xfrm>
        </p:spPr>
        <p:txBody>
          <a:bodyPr/>
          <a:lstStyle/>
          <a:p>
            <a:r>
              <a:rPr lang="fr-FR" dirty="0"/>
              <a:t>questions / réponses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6670-64D3-45A9-A850-CBDB9007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9F7A-A850-4975-914E-40E1D31214BA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0048-8802-469D-B74B-F4D3DBD5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B647-A8CD-4D44-A3FA-47025D0C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F2C96-D60C-43B9-AE41-52A07E9523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3" y="-206889"/>
            <a:ext cx="2841687" cy="2841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C72B32-7C93-4F2F-B5B2-C7A3021B5CC5}"/>
              </a:ext>
            </a:extLst>
          </p:cNvPr>
          <p:cNvSpPr/>
          <p:nvPr/>
        </p:nvSpPr>
        <p:spPr>
          <a:xfrm>
            <a:off x="9427488" y="2132782"/>
            <a:ext cx="1728192" cy="373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1AB748-B9E7-4AEC-AAB9-0EABDE63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4D801-484E-4A31-9647-6EEB379C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Annexe #1 : Occurrence des mots</a:t>
            </a:r>
            <a:b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  <a:t>Corps de la question vs Titre </a:t>
            </a:r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0367A2D-906F-439A-BA6A-B485D88E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8" y="1575983"/>
            <a:ext cx="3651700" cy="190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0954B38-9C23-4C8B-AC5D-0E80CEA3B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0CFE846-CE90-4212-90F0-E02D2C4E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12" y="1592547"/>
            <a:ext cx="3722932" cy="190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1376A8-6B7C-49D5-B3B0-B1D81BC1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C40674A-DDD8-466F-B44C-ABAF81FEE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904" y="1580124"/>
            <a:ext cx="3669243" cy="1908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A16B78-E8EF-4C99-BDA5-80142980A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B0D8F16-5F3B-465F-9D06-983E2E82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ED356E-7923-4393-BAEA-0116D9D7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4A550-BC78-413E-8375-262D4D41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B2B69D-7E97-4EF6-83E9-8522D6D76049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C9A2-702A-4DE6-8E0C-B76FF1FF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fr-FR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François Lemeille - Projet 5 - Catégorisation de Questions</a:t>
            </a:r>
            <a:endParaRPr lang="en-US" kern="1200" cap="all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8B6E8-52C2-445C-8EF4-611A70A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B7BAC7-FE87-40F6-AA24-4F4685D1B02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83CB-31E6-451E-97E0-9B693CA2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dirty="0"/>
              <a:t>Annexe #2 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EE83-03C9-473F-A196-CF36C76D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8218-0E6D-4B42-945B-6AAEDF2A50A3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5195-4877-412C-B315-D20AE19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127D-4C96-43FA-AE6B-E61F767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23</a:t>
            </a:fld>
            <a:endParaRPr lang="en-US"/>
          </a:p>
        </p:txBody>
      </p:sp>
      <p:pic>
        <p:nvPicPr>
          <p:cNvPr id="9" name="Content Placeholder 8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554847D9-8716-4B1A-A9D8-20594D155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187" y="2306320"/>
            <a:ext cx="57593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B3D6-7534-4CC8-8880-36CBD7FB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Présentation du problème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88CA9C-3503-45A9-A8B5-B47945991F7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Stack </a:t>
            </a:r>
            <a:r>
              <a:rPr lang="fr-FR" dirty="0" err="1"/>
              <a:t>Overflow</a:t>
            </a:r>
            <a:r>
              <a:rPr lang="fr-FR" dirty="0"/>
              <a:t> est un site célèbre de question-réponses liées au développement informatique où les questions doivent être complétées par des tags pour faciliter leur identification.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se propose de créer une API permettant d’identifier automatiquement les tags à partir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Objectifs : Grâce à l’API de </a:t>
            </a:r>
            <a:r>
              <a:rPr lang="fr-FR" dirty="0" err="1"/>
              <a:t>StackOverflow</a:t>
            </a:r>
            <a:r>
              <a:rPr lang="fr-FR" dirty="0"/>
              <a:t>, entrainer un modèle de prédiction de tags à partir des tags réels indiqués sur les meilleures questions de la plateforme.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Nous allons employer une méthode semi-supervisée (LDA) et des algorithmes supervisés (SVM)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Une API Web a été développé sur </a:t>
            </a:r>
            <a:r>
              <a:rPr lang="fr-FR" dirty="0" err="1"/>
              <a:t>Flask</a:t>
            </a:r>
            <a:r>
              <a:rPr lang="fr-FR" dirty="0"/>
              <a:t> pour pouvoir présenter les résultats de nos prédictions sur les questions.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A54AD-0286-480B-9E48-DEA70B21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F129-4A5C-409F-BD07-8D45D50E0FCF}" type="datetime1">
              <a:rPr lang="fr-FR" smtClean="0"/>
              <a:t>14/10/2018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A6DAB-1248-4A3F-9DE1-F6488BF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B7824-1BB6-419F-841C-1110346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9DB37B-A61D-407C-BBF1-F0AC78BBB8B2}"/>
              </a:ext>
            </a:extLst>
          </p:cNvPr>
          <p:cNvSpPr/>
          <p:nvPr/>
        </p:nvSpPr>
        <p:spPr>
          <a:xfrm>
            <a:off x="10261600" y="1253140"/>
            <a:ext cx="1056640" cy="291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RÃ©sultat de recherche d'images pour &quot;stackoverflow&quot;">
            <a:extLst>
              <a:ext uri="{FF2B5EF4-FFF2-40B4-BE49-F238E27FC236}">
                <a16:creationId xmlns:a16="http://schemas.microsoft.com/office/drawing/2014/main" id="{B553274C-7F9E-4FF7-94A9-0AB35876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388" y="99631"/>
            <a:ext cx="3705292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1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138">
        <p:fade/>
      </p:transition>
    </mc:Choice>
    <mc:Fallback xmlns="">
      <p:transition spd="med" advTm="2713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D484B-C332-48AB-BB28-2FAC490CC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83336-37AB-43A4-97DA-2549FFE0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926" y="2209233"/>
            <a:ext cx="2532888" cy="253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517CEF-1243-4B09-A264-40EAB41EFDCC}"/>
              </a:ext>
            </a:extLst>
          </p:cNvPr>
          <p:cNvSpPr/>
          <p:nvPr/>
        </p:nvSpPr>
        <p:spPr>
          <a:xfrm>
            <a:off x="9377916" y="4412512"/>
            <a:ext cx="2179675" cy="43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A9F3076-7750-4DE7-A791-CF7B8061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5289-804C-402B-8C8C-F52CA6E4CB4D}" type="datetime1">
              <a:rPr lang="fr-FR" smtClean="0"/>
              <a:t>14/10/2018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01BAA3-22E7-475D-A43C-36925633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95830B-0F35-4C31-97B1-AAD521D1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3758DDD8-D8EE-42A4-8B55-E7DBC4EA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fr-FR" dirty="0"/>
              <a:t>Traitement des données et Analyse préliminaire</a:t>
            </a:r>
          </a:p>
        </p:txBody>
      </p:sp>
    </p:spTree>
    <p:extLst>
      <p:ext uri="{BB962C8B-B14F-4D97-AF65-F5344CB8AC3E}">
        <p14:creationId xmlns:p14="http://schemas.microsoft.com/office/powerpoint/2010/main" val="14019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0C9B-8491-4C3F-B5B9-EBB903E3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Nettoyage et traitement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3820-1135-4C8A-A82C-D38E6341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Requête de 50000 questions ayant un score &gt;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Seules 17246 de ces questions possèdent des tags </a:t>
            </a:r>
            <a:r>
              <a:rPr lang="fr-FR" dirty="0">
                <a:sym typeface="Wingdings" panose="05000000000000000000" pitchFamily="2" charset="2"/>
              </a:rPr>
              <a:t> Base d’apprentissage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Concaténation du titre et du corps de la question.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Sélection des 1500 tags les plus utilisés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 Nettoyage du texte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spéciaux (Utilisation des expressions régulières)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caractères accentués (Modification de l’encodage)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Uniformisation de la casse (minuscule)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Suppression des stop </a:t>
            </a:r>
            <a:r>
              <a:rPr lang="fr-FR" dirty="0" err="1">
                <a:sym typeface="Wingdings" panose="05000000000000000000" pitchFamily="2" charset="2"/>
              </a:rPr>
              <a:t>words</a:t>
            </a:r>
            <a:r>
              <a:rPr lang="fr-FR" dirty="0">
                <a:sym typeface="Wingdings" panose="05000000000000000000" pitchFamily="2" charset="2"/>
              </a:rPr>
              <a:t> (contextualisés)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sym typeface="Wingdings" panose="05000000000000000000" pitchFamily="2" charset="2"/>
              </a:rPr>
              <a:t>Racinisation des mots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B8FF31-BE89-4E42-A162-E7C7621A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E88F-F81F-4ABA-AACA-294251739C1B}" type="datetime1">
              <a:rPr lang="fr-FR" smtClean="0"/>
              <a:t>14/10/2018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F3EE60-4C6E-4705-B00F-F260E8BF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E6F79F-E452-453B-8F78-C965C8E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893637-FDDC-40E1-8576-AE1009457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C488EB-3F80-4767-AE13-96FDC3CA70E4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42BD2-844E-4FF0-B7C1-6A4C843EF383}"/>
              </a:ext>
            </a:extLst>
          </p:cNvPr>
          <p:cNvSpPr/>
          <p:nvPr/>
        </p:nvSpPr>
        <p:spPr>
          <a:xfrm>
            <a:off x="9403907" y="443700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13% des cas, tous les tags sont dans le texte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527E2-4AC5-476A-AB67-E8AFC99C2452}"/>
              </a:ext>
            </a:extLst>
          </p:cNvPr>
          <p:cNvSpPr/>
          <p:nvPr/>
        </p:nvSpPr>
        <p:spPr>
          <a:xfrm>
            <a:off x="9403906" y="2211967"/>
            <a:ext cx="2466753" cy="136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Dans 85% des cas, au moins un des tags est présent dans le texte (Titre+ corps)</a:t>
            </a:r>
          </a:p>
        </p:txBody>
      </p:sp>
    </p:spTree>
    <p:extLst>
      <p:ext uri="{BB962C8B-B14F-4D97-AF65-F5344CB8AC3E}">
        <p14:creationId xmlns:p14="http://schemas.microsoft.com/office/powerpoint/2010/main" val="401516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E381-2566-4392-85E5-58139820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Nettoyage et traitement des données (exemple)</a:t>
            </a:r>
            <a:endParaRPr lang="fr-FR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078F-14DB-47AA-BC28-C9389467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ACF3-A8B6-483D-9008-21978936BF53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8974-E0BA-4653-847B-6E57AB3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22B62-C163-496E-B07A-6118330D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401FA-3DFD-4E53-BD9E-A131AEF8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372" y="309838"/>
            <a:ext cx="1828800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7814D5-9FF2-4205-B1A7-06803B3B0023}"/>
              </a:ext>
            </a:extLst>
          </p:cNvPr>
          <p:cNvSpPr/>
          <p:nvPr/>
        </p:nvSpPr>
        <p:spPr>
          <a:xfrm>
            <a:off x="10556470" y="1845734"/>
            <a:ext cx="751713" cy="2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2897A-46B8-4633-9EAA-8006DC2BA1A6}"/>
              </a:ext>
            </a:extLst>
          </p:cNvPr>
          <p:cNvSpPr/>
          <p:nvPr/>
        </p:nvSpPr>
        <p:spPr>
          <a:xfrm>
            <a:off x="1341120" y="2055357"/>
            <a:ext cx="3413760" cy="624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I update Ruby Gems from behind a Proxy (ISA-NTLM)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C2510-C241-46D1-8501-DD942C0E5300}"/>
              </a:ext>
            </a:extLst>
          </p:cNvPr>
          <p:cNvSpPr/>
          <p:nvPr/>
        </p:nvSpPr>
        <p:spPr>
          <a:xfrm>
            <a:off x="1341119" y="2946400"/>
            <a:ext cx="3413761" cy="315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&lt;p&gt;The firewall </a:t>
            </a:r>
            <a:r>
              <a:rPr lang="fr-FR" sz="1600" dirty="0" err="1"/>
              <a:t>I'm</a:t>
            </a:r>
            <a:r>
              <a:rPr lang="fr-FR" sz="1600" dirty="0"/>
              <a:t> </a:t>
            </a:r>
            <a:r>
              <a:rPr lang="fr-FR" sz="1600" dirty="0" err="1"/>
              <a:t>behind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running Microsoft ISA server in NTLM-</a:t>
            </a:r>
            <a:r>
              <a:rPr lang="fr-FR" sz="1600" dirty="0" err="1"/>
              <a:t>only</a:t>
            </a:r>
            <a:r>
              <a:rPr lang="fr-FR" sz="1600" dirty="0"/>
              <a:t> mode. Hash </a:t>
            </a:r>
            <a:r>
              <a:rPr lang="fr-FR" sz="1600" dirty="0" err="1"/>
              <a:t>anyone</a:t>
            </a:r>
            <a:r>
              <a:rPr lang="fr-FR" sz="1600" dirty="0"/>
              <a:t> have </a:t>
            </a:r>
            <a:r>
              <a:rPr lang="fr-FR" sz="1600" dirty="0" err="1"/>
              <a:t>success</a:t>
            </a:r>
            <a:r>
              <a:rPr lang="fr-FR" sz="1600" dirty="0"/>
              <a:t> </a:t>
            </a:r>
            <a:r>
              <a:rPr lang="fr-FR" sz="1600" dirty="0" err="1"/>
              <a:t>getting</a:t>
            </a:r>
            <a:r>
              <a:rPr lang="fr-FR" sz="1600" dirty="0"/>
              <a:t> </a:t>
            </a:r>
            <a:r>
              <a:rPr lang="fr-FR" sz="1600" dirty="0" err="1"/>
              <a:t>their</a:t>
            </a:r>
            <a:r>
              <a:rPr lang="fr-FR" sz="1600" dirty="0"/>
              <a:t> Ruby </a:t>
            </a:r>
            <a:r>
              <a:rPr lang="fr-FR" sz="1600" dirty="0" err="1"/>
              <a:t>gems</a:t>
            </a:r>
            <a:r>
              <a:rPr lang="fr-FR" sz="1600" dirty="0"/>
              <a:t> to </a:t>
            </a:r>
            <a:r>
              <a:rPr lang="fr-FR" sz="1600" dirty="0" err="1"/>
              <a:t>install</a:t>
            </a:r>
            <a:r>
              <a:rPr lang="fr-FR" sz="1600" dirty="0"/>
              <a:t>/update via Ruby SSPI gem or </a:t>
            </a:r>
            <a:r>
              <a:rPr lang="fr-FR" sz="1600" dirty="0" err="1"/>
              <a:t>other</a:t>
            </a:r>
            <a:r>
              <a:rPr lang="fr-FR" sz="1600" dirty="0"/>
              <a:t> </a:t>
            </a:r>
            <a:r>
              <a:rPr lang="fr-FR" sz="1600" dirty="0" err="1"/>
              <a:t>method</a:t>
            </a:r>
            <a:r>
              <a:rPr lang="fr-FR" sz="1600" dirty="0"/>
              <a:t>?&lt;/p&gt;\n\n&lt;p&gt;... or </a:t>
            </a:r>
            <a:r>
              <a:rPr lang="fr-FR" sz="1600" dirty="0" err="1"/>
              <a:t>am</a:t>
            </a:r>
            <a:r>
              <a:rPr lang="fr-FR" sz="1600" dirty="0"/>
              <a:t> I </a:t>
            </a:r>
            <a:r>
              <a:rPr lang="fr-FR" sz="1600" dirty="0" err="1"/>
              <a:t>just</a:t>
            </a:r>
            <a:r>
              <a:rPr lang="fr-FR" sz="1600" dirty="0"/>
              <a:t> </a:t>
            </a:r>
            <a:r>
              <a:rPr lang="fr-FR" sz="1600" dirty="0" err="1"/>
              <a:t>being</a:t>
            </a:r>
            <a:r>
              <a:rPr lang="fr-FR" sz="1600" dirty="0"/>
              <a:t> </a:t>
            </a:r>
            <a:r>
              <a:rPr lang="fr-FR" sz="1600" dirty="0" err="1"/>
              <a:t>lazy</a:t>
            </a:r>
            <a:r>
              <a:rPr lang="fr-FR" sz="1600" dirty="0"/>
              <a:t>?&lt;/p&gt;\n\n&lt;p&gt;Note: rubysspi-1.2.4 </a:t>
            </a:r>
            <a:r>
              <a:rPr lang="fr-FR" sz="1600" dirty="0" err="1"/>
              <a:t>does</a:t>
            </a:r>
            <a:r>
              <a:rPr lang="fr-FR" sz="1600" dirty="0"/>
              <a:t> not </a:t>
            </a:r>
            <a:r>
              <a:rPr lang="fr-FR" sz="1600" dirty="0" err="1"/>
              <a:t>work</a:t>
            </a:r>
            <a:r>
              <a:rPr lang="fr-FR" sz="1600" dirty="0"/>
              <a:t>.&lt;/p&gt;\n\n&lt;p&gt;This </a:t>
            </a:r>
            <a:r>
              <a:rPr lang="fr-FR" sz="1600" dirty="0" err="1"/>
              <a:t>also</a:t>
            </a:r>
            <a:r>
              <a:rPr lang="fr-FR" sz="1600" dirty="0"/>
              <a:t> </a:t>
            </a:r>
            <a:r>
              <a:rPr lang="fr-FR" sz="1600" dirty="0" err="1"/>
              <a:t>works</a:t>
            </a:r>
            <a:r>
              <a:rPr lang="fr-FR" sz="1600" dirty="0"/>
              <a:t> for "</a:t>
            </a:r>
            <a:r>
              <a:rPr lang="fr-FR" sz="1600" dirty="0" err="1"/>
              <a:t>igem</a:t>
            </a:r>
            <a:r>
              <a:rPr lang="fr-FR" sz="1600" dirty="0"/>
              <a:t>", part of the </a:t>
            </a:r>
            <a:r>
              <a:rPr lang="fr-FR" sz="1600" dirty="0" err="1"/>
              <a:t>IronRuby</a:t>
            </a:r>
            <a:r>
              <a:rPr lang="fr-FR" sz="1600" dirty="0"/>
              <a:t> </a:t>
            </a:r>
            <a:r>
              <a:rPr lang="fr-FR" sz="1600" dirty="0" err="1"/>
              <a:t>project</a:t>
            </a:r>
            <a:r>
              <a:rPr lang="fr-FR" sz="1600" dirty="0"/>
              <a:t>&lt;/p&gt;\n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D7A6580-7D0B-4B5B-A6F0-BC71FAA32656}"/>
              </a:ext>
            </a:extLst>
          </p:cNvPr>
          <p:cNvSpPr/>
          <p:nvPr/>
        </p:nvSpPr>
        <p:spPr>
          <a:xfrm>
            <a:off x="5720080" y="3560092"/>
            <a:ext cx="1676400" cy="53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Nettoyage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90ADF6-8B78-4A76-B4C6-1F703038782A}"/>
              </a:ext>
            </a:extLst>
          </p:cNvPr>
          <p:cNvSpPr/>
          <p:nvPr/>
        </p:nvSpPr>
        <p:spPr>
          <a:xfrm>
            <a:off x="8361679" y="2130562"/>
            <a:ext cx="3119121" cy="397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[firewall, </a:t>
            </a:r>
            <a:r>
              <a:rPr lang="fr-FR" dirty="0" err="1"/>
              <a:t>behind</a:t>
            </a:r>
            <a:r>
              <a:rPr lang="fr-FR" dirty="0"/>
              <a:t>, running, </a:t>
            </a:r>
            <a:r>
              <a:rPr lang="fr-FR" dirty="0" err="1"/>
              <a:t>microsoft</a:t>
            </a:r>
            <a:r>
              <a:rPr lang="fr-FR" dirty="0"/>
              <a:t>, </a:t>
            </a:r>
            <a:r>
              <a:rPr lang="fr-FR" dirty="0" err="1"/>
              <a:t>isa</a:t>
            </a:r>
            <a:r>
              <a:rPr lang="fr-FR" dirty="0"/>
              <a:t>, server, </a:t>
            </a:r>
            <a:r>
              <a:rPr lang="fr-FR" dirty="0" err="1"/>
              <a:t>ntlm</a:t>
            </a:r>
            <a:r>
              <a:rPr lang="fr-FR" dirty="0"/>
              <a:t>, mode, hash, </a:t>
            </a:r>
            <a:r>
              <a:rPr lang="fr-FR" dirty="0" err="1"/>
              <a:t>anyone</a:t>
            </a:r>
            <a:r>
              <a:rPr lang="fr-FR" dirty="0"/>
              <a:t>, </a:t>
            </a:r>
            <a:r>
              <a:rPr lang="fr-FR" dirty="0" err="1"/>
              <a:t>success</a:t>
            </a:r>
            <a:r>
              <a:rPr lang="fr-FR" dirty="0"/>
              <a:t>, </a:t>
            </a:r>
            <a:r>
              <a:rPr lang="fr-FR" dirty="0" err="1"/>
              <a:t>getting</a:t>
            </a:r>
            <a:r>
              <a:rPr lang="fr-FR" dirty="0"/>
              <a:t>, </a:t>
            </a:r>
            <a:r>
              <a:rPr lang="fr-FR" dirty="0" err="1"/>
              <a:t>ruby</a:t>
            </a:r>
            <a:r>
              <a:rPr lang="fr-FR" dirty="0"/>
              <a:t>, gem, </a:t>
            </a:r>
            <a:r>
              <a:rPr lang="fr-FR" dirty="0" err="1"/>
              <a:t>install</a:t>
            </a:r>
            <a:r>
              <a:rPr lang="fr-FR" dirty="0"/>
              <a:t>, update, via, </a:t>
            </a:r>
            <a:r>
              <a:rPr lang="fr-FR" dirty="0" err="1"/>
              <a:t>ruby</a:t>
            </a:r>
            <a:r>
              <a:rPr lang="fr-FR" dirty="0"/>
              <a:t>, </a:t>
            </a:r>
            <a:r>
              <a:rPr lang="fr-FR" dirty="0" err="1"/>
              <a:t>sspi</a:t>
            </a:r>
            <a:r>
              <a:rPr lang="fr-FR" dirty="0"/>
              <a:t>, gem,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just</a:t>
            </a:r>
            <a:r>
              <a:rPr lang="fr-FR" dirty="0"/>
              <a:t>, </a:t>
            </a:r>
            <a:r>
              <a:rPr lang="fr-FR" dirty="0" err="1"/>
              <a:t>lazy</a:t>
            </a:r>
            <a:r>
              <a:rPr lang="fr-FR" dirty="0"/>
              <a:t>, note, </a:t>
            </a:r>
            <a:r>
              <a:rPr lang="fr-FR" dirty="0" err="1"/>
              <a:t>rubysspi</a:t>
            </a:r>
            <a:r>
              <a:rPr lang="fr-FR" dirty="0"/>
              <a:t>, </a:t>
            </a:r>
            <a:r>
              <a:rPr lang="fr-FR" dirty="0" err="1"/>
              <a:t>doe</a:t>
            </a:r>
            <a:r>
              <a:rPr lang="fr-FR" dirty="0"/>
              <a:t>,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also</a:t>
            </a:r>
            <a:r>
              <a:rPr lang="fr-FR" dirty="0"/>
              <a:t>,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igem</a:t>
            </a:r>
            <a:r>
              <a:rPr lang="fr-FR" dirty="0"/>
              <a:t>, part, </a:t>
            </a:r>
            <a:r>
              <a:rPr lang="fr-FR" dirty="0" err="1"/>
              <a:t>ironruby</a:t>
            </a:r>
            <a:r>
              <a:rPr lang="fr-FR" dirty="0"/>
              <a:t>, </a:t>
            </a:r>
            <a:r>
              <a:rPr lang="fr-FR" dirty="0" err="1"/>
              <a:t>project</a:t>
            </a:r>
            <a:r>
              <a:rPr lang="fr-FR" dirty="0"/>
              <a:t>, update, </a:t>
            </a:r>
            <a:r>
              <a:rPr lang="fr-FR" dirty="0" err="1"/>
              <a:t>ruby</a:t>
            </a:r>
            <a:r>
              <a:rPr lang="fr-FR" dirty="0"/>
              <a:t>, </a:t>
            </a:r>
            <a:r>
              <a:rPr lang="fr-FR" dirty="0" err="1"/>
              <a:t>gems</a:t>
            </a:r>
            <a:r>
              <a:rPr lang="fr-FR" dirty="0"/>
              <a:t>, </a:t>
            </a:r>
            <a:r>
              <a:rPr lang="fr-FR" dirty="0" err="1"/>
              <a:t>behind</a:t>
            </a:r>
            <a:r>
              <a:rPr lang="fr-FR" dirty="0"/>
              <a:t>, proxy, </a:t>
            </a:r>
            <a:r>
              <a:rPr lang="fr-FR" dirty="0" err="1"/>
              <a:t>isa</a:t>
            </a:r>
            <a:r>
              <a:rPr lang="fr-FR" dirty="0"/>
              <a:t>, </a:t>
            </a:r>
            <a:r>
              <a:rPr lang="fr-FR" dirty="0" err="1"/>
              <a:t>ntlm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507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0FB0-ED01-4743-84A3-A15D1E4C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Séparation et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04F9F-6A6B-47C3-BDE5-9B621A70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On sépare le jeu de données traité en un Corpus d’apprentissage et un Corpus test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Identification de la </a:t>
            </a:r>
            <a:r>
              <a:rPr lang="fr-FR" dirty="0" err="1"/>
              <a:t>baseline</a:t>
            </a:r>
            <a:r>
              <a:rPr lang="fr-FR" dirty="0"/>
              <a:t> : On prédit toujours la classe la plus représentée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rappel : 0,097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précision : 0,042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Score </a:t>
            </a:r>
            <a:r>
              <a:rPr lang="fr-FR" dirty="0" err="1"/>
              <a:t>implementé</a:t>
            </a:r>
            <a:r>
              <a:rPr lang="fr-FR" dirty="0"/>
              <a:t> 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FAEDF-D363-4F08-A2AA-8F129F17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9F74-F27F-468D-BD69-C4DD45653348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2CDA9-24E2-4A8C-89F0-BC67EA44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ECB2-67D7-4CFA-ADDD-3E031B38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9A3A30-2DA2-4F3E-A7F4-FE26FDF4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80572"/>
              </p:ext>
            </p:extLst>
          </p:nvPr>
        </p:nvGraphicFramePr>
        <p:xfrm>
          <a:off x="1097280" y="2429651"/>
          <a:ext cx="108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4056013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42994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81714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62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805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38284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C603CEB2-62E0-4225-A7E1-15C74D101ECC}"/>
              </a:ext>
            </a:extLst>
          </p:cNvPr>
          <p:cNvSpPr/>
          <p:nvPr/>
        </p:nvSpPr>
        <p:spPr>
          <a:xfrm>
            <a:off x="2540000" y="2783840"/>
            <a:ext cx="904240" cy="194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B398AC-6073-41D6-BFE2-4A471D6C5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78710"/>
              </p:ext>
            </p:extLst>
          </p:nvPr>
        </p:nvGraphicFramePr>
        <p:xfrm>
          <a:off x="4153545" y="2881065"/>
          <a:ext cx="108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13826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1516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53575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575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F13FA8-B289-4B92-B339-B278189302D7}"/>
              </a:ext>
            </a:extLst>
          </p:cNvPr>
          <p:cNvSpPr txBox="1"/>
          <p:nvPr/>
        </p:nvSpPr>
        <p:spPr>
          <a:xfrm>
            <a:off x="4017477" y="2434427"/>
            <a:ext cx="187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Apprentissage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6AB1E4-1F9F-42C5-8EE4-4DBB5FD9A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32882"/>
              </p:ext>
            </p:extLst>
          </p:nvPr>
        </p:nvGraphicFramePr>
        <p:xfrm>
          <a:off x="6568111" y="2515305"/>
          <a:ext cx="108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13826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815169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353575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86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5CEF3D7-FBFC-4C09-816E-043E2F27594E}"/>
              </a:ext>
            </a:extLst>
          </p:cNvPr>
          <p:cNvSpPr txBox="1"/>
          <p:nvPr/>
        </p:nvSpPr>
        <p:spPr>
          <a:xfrm>
            <a:off x="6835785" y="2978291"/>
            <a:ext cx="127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2943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739120" cy="3566160"/>
          </a:xfrm>
        </p:spPr>
        <p:txBody>
          <a:bodyPr/>
          <a:lstStyle/>
          <a:p>
            <a:r>
              <a:rPr lang="fr-FR" dirty="0"/>
              <a:t>Méthode semi-supervisée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2764E5-9177-4712-BEDC-9B4CDACA0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Etude et comparaison de différents modèles de régression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924B-D149-40DD-8910-A2DEB8AC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F110-0F7E-48DB-9846-D16E553941DD}" type="datetime1">
              <a:rPr lang="fr-FR" smtClean="0"/>
              <a:t>14/10/2018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ECF4F-B77E-401E-94FE-C62CA7F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28138-6F52-4F1A-BF25-5378818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3C21-E622-4FB3-B395-DDA5C7915E53}"/>
              </a:ext>
            </a:extLst>
          </p:cNvPr>
          <p:cNvSpPr/>
          <p:nvPr/>
        </p:nvSpPr>
        <p:spPr>
          <a:xfrm>
            <a:off x="9740047" y="2734031"/>
            <a:ext cx="1286994" cy="298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CCC6380-B100-411E-B84D-41516EDE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47" y="373049"/>
            <a:ext cx="1930400" cy="1930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383728-F3E9-4E39-A058-EAC3A07EAF4D}"/>
              </a:ext>
            </a:extLst>
          </p:cNvPr>
          <p:cNvSpPr/>
          <p:nvPr/>
        </p:nvSpPr>
        <p:spPr>
          <a:xfrm>
            <a:off x="9574094" y="2072640"/>
            <a:ext cx="1452947" cy="298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3C75-3E2B-4C3A-AD21-D19B9D84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b="1" dirty="0"/>
              <a:t>Approche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8E2A-E48D-423E-A728-4A28038E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1836985"/>
            <a:ext cx="2472271" cy="365125"/>
          </a:xfrm>
        </p:spPr>
        <p:txBody>
          <a:bodyPr/>
          <a:lstStyle/>
          <a:p>
            <a:fld id="{91407EBB-5A65-451F-ADDB-761634E7A8EA}" type="datetime1">
              <a:rPr lang="fr-FR" smtClean="0"/>
              <a:t>14/10/2018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71D-10D4-4A71-A00D-C5F1F86C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1836985"/>
            <a:ext cx="4822804" cy="365125"/>
          </a:xfrm>
        </p:spPr>
        <p:txBody>
          <a:bodyPr/>
          <a:lstStyle/>
          <a:p>
            <a:r>
              <a:rPr lang="fr-FR"/>
              <a:t>François Lemeille - Projet 5 - Catégorisation de Questions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75BC-EC27-4182-BF6E-A6E784B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1836985"/>
            <a:ext cx="131202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677C2A-D576-4E3E-B1D0-4A3008290316}"/>
              </a:ext>
            </a:extLst>
          </p:cNvPr>
          <p:cNvSpPr/>
          <p:nvPr/>
        </p:nvSpPr>
        <p:spPr>
          <a:xfrm>
            <a:off x="10544058" y="1330960"/>
            <a:ext cx="719226" cy="22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815A2B-26F0-467E-8B68-458E3B20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80" y="92562"/>
            <a:ext cx="1350157" cy="13501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91B866-DC9B-41E6-A54C-B4FFF8F1146A}"/>
              </a:ext>
            </a:extLst>
          </p:cNvPr>
          <p:cNvSpPr/>
          <p:nvPr/>
        </p:nvSpPr>
        <p:spPr>
          <a:xfrm>
            <a:off x="10444983" y="1268724"/>
            <a:ext cx="917375" cy="208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88AB1-14FB-41C2-8F56-52EBD2C8C324}"/>
              </a:ext>
            </a:extLst>
          </p:cNvPr>
          <p:cNvSpPr txBox="1"/>
          <p:nvPr/>
        </p:nvSpPr>
        <p:spPr>
          <a:xfrm>
            <a:off x="1209040" y="1981200"/>
            <a:ext cx="99466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Création de bi-gram et tri-gram pour identifier les groupements mots faisant sens ensemble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Utilisation d’une LDA avec un grand nombre de topic 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/>
              <a:t>Calcul d’une matrice liant Topic et Tags 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Création de la matrice Question / Tags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de la matrice Topic / Question par LDA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600" dirty="0"/>
              <a:t>Obtention par multiplication des deux précédentes de la matrice Topic / Tags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C494E-173F-4431-8900-33240F0125BC}"/>
              </a:ext>
            </a:extLst>
          </p:cNvPr>
          <p:cNvSpPr txBox="1"/>
          <p:nvPr/>
        </p:nvSpPr>
        <p:spPr>
          <a:xfrm>
            <a:off x="786061" y="4864296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3BAA4-78EE-4E0B-A1CB-06EEC07AEF9C}"/>
              </a:ext>
            </a:extLst>
          </p:cNvPr>
          <p:cNvSpPr txBox="1"/>
          <p:nvPr/>
        </p:nvSpPr>
        <p:spPr>
          <a:xfrm>
            <a:off x="335280" y="5201921"/>
            <a:ext cx="2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Tags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81CB9B9E-44FB-4B3E-AD1A-CABE4E209C0E}"/>
              </a:ext>
            </a:extLst>
          </p:cNvPr>
          <p:cNvSpPr/>
          <p:nvPr/>
        </p:nvSpPr>
        <p:spPr>
          <a:xfrm>
            <a:off x="2223183" y="5388891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BBEBBE21-87B3-44E6-9203-D3A8873264E0}"/>
              </a:ext>
            </a:extLst>
          </p:cNvPr>
          <p:cNvSpPr/>
          <p:nvPr/>
        </p:nvSpPr>
        <p:spPr>
          <a:xfrm>
            <a:off x="3392233" y="5546294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94DBC6-65FC-4036-A70B-80E04778E09A}"/>
              </a:ext>
            </a:extLst>
          </p:cNvPr>
          <p:cNvCxnSpPr>
            <a:cxnSpLocks/>
          </p:cNvCxnSpPr>
          <p:nvPr/>
        </p:nvCxnSpPr>
        <p:spPr>
          <a:xfrm>
            <a:off x="8053330" y="5425440"/>
            <a:ext cx="301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18EA33-A5F4-4E2D-8720-6B39B057A006}"/>
              </a:ext>
            </a:extLst>
          </p:cNvPr>
          <p:cNvSpPr txBox="1"/>
          <p:nvPr/>
        </p:nvSpPr>
        <p:spPr>
          <a:xfrm>
            <a:off x="9444869" y="5031077"/>
            <a:ext cx="145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Tags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8144EE0-109B-4085-B9EB-9D113F096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07562"/>
              </p:ext>
            </p:extLst>
          </p:nvPr>
        </p:nvGraphicFramePr>
        <p:xfrm>
          <a:off x="8053330" y="5543410"/>
          <a:ext cx="3529071" cy="38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19">
                  <a:extLst>
                    <a:ext uri="{9D8B030D-6E8A-4147-A177-3AD203B41FA5}">
                      <a16:colId xmlns:a16="http://schemas.microsoft.com/office/drawing/2014/main" val="626108970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280435970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38580935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353833293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3108702758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1463546356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170387915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511429303"/>
                    </a:ext>
                  </a:extLst>
                </a:gridCol>
                <a:gridCol w="392119">
                  <a:extLst>
                    <a:ext uri="{9D8B030D-6E8A-4147-A177-3AD203B41FA5}">
                      <a16:colId xmlns:a16="http://schemas.microsoft.com/office/drawing/2014/main" val="970529272"/>
                    </a:ext>
                  </a:extLst>
                </a:gridCol>
              </a:tblGrid>
              <a:tr h="388468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660963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6759876-DE87-4567-90A4-3DDE4D214BE7}"/>
              </a:ext>
            </a:extLst>
          </p:cNvPr>
          <p:cNvSpPr txBox="1"/>
          <p:nvPr/>
        </p:nvSpPr>
        <p:spPr>
          <a:xfrm>
            <a:off x="9244298" y="5879965"/>
            <a:ext cx="81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Scores</a:t>
            </a:r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9F0A0F43-72D3-420D-9CE9-87127DDECF37}"/>
              </a:ext>
            </a:extLst>
          </p:cNvPr>
          <p:cNvSpPr/>
          <p:nvPr/>
        </p:nvSpPr>
        <p:spPr>
          <a:xfrm>
            <a:off x="721360" y="520192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704B68-E649-4AAF-82CC-800EC5307D57}"/>
              </a:ext>
            </a:extLst>
          </p:cNvPr>
          <p:cNvSpPr txBox="1"/>
          <p:nvPr/>
        </p:nvSpPr>
        <p:spPr>
          <a:xfrm>
            <a:off x="2312240" y="3624143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Topics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8388AB-0E00-418A-A51A-04571AE98A50}"/>
              </a:ext>
            </a:extLst>
          </p:cNvPr>
          <p:cNvSpPr txBox="1"/>
          <p:nvPr/>
        </p:nvSpPr>
        <p:spPr>
          <a:xfrm>
            <a:off x="1185996" y="4209611"/>
            <a:ext cx="166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Questions</a:t>
            </a:r>
          </a:p>
        </p:txBody>
      </p:sp>
      <p:sp>
        <p:nvSpPr>
          <p:cNvPr id="43" name="Double Bracket 42">
            <a:extLst>
              <a:ext uri="{FF2B5EF4-FFF2-40B4-BE49-F238E27FC236}">
                <a16:creationId xmlns:a16="http://schemas.microsoft.com/office/drawing/2014/main" id="{DE2B4969-5275-48A1-B6E2-A15546C9DFC0}"/>
              </a:ext>
            </a:extLst>
          </p:cNvPr>
          <p:cNvSpPr/>
          <p:nvPr/>
        </p:nvSpPr>
        <p:spPr>
          <a:xfrm>
            <a:off x="2113280" y="392176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D0232E-0910-4F72-9DB0-AC6D8D13DE6B}"/>
              </a:ext>
            </a:extLst>
          </p:cNvPr>
          <p:cNvSpPr txBox="1"/>
          <p:nvPr/>
        </p:nvSpPr>
        <p:spPr>
          <a:xfrm>
            <a:off x="4697912" y="4847871"/>
            <a:ext cx="107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Topics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8636A1-1A68-4764-A4C5-9D61BE097054}"/>
              </a:ext>
            </a:extLst>
          </p:cNvPr>
          <p:cNvSpPr txBox="1"/>
          <p:nvPr/>
        </p:nvSpPr>
        <p:spPr>
          <a:xfrm>
            <a:off x="4155440" y="5171441"/>
            <a:ext cx="274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Tags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F27A3C09-FE20-412A-95A7-285AD4D18F7A}"/>
              </a:ext>
            </a:extLst>
          </p:cNvPr>
          <p:cNvSpPr/>
          <p:nvPr/>
        </p:nvSpPr>
        <p:spPr>
          <a:xfrm>
            <a:off x="4541520" y="5171440"/>
            <a:ext cx="1080000" cy="1080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6A0564DB-99F0-46D4-B47E-F78ECFCB83CD}"/>
              </a:ext>
            </a:extLst>
          </p:cNvPr>
          <p:cNvSpPr/>
          <p:nvPr/>
        </p:nvSpPr>
        <p:spPr>
          <a:xfrm>
            <a:off x="6005546" y="3821124"/>
            <a:ext cx="241868" cy="123388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CAA066-398E-4F7D-ABC5-09998506C2B3}"/>
              </a:ext>
            </a:extLst>
          </p:cNvPr>
          <p:cNvSpPr txBox="1"/>
          <p:nvPr/>
        </p:nvSpPr>
        <p:spPr>
          <a:xfrm>
            <a:off x="5725159" y="3811882"/>
            <a:ext cx="27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Topics</a:t>
            </a:r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0FC02129-58C0-456D-AF04-8372B19707A5}"/>
              </a:ext>
            </a:extLst>
          </p:cNvPr>
          <p:cNvSpPr/>
          <p:nvPr/>
        </p:nvSpPr>
        <p:spPr>
          <a:xfrm>
            <a:off x="5860463" y="5338091"/>
            <a:ext cx="629053" cy="70327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quals 49">
            <a:extLst>
              <a:ext uri="{FF2B5EF4-FFF2-40B4-BE49-F238E27FC236}">
                <a16:creationId xmlns:a16="http://schemas.microsoft.com/office/drawing/2014/main" id="{13A44F3A-C10A-4C44-93A6-8E311B5CF87F}"/>
              </a:ext>
            </a:extLst>
          </p:cNvPr>
          <p:cNvSpPr/>
          <p:nvPr/>
        </p:nvSpPr>
        <p:spPr>
          <a:xfrm>
            <a:off x="7029513" y="5495494"/>
            <a:ext cx="827200" cy="38847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0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40262f94-9f35-4ac3-9a90-690165a166b7"/>
    <ds:schemaRef ds:uri="a4f35948-e619-41b3-aa29-22878b09cfd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70347</TotalTime>
  <Words>1529</Words>
  <Application>Microsoft Office PowerPoint</Application>
  <PresentationFormat>Widescreen</PresentationFormat>
  <Paragraphs>321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Projet 5 – Recommandation automatique de tags</vt:lpstr>
      <vt:lpstr>Agenda</vt:lpstr>
      <vt:lpstr>Présentation du problème</vt:lpstr>
      <vt:lpstr>Analyse exploratoire</vt:lpstr>
      <vt:lpstr>Nettoyage et traitement des données</vt:lpstr>
      <vt:lpstr>Nettoyage et traitement des données (exemple)</vt:lpstr>
      <vt:lpstr>Séparation et Baseline</vt:lpstr>
      <vt:lpstr>Méthode semi-supervisée</vt:lpstr>
      <vt:lpstr>Approche </vt:lpstr>
      <vt:lpstr>Utilisation des métriques</vt:lpstr>
      <vt:lpstr>Optimisation du modèle</vt:lpstr>
      <vt:lpstr>Résultats</vt:lpstr>
      <vt:lpstr>Méthode supervisée</vt:lpstr>
      <vt:lpstr>Approche </vt:lpstr>
      <vt:lpstr>Résultats</vt:lpstr>
      <vt:lpstr>Modèle probabiliste</vt:lpstr>
      <vt:lpstr>Optimisation par Grid Search</vt:lpstr>
      <vt:lpstr>Modèle Final</vt:lpstr>
      <vt:lpstr>API Flask</vt:lpstr>
      <vt:lpstr>Conclusion</vt:lpstr>
      <vt:lpstr>Merci de votre attention</vt:lpstr>
      <vt:lpstr>Annexe #1 : Occurrence des mots Corps de la question vs Titre </vt:lpstr>
      <vt:lpstr>Annexe #2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LEMEILLE, François</dc:creator>
  <cp:lastModifiedBy>LEMEILLE, François</cp:lastModifiedBy>
  <cp:revision>436</cp:revision>
  <dcterms:created xsi:type="dcterms:W3CDTF">2018-04-19T08:54:19Z</dcterms:created>
  <dcterms:modified xsi:type="dcterms:W3CDTF">2018-10-15T14:08:52Z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