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65" r:id="rId5"/>
    <p:sldId id="267" r:id="rId6"/>
    <p:sldId id="268" r:id="rId7"/>
    <p:sldId id="269" r:id="rId8"/>
    <p:sldId id="270" r:id="rId9"/>
    <p:sldId id="315" r:id="rId10"/>
    <p:sldId id="317" r:id="rId11"/>
    <p:sldId id="272" r:id="rId12"/>
    <p:sldId id="274" r:id="rId13"/>
    <p:sldId id="318" r:id="rId14"/>
    <p:sldId id="312" r:id="rId15"/>
    <p:sldId id="299" r:id="rId16"/>
    <p:sldId id="298" r:id="rId17"/>
    <p:sldId id="310" r:id="rId18"/>
    <p:sldId id="311" r:id="rId19"/>
    <p:sldId id="316" r:id="rId20"/>
    <p:sldId id="313" r:id="rId21"/>
    <p:sldId id="314" r:id="rId22"/>
    <p:sldId id="308" r:id="rId23"/>
    <p:sldId id="290" r:id="rId24"/>
    <p:sldId id="286" r:id="rId25"/>
    <p:sldId id="30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78A-3D78-4BCD-8BEC-9BC44BBF9BD8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0B0-B286-44DF-8A53-BDDE487DDE35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25D-3788-42DB-9777-277D8E414BA5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69D-DE1E-4323-806D-38025BE0B08B}" type="datetime1">
              <a:rPr lang="fr-FR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3295-F3DE-4742-A5DF-5E269C5A3909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8C6F-E409-4F7E-91B2-59713AE3871F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A5B2-9888-47E6-92C7-08276D457C80}" type="datetime1">
              <a:rPr lang="fr-FR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535-269B-4262-A803-4F880E93D057}" type="datetime1">
              <a:rPr lang="fr-FR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18AE-B66E-4E14-B08C-7602AE553C67}" type="datetime1">
              <a:rPr lang="fr-FR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5E5A-1056-4872-8155-955DE08B0AE3}" type="datetime1">
              <a:rPr lang="fr-FR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777EE0-D6C0-47E9-8BD6-F07A776A6C10}" type="datetime1">
              <a:rPr lang="fr-FR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784C-ED5D-4D15-9B37-003B1F3BD18D}" type="datetime1">
              <a:rPr lang="fr-FR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6B28D1-E542-418B-A65D-521FAA274305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D8D-F144-4509-91AD-1086881BD28E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D228C3-0160-43B7-AAF6-4CA09DE7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0" y="394985"/>
            <a:ext cx="6361927" cy="19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FEEA-42A2-4DB0-BF61-BBD109D2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métriques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du rappel :  Rappel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𝑟𝑒𝑒𝑙𝑠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de la précision : Précision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d’une métrique personnalisée :</a:t>
                </a:r>
              </a:p>
              <a:p>
                <a:pPr marL="0" indent="0">
                  <a:buNone/>
                </a:pPr>
                <a:r>
                  <a:rPr lang="fr-FR" dirty="0"/>
                  <a:t> Score_perso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𝑀𝑜𝑦𝐻𝑎𝑟𝑚𝑜𝑛𝑖𝑞𝑢𝑒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D94A-079A-49B3-8BF9-C161D24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7D8-6218-4F29-BBC1-15CABA12F608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8C1A-BBA4-4421-B51F-C35C48A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938-7717-4AF3-8684-CD40CD7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01CB6-AEB0-46B8-BD52-EAAD7E6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41" y="151477"/>
            <a:ext cx="1585883" cy="1585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8EC1D7-063E-48E1-9D8F-6C6B6884973E}"/>
              </a:ext>
            </a:extLst>
          </p:cNvPr>
          <p:cNvSpPr/>
          <p:nvPr/>
        </p:nvSpPr>
        <p:spPr>
          <a:xfrm>
            <a:off x="10362738" y="1503679"/>
            <a:ext cx="981363" cy="17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D2C-166E-4F9D-821D-6439A843A07A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FFD1C-F29B-483B-AB54-E9CD1822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12" y="2022363"/>
            <a:ext cx="5999488" cy="3168000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038F97-A893-4DD3-AB3B-908B39AC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0" y="2136959"/>
            <a:ext cx="5809149" cy="30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choisit donc pour notre modèle : 200 topics, et 5 tags prédits.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Exemple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69B1-F774-4E15-AE29-C4F5443D9443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3E5542-EE9A-4888-AEB6-C66985B9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0165E9-224B-4CDE-BC17-4F4D8BF097AA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017A5F-B930-4F2C-A780-4B385467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31531"/>
              </p:ext>
            </p:extLst>
          </p:nvPr>
        </p:nvGraphicFramePr>
        <p:xfrm>
          <a:off x="1473200" y="2370666"/>
          <a:ext cx="8666480" cy="15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310166823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80403607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34267377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373029503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135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14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2931-D3D7-48DA-B164-F829AF3C02DE}" type="datetime1">
              <a:rPr lang="fr-FR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DEE-7CC5-4158-B42A-F359F46219A9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de la métrique personnelle </a:t>
            </a:r>
            <a:br>
              <a:rPr lang="fr-FR" sz="2000" dirty="0"/>
            </a:b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1AD-89CC-4A11-A0EA-D7425521D7CE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21984"/>
              </p:ext>
            </p:extLst>
          </p:nvPr>
        </p:nvGraphicFramePr>
        <p:xfrm>
          <a:off x="1097279" y="2095500"/>
          <a:ext cx="10058400" cy="401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12124442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Score_perso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</a:t>
                      </a:r>
                      <a:r>
                        <a:rPr lang="fr-FR" dirty="0" err="1"/>
                        <a:t>éxec</a:t>
                      </a:r>
                      <a:r>
                        <a:rPr lang="fr-FR" dirty="0"/>
                        <a:t> moyen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En secondes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/>
                        <a:t>Baseline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664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Linear</a:t>
                      </a:r>
                      <a:r>
                        <a:rPr lang="fr-FR" b="1" dirty="0"/>
                        <a:t>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SGD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EDED0-85D3-4945-A053-BEAFC9A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9659"/>
            <a:ext cx="1503334" cy="1503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50644-E0D6-4E3F-8817-F8679A325A05}"/>
              </a:ext>
            </a:extLst>
          </p:cNvPr>
          <p:cNvSpPr/>
          <p:nvPr/>
        </p:nvSpPr>
        <p:spPr>
          <a:xfrm>
            <a:off x="10424160" y="1330960"/>
            <a:ext cx="731519" cy="22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6347-C363-4107-B9CC-122FAD2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probabiliste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B76-8AA3-43D9-A887-0650468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permettant d’obtenir plus de flexibilité sur le nombre de tags prédit par méthode supervisée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considère le vecteur de probabilité de chaque tags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Possibilité d’attribuer les tags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choisir les N meilleurs probabilités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choisit tous les tags ayant une probabilité supérieure à un seuil (ex 0.5)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2304-6792-465A-96EC-87CAF0D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519-B1E1-4A82-AB6D-04489035B796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10D4-01E5-42AA-A15F-145F864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CD1-2EA2-4154-AFC8-15BDBC9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FF67DB-8062-4E1A-B114-42EC37B3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007294"/>
            <a:ext cx="5232389" cy="21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  <a:r>
              <a:rPr lang="fr-FR" dirty="0" err="1"/>
              <a:t>Verbose</a:t>
            </a:r>
            <a:r>
              <a:rPr lang="fr-FR" dirty="0"/>
              <a:t> = 0.1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0981-7739-4C92-9C47-545FF9EC6CA5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2" descr="enter image description here">
            <a:extLst>
              <a:ext uri="{FF2B5EF4-FFF2-40B4-BE49-F238E27FC236}">
                <a16:creationId xmlns:a16="http://schemas.microsoft.com/office/drawing/2014/main" id="{C0813149-20C8-4B02-B82B-CF095148B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 descr="A map with text&#10;&#10;Description generated with high confidence">
            <a:extLst>
              <a:ext uri="{FF2B5EF4-FFF2-40B4-BE49-F238E27FC236}">
                <a16:creationId xmlns:a16="http://schemas.microsoft.com/office/drawing/2014/main" id="{CA1697AA-F2AD-44C5-B74D-01535A85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783067"/>
            <a:ext cx="4061493" cy="214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C8D63-8D0B-4B7E-B492-CF9640E97117}"/>
              </a:ext>
            </a:extLst>
          </p:cNvPr>
          <p:cNvSpPr txBox="1"/>
          <p:nvPr/>
        </p:nvSpPr>
        <p:spPr>
          <a:xfrm>
            <a:off x="1930400" y="35068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C </a:t>
            </a:r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modèle final qui a été retenu est le suivant :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i="1" dirty="0">
                <a:solidFill>
                  <a:srgbClr val="FF0000"/>
                </a:solidFill>
              </a:rPr>
              <a:t>Commentaire sur la valeur de C (et les autres si besoin)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obtient les scores suivants 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F908-594B-414E-BB21-96114334D9EA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A081C9-0917-4BD6-8D03-72D5DFFA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10" y="2249805"/>
            <a:ext cx="104542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LinearSVC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(C=10,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dual=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intercept_scaling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squared_hinge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penalty='l2',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=1e-06,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=1))])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96ED4-E491-4927-A0B2-305905993687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3E8965-5305-4BB7-8872-939F6258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E20D2-450E-4276-AD7C-521D129267B0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70589D-B8EE-4FFA-8739-AF2C736C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94065"/>
              </p:ext>
            </p:extLst>
          </p:nvPr>
        </p:nvGraphicFramePr>
        <p:xfrm>
          <a:off x="1097281" y="3712936"/>
          <a:ext cx="10115205" cy="162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041">
                  <a:extLst>
                    <a:ext uri="{9D8B030D-6E8A-4147-A177-3AD203B41FA5}">
                      <a16:colId xmlns:a16="http://schemas.microsoft.com/office/drawing/2014/main" val="1163761088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259879540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252856849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398713123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437926374"/>
                    </a:ext>
                  </a:extLst>
                </a:gridCol>
              </a:tblGrid>
              <a:tr h="540355">
                <a:tc>
                  <a:txBody>
                    <a:bodyPr/>
                    <a:lstStyle/>
                    <a:p>
                      <a:r>
                        <a:rPr lang="fr-FR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Metrique</a:t>
                      </a:r>
                      <a:r>
                        <a:rPr lang="fr-FR" dirty="0"/>
                        <a:t> perso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03123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15638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Git pour versionner le développement de l’application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08FDE-120A-40D9-86AB-9092B6F160A5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E09D7-B63F-4203-81B8-E02F2018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80" y="321147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FBB63AFF-6F4A-4976-93AA-0216E94D1297}" type="datetime1">
              <a:rPr lang="fr-FR" smtClean="0"/>
              <a:t>12/10/2018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/>
              <a:t>Utilisation </a:t>
            </a:r>
            <a:r>
              <a:rPr lang="fr-FR" sz="2000" dirty="0"/>
              <a:t>de règles brutes pour traiter certains cas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1D9-3A8E-4630-8BA9-EBE68DEE04CA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9F7A-A850-4975-914E-40E1D31214BA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B2B69D-7E97-4EF6-83E9-8522D6D76049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5 - Catégorisation de Questions</a:t>
            </a: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8218-0E6D-4B42-945B-6AAEDF2A50A3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07" y="173736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F129-4A5C-409F-BD07-8D45D50E0FCF}" type="datetime1">
              <a:rPr lang="fr-FR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289-804C-402B-8C8C-F52CA6E4CB4D}" type="datetime1">
              <a:rPr lang="fr-FR" smtClean="0"/>
              <a:t>12/10/2018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accentués (Modification de l’encodage)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88F-F81F-4ABA-AACA-294251739C1B}" type="datetime1">
              <a:rPr lang="fr-FR" smtClean="0"/>
              <a:t>12/10/2018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E381-2566-4392-85E5-581398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Nettoyage et traitement des données (exemple)</a:t>
            </a:r>
            <a:endParaRPr lang="fr-F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8F-14DB-47AA-BC28-C938946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ACF3-A8B6-483D-9008-21978936BF53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974-E0BA-4653-847B-6E57AB3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2B62-C163-496E-B07A-6118330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401FA-3DFD-4E53-BD9E-A131AEF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814D5-9FF2-4205-B1A7-06803B3B0023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2897A-46B8-4633-9EAA-8006DC2BA1A6}"/>
              </a:ext>
            </a:extLst>
          </p:cNvPr>
          <p:cNvSpPr/>
          <p:nvPr/>
        </p:nvSpPr>
        <p:spPr>
          <a:xfrm>
            <a:off x="1341120" y="2055357"/>
            <a:ext cx="3413760" cy="62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update Ruby Gems from behind a Proxy (ISA-NTLM)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C2510-C241-46D1-8501-DD942C0E5300}"/>
              </a:ext>
            </a:extLst>
          </p:cNvPr>
          <p:cNvSpPr/>
          <p:nvPr/>
        </p:nvSpPr>
        <p:spPr>
          <a:xfrm>
            <a:off x="1341119" y="2946400"/>
            <a:ext cx="3413761" cy="315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&lt;p&gt;The firewall </a:t>
            </a:r>
            <a:r>
              <a:rPr lang="fr-FR" sz="1600" dirty="0" err="1"/>
              <a:t>I'm</a:t>
            </a:r>
            <a:r>
              <a:rPr lang="fr-FR" sz="1600" dirty="0"/>
              <a:t> </a:t>
            </a:r>
            <a:r>
              <a:rPr lang="fr-FR" sz="1600" dirty="0" err="1"/>
              <a:t>behind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running Microsoft ISA server in NTLM-</a:t>
            </a:r>
            <a:r>
              <a:rPr lang="fr-FR" sz="1600" dirty="0" err="1"/>
              <a:t>only</a:t>
            </a:r>
            <a:r>
              <a:rPr lang="fr-FR" sz="1600" dirty="0"/>
              <a:t> mode. Hash </a:t>
            </a:r>
            <a:r>
              <a:rPr lang="fr-FR" sz="1600" dirty="0" err="1"/>
              <a:t>anyone</a:t>
            </a:r>
            <a:r>
              <a:rPr lang="fr-FR" sz="1600" dirty="0"/>
              <a:t> have </a:t>
            </a:r>
            <a:r>
              <a:rPr lang="fr-FR" sz="1600" dirty="0" err="1"/>
              <a:t>success</a:t>
            </a:r>
            <a:r>
              <a:rPr lang="fr-FR" sz="1600" dirty="0"/>
              <a:t> </a:t>
            </a:r>
            <a:r>
              <a:rPr lang="fr-FR" sz="1600" dirty="0" err="1"/>
              <a:t>getting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Ruby </a:t>
            </a:r>
            <a:r>
              <a:rPr lang="fr-FR" sz="1600" dirty="0" err="1"/>
              <a:t>gems</a:t>
            </a:r>
            <a:r>
              <a:rPr lang="fr-FR" sz="1600" dirty="0"/>
              <a:t> to </a:t>
            </a:r>
            <a:r>
              <a:rPr lang="fr-FR" sz="1600" dirty="0" err="1"/>
              <a:t>install</a:t>
            </a:r>
            <a:r>
              <a:rPr lang="fr-FR" sz="1600" dirty="0"/>
              <a:t>/update via Ruby SSPI gem or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?&lt;/p&gt;\n\n&lt;p&gt;... or </a:t>
            </a:r>
            <a:r>
              <a:rPr lang="fr-FR" sz="1600" dirty="0" err="1"/>
              <a:t>am</a:t>
            </a:r>
            <a:r>
              <a:rPr lang="fr-FR" sz="1600" dirty="0"/>
              <a:t> I </a:t>
            </a:r>
            <a:r>
              <a:rPr lang="fr-FR" sz="1600" dirty="0" err="1"/>
              <a:t>just</a:t>
            </a:r>
            <a:r>
              <a:rPr lang="fr-FR" sz="1600" dirty="0"/>
              <a:t> </a:t>
            </a:r>
            <a:r>
              <a:rPr lang="fr-FR" sz="1600" dirty="0" err="1"/>
              <a:t>being</a:t>
            </a:r>
            <a:r>
              <a:rPr lang="fr-FR" sz="1600" dirty="0"/>
              <a:t> </a:t>
            </a:r>
            <a:r>
              <a:rPr lang="fr-FR" sz="1600" dirty="0" err="1"/>
              <a:t>lazy</a:t>
            </a:r>
            <a:r>
              <a:rPr lang="fr-FR" sz="1600" dirty="0"/>
              <a:t>?&lt;/p&gt;\n\n&lt;p&gt;Note: rubysspi-1.2.4 </a:t>
            </a:r>
            <a:r>
              <a:rPr lang="fr-FR" sz="1600" dirty="0" err="1"/>
              <a:t>does</a:t>
            </a:r>
            <a:r>
              <a:rPr lang="fr-FR" sz="1600" dirty="0"/>
              <a:t> not </a:t>
            </a:r>
            <a:r>
              <a:rPr lang="fr-FR" sz="1600" dirty="0" err="1"/>
              <a:t>work</a:t>
            </a:r>
            <a:r>
              <a:rPr lang="fr-FR" sz="1600" dirty="0"/>
              <a:t>.&lt;/p&gt;\n\n&lt;p&gt;This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for "</a:t>
            </a:r>
            <a:r>
              <a:rPr lang="fr-FR" sz="1600" dirty="0" err="1"/>
              <a:t>igem</a:t>
            </a:r>
            <a:r>
              <a:rPr lang="fr-FR" sz="1600" dirty="0"/>
              <a:t>", part of the </a:t>
            </a:r>
            <a:r>
              <a:rPr lang="fr-FR" sz="1600" dirty="0" err="1"/>
              <a:t>IronRuby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&lt;/p&gt;\n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7A6580-7D0B-4B5B-A6F0-BC71FAA32656}"/>
              </a:ext>
            </a:extLst>
          </p:cNvPr>
          <p:cNvSpPr/>
          <p:nvPr/>
        </p:nvSpPr>
        <p:spPr>
          <a:xfrm>
            <a:off x="5720080" y="3560092"/>
            <a:ext cx="167640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0ADF6-8B78-4A76-B4C6-1F703038782A}"/>
              </a:ext>
            </a:extLst>
          </p:cNvPr>
          <p:cNvSpPr/>
          <p:nvPr/>
        </p:nvSpPr>
        <p:spPr>
          <a:xfrm>
            <a:off x="8361679" y="2130562"/>
            <a:ext cx="3119121" cy="39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[firewall, </a:t>
            </a:r>
            <a:r>
              <a:rPr lang="fr-FR" dirty="0" err="1"/>
              <a:t>behind</a:t>
            </a:r>
            <a:r>
              <a:rPr lang="fr-FR" dirty="0"/>
              <a:t>, running, </a:t>
            </a:r>
            <a:r>
              <a:rPr lang="fr-FR" dirty="0" err="1"/>
              <a:t>microsoft</a:t>
            </a:r>
            <a:r>
              <a:rPr lang="fr-FR" dirty="0"/>
              <a:t>, </a:t>
            </a:r>
            <a:r>
              <a:rPr lang="fr-FR" dirty="0" err="1"/>
              <a:t>isa</a:t>
            </a:r>
            <a:r>
              <a:rPr lang="fr-FR" dirty="0"/>
              <a:t>, server, </a:t>
            </a:r>
            <a:r>
              <a:rPr lang="fr-FR" dirty="0" err="1"/>
              <a:t>ntlm</a:t>
            </a:r>
            <a:r>
              <a:rPr lang="fr-FR" dirty="0"/>
              <a:t>, mode, hash, </a:t>
            </a:r>
            <a:r>
              <a:rPr lang="fr-FR" dirty="0" err="1"/>
              <a:t>anyone</a:t>
            </a:r>
            <a:r>
              <a:rPr lang="fr-FR" dirty="0"/>
              <a:t>, </a:t>
            </a:r>
            <a:r>
              <a:rPr lang="fr-FR" dirty="0" err="1"/>
              <a:t>success</a:t>
            </a:r>
            <a:r>
              <a:rPr lang="fr-FR" dirty="0"/>
              <a:t>, </a:t>
            </a:r>
            <a:r>
              <a:rPr lang="fr-FR" dirty="0" err="1"/>
              <a:t>getting</a:t>
            </a:r>
            <a:r>
              <a:rPr lang="fr-FR" dirty="0"/>
              <a:t>, </a:t>
            </a:r>
            <a:r>
              <a:rPr lang="fr-FR" dirty="0" err="1"/>
              <a:t>ruby</a:t>
            </a:r>
            <a:r>
              <a:rPr lang="fr-FR" dirty="0"/>
              <a:t>, gem, </a:t>
            </a:r>
            <a:r>
              <a:rPr lang="fr-FR" dirty="0" err="1"/>
              <a:t>install</a:t>
            </a:r>
            <a:r>
              <a:rPr lang="fr-FR" dirty="0"/>
              <a:t>, update, via,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sspi</a:t>
            </a:r>
            <a:r>
              <a:rPr lang="fr-FR" dirty="0"/>
              <a:t>, gem,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, </a:t>
            </a:r>
            <a:r>
              <a:rPr lang="fr-FR" dirty="0" err="1"/>
              <a:t>lazy</a:t>
            </a:r>
            <a:r>
              <a:rPr lang="fr-FR" dirty="0"/>
              <a:t>, note, </a:t>
            </a:r>
            <a:r>
              <a:rPr lang="fr-FR" dirty="0" err="1"/>
              <a:t>rubysspi</a:t>
            </a:r>
            <a:r>
              <a:rPr lang="fr-FR" dirty="0"/>
              <a:t>, 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igem</a:t>
            </a:r>
            <a:r>
              <a:rPr lang="fr-FR" dirty="0"/>
              <a:t>, part, </a:t>
            </a:r>
            <a:r>
              <a:rPr lang="fr-FR" dirty="0" err="1"/>
              <a:t>ironruby</a:t>
            </a:r>
            <a:r>
              <a:rPr lang="fr-FR" dirty="0"/>
              <a:t>, </a:t>
            </a:r>
            <a:r>
              <a:rPr lang="fr-FR" dirty="0" err="1"/>
              <a:t>project</a:t>
            </a:r>
            <a:r>
              <a:rPr lang="fr-FR" dirty="0"/>
              <a:t>, update,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gems</a:t>
            </a:r>
            <a:r>
              <a:rPr lang="fr-FR" dirty="0"/>
              <a:t>, </a:t>
            </a:r>
            <a:r>
              <a:rPr lang="fr-FR" dirty="0" err="1"/>
              <a:t>behind</a:t>
            </a:r>
            <a:r>
              <a:rPr lang="fr-FR" dirty="0"/>
              <a:t>, proxy, </a:t>
            </a:r>
            <a:r>
              <a:rPr lang="fr-FR" dirty="0" err="1"/>
              <a:t>isa</a:t>
            </a:r>
            <a:r>
              <a:rPr lang="fr-FR" dirty="0"/>
              <a:t>, </a:t>
            </a:r>
            <a:r>
              <a:rPr lang="fr-FR" dirty="0" err="1"/>
              <a:t>ntlm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0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0FB0-ED01-4743-84A3-A15D1E4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et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4F9F-6A6B-47C3-BDE5-9B621A70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sépare le jeu de données traité en un Corpus d’apprentissage et un Corpus test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Identification de la </a:t>
            </a:r>
            <a:r>
              <a:rPr lang="fr-FR" dirty="0" err="1"/>
              <a:t>baseline</a:t>
            </a:r>
            <a:r>
              <a:rPr lang="fr-FR" dirty="0"/>
              <a:t> : On prédit toujours la classe la plus représentée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rappel : 0,097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précision : 0,042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AEDF-D363-4F08-A2AA-8F129F17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9F74-F27F-468D-BD69-C4DD45653348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DA9-24E2-4A8C-89F0-BC67EA44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ECB2-67D7-4CFA-ADDD-3E031B3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9A3A30-2DA2-4F3E-A7F4-FE26FDF4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0572"/>
              </p:ext>
            </p:extLst>
          </p:nvPr>
        </p:nvGraphicFramePr>
        <p:xfrm>
          <a:off x="1097280" y="242965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05601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42994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81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62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3828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603CEB2-62E0-4225-A7E1-15C74D101ECC}"/>
              </a:ext>
            </a:extLst>
          </p:cNvPr>
          <p:cNvSpPr/>
          <p:nvPr/>
        </p:nvSpPr>
        <p:spPr>
          <a:xfrm>
            <a:off x="2540000" y="2783840"/>
            <a:ext cx="904240" cy="19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B398AC-6073-41D6-BFE2-4A471D6C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78710"/>
              </p:ext>
            </p:extLst>
          </p:nvPr>
        </p:nvGraphicFramePr>
        <p:xfrm>
          <a:off x="4153545" y="2881065"/>
          <a:ext cx="108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5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F13FA8-B289-4B92-B339-B278189302D7}"/>
              </a:ext>
            </a:extLst>
          </p:cNvPr>
          <p:cNvSpPr txBox="1"/>
          <p:nvPr/>
        </p:nvSpPr>
        <p:spPr>
          <a:xfrm>
            <a:off x="4017477" y="2434427"/>
            <a:ext cx="18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6AB1E4-1F9F-42C5-8EE4-4DBB5FD9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2882"/>
              </p:ext>
            </p:extLst>
          </p:nvPr>
        </p:nvGraphicFramePr>
        <p:xfrm>
          <a:off x="6568111" y="2515305"/>
          <a:ext cx="108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CEF3D7-FBFC-4C09-816E-043E2F27594E}"/>
              </a:ext>
            </a:extLst>
          </p:cNvPr>
          <p:cNvSpPr txBox="1"/>
          <p:nvPr/>
        </p:nvSpPr>
        <p:spPr>
          <a:xfrm>
            <a:off x="6835785" y="2978291"/>
            <a:ext cx="12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294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F110-0F7E-48DB-9846-D16E553941DD}" type="datetime1">
              <a:rPr lang="fr-FR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1836985"/>
            <a:ext cx="2472271" cy="365125"/>
          </a:xfrm>
        </p:spPr>
        <p:txBody>
          <a:bodyPr/>
          <a:lstStyle/>
          <a:p>
            <a:fld id="{91407EBB-5A65-451F-ADDB-761634E7A8EA}" type="datetime1">
              <a:rPr lang="fr-FR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18369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18369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6872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786061" y="4864296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335280" y="520192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2223183" y="53888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392233" y="55462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8053330" y="542544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9444869" y="5031077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7562"/>
              </p:ext>
            </p:extLst>
          </p:nvPr>
        </p:nvGraphicFramePr>
        <p:xfrm>
          <a:off x="8053330" y="5543410"/>
          <a:ext cx="3529071" cy="38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9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280435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858093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5383329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244298" y="587996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F0A0F43-72D3-420D-9CE9-87127DDECF37}"/>
              </a:ext>
            </a:extLst>
          </p:cNvPr>
          <p:cNvSpPr/>
          <p:nvPr/>
        </p:nvSpPr>
        <p:spPr>
          <a:xfrm>
            <a:off x="721360" y="520192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04B68-E649-4AAF-82CC-800EC5307D57}"/>
              </a:ext>
            </a:extLst>
          </p:cNvPr>
          <p:cNvSpPr txBox="1"/>
          <p:nvPr/>
        </p:nvSpPr>
        <p:spPr>
          <a:xfrm>
            <a:off x="2312240" y="3624143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8388AB-0E00-418A-A51A-04571AE98A50}"/>
              </a:ext>
            </a:extLst>
          </p:cNvPr>
          <p:cNvSpPr txBox="1"/>
          <p:nvPr/>
        </p:nvSpPr>
        <p:spPr>
          <a:xfrm>
            <a:off x="1185996" y="4209611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DE2B4969-5275-48A1-B6E2-A15546C9DFC0}"/>
              </a:ext>
            </a:extLst>
          </p:cNvPr>
          <p:cNvSpPr/>
          <p:nvPr/>
        </p:nvSpPr>
        <p:spPr>
          <a:xfrm>
            <a:off x="2113280" y="392176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0232E-0910-4F72-9DB0-AC6D8D13DE6B}"/>
              </a:ext>
            </a:extLst>
          </p:cNvPr>
          <p:cNvSpPr txBox="1"/>
          <p:nvPr/>
        </p:nvSpPr>
        <p:spPr>
          <a:xfrm>
            <a:off x="4697912" y="4847871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8636A1-1A68-4764-A4C5-9D61BE097054}"/>
              </a:ext>
            </a:extLst>
          </p:cNvPr>
          <p:cNvSpPr txBox="1"/>
          <p:nvPr/>
        </p:nvSpPr>
        <p:spPr>
          <a:xfrm>
            <a:off x="4155440" y="517144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F27A3C09-FE20-412A-95A7-285AD4D18F7A}"/>
              </a:ext>
            </a:extLst>
          </p:cNvPr>
          <p:cNvSpPr/>
          <p:nvPr/>
        </p:nvSpPr>
        <p:spPr>
          <a:xfrm>
            <a:off x="4541520" y="517144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A0564DB-99F0-46D4-B47E-F78ECFCB83CD}"/>
              </a:ext>
            </a:extLst>
          </p:cNvPr>
          <p:cNvSpPr/>
          <p:nvPr/>
        </p:nvSpPr>
        <p:spPr>
          <a:xfrm>
            <a:off x="6005546" y="3821124"/>
            <a:ext cx="241868" cy="123388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AA066-398E-4F7D-ABC5-09998506C2B3}"/>
              </a:ext>
            </a:extLst>
          </p:cNvPr>
          <p:cNvSpPr txBox="1"/>
          <p:nvPr/>
        </p:nvSpPr>
        <p:spPr>
          <a:xfrm>
            <a:off x="5725159" y="3811882"/>
            <a:ext cx="2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Topics</a:t>
            </a: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0FC02129-58C0-456D-AF04-8372B19707A5}"/>
              </a:ext>
            </a:extLst>
          </p:cNvPr>
          <p:cNvSpPr/>
          <p:nvPr/>
        </p:nvSpPr>
        <p:spPr>
          <a:xfrm>
            <a:off x="5860463" y="53380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13A44F3A-C10A-4C44-93A6-8E311B5CF87F}"/>
              </a:ext>
            </a:extLst>
          </p:cNvPr>
          <p:cNvSpPr/>
          <p:nvPr/>
        </p:nvSpPr>
        <p:spPr>
          <a:xfrm>
            <a:off x="7029513" y="54954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69003</TotalTime>
  <Words>1479</Words>
  <Application>Microsoft Office PowerPoint</Application>
  <PresentationFormat>Widescreen</PresentationFormat>
  <Paragraphs>307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Nettoyage et traitement des données (exemple)</vt:lpstr>
      <vt:lpstr>Séparation et Baseline</vt:lpstr>
      <vt:lpstr>Méthode semi-supervisée</vt:lpstr>
      <vt:lpstr>Approche </vt:lpstr>
      <vt:lpstr>Utilisation des métriques</vt:lpstr>
      <vt:lpstr>Optimisation du modèle</vt:lpstr>
      <vt:lpstr>Résultats</vt:lpstr>
      <vt:lpstr>Méthode supervisée</vt:lpstr>
      <vt:lpstr>Approche </vt:lpstr>
      <vt:lpstr>Résultats</vt:lpstr>
      <vt:lpstr>Modèle probabiliste</vt:lpstr>
      <vt:lpstr>Optimisation par Grid Search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431</cp:revision>
  <dcterms:created xsi:type="dcterms:W3CDTF">2018-04-19T08:54:19Z</dcterms:created>
  <dcterms:modified xsi:type="dcterms:W3CDTF">2018-10-12T09:38:46Z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