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4" r:id="rId4"/>
    <p:sldMasterId id="2147483657" r:id="rId5"/>
    <p:sldMasterId id="2147483659" r:id="rId6"/>
    <p:sldMasterId id="2147483662" r:id="rId7"/>
    <p:sldMasterId id="2147483665" r:id="rId8"/>
    <p:sldMasterId id="2147483668" r:id="rId9"/>
    <p:sldMasterId id="2147483671" r:id="rId10"/>
    <p:sldMasterId id="2147483674" r:id="rId11"/>
    <p:sldMasterId id="2147483677" r:id="rId12"/>
    <p:sldMasterId id="2147483680" r:id="rId13"/>
    <p:sldMasterId id="2147483682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slide" Target="slides/slide11.xml"/><Relationship Id="rId26" Type="http://schemas.openxmlformats.org/officeDocument/2006/relationships/slide" Target="slides/slide12.xml"/><Relationship Id="rId27" Type="http://schemas.openxmlformats.org/officeDocument/2006/relationships/slide" Target="slides/slide13.xml"/><Relationship Id="rId28" Type="http://schemas.openxmlformats.org/officeDocument/2006/relationships/slide" Target="slides/slide14.xml"/><Relationship Id="rId29" Type="http://schemas.openxmlformats.org/officeDocument/2006/relationships/slide" Target="slides/slide15.xml"/><Relationship Id="rId30" Type="http://schemas.openxmlformats.org/officeDocument/2006/relationships/slide" Target="slides/slide16.xml"/><Relationship Id="rId31" Type="http://schemas.openxmlformats.org/officeDocument/2006/relationships/slide" Target="slides/slide17.xml"/><Relationship Id="rId32" Type="http://schemas.openxmlformats.org/officeDocument/2006/relationships/slide" Target="slides/slide18.xml"/><Relationship Id="rId33" Type="http://schemas.openxmlformats.org/officeDocument/2006/relationships/slide" Target="slides/slide19.xml"/><Relationship Id="rId34" Type="http://schemas.openxmlformats.org/officeDocument/2006/relationships/slide" Target="slides/slide20.xml"/><Relationship Id="rId35" Type="http://schemas.openxmlformats.org/officeDocument/2006/relationships/slide" Target="slides/slide21.xml"/><Relationship Id="rId36" Type="http://schemas.openxmlformats.org/officeDocument/2006/relationships/slide" Target="slides/slide22.xml"/><Relationship Id="rId37" Type="http://schemas.openxmlformats.org/officeDocument/2006/relationships/slide" Target="slides/slide23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603B3D-EB0D-477E-99B4-57D3A7AC721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442A35A-592E-4FF5-A4DC-7F16A59D0A7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97CDB6-DAEC-4CAD-8FCD-ECEDDDD5F71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0F21C5-0D8A-45FC-AB5E-81EBE9FB06A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1280160" y="2377440"/>
            <a:ext cx="466308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ZA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3523FF-A796-4FC6-B253-0116081EC1E0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F37F55-9A2F-40BD-B96B-5E19C660E2E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41B02783-80CD-4252-B699-8D5074E5AC3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3FDCC5-14F8-44C1-A710-95860CE9220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C1D961B-6E09-459B-85CF-EF6C80E2321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A9863A-39BB-45C7-8DE6-EB501B69CB0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CD644E-3621-4ACB-B92B-3CCB38783A1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B22FE3-F313-4626-9642-DC4DB1D64EE3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5A8040-A3F5-423E-A71E-9C7C8275859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669840" y="2377440"/>
            <a:ext cx="2275560" cy="356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2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2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  <a:gd name="GluePoint1X" fmla="*/ 304800 w 12192000"/>
              <a:gd name="GluePoint1Y" fmla="*/ 266701 h 6858000"/>
              <a:gd name="GluePoint2X" fmla="*/ 304800 w 12192000"/>
              <a:gd name="GluePoint2Y" fmla="*/ 6591300 h 6858000"/>
              <a:gd name="GluePoint3X" fmla="*/ 11887200 w 12192000"/>
              <a:gd name="GluePoint3Y" fmla="*/ 6591300 h 6858000"/>
              <a:gd name="GluePoint4X" fmla="*/ 11887200 w 12192000"/>
              <a:gd name="GluePoint4Y" fmla="*/ 266701 h 6858000"/>
              <a:gd name="GluePoint5X" fmla="*/ 0 w 12192000"/>
              <a:gd name="GluePoint5Y" fmla="*/ 0 h 6858000"/>
              <a:gd name="GluePoint6X" fmla="*/ 12192000 w 12192000"/>
              <a:gd name="GluePoint6Y" fmla="*/ 0 h 6858000"/>
              <a:gd name="GluePoint7X" fmla="*/ 12192000 w 12192000"/>
              <a:gd name="GluePoint7Y" fmla="*/ 6858000 h 6858000"/>
              <a:gd name="GluePoint8X" fmla="*/ 0 w 12192000"/>
              <a:gd name="GluePoint8Y" fmla="*/ 6858000 h 685800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</a:cxnLst>
            <a:rect l="textAreaLeft" t="textAreaTop" r="textAreaRight" b="textAreaBottom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38080" y="1417320"/>
            <a:ext cx="10515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2" name="Rectangle 13"/>
          <p:cNvSpPr/>
          <p:nvPr/>
        </p:nvSpPr>
        <p:spPr>
          <a:xfrm>
            <a:off x="5891040" y="5628240"/>
            <a:ext cx="409320" cy="878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200" bIns="432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1523880" y="1481400"/>
            <a:ext cx="9143640" cy="3894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title"/>
          </p:nvPr>
        </p:nvSpPr>
        <p:spPr>
          <a:xfrm>
            <a:off x="1984320" y="1920240"/>
            <a:ext cx="82292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  <p:sldLayoutId id="2147483676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3"/>
          <p:cNvSpPr/>
          <p:nvPr/>
        </p:nvSpPr>
        <p:spPr>
          <a:xfrm>
            <a:off x="6705720" y="0"/>
            <a:ext cx="5486040" cy="6857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accent2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88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1280160" y="548640"/>
            <a:ext cx="301716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7205400" y="731520"/>
            <a:ext cx="4306320" cy="539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3716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8288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2860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 idx="6"/>
          </p:nvPr>
        </p:nvSpPr>
        <p:spPr>
          <a:xfrm>
            <a:off x="420480" y="6019920"/>
            <a:ext cx="456840" cy="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10D972DA-D5F9-4BF4-B008-0F32BBE1C0AC}" type="slidenum">
              <a: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rPr>
              <a:t>&lt;number&gt;</a:t>
            </a:fld>
            <a:endParaRPr b="0" lang="en-Z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81" name="Straight Connector 9"/>
          <p:cNvCxnSpPr/>
          <p:nvPr/>
        </p:nvCxnSpPr>
        <p:spPr>
          <a:xfrm>
            <a:off x="1298160" y="6111720"/>
            <a:ext cx="411840" cy="360"/>
          </a:xfrm>
          <a:prstGeom prst="straightConnector1">
            <a:avLst/>
          </a:prstGeom>
          <a:ln w="88920">
            <a:solidFill>
              <a:schemeClr val="accent1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2"/>
    <p:sldLayoutId id="214748367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1280160" y="2377440"/>
            <a:ext cx="4663080" cy="356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txBody>
          <a:bodyPr lIns="365760" rIns="365760" tIns="365760" bIns="36576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309360" y="2377440"/>
            <a:ext cx="4663080" cy="356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txBody>
          <a:bodyPr lIns="365760" rIns="365760" tIns="365760" bIns="365760" anchor="t">
            <a:normAutofit/>
          </a:bodyPr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9144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3716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8288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286000" indent="-4572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sldNum" idx="7"/>
          </p:nvPr>
        </p:nvSpPr>
        <p:spPr>
          <a:xfrm>
            <a:off x="420480" y="6019920"/>
            <a:ext cx="456840" cy="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A9E8302-9D52-47C2-BE31-BD501ECEEE4F}" type="slidenum">
              <a: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rPr>
              <a:t>&lt;number&gt;</a:t>
            </a:fld>
            <a:endParaRPr b="0" lang="en-Z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89" name="Straight Connector 7"/>
          <p:cNvCxnSpPr/>
          <p:nvPr/>
        </p:nvCxnSpPr>
        <p:spPr>
          <a:xfrm>
            <a:off x="1295280" y="822960"/>
            <a:ext cx="411840" cy="360"/>
          </a:xfrm>
          <a:prstGeom prst="straightConnector1">
            <a:avLst/>
          </a:prstGeom>
          <a:ln w="88920">
            <a:solidFill>
              <a:schemeClr val="accent1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Num" idx="8"/>
          </p:nvPr>
        </p:nvSpPr>
        <p:spPr>
          <a:xfrm>
            <a:off x="420480" y="6019920"/>
            <a:ext cx="456840" cy="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6844183E-D9CA-4AC0-BF36-AFED5101A798}" type="slidenum">
              <a: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rPr>
              <a:t>&lt;number&gt;</a:t>
            </a:fld>
            <a:endParaRPr b="0" lang="en-Z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88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784920" y="1097280"/>
            <a:ext cx="45716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1280160" y="3173040"/>
            <a:ext cx="10076400" cy="310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3716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8288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2860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cxnSp>
        <p:nvCxnSpPr>
          <p:cNvPr id="97" name="Straight Connector 10"/>
          <p:cNvCxnSpPr/>
          <p:nvPr/>
        </p:nvCxnSpPr>
        <p:spPr>
          <a:xfrm>
            <a:off x="1295280" y="822960"/>
            <a:ext cx="411840" cy="360"/>
          </a:xfrm>
          <a:prstGeom prst="straightConnector1">
            <a:avLst/>
          </a:prstGeom>
          <a:ln w="88920">
            <a:solidFill>
              <a:schemeClr val="accent1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420480" y="6019920"/>
            <a:ext cx="456840" cy="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E0235C88-2F76-4219-8497-A319B1038D91}" type="slidenum">
              <a: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rPr>
              <a:t>&lt;number&gt;</a:t>
            </a:fld>
            <a:endParaRPr b="0" lang="en-Z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44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1280160" y="2377440"/>
            <a:ext cx="457164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4572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914400" defTabSz="9144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226920" y="2377440"/>
            <a:ext cx="464472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3716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8288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2860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cxnSp>
        <p:nvCxnSpPr>
          <p:cNvPr id="13" name="Straight Connector 10"/>
          <p:cNvCxnSpPr/>
          <p:nvPr/>
        </p:nvCxnSpPr>
        <p:spPr>
          <a:xfrm>
            <a:off x="1295280" y="822960"/>
            <a:ext cx="411840" cy="360"/>
          </a:xfrm>
          <a:prstGeom prst="straightConnector1">
            <a:avLst/>
          </a:prstGeom>
          <a:ln w="88920">
            <a:solidFill>
              <a:schemeClr val="accent1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Num" idx="2"/>
          </p:nvPr>
        </p:nvSpPr>
        <p:spPr>
          <a:xfrm>
            <a:off x="420480" y="6019920"/>
            <a:ext cx="456840" cy="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F837AD9D-F615-4DDA-95E8-DF45832690E8}" type="slidenum">
              <a: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rPr>
              <a:t>&lt;number&gt;</a:t>
            </a:fld>
            <a:endParaRPr b="0" lang="en-Z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084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1280160" y="2377440"/>
            <a:ext cx="9619200" cy="342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cxnSp>
        <p:nvCxnSpPr>
          <p:cNvPr id="20" name="Straight Connector 6"/>
          <p:cNvCxnSpPr/>
          <p:nvPr/>
        </p:nvCxnSpPr>
        <p:spPr>
          <a:xfrm>
            <a:off x="1295280" y="822960"/>
            <a:ext cx="411840" cy="360"/>
          </a:xfrm>
          <a:prstGeom prst="straightConnector1">
            <a:avLst/>
          </a:prstGeom>
          <a:ln w="88920">
            <a:solidFill>
              <a:schemeClr val="accent1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280160" y="2377440"/>
            <a:ext cx="4663080" cy="35658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365760" rIns="365760" tIns="365760" bIns="36576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309360" y="2377440"/>
            <a:ext cx="4663080" cy="35658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365760" rIns="365760" tIns="365760" bIns="365760" anchor="t">
            <a:norm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3716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8288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286000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3"/>
          </p:nvPr>
        </p:nvSpPr>
        <p:spPr>
          <a:xfrm>
            <a:off x="420480" y="6019920"/>
            <a:ext cx="456840" cy="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D42C0B0A-3B90-4772-ADD0-CA4E7AB73EB5}" type="slidenum">
              <a: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rPr>
              <a:t>&lt;number&gt;</a:t>
            </a:fld>
            <a:endParaRPr b="0" lang="en-Z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28" name="Straight Connector 7"/>
          <p:cNvCxnSpPr/>
          <p:nvPr/>
        </p:nvCxnSpPr>
        <p:spPr>
          <a:xfrm>
            <a:off x="1295280" y="822960"/>
            <a:ext cx="411840" cy="360"/>
          </a:xfrm>
          <a:prstGeom prst="straightConnector1">
            <a:avLst/>
          </a:prstGeom>
          <a:ln w="88920">
            <a:solidFill>
              <a:schemeClr val="accent1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41320" y="3163680"/>
            <a:ext cx="10515240" cy="23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52880" y="548640"/>
            <a:ext cx="2285640" cy="228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1572840" y="6044040"/>
            <a:ext cx="9116280" cy="36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35" name="Rectangle 2"/>
          <p:cNvSpPr/>
          <p:nvPr/>
        </p:nvSpPr>
        <p:spPr>
          <a:xfrm>
            <a:off x="5891040" y="5628240"/>
            <a:ext cx="409320" cy="878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200" bIns="432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Daytona Condensed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  <p:sldLayoutId id="2147483661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4"/>
          <p:cNvSpPr/>
          <p:nvPr/>
        </p:nvSpPr>
        <p:spPr>
          <a:xfrm>
            <a:off x="8610480" y="0"/>
            <a:ext cx="3580920" cy="6857640"/>
          </a:xfrm>
          <a:custGeom>
            <a:avLst/>
            <a:gdLst>
              <a:gd name="textAreaLeft" fmla="*/ 0 w 3580920"/>
              <a:gd name="textAreaRight" fmla="*/ 3581280 w 3580920"/>
              <a:gd name="textAreaTop" fmla="*/ 0 h 6857640"/>
              <a:gd name="textAreaBottom" fmla="*/ 6858000 h 6857640"/>
              <a:gd name="GluePoint1X" fmla="*/ 0 w 3581400"/>
              <a:gd name="GluePoint1Y" fmla="*/ 0 h 6858000"/>
              <a:gd name="GluePoint2X" fmla="*/ 3581400 w 3581400"/>
              <a:gd name="GluePoint2Y" fmla="*/ 0 h 6858000"/>
              <a:gd name="GluePoint3X" fmla="*/ 3581400 w 3581400"/>
              <a:gd name="GluePoint3Y" fmla="*/ 6858000 h 6858000"/>
              <a:gd name="GluePoint4X" fmla="*/ 0 w 3581400"/>
              <a:gd name="GluePoint4Y" fmla="*/ 6858000 h 6858000"/>
              <a:gd name="GluePoint5X" fmla="*/ 0 w 3581400"/>
              <a:gd name="GluePoint5Y" fmla="*/ 6172201 h 6858000"/>
              <a:gd name="GluePoint6X" fmla="*/ 2971800 w 3581400"/>
              <a:gd name="GluePoint6Y" fmla="*/ 6172201 h 6858000"/>
              <a:gd name="GluePoint7X" fmla="*/ 2971800 w 3581400"/>
              <a:gd name="GluePoint7Y" fmla="*/ 685800 h 6858000"/>
              <a:gd name="GluePoint8X" fmla="*/ 0 w 3581400"/>
              <a:gd name="GluePoint8Y" fmla="*/ 685800 h 685800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</a:cxnLst>
            <a:rect l="textAreaLeft" t="textAreaTop" r="textAreaRight" b="textAreaBottom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440" cy="228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80160" y="3566160"/>
            <a:ext cx="4114440" cy="26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687640" y="1435680"/>
            <a:ext cx="5897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4"/>
          </p:nvPr>
        </p:nvSpPr>
        <p:spPr>
          <a:xfrm>
            <a:off x="420480" y="6019920"/>
            <a:ext cx="456840" cy="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9DE5484B-BE0D-43D1-9F10-58AB62A91C75}" type="slidenum">
              <a: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rPr>
              <a:t>&lt;number&gt;</a:t>
            </a:fld>
            <a:endParaRPr b="0" lang="en-Z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44" name="Straight Connector 12"/>
          <p:cNvCxnSpPr/>
          <p:nvPr/>
        </p:nvCxnSpPr>
        <p:spPr>
          <a:xfrm>
            <a:off x="1295280" y="822960"/>
            <a:ext cx="411840" cy="360"/>
          </a:xfrm>
          <a:prstGeom prst="straightConnector1">
            <a:avLst/>
          </a:prstGeom>
          <a:ln w="88920">
            <a:solidFill>
              <a:schemeClr val="accent1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1320" y="2697480"/>
            <a:ext cx="10515240" cy="260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88520" cy="236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0" name="Rectangle 11"/>
          <p:cNvSpPr/>
          <p:nvPr/>
        </p:nvSpPr>
        <p:spPr>
          <a:xfrm>
            <a:off x="5891040" y="5628240"/>
            <a:ext cx="409320" cy="878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200" bIns="432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Daytona Condensed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  <p:sldLayoutId id="2147483667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14"/>
          <p:cNvSpPr/>
          <p:nvPr/>
        </p:nvSpPr>
        <p:spPr>
          <a:xfrm>
            <a:off x="0" y="0"/>
            <a:ext cx="12191760" cy="445752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4457520"/>
              <a:gd name="textAreaBottom" fmla="*/ 4457880 h 4457520"/>
              <a:gd name="GluePoint1X" fmla="*/ 0 w 12192000"/>
              <a:gd name="GluePoint1Y" fmla="*/ 0 h 4457700"/>
              <a:gd name="GluePoint2X" fmla="*/ 12192000 w 12192000"/>
              <a:gd name="GluePoint2Y" fmla="*/ 0 h 4457700"/>
              <a:gd name="GluePoint3X" fmla="*/ 12192000 w 12192000"/>
              <a:gd name="GluePoint3Y" fmla="*/ 4457700 h 4457700"/>
              <a:gd name="GluePoint4X" fmla="*/ 11563350 w 12192000"/>
              <a:gd name="GluePoint4Y" fmla="*/ 4457700 h 4457700"/>
              <a:gd name="GluePoint5X" fmla="*/ 11563350 w 12192000"/>
              <a:gd name="GluePoint5Y" fmla="*/ 685800 h 4457700"/>
              <a:gd name="GluePoint6X" fmla="*/ 628650 w 12192000"/>
              <a:gd name="GluePoint6Y" fmla="*/ 685800 h 4457700"/>
              <a:gd name="GluePoint7X" fmla="*/ 628650 w 12192000"/>
              <a:gd name="GluePoint7Y" fmla="*/ 4457700 h 4457700"/>
              <a:gd name="GluePoint8X" fmla="*/ 0 w 12192000"/>
              <a:gd name="GluePoint8Y" fmla="*/ 4457700 h 445770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</a:cxnLst>
            <a:rect l="textAreaLeft" t="textAreaTop" r="textAreaRight" b="textAreaBottom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78480" y="1143000"/>
            <a:ext cx="10240920" cy="228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6" name="Rectangle 15"/>
          <p:cNvSpPr/>
          <p:nvPr/>
        </p:nvSpPr>
        <p:spPr>
          <a:xfrm>
            <a:off x="5891040" y="5628240"/>
            <a:ext cx="409320" cy="87840"/>
          </a:xfrm>
          <a:prstGeom prst="rect">
            <a:avLst/>
          </a:prstGeom>
          <a:solidFill>
            <a:schemeClr val="accent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3200" bIns="432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  <p:sldLayoutId id="2147483670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3"/>
          <p:cNvSpPr/>
          <p:nvPr/>
        </p:nvSpPr>
        <p:spPr>
          <a:xfrm>
            <a:off x="0" y="0"/>
            <a:ext cx="3565800" cy="6857640"/>
          </a:xfrm>
          <a:prstGeom prst="rect">
            <a:avLst/>
          </a:prstGeom>
          <a:solidFill>
            <a:schemeClr val="accent4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340240" y="1097280"/>
            <a:ext cx="621756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98520" y="1828800"/>
            <a:ext cx="3200040" cy="32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Outline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Outline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340240" y="3429000"/>
            <a:ext cx="6217560" cy="27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9144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2" marL="13716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3" marL="18288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4" marL="2286000" indent="-457200" defTabSz="914400">
              <a:lnSpc>
                <a:spcPct val="100000"/>
              </a:lnSpc>
              <a:spcBef>
                <a:spcPts val="499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Fifth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65" name="TextBox 5"/>
          <p:cNvSpPr/>
          <p:nvPr/>
        </p:nvSpPr>
        <p:spPr>
          <a:xfrm>
            <a:off x="641880" y="554796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5"/>
          </p:nvPr>
        </p:nvSpPr>
        <p:spPr>
          <a:xfrm>
            <a:off x="420480" y="6019920"/>
            <a:ext cx="456840" cy="1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fld id="{221296D7-1D48-4F64-B16F-4BD7F2EDEF5B}" type="slidenum">
              <a:rPr b="0" lang="en-US" sz="1200" spc="201" strike="noStrike" u="none" cap="all">
                <a:solidFill>
                  <a:schemeClr val="accent1"/>
                </a:solidFill>
                <a:effectLst/>
                <a:uFillTx/>
                <a:latin typeface="Posterama"/>
              </a:rPr>
              <a:t>&lt;number&gt;</a:t>
            </a:fld>
            <a:endParaRPr b="0" lang="en-ZA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67" name="Straight Connector 4"/>
          <p:cNvCxnSpPr/>
          <p:nvPr/>
        </p:nvCxnSpPr>
        <p:spPr>
          <a:xfrm>
            <a:off x="5339880" y="822960"/>
            <a:ext cx="411840" cy="360"/>
          </a:xfrm>
          <a:prstGeom prst="straightConnector1">
            <a:avLst/>
          </a:prstGeom>
          <a:ln w="88920">
            <a:solidFill>
              <a:schemeClr val="accent1"/>
            </a:solidFill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  <p:sldLayoutId id="2147483673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838080" y="1417320"/>
            <a:ext cx="10515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Survival of the fittest functions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1523880" y="6044040"/>
            <a:ext cx="914364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A look at evolutionary computation</a:t>
            </a:r>
            <a:endParaRPr b="0" lang="en-Z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Selection Operators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9879840" cy="35658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365760" rIns="365760" tIns="365760" bIns="36576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How we decide which individuals get to live on, or at least propagate their genes.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Some common operators: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Random selection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Proportional selection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Tournament selection (Can be varied)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Elitism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Reproduction operators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280160" y="1800000"/>
            <a:ext cx="9879840" cy="48600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365760" rIns="365760" tIns="365760" bIns="36576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How solutions move around the search space.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Considerations: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Number of parents.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Mutation rate.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Crossover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1 point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2 point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Mask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Mutation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In order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Uniform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Headless chicken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0980000" y="540000"/>
            <a:ext cx="1212120" cy="734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6515280" y="2700000"/>
            <a:ext cx="4284720" cy="364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" name="PlaceHolder 3"/>
          <p:cNvSpPr>
            <a:spLocks noGrp="1"/>
          </p:cNvSpPr>
          <p:nvPr>
            <p:ph type="title"/>
          </p:nvPr>
        </p:nvSpPr>
        <p:spPr>
          <a:xfrm>
            <a:off x="6624720" y="2865960"/>
            <a:ext cx="201528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1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2 parent</a:t>
            </a:r>
            <a:br>
              <a:rPr sz="2100"/>
            </a:br>
            <a:r>
              <a:rPr b="0" lang="en-US" sz="21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 crossover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title"/>
          </p:nvPr>
        </p:nvSpPr>
        <p:spPr>
          <a:xfrm>
            <a:off x="8784720" y="2880000"/>
            <a:ext cx="201528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16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Multi- parent</a:t>
            </a:r>
            <a:br>
              <a:rPr sz="1600"/>
            </a:br>
            <a:r>
              <a:rPr b="0" lang="en-US" sz="16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 crossover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41320" y="3163680"/>
            <a:ext cx="10515240" cy="23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Now for the good stuff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31" name="Picture Placeholder 25" descr="Bacteria cultured in a petri dish for a laboratory or a scientific investigation"/>
          <p:cNvSpPr/>
          <p:nvPr/>
        </p:nvSpPr>
        <p:spPr>
          <a:xfrm>
            <a:off x="4952880" y="548640"/>
            <a:ext cx="2285640" cy="22856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Z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440" cy="228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agenda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80160" y="3566160"/>
            <a:ext cx="4114440" cy="26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About us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Product overview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Market overview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Growth Strategy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Summary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pic>
        <p:nvPicPr>
          <p:cNvPr id="134" name="Picture Placeholder 2" descr="Pipette diffusing dyes in flasks"/>
          <p:cNvPicPr/>
          <p:nvPr/>
        </p:nvPicPr>
        <p:blipFill>
          <a:blip r:embed="rId1"/>
          <a:srcRect l="0" t="97" r="0" b="97"/>
          <a:stretch/>
        </p:blipFill>
        <p:spPr>
          <a:xfrm>
            <a:off x="5687640" y="1435680"/>
            <a:ext cx="5897520" cy="397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841320" y="2697480"/>
            <a:ext cx="10515240" cy="260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About us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841320" y="6044040"/>
            <a:ext cx="1051524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Aiming to revolutionize industries through our forward-thinking solutions</a:t>
            </a:r>
            <a:endParaRPr b="0" lang="en-Z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7" name="Picture Placeholder 1" descr="Close up of bubbles"/>
          <p:cNvPicPr/>
          <p:nvPr/>
        </p:nvPicPr>
        <p:blipFill>
          <a:blip r:embed="rId1"/>
          <a:srcRect l="83" t="0" r="83" b="0"/>
          <a:stretch/>
        </p:blipFill>
        <p:spPr>
          <a:xfrm>
            <a:off x="0" y="0"/>
            <a:ext cx="12188520" cy="236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78480" y="1143000"/>
            <a:ext cx="10240920" cy="228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Product overview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075760" y="3803760"/>
            <a:ext cx="804636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Combining functionality and user-friendliness, we empower users to streamline operations and boost efficiency</a:t>
            </a:r>
            <a:endParaRPr b="0" lang="en-Z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340240" y="1097280"/>
            <a:ext cx="621756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Product benefits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41" name="Picture Placeholder 15" descr="Pipette over three glass jars"/>
          <p:cNvSpPr/>
          <p:nvPr/>
        </p:nvSpPr>
        <p:spPr>
          <a:xfrm>
            <a:off x="1298520" y="1828800"/>
            <a:ext cx="3200040" cy="32000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Z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340240" y="3429000"/>
            <a:ext cx="6217560" cy="27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Increased productivity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Seamless integration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Enhanced user experience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Scalability for future growth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User-friendly learning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c7db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Placeholder 7" descr="White DNA structure"/>
          <p:cNvPicPr/>
          <p:nvPr/>
        </p:nvPicPr>
        <p:blipFill>
          <a:blip r:embed="rId1"/>
          <a:srcRect l="4" t="0" r="4" b="0"/>
          <a:stretch/>
        </p:blipFill>
        <p:spPr>
          <a:xfrm>
            <a:off x="1523880" y="1481400"/>
            <a:ext cx="9143640" cy="389484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984320" y="1920240"/>
            <a:ext cx="8229240" cy="301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Market overview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88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market comparison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46" name="Picture Placeholder 17" descr="Scientist looking at a test tube"/>
          <p:cNvSpPr/>
          <p:nvPr/>
        </p:nvSpPr>
        <p:spPr>
          <a:xfrm>
            <a:off x="1280160" y="548640"/>
            <a:ext cx="3017160" cy="3017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Z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7205400" y="731520"/>
            <a:ext cx="4306320" cy="53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Stands out in market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Innovative features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Provides unique solution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Edge over competitors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User-focused design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Prioritizes user experience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Competitive landscape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4663080" cy="356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txBody>
          <a:bodyPr lIns="365760" rIns="365760" tIns="365760" bIns="365760" anchor="t">
            <a:noAutofit/>
          </a:bodyPr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Strong market presence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Positioned as a market leader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Leveraging a robust infrastructure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Dedicated team of experts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Outperforming competitors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Good brand name recognition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309360" y="2377440"/>
            <a:ext cx="4663080" cy="3565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txBody>
          <a:bodyPr lIns="365760" rIns="365760" tIns="365760" bIns="365760" anchor="t">
            <a:noAutofit/>
          </a:bodyPr>
          <a:p>
            <a:pPr indent="0" defTabSz="91440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Need: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More agility and adaptability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Stronger competitive edge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Ability to adapt swiftly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Stay ahead of the curve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Continuously improve offerings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9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Integrate user feedback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41320" y="2697480"/>
            <a:ext cx="10515240" cy="260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What is Evolutionary computation?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720000" y="4763160"/>
            <a:ext cx="10515240" cy="45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And where do genetic algorithms fit in?</a:t>
            </a:r>
            <a:endParaRPr b="0" lang="en-Z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2" name="Picture Placeholder 9" descr="Close up of bubbles"/>
          <p:cNvPicPr/>
          <p:nvPr/>
        </p:nvPicPr>
        <p:blipFill>
          <a:blip r:embed="rId1"/>
          <a:srcRect l="83" t="0" r="83" b="0"/>
          <a:stretch/>
        </p:blipFill>
        <p:spPr>
          <a:xfrm>
            <a:off x="0" y="0"/>
            <a:ext cx="12188520" cy="236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88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Growth strategy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784920" y="1097280"/>
            <a:ext cx="45716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Expand market reach through strategic partnerships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Enhance product features based on user feedback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Explore international market opportunities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grpSp>
        <p:nvGrpSpPr>
          <p:cNvPr id="153" name="Content Placeholder 4"/>
          <p:cNvGrpSpPr/>
          <p:nvPr/>
        </p:nvGrpSpPr>
        <p:grpSpPr>
          <a:xfrm>
            <a:off x="1279440" y="3173400"/>
            <a:ext cx="10077120" cy="3108240"/>
            <a:chOff x="1279440" y="3173400"/>
            <a:chExt cx="10077120" cy="3108240"/>
          </a:xfrm>
        </p:grpSpPr>
        <p:sp>
          <p:nvSpPr>
            <p:cNvPr id="154" name=""/>
            <p:cNvSpPr/>
            <p:nvPr/>
          </p:nvSpPr>
          <p:spPr>
            <a:xfrm>
              <a:off x="1279440" y="3173400"/>
              <a:ext cx="10077120" cy="3107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"/>
            <p:cNvSpPr/>
            <p:nvPr/>
          </p:nvSpPr>
          <p:spPr>
            <a:xfrm>
              <a:off x="1279440" y="4105800"/>
              <a:ext cx="10077120" cy="1243080"/>
            </a:xfrm>
            <a:prstGeom prst="notchedRightArrow">
              <a:avLst>
                <a:gd name="adj1" fmla="val 50000"/>
                <a:gd name="adj2" fmla="val 50000"/>
              </a:avLst>
            </a:prstGeom>
            <a:solidFill>
              <a:schemeClr val="accent1">
                <a:tint val="4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1634760" y="3173400"/>
              <a:ext cx="2220840" cy="12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28160" rIns="128160" tIns="128160" bIns="128160" anchor="b" anchorCtr="1">
              <a:noAutofit/>
            </a:bodyPr>
            <a:p>
              <a:pPr algn="ctr"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1" lang="en-US" sz="1800" strike="noStrike" u="none">
                  <a:solidFill>
                    <a:schemeClr val="dk1"/>
                  </a:solidFill>
                  <a:effectLst/>
                  <a:uFillTx/>
                  <a:latin typeface="Daytona Condensed Light"/>
                </a:rPr>
                <a:t>Expand</a:t>
              </a:r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lvl="1" marL="228600" indent="-228600" algn="ctr" defTabSz="80028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SzPct val="80000"/>
                <a:buFont typeface="Courier New"/>
                <a:buChar char="o"/>
                <a:tabLst>
                  <a:tab algn="l" pos="0"/>
                </a:tabLst>
              </a:pPr>
              <a:r>
                <a:rPr b="0" lang="en-US" sz="1800" strike="noStrike" u="none">
                  <a:solidFill>
                    <a:schemeClr val="dk1"/>
                  </a:solidFill>
                  <a:effectLst/>
                  <a:uFillTx/>
                  <a:latin typeface="Daytona Condensed Light"/>
                </a:rPr>
                <a:t>Foster collaborative growth</a:t>
              </a:r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2589840" y="4572000"/>
              <a:ext cx="310320" cy="310320"/>
            </a:xfrm>
            <a:prstGeom prst="ellipse">
              <a:avLst/>
            </a:prstGeom>
            <a:solidFill>
              <a:schemeClr val="lt1"/>
            </a:solidFill>
            <a:ln w="12600">
              <a:solidFill>
                <a:schemeClr val="accent1">
                  <a:shade val="8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4353120" y="5038560"/>
              <a:ext cx="2922480" cy="12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28160" rIns="128160" tIns="128160" bIns="128160" anchor="t" anchorCtr="1">
              <a:noAutofit/>
            </a:bodyPr>
            <a:p>
              <a:pPr algn="ctr"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1" lang="en-US" sz="1800" strike="noStrike" u="none">
                  <a:solidFill>
                    <a:schemeClr val="dk1"/>
                  </a:solidFill>
                  <a:effectLst/>
                  <a:uFillTx/>
                  <a:latin typeface="Daytona Condensed Light"/>
                </a:rPr>
                <a:t>Enhance</a:t>
              </a:r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lvl="1" marL="228600" indent="-228600" algn="ctr" defTabSz="80028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SzPct val="80000"/>
                <a:buFont typeface="Courier New"/>
                <a:buChar char="o"/>
                <a:tabLst>
                  <a:tab algn="l" pos="0"/>
                </a:tabLst>
              </a:pPr>
              <a:r>
                <a:rPr b="0" lang="en-US" sz="1800" strike="noStrike" u="none">
                  <a:solidFill>
                    <a:schemeClr val="dk1"/>
                  </a:solidFill>
                  <a:effectLst/>
                  <a:uFillTx/>
                  <a:latin typeface="Daytona Condensed Light"/>
                </a:rPr>
                <a:t>Ensure a tailored and user-focused experience</a:t>
              </a:r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5658840" y="4572000"/>
              <a:ext cx="310320" cy="310320"/>
            </a:xfrm>
            <a:prstGeom prst="ellipse">
              <a:avLst/>
            </a:prstGeom>
            <a:solidFill>
              <a:schemeClr val="lt1"/>
            </a:solidFill>
            <a:ln w="12600">
              <a:solidFill>
                <a:schemeClr val="accent1">
                  <a:shade val="8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7422120" y="3173400"/>
              <a:ext cx="2922480" cy="124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1440" lIns="128160" rIns="128160" tIns="128160" bIns="128160" anchor="b" anchorCtr="1">
              <a:noAutofit/>
            </a:bodyPr>
            <a:p>
              <a:pPr algn="ctr" defTabSz="800280">
                <a:lnSpc>
                  <a:spcPct val="90000"/>
                </a:lnSpc>
                <a:spcAft>
                  <a:spcPts val="629"/>
                </a:spcAft>
                <a:tabLst>
                  <a:tab algn="l" pos="0"/>
                </a:tabLst>
              </a:pPr>
              <a:r>
                <a:rPr b="1" lang="en-US" sz="1800" strike="noStrike" u="none">
                  <a:solidFill>
                    <a:schemeClr val="dk1"/>
                  </a:solidFill>
                  <a:effectLst/>
                  <a:uFillTx/>
                  <a:latin typeface="Daytona Condensed Light"/>
                </a:rPr>
                <a:t>Explore</a:t>
              </a:r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lvl="1" marL="228600" indent="-228600" algn="ctr" defTabSz="800280">
                <a:lnSpc>
                  <a:spcPct val="90000"/>
                </a:lnSpc>
                <a:spcAft>
                  <a:spcPts val="269"/>
                </a:spcAft>
                <a:buClr>
                  <a:srgbClr val="000000"/>
                </a:buClr>
                <a:buSzPct val="80000"/>
                <a:buFont typeface="Courier New"/>
                <a:buChar char="o"/>
                <a:tabLst>
                  <a:tab algn="l" pos="0"/>
                </a:tabLst>
              </a:pPr>
              <a:r>
                <a:rPr b="0" lang="en-US" sz="1800" strike="noStrike" u="none">
                  <a:solidFill>
                    <a:schemeClr val="dk1"/>
                  </a:solidFill>
                  <a:effectLst/>
                  <a:uFillTx/>
                  <a:latin typeface="Daytona Condensed Light"/>
                </a:rPr>
                <a:t>Capitalize on emerging global markets</a:t>
              </a:r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8727840" y="4572000"/>
              <a:ext cx="310320" cy="310320"/>
            </a:xfrm>
            <a:prstGeom prst="ellipse">
              <a:avLst/>
            </a:prstGeom>
            <a:solidFill>
              <a:schemeClr val="lt1"/>
            </a:solidFill>
            <a:ln w="12600">
              <a:solidFill>
                <a:schemeClr val="accent1">
                  <a:shade val="80000"/>
                </a:schemeClr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ZA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44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Traction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4571640" cy="342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Product launch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0" defTabSz="91440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Successful introduction of our product to market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10,000 user milestone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0" defTabSz="91440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Substantial user base, indicating growing demand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Strategic partnership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0" defTabSz="91440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Expanding market presence and capabilities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graphicFrame>
        <p:nvGraphicFramePr>
          <p:cNvPr id="164" name="Table Placeholder 2"/>
          <p:cNvGraphicFramePr/>
          <p:nvPr/>
        </p:nvGraphicFramePr>
        <p:xfrm>
          <a:off x="6227640" y="2378160"/>
          <a:ext cx="4644360" cy="3666960"/>
        </p:xfrm>
        <a:graphic>
          <a:graphicData uri="http://schemas.openxmlformats.org/drawingml/2006/table">
            <a:tbl>
              <a:tblPr/>
              <a:tblGrid>
                <a:gridCol w="3349800"/>
                <a:gridCol w="1294920"/>
              </a:tblGrid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Milestone</a:t>
                      </a:r>
                      <a:endParaRPr b="0" lang="en-ZA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2520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Quarter</a:t>
                      </a:r>
                      <a:endParaRPr b="0" lang="en-ZA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2520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Product launch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Q1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10,000 user milestone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Q2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Strategic partnership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Q3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Campaign launch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Q4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084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Financials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graphicFrame>
        <p:nvGraphicFramePr>
          <p:cNvPr id="166" name="Table Placeholder 3"/>
          <p:cNvGraphicFramePr/>
          <p:nvPr/>
        </p:nvGraphicFramePr>
        <p:xfrm>
          <a:off x="1279440" y="2378160"/>
          <a:ext cx="9618840" cy="3428640"/>
        </p:xfrm>
        <a:graphic>
          <a:graphicData uri="http://schemas.openxmlformats.org/drawingml/2006/table">
            <a:tbl>
              <a:tblPr/>
              <a:tblGrid>
                <a:gridCol w="2404800"/>
                <a:gridCol w="2404800"/>
                <a:gridCol w="2404800"/>
                <a:gridCol w="2404800"/>
              </a:tblGrid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Quarter</a:t>
                      </a:r>
                      <a:endParaRPr b="0" lang="en-ZA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2520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Revenue ($)</a:t>
                      </a:r>
                      <a:endParaRPr b="0" lang="en-ZA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2520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Expenses ($)</a:t>
                      </a:r>
                      <a:endParaRPr b="0" lang="en-ZA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2520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2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Net profit ($)</a:t>
                      </a:r>
                      <a:endParaRPr b="0" lang="en-ZA" sz="2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2520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Q1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$200,000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$150,000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$50,000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Q2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$300,000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$200,000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$100,000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</a:tr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Q3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$400,000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$250,000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$150,000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685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Q4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$300,000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$200,000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Daytona Condensed Light"/>
                        </a:rPr>
                        <a:t>$100,000</a:t>
                      </a:r>
                      <a:endParaRPr b="0" lang="en-ZA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96d3ed"/>
                      </a:solidFill>
                      <a:prstDash val="solid"/>
                    </a:lnL>
                    <a:lnR w="12240">
                      <a:solidFill>
                        <a:srgbClr val="96d3ed"/>
                      </a:solidFill>
                      <a:prstDash val="solid"/>
                    </a:lnR>
                    <a:lnT w="12240">
                      <a:solidFill>
                        <a:srgbClr val="96d3ed"/>
                      </a:solidFill>
                      <a:prstDash val="solid"/>
                    </a:lnT>
                    <a:lnB w="12240">
                      <a:solidFill>
                        <a:srgbClr val="96d3ed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Summary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9879840" cy="35658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365760" rIns="365760" tIns="365760" bIns="365760" anchor="t">
            <a:norm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With this product, Adatum Corporation is positioned for success in the dynamic market. 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With a focus on innovation, user experience, and strategic growth, we anticipate reaching new heights in the coming year.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Our commitment to user satisfaction underscores every aspect of our operations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4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What can my genes do for me? 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260000" y="2700000"/>
            <a:ext cx="4114440" cy="265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1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Optimization problems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1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Simulated environments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1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Messy and unstructured data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1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Large search spaces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Font typeface="Courier New"/>
              <a:buChar char="o"/>
            </a:pPr>
            <a:r>
              <a:rPr b="0" lang="en-US" sz="21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Work best in coming up with the solution, not in being the solution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pic>
        <p:nvPicPr>
          <p:cNvPr id="105" name="Picture Placeholder 7" descr="Pipette diffusing dyes in flasks"/>
          <p:cNvPicPr/>
          <p:nvPr/>
        </p:nvPicPr>
        <p:blipFill>
          <a:blip r:embed="rId1"/>
          <a:srcRect l="0" t="97" r="0" b="97"/>
          <a:stretch/>
        </p:blipFill>
        <p:spPr>
          <a:xfrm>
            <a:off x="5687640" y="1435680"/>
            <a:ext cx="5897520" cy="397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884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Some examples in the wild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07" name="Picture Placeholder 5" descr="Scientist looking at a test tube"/>
          <p:cNvSpPr/>
          <p:nvPr/>
        </p:nvSpPr>
        <p:spPr>
          <a:xfrm>
            <a:off x="1280160" y="548640"/>
            <a:ext cx="3017160" cy="3017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Z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7205400" y="731520"/>
            <a:ext cx="4306320" cy="539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AutoGrow4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Robot topology design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Deep learning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Hyper-parameter tuning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neat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Circuit board layout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0" defTabSz="914400">
              <a:lnSpc>
                <a:spcPct val="100000"/>
              </a:lnSpc>
              <a:spcBef>
                <a:spcPts val="1400"/>
              </a:spcBef>
              <a:buNone/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ubTitle"/>
          </p:nvPr>
        </p:nvSpPr>
        <p:spPr>
          <a:xfrm>
            <a:off x="824760" y="3060000"/>
            <a:ext cx="10515240" cy="19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216000" indent="-216000" algn="ctr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A way to represent individuals in the population.</a:t>
            </a:r>
            <a:endParaRPr b="0" lang="en-Z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A way to initialize the population.</a:t>
            </a:r>
            <a:endParaRPr b="0" lang="en-Z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A way to evaluate individuals in the population.</a:t>
            </a:r>
            <a:endParaRPr b="0" lang="en-Z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A selection mechanism.</a:t>
            </a:r>
            <a:endParaRPr b="0" lang="en-Z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ctr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Reproduction operators.</a:t>
            </a:r>
            <a:endParaRPr b="0" lang="en-Z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0" name="Picture Placeholder 4" descr="Close up of bubbles"/>
          <p:cNvPicPr/>
          <p:nvPr/>
        </p:nvPicPr>
        <p:blipFill>
          <a:blip r:embed="rId1"/>
          <a:srcRect l="83" t="0" r="83" b="0"/>
          <a:stretch/>
        </p:blipFill>
        <p:spPr>
          <a:xfrm>
            <a:off x="0" y="0"/>
            <a:ext cx="12188520" cy="2368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644760" y="720000"/>
            <a:ext cx="10515240" cy="260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5400" spc="300" strike="noStrike" u="none" cap="all">
                <a:solidFill>
                  <a:schemeClr val="dk1"/>
                </a:solidFill>
                <a:effectLst/>
                <a:highlight>
                  <a:srgbClr val="ffffff"/>
                </a:highlight>
                <a:uFillTx/>
                <a:latin typeface="Posterama"/>
              </a:rPr>
              <a:t>Basic ingredients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  <a:ea typeface="Noto Sans CJK SC"/>
              </a:rPr>
              <a:t>Encoding individuals (</a:t>
            </a: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Chromosome)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9879840" cy="35658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365760" rIns="365760" tIns="365760" bIns="36576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How to layout the data that makes up the individual.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Considerations: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Hardware limitations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Time complexity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Reproduction operators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Transformation for simulation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Initial population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9879840" cy="35658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365760" rIns="365760" tIns="365760" bIns="36576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This step sets up your initial coverage of the search space.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Typically individuals are randomly initialised.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Considerations: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Population size.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340240" y="1097280"/>
            <a:ext cx="6217560" cy="182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Exploration VS exploitation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17" name="Picture Placeholder 3" descr="Pipette over three glass jars"/>
          <p:cNvSpPr/>
          <p:nvPr/>
        </p:nvSpPr>
        <p:spPr>
          <a:xfrm>
            <a:off x="1298520" y="1828800"/>
            <a:ext cx="3200040" cy="32000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Z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680000" y="2520000"/>
            <a:ext cx="5220000" cy="27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Find a method that works and then try to get good at it.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400"/>
              </a:spcBef>
              <a:buClr>
                <a:srgbClr val="96d3ed"/>
              </a:buClr>
              <a:buSzPct val="80000"/>
              <a:buFont typeface="Courier New"/>
              <a:buChar char="o"/>
            </a:pPr>
            <a:r>
              <a:rPr b="0" lang="en-US" sz="2400" strike="noStrike" u="none" cap="all">
                <a:solidFill>
                  <a:schemeClr val="dk1"/>
                </a:solidFill>
                <a:effectLst/>
                <a:uFillTx/>
                <a:latin typeface="Daytona Condensed Light"/>
              </a:rPr>
              <a:t>Population size is a way to tweak initial exploration vs early exploitation.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10046520" y="1821960"/>
            <a:ext cx="1833480" cy="2318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520" cy="91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300" strike="noStrike" u="none" cap="all">
                <a:solidFill>
                  <a:schemeClr val="dk1"/>
                </a:solidFill>
                <a:effectLst/>
                <a:uFillTx/>
                <a:latin typeface="Posterama"/>
              </a:rPr>
              <a:t>Fitness Functions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1280160" y="2377440"/>
            <a:ext cx="9879840" cy="356580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txBody>
          <a:bodyPr lIns="365760" rIns="365760" tIns="365760" bIns="36576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Some way to determine which individuals are considered “good”.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Very dependent on the problem being solved and the information available.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Considerations: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Are we trying to maximise or minimise a score?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Daytona Condensed Light"/>
              </a:rPr>
              <a:t>Are there any reasons to penalise individuals?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Daytona Condensed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Application>LibreOffice/25.2.6.2$Linux_X86_64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2022-10-10T06:51:53Z</dcterms:created>
  <dc:creator/>
  <dc:description/>
  <dc:language>en-ZA</dc:language>
  <cp:lastModifiedBy/>
  <dcterms:modified xsi:type="dcterms:W3CDTF">2025-10-23T23:34:07Z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r8>13</vt:r8>
  </property>
</Properties>
</file>