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4" r:id="rId5"/>
    <p:sldId id="262" r:id="rId6"/>
    <p:sldId id="259" r:id="rId7"/>
    <p:sldId id="266" r:id="rId8"/>
    <p:sldId id="261" r:id="rId9"/>
    <p:sldId id="263" r:id="rId10"/>
    <p:sldId id="265" r:id="rId11"/>
    <p:sldId id="268"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86A4F-64BE-4CB0-BC35-D6F5931B8A29}" v="131" dt="2023-12-15T14:35:41.702"/>
    <p1510:client id="{8695EF41-79E7-4BAC-8312-1B0C0C8729D8}" v="2" dt="2023-12-15T13:10:08.137"/>
    <p1510:client id="{B230BE1B-6DA1-D786-B912-BFB29969D9B9}" v="333" dt="2023-12-15T15:46:44.707"/>
    <p1510:client id="{E5B4C051-FDB3-F5DB-FAF0-A71766E66972}" v="175" dt="2023-12-15T13:58:28.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9CB69-A3B3-48B4-BCBA-E8D59D92E15E}" type="datetimeFigureOut">
              <a:rPr lang="fr-FR" smtClean="0"/>
              <a:t>18/12/2023</a:t>
            </a:fld>
            <a:endParaRPr lang="fr-F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fr-FR"/>
              <a:t>マスター テキストの書式設定</a:t>
            </a:r>
          </a:p>
          <a:p>
            <a:pPr lvl="1"/>
            <a:r>
              <a:rPr lang="ja-JP" altLang="fr-FR"/>
              <a:t>第 </a:t>
            </a:r>
            <a:r>
              <a:rPr lang="fr-FR" altLang="ja-JP"/>
              <a:t>2 </a:t>
            </a:r>
            <a:r>
              <a:rPr lang="ja-JP" altLang="fr-FR"/>
              <a:t>レベル</a:t>
            </a:r>
          </a:p>
          <a:p>
            <a:pPr lvl="2"/>
            <a:r>
              <a:rPr lang="ja-JP" altLang="fr-FR"/>
              <a:t>第 </a:t>
            </a:r>
            <a:r>
              <a:rPr lang="fr-FR" altLang="ja-JP"/>
              <a:t>3 </a:t>
            </a:r>
            <a:r>
              <a:rPr lang="ja-JP" altLang="fr-FR"/>
              <a:t>レベル</a:t>
            </a:r>
          </a:p>
          <a:p>
            <a:pPr lvl="3"/>
            <a:r>
              <a:rPr lang="ja-JP" altLang="fr-FR"/>
              <a:t>第 </a:t>
            </a:r>
            <a:r>
              <a:rPr lang="fr-FR" altLang="ja-JP"/>
              <a:t>4 </a:t>
            </a:r>
            <a:r>
              <a:rPr lang="ja-JP" altLang="fr-FR"/>
              <a:t>レベル</a:t>
            </a:r>
          </a:p>
          <a:p>
            <a:pPr lvl="4"/>
            <a:r>
              <a:rPr lang="ja-JP" altLang="fr-FR"/>
              <a:t>第 </a:t>
            </a:r>
            <a:r>
              <a:rPr lang="fr-FR" altLang="ja-JP"/>
              <a:t>5 </a:t>
            </a:r>
            <a:r>
              <a:rPr lang="ja-JP" altLang="fr-FR"/>
              <a:t>レベル</a:t>
            </a:r>
            <a:endParaRPr lang="fr-F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AF76C-E965-4E1C-AAAD-CD86BFBACBA9}" type="slidenum">
              <a:rPr lang="fr-FR" smtClean="0"/>
              <a:t>‹#›</a:t>
            </a:fld>
            <a:endParaRPr lang="fr-FR"/>
          </a:p>
        </p:txBody>
      </p:sp>
    </p:spTree>
    <p:extLst>
      <p:ext uri="{BB962C8B-B14F-4D97-AF65-F5344CB8AC3E}">
        <p14:creationId xmlns:p14="http://schemas.microsoft.com/office/powerpoint/2010/main" val="124756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B2C9C61-B45A-4892-BAEF-2EBB6D52CC24}" type="datetime1">
              <a:rPr lang="fr-FR" smtClean="0"/>
              <a:t>18/12/2023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D23A780-71FF-4FC2-BF8B-1090A07E5EAC}" type="datetime1">
              <a:rPr lang="fr-FR" smtClean="0"/>
              <a:t>18/12/2023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09C5BFA-5E09-4DB3-BD21-0C8BE778FD3D}" type="datetime1">
              <a:rPr lang="fr-FR" smtClean="0"/>
              <a:t>18/12/2023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B4BD5A3-7F9F-456A-8359-9BB8ABCE26E2}" type="datetime1">
              <a:rPr lang="fr-FR" smtClean="0"/>
              <a:t>18/12/2023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3A716BC-A0C1-4AE8-A685-ECDAC4FEA8E5}" type="datetime1">
              <a:rPr lang="fr-FR" smtClean="0"/>
              <a:t>18/12/2023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DDC68FF-61C3-499B-9B40-C8FF1B4D6D42}" type="datetime1">
              <a:rPr lang="fr-FR" smtClean="0"/>
              <a:t>18/12/2023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E08133F-B0BC-42E2-ABA6-E910B4E178F9}" type="datetime1">
              <a:rPr lang="fr-FR" smtClean="0"/>
              <a:t>18/12/2023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1DFFDD2-883B-40FB-8446-47859E7A2365}" type="datetime1">
              <a:rPr lang="fr-FR" smtClean="0"/>
              <a:t>18/12/2023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F10E65-82F0-4889-AD87-8C7840EFDA3E}" type="datetime1">
              <a:rPr lang="fr-FR" smtClean="0"/>
              <a:t>18/12/2023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F0A1816-B4C0-467D-B861-0164386A59DA}" type="datetime1">
              <a:rPr lang="fr-FR" smtClean="0"/>
              <a:t>18/12/2023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505A7BE-4755-4448-A1E2-60B3DA1D83BF}" type="datetime1">
              <a:rPr lang="fr-FR" smtClean="0"/>
              <a:t>18/12/2023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26F89D-FF3C-4F42-9A74-6C64AB34FB6C}" type="datetime1">
              <a:rPr lang="fr-FR" smtClean="0"/>
              <a:t>18/12/2023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8fi7uSYlOd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Sandbox_(s%C3%A9curit%C3%A9_informatique)" TargetMode="External"/><Relationship Id="rId3" Type="http://schemas.openxmlformats.org/officeDocument/2006/relationships/hyperlink" Target="https://fr.wikipedia.org/wiki/Syst%C3%A8me_d%27exploitation" TargetMode="External"/><Relationship Id="rId7" Type="http://schemas.openxmlformats.org/officeDocument/2006/relationships/hyperlink" Target="https://fr.wikipedia.org/wiki/Syst%C3%A8me_h%C3%A9rit%C3%A9" TargetMode="External"/><Relationship Id="rId2" Type="http://schemas.openxmlformats.org/officeDocument/2006/relationships/hyperlink" Target="https://fr.wikipedia.org/wiki/Virtualisation" TargetMode="External"/><Relationship Id="rId1" Type="http://schemas.openxmlformats.org/officeDocument/2006/relationships/slideLayout" Target="../slideLayouts/slideLayout2.xml"/><Relationship Id="rId6" Type="http://schemas.openxmlformats.org/officeDocument/2006/relationships/hyperlink" Target="https://fr.wikipedia.org/wiki/Portabilit%C3%A9_(informatique)" TargetMode="External"/><Relationship Id="rId5" Type="http://schemas.openxmlformats.org/officeDocument/2006/relationships/hyperlink" Target="https://fr.wikipedia.org/wiki/Logiciel" TargetMode="External"/><Relationship Id="rId4" Type="http://schemas.openxmlformats.org/officeDocument/2006/relationships/hyperlink" Target="https://fr.wikipedia.org/wiki/Mat%C3%A9riel_informatique" TargetMode="External"/><Relationship Id="rId9" Type="http://schemas.openxmlformats.org/officeDocument/2006/relationships/hyperlink" Target="https://fr.wikipedia.org/wiki/Erreur_syst%C3%A8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log.developpez.com/sqlpro/p10383/langage-sql-norme/sgbdr_et_repartion_de_charge_scalabili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 qu'est-ce que c'est et comment l'utiliser ? Le guide complet">
            <a:extLst>
              <a:ext uri="{FF2B5EF4-FFF2-40B4-BE49-F238E27FC236}">
                <a16:creationId xmlns:a16="http://schemas.microsoft.com/office/drawing/2014/main" id="{BF95CD41-39DF-FCE4-BE6B-ED55C7678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389" y="1827263"/>
            <a:ext cx="9182611" cy="503073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ctrTitle"/>
          </p:nvPr>
        </p:nvSpPr>
        <p:spPr>
          <a:xfrm>
            <a:off x="353961" y="1484670"/>
            <a:ext cx="5899355" cy="1155777"/>
          </a:xfrm>
        </p:spPr>
        <p:txBody>
          <a:bodyPr>
            <a:noAutofit/>
          </a:bodyPr>
          <a:lstStyle/>
          <a:p>
            <a:r>
              <a:rPr lang="fr-FR" sz="9600">
                <a:latin typeface="Baskerville Old Face" panose="02020602080505020303" pitchFamily="18" charset="0"/>
              </a:rPr>
              <a:t>Docker</a:t>
            </a:r>
          </a:p>
        </p:txBody>
      </p:sp>
      <p:sp>
        <p:nvSpPr>
          <p:cNvPr id="3" name="Sous-titre 2"/>
          <p:cNvSpPr>
            <a:spLocks noGrp="1"/>
          </p:cNvSpPr>
          <p:nvPr>
            <p:ph type="subTitle" idx="1"/>
          </p:nvPr>
        </p:nvSpPr>
        <p:spPr>
          <a:xfrm>
            <a:off x="5004619" y="6005781"/>
            <a:ext cx="8878530" cy="424516"/>
          </a:xfrm>
        </p:spPr>
        <p:txBody>
          <a:bodyPr/>
          <a:lstStyle/>
          <a:p>
            <a:r>
              <a:rPr lang="fr-FR"/>
              <a:t>Caroline, Chloé, Françoise, Sho</a:t>
            </a:r>
          </a:p>
        </p:txBody>
      </p:sp>
      <p:sp>
        <p:nvSpPr>
          <p:cNvPr id="4" name="スライド番号プレースホルダー 3">
            <a:extLst>
              <a:ext uri="{FF2B5EF4-FFF2-40B4-BE49-F238E27FC236}">
                <a16:creationId xmlns:a16="http://schemas.microsoft.com/office/drawing/2014/main" id="{12F5B17C-376F-2B22-E691-6DBEF53194A0}"/>
              </a:ext>
            </a:extLst>
          </p:cNvPr>
          <p:cNvSpPr>
            <a:spLocks noGrp="1"/>
          </p:cNvSpPr>
          <p:nvPr>
            <p:ph type="sldNum" sz="quarter" idx="12"/>
          </p:nvPr>
        </p:nvSpPr>
        <p:spPr/>
        <p:txBody>
          <a:bodyPr/>
          <a:lstStyle/>
          <a:p>
            <a:fld id="{27C6CCC6-2BE5-4E42-96A4-D1E8E81A3D8E}" type="slidenum">
              <a:rPr lang="fr-FR" smtClean="0"/>
              <a:t>1</a:t>
            </a:fld>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8CAC5CA-FA60-B1D2-A26E-11D9FC687E31}"/>
              </a:ext>
            </a:extLst>
          </p:cNvPr>
          <p:cNvSpPr>
            <a:spLocks noGrp="1"/>
          </p:cNvSpPr>
          <p:nvPr>
            <p:ph type="sldNum" sz="quarter" idx="12"/>
          </p:nvPr>
        </p:nvSpPr>
        <p:spPr/>
        <p:txBody>
          <a:bodyPr/>
          <a:lstStyle/>
          <a:p>
            <a:fld id="{27C6CCC6-2BE5-4E42-96A4-D1E8E81A3D8E}" type="slidenum">
              <a:rPr lang="fr-FR" smtClean="0"/>
              <a:t>10</a:t>
            </a:fld>
            <a:endParaRPr lang="fr-FR"/>
          </a:p>
        </p:txBody>
      </p:sp>
      <p:sp>
        <p:nvSpPr>
          <p:cNvPr id="4" name="テキスト ボックス 3">
            <a:extLst>
              <a:ext uri="{FF2B5EF4-FFF2-40B4-BE49-F238E27FC236}">
                <a16:creationId xmlns:a16="http://schemas.microsoft.com/office/drawing/2014/main" id="{1B9BE5DE-3D3E-BC70-8F97-3D65C8B66A9E}"/>
              </a:ext>
            </a:extLst>
          </p:cNvPr>
          <p:cNvSpPr txBox="1"/>
          <p:nvPr/>
        </p:nvSpPr>
        <p:spPr>
          <a:xfrm>
            <a:off x="144267" y="955335"/>
            <a:ext cx="6096000" cy="1831271"/>
          </a:xfrm>
          <a:prstGeom prst="rect">
            <a:avLst/>
          </a:prstGeom>
          <a:noFill/>
        </p:spPr>
        <p:txBody>
          <a:bodyPr wrap="square" lIns="91440" tIns="45720" rIns="91440" bIns="45720" anchor="t">
            <a:spAutoFit/>
          </a:bodyPr>
          <a:lstStyle/>
          <a:p>
            <a:r>
              <a:rPr lang="fr-FR">
                <a:hlinkClick r:id="rId2"/>
              </a:rPr>
              <a:t>https://youtu.be/8fi7uSYlOdc</a:t>
            </a:r>
          </a:p>
          <a:p>
            <a:endParaRPr lang="fr-FR"/>
          </a:p>
          <a:p>
            <a:r>
              <a:rPr lang="fr-FR" sz="1100">
                <a:solidFill>
                  <a:srgbClr val="CC99CD"/>
                </a:solidFill>
                <a:latin typeface="Consolas"/>
              </a:rPr>
              <a:t>FROM</a:t>
            </a:r>
            <a:r>
              <a:rPr lang="fr-FR" sz="1100">
                <a:solidFill>
                  <a:srgbClr val="CCCCCC"/>
                </a:solidFill>
                <a:latin typeface="Consolas"/>
              </a:rPr>
              <a:t> python:3.7-slim
</a:t>
            </a:r>
            <a:r>
              <a:rPr lang="fr-FR" sz="1100">
                <a:solidFill>
                  <a:srgbClr val="CC99CD"/>
                </a:solidFill>
                <a:latin typeface="Consolas"/>
              </a:rPr>
              <a:t>WORKDIR</a:t>
            </a:r>
            <a:r>
              <a:rPr lang="fr-FR" sz="1100">
                <a:solidFill>
                  <a:srgbClr val="CCCCCC"/>
                </a:solidFill>
                <a:latin typeface="Consolas"/>
              </a:rPr>
              <a:t> /app
</a:t>
            </a:r>
            <a:r>
              <a:rPr lang="fr-FR" sz="1100">
                <a:solidFill>
                  <a:srgbClr val="CC99CD"/>
                </a:solidFill>
                <a:latin typeface="Consolas"/>
              </a:rPr>
              <a:t>COPY</a:t>
            </a:r>
            <a:r>
              <a:rPr lang="fr-FR" sz="1100">
                <a:solidFill>
                  <a:srgbClr val="CCCCCC"/>
                </a:solidFill>
                <a:latin typeface="Consolas"/>
              </a:rPr>
              <a:t> requirements.txt ./
</a:t>
            </a:r>
            <a:r>
              <a:rPr lang="fr-FR" sz="1100">
                <a:solidFill>
                  <a:srgbClr val="CC99CD"/>
                </a:solidFill>
                <a:latin typeface="Consolas"/>
              </a:rPr>
              <a:t>RUN</a:t>
            </a:r>
            <a:r>
              <a:rPr lang="fr-FR" sz="1100">
                <a:solidFill>
                  <a:srgbClr val="CCCCCC"/>
                </a:solidFill>
                <a:latin typeface="Consolas"/>
              </a:rPr>
              <a:t> </a:t>
            </a:r>
            <a:r>
              <a:rPr lang="fr-FR" sz="1100" err="1">
                <a:solidFill>
                  <a:srgbClr val="CCCCCC"/>
                </a:solidFill>
                <a:latin typeface="Consolas"/>
              </a:rPr>
              <a:t>pip</a:t>
            </a:r>
            <a:r>
              <a:rPr lang="fr-FR" sz="1100">
                <a:solidFill>
                  <a:srgbClr val="CCCCCC"/>
                </a:solidFill>
                <a:latin typeface="Consolas"/>
              </a:rPr>
              <a:t> </a:t>
            </a:r>
            <a:r>
              <a:rPr lang="fr-FR" sz="1100" err="1">
                <a:solidFill>
                  <a:srgbClr val="CCCCCC"/>
                </a:solidFill>
                <a:latin typeface="Consolas"/>
              </a:rPr>
              <a:t>install -r requirements.txt</a:t>
            </a:r>
            <a:r>
              <a:rPr lang="fr-FR" sz="1100">
                <a:solidFill>
                  <a:srgbClr val="CCCCCC"/>
                </a:solidFill>
                <a:latin typeface="Consolas"/>
              </a:rPr>
              <a:t>
</a:t>
            </a:r>
            <a:r>
              <a:rPr lang="fr-FR" sz="1100">
                <a:solidFill>
                  <a:srgbClr val="CC99CD"/>
                </a:solidFill>
                <a:latin typeface="Consolas"/>
              </a:rPr>
              <a:t>COPY</a:t>
            </a:r>
            <a:r>
              <a:rPr lang="fr-FR" sz="1100">
                <a:solidFill>
                  <a:srgbClr val="CCCCCC"/>
                </a:solidFill>
                <a:latin typeface="Consolas"/>
              </a:rPr>
              <a:t> . .
</a:t>
            </a:r>
            <a:r>
              <a:rPr lang="fr-FR" sz="1100">
                <a:solidFill>
                  <a:srgbClr val="CC99CD"/>
                </a:solidFill>
                <a:latin typeface="Consolas"/>
              </a:rPr>
              <a:t>CMD</a:t>
            </a:r>
            <a:r>
              <a:rPr lang="fr-FR" sz="1100">
                <a:solidFill>
                  <a:srgbClr val="CCCCCC"/>
                </a:solidFill>
                <a:latin typeface="Consolas"/>
              </a:rPr>
              <a:t> [</a:t>
            </a:r>
            <a:r>
              <a:rPr lang="fr-FR" sz="1100">
                <a:solidFill>
                  <a:srgbClr val="7EC699"/>
                </a:solidFill>
                <a:latin typeface="Consolas"/>
              </a:rPr>
              <a:t>"python"</a:t>
            </a:r>
            <a:r>
              <a:rPr lang="fr-FR" sz="1100">
                <a:solidFill>
                  <a:srgbClr val="CCCCCC"/>
                </a:solidFill>
                <a:latin typeface="Consolas"/>
              </a:rPr>
              <a:t>, </a:t>
            </a:r>
            <a:r>
              <a:rPr lang="fr-FR" sz="1100">
                <a:solidFill>
                  <a:srgbClr val="7EC699"/>
                </a:solidFill>
                <a:latin typeface="Consolas"/>
              </a:rPr>
              <a:t>"./your-daemon-or-script.py"</a:t>
            </a:r>
            <a:r>
              <a:rPr lang="fr-FR" sz="1100">
                <a:solidFill>
                  <a:srgbClr val="CCCCCC"/>
                </a:solidFill>
                <a:latin typeface="Consolas"/>
              </a:rPr>
              <a:t>]</a:t>
            </a:r>
          </a:p>
          <a:p>
            <a:r>
              <a:rPr lang="fr-FR" sz="1100">
                <a:solidFill>
                  <a:srgbClr val="444746"/>
                </a:solidFill>
                <a:ea typeface="+mn-lt"/>
                <a:cs typeface="+mn-lt"/>
              </a:rPr>
              <a:t>python -m </a:t>
            </a:r>
            <a:r>
              <a:rPr lang="fr-FR" sz="1100" err="1">
                <a:solidFill>
                  <a:srgbClr val="444746"/>
                </a:solidFill>
                <a:ea typeface="+mn-lt"/>
                <a:cs typeface="+mn-lt"/>
              </a:rPr>
              <a:t>venv</a:t>
            </a:r>
            <a:r>
              <a:rPr lang="fr-FR" sz="1100">
                <a:solidFill>
                  <a:srgbClr val="444746"/>
                </a:solidFill>
                <a:ea typeface="+mn-lt"/>
                <a:cs typeface="+mn-lt"/>
              </a:rPr>
              <a:t> </a:t>
            </a:r>
            <a:r>
              <a:rPr lang="fr-FR" sz="1100" err="1">
                <a:solidFill>
                  <a:srgbClr val="444746"/>
                </a:solidFill>
                <a:ea typeface="+mn-lt"/>
                <a:cs typeface="+mn-lt"/>
              </a:rPr>
              <a:t>env</a:t>
            </a:r>
            <a:r>
              <a:rPr lang="fr-FR" sz="1100">
                <a:solidFill>
                  <a:srgbClr val="444746"/>
                </a:solidFill>
                <a:ea typeface="+mn-lt"/>
                <a:cs typeface="+mn-lt"/>
              </a:rPr>
              <a:t> </a:t>
            </a:r>
            <a:r>
              <a:rPr lang="fr-FR" sz="1100" err="1">
                <a:solidFill>
                  <a:srgbClr val="444746"/>
                </a:solidFill>
                <a:ea typeface="+mn-lt"/>
                <a:cs typeface="+mn-lt"/>
              </a:rPr>
              <a:t>env-activate</a:t>
            </a:r>
            <a:endParaRPr lang="fr-FR" err="1">
              <a:solidFill>
                <a:srgbClr val="444746"/>
              </a:solidFill>
              <a:ea typeface="+mn-lt"/>
              <a:cs typeface="+mn-lt"/>
            </a:endParaRPr>
          </a:p>
        </p:txBody>
      </p:sp>
      <p:sp>
        <p:nvSpPr>
          <p:cNvPr id="6" name="テキスト ボックス 5">
            <a:extLst>
              <a:ext uri="{FF2B5EF4-FFF2-40B4-BE49-F238E27FC236}">
                <a16:creationId xmlns:a16="http://schemas.microsoft.com/office/drawing/2014/main" id="{CEDB46ED-2D74-05E6-A34A-BCBEE4E77728}"/>
              </a:ext>
            </a:extLst>
          </p:cNvPr>
          <p:cNvSpPr txBox="1"/>
          <p:nvPr/>
        </p:nvSpPr>
        <p:spPr>
          <a:xfrm>
            <a:off x="269966" y="190639"/>
            <a:ext cx="1567542" cy="646331"/>
          </a:xfrm>
          <a:prstGeom prst="rect">
            <a:avLst/>
          </a:prstGeom>
          <a:noFill/>
        </p:spPr>
        <p:txBody>
          <a:bodyPr wrap="square" rtlCol="0">
            <a:spAutoFit/>
          </a:bodyPr>
          <a:lstStyle/>
          <a:p>
            <a:r>
              <a:rPr lang="fr-FR" err="1"/>
              <a:t>Some</a:t>
            </a:r>
            <a:r>
              <a:rPr lang="fr-FR"/>
              <a:t> </a:t>
            </a:r>
            <a:r>
              <a:rPr lang="fr-FR" err="1"/>
              <a:t>references</a:t>
            </a:r>
            <a:endParaRPr lang="fr-FR"/>
          </a:p>
        </p:txBody>
      </p:sp>
      <p:sp>
        <p:nvSpPr>
          <p:cNvPr id="5" name="テキスト ボックス 4">
            <a:extLst>
              <a:ext uri="{FF2B5EF4-FFF2-40B4-BE49-F238E27FC236}">
                <a16:creationId xmlns:a16="http://schemas.microsoft.com/office/drawing/2014/main" id="{8A76CD17-881E-B8AD-4851-AE8E6642CF44}"/>
              </a:ext>
            </a:extLst>
          </p:cNvPr>
          <p:cNvSpPr txBox="1"/>
          <p:nvPr/>
        </p:nvSpPr>
        <p:spPr>
          <a:xfrm>
            <a:off x="2028863" y="308216"/>
            <a:ext cx="6096000" cy="369332"/>
          </a:xfrm>
          <a:prstGeom prst="rect">
            <a:avLst/>
          </a:prstGeom>
          <a:noFill/>
        </p:spPr>
        <p:txBody>
          <a:bodyPr wrap="square">
            <a:spAutoFit/>
          </a:bodyPr>
          <a:lstStyle/>
          <a:p>
            <a:r>
              <a:rPr lang="fr-FR"/>
              <a:t>https://youtu.be/gAGEar5HQoU</a:t>
            </a:r>
          </a:p>
        </p:txBody>
      </p:sp>
    </p:spTree>
    <p:extLst>
      <p:ext uri="{BB962C8B-B14F-4D97-AF65-F5344CB8AC3E}">
        <p14:creationId xmlns:p14="http://schemas.microsoft.com/office/powerpoint/2010/main" val="108807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7629F-CB1D-F3BF-E5A2-86F24C1AF8B0}"/>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917A4D9-20A5-469C-EA6D-AD1FA8361FF1}"/>
              </a:ext>
            </a:extLst>
          </p:cNvPr>
          <p:cNvSpPr>
            <a:spLocks noGrp="1"/>
          </p:cNvSpPr>
          <p:nvPr>
            <p:ph type="sldNum" sz="quarter" idx="12"/>
          </p:nvPr>
        </p:nvSpPr>
        <p:spPr/>
        <p:txBody>
          <a:bodyPr/>
          <a:lstStyle/>
          <a:p>
            <a:fld id="{27C6CCC6-2BE5-4E42-96A4-D1E8E81A3D8E}" type="slidenum">
              <a:rPr lang="fr-FR" smtClean="0"/>
              <a:t>11</a:t>
            </a:fld>
            <a:endParaRPr lang="fr-FR"/>
          </a:p>
        </p:txBody>
      </p:sp>
      <p:pic>
        <p:nvPicPr>
          <p:cNvPr id="3" name="Picture 2">
            <a:extLst>
              <a:ext uri="{FF2B5EF4-FFF2-40B4-BE49-F238E27FC236}">
                <a16:creationId xmlns:a16="http://schemas.microsoft.com/office/drawing/2014/main" id="{41667BDA-A36F-CAF6-6653-92F0AA4357CD}"/>
              </a:ext>
            </a:extLst>
          </p:cNvPr>
          <p:cNvPicPr>
            <a:picLocks noChangeAspect="1"/>
          </p:cNvPicPr>
          <p:nvPr/>
        </p:nvPicPr>
        <p:blipFill>
          <a:blip r:embed="rId2"/>
          <a:stretch>
            <a:fillRect/>
          </a:stretch>
        </p:blipFill>
        <p:spPr>
          <a:xfrm>
            <a:off x="142067" y="-104846"/>
            <a:ext cx="7077075" cy="3467100"/>
          </a:xfrm>
          <a:prstGeom prst="rect">
            <a:avLst/>
          </a:prstGeom>
        </p:spPr>
      </p:pic>
      <p:pic>
        <p:nvPicPr>
          <p:cNvPr id="7" name="Picture 6">
            <a:extLst>
              <a:ext uri="{FF2B5EF4-FFF2-40B4-BE49-F238E27FC236}">
                <a16:creationId xmlns:a16="http://schemas.microsoft.com/office/drawing/2014/main" id="{D06B7B7A-C014-DEFF-D4DA-A422A9E9E56C}"/>
              </a:ext>
            </a:extLst>
          </p:cNvPr>
          <p:cNvPicPr>
            <a:picLocks noChangeAspect="1"/>
          </p:cNvPicPr>
          <p:nvPr/>
        </p:nvPicPr>
        <p:blipFill>
          <a:blip r:embed="rId3"/>
          <a:stretch>
            <a:fillRect/>
          </a:stretch>
        </p:blipFill>
        <p:spPr>
          <a:xfrm>
            <a:off x="66944" y="2769906"/>
            <a:ext cx="7572375" cy="3238500"/>
          </a:xfrm>
          <a:prstGeom prst="rect">
            <a:avLst/>
          </a:prstGeom>
        </p:spPr>
      </p:pic>
      <p:pic>
        <p:nvPicPr>
          <p:cNvPr id="9" name="Picture 8">
            <a:extLst>
              <a:ext uri="{FF2B5EF4-FFF2-40B4-BE49-F238E27FC236}">
                <a16:creationId xmlns:a16="http://schemas.microsoft.com/office/drawing/2014/main" id="{A67B881C-DBE6-8D00-DD27-2A9CF1336D9D}"/>
              </a:ext>
            </a:extLst>
          </p:cNvPr>
          <p:cNvPicPr>
            <a:picLocks noChangeAspect="1"/>
          </p:cNvPicPr>
          <p:nvPr/>
        </p:nvPicPr>
        <p:blipFill>
          <a:blip r:embed="rId4"/>
          <a:stretch>
            <a:fillRect/>
          </a:stretch>
        </p:blipFill>
        <p:spPr>
          <a:xfrm>
            <a:off x="5617323" y="57240"/>
            <a:ext cx="6406372" cy="3062917"/>
          </a:xfrm>
          <a:prstGeom prst="rect">
            <a:avLst/>
          </a:prstGeom>
        </p:spPr>
      </p:pic>
      <p:pic>
        <p:nvPicPr>
          <p:cNvPr id="10" name="Picture 9">
            <a:extLst>
              <a:ext uri="{FF2B5EF4-FFF2-40B4-BE49-F238E27FC236}">
                <a16:creationId xmlns:a16="http://schemas.microsoft.com/office/drawing/2014/main" id="{35558E83-A59F-FAB6-0046-BA9B19BEAE1F}"/>
              </a:ext>
            </a:extLst>
          </p:cNvPr>
          <p:cNvPicPr>
            <a:picLocks noChangeAspect="1"/>
          </p:cNvPicPr>
          <p:nvPr/>
        </p:nvPicPr>
        <p:blipFill>
          <a:blip r:embed="rId5"/>
          <a:stretch>
            <a:fillRect/>
          </a:stretch>
        </p:blipFill>
        <p:spPr>
          <a:xfrm>
            <a:off x="51310" y="5821052"/>
            <a:ext cx="7172325" cy="2714625"/>
          </a:xfrm>
          <a:prstGeom prst="rect">
            <a:avLst/>
          </a:prstGeom>
        </p:spPr>
      </p:pic>
      <p:pic>
        <p:nvPicPr>
          <p:cNvPr id="12" name="Picture 11">
            <a:extLst>
              <a:ext uri="{FF2B5EF4-FFF2-40B4-BE49-F238E27FC236}">
                <a16:creationId xmlns:a16="http://schemas.microsoft.com/office/drawing/2014/main" id="{CA3F7278-4BE0-BF71-B423-C8901B614741}"/>
              </a:ext>
            </a:extLst>
          </p:cNvPr>
          <p:cNvPicPr>
            <a:picLocks noChangeAspect="1"/>
          </p:cNvPicPr>
          <p:nvPr/>
        </p:nvPicPr>
        <p:blipFill>
          <a:blip r:embed="rId6"/>
          <a:stretch>
            <a:fillRect/>
          </a:stretch>
        </p:blipFill>
        <p:spPr>
          <a:xfrm>
            <a:off x="5613639" y="3074160"/>
            <a:ext cx="8167343" cy="4977986"/>
          </a:xfrm>
          <a:prstGeom prst="rect">
            <a:avLst/>
          </a:prstGeom>
        </p:spPr>
      </p:pic>
      <p:pic>
        <p:nvPicPr>
          <p:cNvPr id="13" name="Picture 12">
            <a:extLst>
              <a:ext uri="{FF2B5EF4-FFF2-40B4-BE49-F238E27FC236}">
                <a16:creationId xmlns:a16="http://schemas.microsoft.com/office/drawing/2014/main" id="{23ED8F09-0B8E-AF38-C707-0983CE742BF1}"/>
              </a:ext>
            </a:extLst>
          </p:cNvPr>
          <p:cNvPicPr>
            <a:picLocks noChangeAspect="1"/>
          </p:cNvPicPr>
          <p:nvPr/>
        </p:nvPicPr>
        <p:blipFill>
          <a:blip r:embed="rId7"/>
          <a:stretch>
            <a:fillRect/>
          </a:stretch>
        </p:blipFill>
        <p:spPr>
          <a:xfrm>
            <a:off x="5617403" y="8014735"/>
            <a:ext cx="7296150" cy="3705225"/>
          </a:xfrm>
          <a:prstGeom prst="rect">
            <a:avLst/>
          </a:prstGeom>
        </p:spPr>
      </p:pic>
      <p:pic>
        <p:nvPicPr>
          <p:cNvPr id="14" name="Picture 13">
            <a:extLst>
              <a:ext uri="{FF2B5EF4-FFF2-40B4-BE49-F238E27FC236}">
                <a16:creationId xmlns:a16="http://schemas.microsoft.com/office/drawing/2014/main" id="{DDC4357C-BB17-E648-4BD8-36412E9A1116}"/>
              </a:ext>
            </a:extLst>
          </p:cNvPr>
          <p:cNvPicPr>
            <a:picLocks noChangeAspect="1"/>
          </p:cNvPicPr>
          <p:nvPr/>
        </p:nvPicPr>
        <p:blipFill>
          <a:blip r:embed="rId8"/>
          <a:stretch>
            <a:fillRect/>
          </a:stretch>
        </p:blipFill>
        <p:spPr>
          <a:xfrm>
            <a:off x="5821708" y="11403840"/>
            <a:ext cx="6534150" cy="1057275"/>
          </a:xfrm>
          <a:prstGeom prst="rect">
            <a:avLst/>
          </a:prstGeom>
        </p:spPr>
      </p:pic>
    </p:spTree>
    <p:extLst>
      <p:ext uri="{BB962C8B-B14F-4D97-AF65-F5344CB8AC3E}">
        <p14:creationId xmlns:p14="http://schemas.microsoft.com/office/powerpoint/2010/main" val="227507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C61C91-6BB5-1191-1C00-2E13D5EB4C4D}"/>
              </a:ext>
            </a:extLst>
          </p:cNvPr>
          <p:cNvSpPr>
            <a:spLocks noGrp="1"/>
          </p:cNvSpPr>
          <p:nvPr>
            <p:ph type="sldNum" sz="quarter" idx="12"/>
          </p:nvPr>
        </p:nvSpPr>
        <p:spPr/>
        <p:txBody>
          <a:bodyPr/>
          <a:lstStyle/>
          <a:p>
            <a:fld id="{27C6CCC6-2BE5-4E42-96A4-D1E8E81A3D8E}" type="slidenum">
              <a:rPr lang="fr-FR" smtClean="0"/>
              <a:t>12</a:t>
            </a:fld>
            <a:endParaRPr lang="fr-FR"/>
          </a:p>
        </p:txBody>
      </p:sp>
      <p:pic>
        <p:nvPicPr>
          <p:cNvPr id="3" name="Picture 2">
            <a:extLst>
              <a:ext uri="{FF2B5EF4-FFF2-40B4-BE49-F238E27FC236}">
                <a16:creationId xmlns:a16="http://schemas.microsoft.com/office/drawing/2014/main" id="{95817481-95AD-F16B-C63D-0D60F2D6975D}"/>
              </a:ext>
            </a:extLst>
          </p:cNvPr>
          <p:cNvPicPr>
            <a:picLocks noChangeAspect="1"/>
          </p:cNvPicPr>
          <p:nvPr/>
        </p:nvPicPr>
        <p:blipFill>
          <a:blip r:embed="rId2"/>
          <a:stretch>
            <a:fillRect/>
          </a:stretch>
        </p:blipFill>
        <p:spPr>
          <a:xfrm>
            <a:off x="319087" y="490538"/>
            <a:ext cx="11553825" cy="5876925"/>
          </a:xfrm>
          <a:prstGeom prst="rect">
            <a:avLst/>
          </a:prstGeom>
        </p:spPr>
      </p:pic>
    </p:spTree>
    <p:extLst>
      <p:ext uri="{BB962C8B-B14F-4D97-AF65-F5344CB8AC3E}">
        <p14:creationId xmlns:p14="http://schemas.microsoft.com/office/powerpoint/2010/main" val="146600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6034A2-755A-5B1E-19A0-12CE7F18E28B}"/>
              </a:ext>
            </a:extLst>
          </p:cNvPr>
          <p:cNvSpPr>
            <a:spLocks noGrp="1"/>
          </p:cNvSpPr>
          <p:nvPr>
            <p:ph type="title"/>
          </p:nvPr>
        </p:nvSpPr>
        <p:spPr>
          <a:xfrm>
            <a:off x="808638" y="386930"/>
            <a:ext cx="9236700" cy="1188950"/>
          </a:xfrm>
        </p:spPr>
        <p:txBody>
          <a:bodyPr anchor="b">
            <a:normAutofit/>
          </a:bodyPr>
          <a:lstStyle/>
          <a:p>
            <a:r>
              <a:rPr lang="fr-FR" sz="4600">
                <a:ea typeface="+mj-lt"/>
                <a:cs typeface="+mj-lt"/>
              </a:rPr>
              <a:t>Qu’est-ce qu’une machine virtuelle ?</a:t>
            </a:r>
            <a:endParaRPr lang="fr-FR" sz="46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75E47D8-F368-B641-5DC1-72E809B48D38}"/>
              </a:ext>
            </a:extLst>
          </p:cNvPr>
          <p:cNvSpPr>
            <a:spLocks noGrp="1"/>
          </p:cNvSpPr>
          <p:nvPr>
            <p:ph idx="1"/>
          </p:nvPr>
        </p:nvSpPr>
        <p:spPr>
          <a:xfrm>
            <a:off x="793660" y="2599509"/>
            <a:ext cx="10143668" cy="3435531"/>
          </a:xfrm>
        </p:spPr>
        <p:txBody>
          <a:bodyPr vert="horz" lIns="91440" tIns="45720" rIns="91440" bIns="45720" rtlCol="0" anchor="ctr">
            <a:normAutofit fontScale="92500" lnSpcReduction="10000"/>
          </a:bodyPr>
          <a:lstStyle/>
          <a:p>
            <a:r>
              <a:rPr lang="fr-FR" sz="1700">
                <a:ea typeface="+mn-lt"/>
                <a:cs typeface="+mn-lt"/>
              </a:rPr>
              <a:t>Une machine virtuelle (VM) est une simulation d'un ordinateur physique. Elle est créée par un logiciel appelé hyperviseur, qui permet à plusieurs machines virtuelles de coexister sur un seul ordinateur physique.</a:t>
            </a:r>
            <a:endParaRPr lang="fr-FR" sz="1700"/>
          </a:p>
          <a:p>
            <a:pPr marL="0" indent="0">
              <a:buNone/>
            </a:pPr>
            <a:r>
              <a:rPr lang="fr-FR" sz="1700">
                <a:ea typeface="+mn-lt"/>
                <a:cs typeface="+mn-lt"/>
              </a:rPr>
              <a:t>Hyperviseur: plateforme de </a:t>
            </a:r>
            <a:r>
              <a:rPr lang="fr-FR" sz="1700">
                <a:ea typeface="+mn-lt"/>
                <a:cs typeface="+mn-lt"/>
                <a:hlinkClick r:id="rId2">
                  <a:extLst>
                    <a:ext uri="{A12FA001-AC4F-418D-AE19-62706E023703}">
                      <ahyp:hlinkClr xmlns:ahyp="http://schemas.microsoft.com/office/drawing/2018/hyperlinkcolor" val="tx"/>
                    </a:ext>
                  </a:extLst>
                </a:hlinkClick>
              </a:rPr>
              <a:t>virtualisation</a:t>
            </a:r>
            <a:r>
              <a:rPr lang="fr-FR" sz="1700">
                <a:ea typeface="+mn-lt"/>
                <a:cs typeface="+mn-lt"/>
              </a:rPr>
              <a:t> qui permet à plusieurs </a:t>
            </a:r>
            <a:r>
              <a:rPr lang="fr-FR" sz="1700">
                <a:ea typeface="+mn-lt"/>
                <a:cs typeface="+mn-lt"/>
                <a:hlinkClick r:id="rId3">
                  <a:extLst>
                    <a:ext uri="{A12FA001-AC4F-418D-AE19-62706E023703}">
                      <ahyp:hlinkClr xmlns:ahyp="http://schemas.microsoft.com/office/drawing/2018/hyperlinkcolor" val="tx"/>
                    </a:ext>
                  </a:extLst>
                </a:hlinkClick>
              </a:rPr>
              <a:t>systèmes d’exploitation</a:t>
            </a:r>
            <a:r>
              <a:rPr lang="fr-FR" sz="1700">
                <a:ea typeface="+mn-lt"/>
                <a:cs typeface="+mn-lt"/>
              </a:rPr>
              <a:t> de fonctionner en parallèle dans une seule machine physique.</a:t>
            </a:r>
          </a:p>
          <a:p>
            <a:r>
              <a:rPr lang="fr-FR" sz="1700">
                <a:ea typeface="+mn-lt"/>
                <a:cs typeface="+mn-lt"/>
              </a:rPr>
              <a:t>Chaque machine virtuelle a son propre système d'exploitation, ses applications et ses fichiers. Elle est isolée des autres machines virtuelles et de l'ordinateur physique hôte.</a:t>
            </a:r>
            <a:endParaRPr lang="fr-FR" sz="1700"/>
          </a:p>
          <a:p>
            <a:pPr marL="285750" indent="-285750"/>
            <a:r>
              <a:rPr lang="fr-FR" sz="1700">
                <a:ea typeface="+mn-lt"/>
                <a:cs typeface="+mn-lt"/>
              </a:rPr>
              <a:t>Un des intérêts des machines virtuelles est de pouvoir s'abstraire des caractéristiques de la machine physique utilisée (</a:t>
            </a:r>
            <a:r>
              <a:rPr lang="fr-FR" sz="1700">
                <a:ea typeface="+mn-lt"/>
                <a:cs typeface="+mn-lt"/>
                <a:hlinkClick r:id="rId4"/>
              </a:rPr>
              <a:t>matérielles</a:t>
            </a:r>
            <a:r>
              <a:rPr lang="fr-FR" sz="1700">
                <a:ea typeface="+mn-lt"/>
                <a:cs typeface="+mn-lt"/>
              </a:rPr>
              <a:t> et </a:t>
            </a:r>
            <a:r>
              <a:rPr lang="fr-FR" sz="1700">
                <a:ea typeface="+mn-lt"/>
                <a:cs typeface="+mn-lt"/>
                <a:hlinkClick r:id="rId5"/>
              </a:rPr>
              <a:t>logicielles</a:t>
            </a:r>
            <a:r>
              <a:rPr lang="fr-FR" sz="1700">
                <a:ea typeface="+mn-lt"/>
                <a:cs typeface="+mn-lt"/>
              </a:rPr>
              <a:t> — notamment </a:t>
            </a:r>
            <a:r>
              <a:rPr lang="fr-FR" sz="1700">
                <a:ea typeface="+mn-lt"/>
                <a:cs typeface="+mn-lt"/>
                <a:hlinkClick r:id="rId3"/>
              </a:rPr>
              <a:t>système d'exploitation</a:t>
            </a:r>
            <a:r>
              <a:rPr lang="fr-FR" sz="1700">
                <a:ea typeface="+mn-lt"/>
                <a:cs typeface="+mn-lt"/>
              </a:rPr>
              <a:t>), ce qui permet une forte </a:t>
            </a:r>
            <a:r>
              <a:rPr lang="fr-FR" sz="1700">
                <a:ea typeface="+mn-lt"/>
                <a:cs typeface="+mn-lt"/>
                <a:hlinkClick r:id="rId6"/>
              </a:rPr>
              <a:t>portabilité</a:t>
            </a:r>
            <a:r>
              <a:rPr lang="fr-FR" sz="1700">
                <a:ea typeface="+mn-lt"/>
                <a:cs typeface="+mn-lt"/>
              </a:rPr>
              <a:t> des logiciels et la gestion de </a:t>
            </a:r>
            <a:r>
              <a:rPr lang="fr-FR" sz="1700">
                <a:ea typeface="+mn-lt"/>
                <a:cs typeface="+mn-lt"/>
                <a:hlinkClick r:id="rId7"/>
              </a:rPr>
              <a:t>systèmes hérités</a:t>
            </a:r>
            <a:r>
              <a:rPr lang="fr-FR" sz="1700">
                <a:ea typeface="+mn-lt"/>
                <a:cs typeface="+mn-lt"/>
              </a:rPr>
              <a:t> parfois conçus pour des machines ou des environnements logiciels anciens et plus disponibles.</a:t>
            </a:r>
          </a:p>
          <a:p>
            <a:pPr marL="285750" indent="-285750"/>
            <a:r>
              <a:rPr lang="fr-FR" sz="1700">
                <a:ea typeface="+mn-lt"/>
                <a:cs typeface="+mn-lt"/>
              </a:rPr>
              <a:t>Les machines virtuelles sont également utilisées pour isoler des applications pour des </a:t>
            </a:r>
            <a:r>
              <a:rPr lang="fr-FR" sz="1700">
                <a:ea typeface="+mn-lt"/>
                <a:cs typeface="+mn-lt"/>
                <a:hlinkClick r:id="rId8"/>
              </a:rPr>
              <a:t>raisons de sécurité</a:t>
            </a:r>
            <a:r>
              <a:rPr lang="fr-FR" sz="1700">
                <a:ea typeface="+mn-lt"/>
                <a:cs typeface="+mn-lt"/>
              </a:rPr>
              <a:t>, pour augmenter la robustesse d'un serveur en limitant l'impact des </a:t>
            </a:r>
            <a:r>
              <a:rPr lang="fr-FR" sz="1700">
                <a:ea typeface="+mn-lt"/>
                <a:cs typeface="+mn-lt"/>
                <a:hlinkClick r:id="rId9"/>
              </a:rPr>
              <a:t>erreurs système</a:t>
            </a:r>
            <a:r>
              <a:rPr lang="fr-FR" sz="1700">
                <a:ea typeface="+mn-lt"/>
                <a:cs typeface="+mn-lt"/>
              </a:rPr>
              <a:t> ou pour émuler plusieurs machines sur une seule machine physique</a:t>
            </a:r>
            <a:endParaRPr lang="fr-FR" sz="1700"/>
          </a:p>
          <a:p>
            <a:pPr marL="0" indent="0">
              <a:buNone/>
            </a:pPr>
            <a:endParaRPr lang="fr-FR" sz="1700"/>
          </a:p>
        </p:txBody>
      </p:sp>
      <p:sp>
        <p:nvSpPr>
          <p:cNvPr id="4" name="スライド番号プレースホルダー 3">
            <a:extLst>
              <a:ext uri="{FF2B5EF4-FFF2-40B4-BE49-F238E27FC236}">
                <a16:creationId xmlns:a16="http://schemas.microsoft.com/office/drawing/2014/main" id="{A520FD27-CE9B-7066-6343-B34ADC9AB051}"/>
              </a:ext>
            </a:extLst>
          </p:cNvPr>
          <p:cNvSpPr>
            <a:spLocks noGrp="1"/>
          </p:cNvSpPr>
          <p:nvPr>
            <p:ph type="sldNum" sz="quarter" idx="12"/>
          </p:nvPr>
        </p:nvSpPr>
        <p:spPr/>
        <p:txBody>
          <a:bodyPr/>
          <a:lstStyle/>
          <a:p>
            <a:fld id="{27C6CCC6-2BE5-4E42-96A4-D1E8E81A3D8E}" type="slidenum">
              <a:rPr lang="fr-FR" smtClean="0"/>
              <a:t>2</a:t>
            </a:fld>
            <a:endParaRPr lang="fr-FR"/>
          </a:p>
        </p:txBody>
      </p:sp>
    </p:spTree>
    <p:extLst>
      <p:ext uri="{BB962C8B-B14F-4D97-AF65-F5344CB8AC3E}">
        <p14:creationId xmlns:p14="http://schemas.microsoft.com/office/powerpoint/2010/main" val="421562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7E6E20-0726-497F-E740-831A01589DE0}"/>
              </a:ext>
            </a:extLst>
          </p:cNvPr>
          <p:cNvSpPr>
            <a:spLocks noGrp="1"/>
          </p:cNvSpPr>
          <p:nvPr>
            <p:ph type="title"/>
          </p:nvPr>
        </p:nvSpPr>
        <p:spPr>
          <a:xfrm>
            <a:off x="808638" y="386930"/>
            <a:ext cx="9236700" cy="1188950"/>
          </a:xfrm>
        </p:spPr>
        <p:txBody>
          <a:bodyPr anchor="b">
            <a:normAutofit/>
          </a:bodyPr>
          <a:lstStyle/>
          <a:p>
            <a:r>
              <a:rPr lang="fr-FR" sz="5400">
                <a:ea typeface="+mj-lt"/>
                <a:cs typeface="+mj-lt"/>
              </a:rPr>
              <a:t>Qu’est-ce que Docker ?</a:t>
            </a:r>
            <a:endParaRPr lang="fr-FR" sz="5400"/>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AB0DD45-9A6B-3668-BCE4-E0CE5547CF89}"/>
              </a:ext>
            </a:extLst>
          </p:cNvPr>
          <p:cNvSpPr>
            <a:spLocks noGrp="1"/>
          </p:cNvSpPr>
          <p:nvPr>
            <p:ph idx="1"/>
          </p:nvPr>
        </p:nvSpPr>
        <p:spPr>
          <a:xfrm>
            <a:off x="793660" y="2599509"/>
            <a:ext cx="10143668" cy="3435531"/>
          </a:xfrm>
        </p:spPr>
        <p:txBody>
          <a:bodyPr anchor="ctr">
            <a:normAutofit/>
          </a:bodyPr>
          <a:lstStyle/>
          <a:p>
            <a:r>
              <a:rPr lang="fr-FR" sz="2400">
                <a:ea typeface="+mn-lt"/>
                <a:cs typeface="+mn-lt"/>
              </a:rPr>
              <a:t>Docker est une plate-forme de conteneurisation qui permet de créer, d'exécuter et de déployer des applications dans des conteneurs.</a:t>
            </a:r>
            <a:endParaRPr lang="fr-FR" sz="2400"/>
          </a:p>
          <a:p>
            <a:r>
              <a:rPr lang="fr-FR" sz="2400">
                <a:ea typeface="+mn-lt"/>
                <a:cs typeface="+mn-lt"/>
              </a:rPr>
              <a:t>Un conteneur est une unité d'exécution autonome qui comprend tout ce dont une application a besoin pour fonctionner, y compris son système d'exploitation, ses applications et ses fichiers.</a:t>
            </a:r>
            <a:endParaRPr lang="fr-FR" sz="2400"/>
          </a:p>
          <a:p>
            <a:endParaRPr lang="fr-FR" sz="2400"/>
          </a:p>
        </p:txBody>
      </p:sp>
      <p:sp>
        <p:nvSpPr>
          <p:cNvPr id="4" name="スライド番号プレースホルダー 3">
            <a:extLst>
              <a:ext uri="{FF2B5EF4-FFF2-40B4-BE49-F238E27FC236}">
                <a16:creationId xmlns:a16="http://schemas.microsoft.com/office/drawing/2014/main" id="{5F1DB97E-BD5E-1EA8-612A-81735FF5F508}"/>
              </a:ext>
            </a:extLst>
          </p:cNvPr>
          <p:cNvSpPr>
            <a:spLocks noGrp="1"/>
          </p:cNvSpPr>
          <p:nvPr>
            <p:ph type="sldNum" sz="quarter" idx="12"/>
          </p:nvPr>
        </p:nvSpPr>
        <p:spPr/>
        <p:txBody>
          <a:bodyPr/>
          <a:lstStyle/>
          <a:p>
            <a:fld id="{27C6CCC6-2BE5-4E42-96A4-D1E8E81A3D8E}" type="slidenum">
              <a:rPr lang="fr-FR" smtClean="0"/>
              <a:t>3</a:t>
            </a:fld>
            <a:endParaRPr lang="fr-FR"/>
          </a:p>
        </p:txBody>
      </p:sp>
    </p:spTree>
    <p:extLst>
      <p:ext uri="{BB962C8B-B14F-4D97-AF65-F5344CB8AC3E}">
        <p14:creationId xmlns:p14="http://schemas.microsoft.com/office/powerpoint/2010/main" val="305738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DA583-D6FF-A6BC-8D42-7AB9147F805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latin typeface="+mj-lt"/>
                <a:ea typeface="+mj-ea"/>
                <a:cs typeface="+mj-cs"/>
              </a:rPr>
              <a:t>Virtual Machine</a:t>
            </a:r>
            <a:r>
              <a:rPr lang="en-US" sz="3700"/>
              <a:t> Vs. Containers</a:t>
            </a:r>
            <a:endParaRPr lang="en-US" sz="3700" kern="1200">
              <a:latin typeface="+mj-lt"/>
              <a:ea typeface="+mj-ea"/>
              <a:cs typeface="+mj-cs"/>
            </a:endParaRPr>
          </a:p>
        </p:txBody>
      </p:sp>
      <p:sp>
        <p:nvSpPr>
          <p:cNvPr id="51" name="Rectangle 5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icroservices conteneurisés - Xamarin | Microsoft Learn">
            <a:extLst>
              <a:ext uri="{FF2B5EF4-FFF2-40B4-BE49-F238E27FC236}">
                <a16:creationId xmlns:a16="http://schemas.microsoft.com/office/drawing/2014/main" id="{8BB5173D-D9B6-B6EC-58A3-96CB8051492C}"/>
              </a:ext>
            </a:extLst>
          </p:cNvPr>
          <p:cNvPicPr>
            <a:picLocks noChangeAspect="1"/>
          </p:cNvPicPr>
          <p:nvPr/>
        </p:nvPicPr>
        <p:blipFill>
          <a:blip r:embed="rId2"/>
          <a:stretch>
            <a:fillRect/>
          </a:stretch>
        </p:blipFill>
        <p:spPr>
          <a:xfrm>
            <a:off x="545238" y="1419745"/>
            <a:ext cx="7608304" cy="4089465"/>
          </a:xfrm>
          <a:prstGeom prst="rect">
            <a:avLst/>
          </a:prstGeom>
        </p:spPr>
      </p:pic>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2178379-CF2E-4E70-DC76-7AF5DE6BFE64}"/>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spcAft>
                <a:spcPts val="600"/>
              </a:spcAft>
            </a:pPr>
            <a:fld id="{27C6CCC6-2BE5-4E42-96A4-D1E8E81A3D8E}" type="slidenum">
              <a:rPr lang="en-US" smtClean="0">
                <a:solidFill>
                  <a:schemeClr val="tx1">
                    <a:tint val="75000"/>
                  </a:schemeClr>
                </a:solidFill>
              </a:rPr>
              <a:pPr>
                <a:spcAft>
                  <a:spcPts val="600"/>
                </a:spcAft>
              </a:pPr>
              <a:t>4</a:t>
            </a:fld>
            <a:endParaRPr lang="en-US">
              <a:solidFill>
                <a:schemeClr val="tx1">
                  <a:tint val="75000"/>
                </a:schemeClr>
              </a:solidFill>
            </a:endParaRPr>
          </a:p>
        </p:txBody>
      </p:sp>
    </p:spTree>
    <p:extLst>
      <p:ext uri="{BB962C8B-B14F-4D97-AF65-F5344CB8AC3E}">
        <p14:creationId xmlns:p14="http://schemas.microsoft.com/office/powerpoint/2010/main" val="51397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444C0B-2E83-BC40-546C-7E9B34B5B060}"/>
            </a:ext>
          </a:extLst>
        </p:cNvPr>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9FB81E-8465-5A24-393A-5EBBDB5AF62A}"/>
              </a:ext>
            </a:extLst>
          </p:cNvPr>
          <p:cNvSpPr>
            <a:spLocks noGrp="1"/>
          </p:cNvSpPr>
          <p:nvPr>
            <p:ph type="title"/>
          </p:nvPr>
        </p:nvSpPr>
        <p:spPr>
          <a:xfrm>
            <a:off x="793662" y="386930"/>
            <a:ext cx="10066122" cy="1298448"/>
          </a:xfrm>
        </p:spPr>
        <p:txBody>
          <a:bodyPr anchor="b">
            <a:normAutofit/>
          </a:bodyPr>
          <a:lstStyle/>
          <a:p>
            <a:br>
              <a:rPr lang="fr-FR" sz="3700">
                <a:ea typeface="+mj-lt"/>
                <a:cs typeface="+mj-lt"/>
              </a:rPr>
            </a:br>
            <a:r>
              <a:rPr lang="fr-FR" sz="3700">
                <a:ea typeface="+mj-lt"/>
                <a:cs typeface="+mj-lt"/>
              </a:rPr>
              <a:t>Quelles sont les avantages de la conteneurisation ?</a:t>
            </a:r>
            <a:endParaRPr lang="fr-FR" sz="3700"/>
          </a:p>
        </p:txBody>
      </p:sp>
      <p:sp>
        <p:nvSpPr>
          <p:cNvPr id="232" name="Rectangle 2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Content Placeholder 223">
            <a:extLst>
              <a:ext uri="{FF2B5EF4-FFF2-40B4-BE49-F238E27FC236}">
                <a16:creationId xmlns:a16="http://schemas.microsoft.com/office/drawing/2014/main" id="{41F62F29-6049-9C90-5964-02F77D04AC7D}"/>
              </a:ext>
            </a:extLst>
          </p:cNvPr>
          <p:cNvSpPr>
            <a:spLocks noGrp="1"/>
          </p:cNvSpPr>
          <p:nvPr>
            <p:ph idx="1"/>
          </p:nvPr>
        </p:nvSpPr>
        <p:spPr>
          <a:xfrm>
            <a:off x="544279" y="2391692"/>
            <a:ext cx="5985625" cy="4013522"/>
          </a:xfrm>
        </p:spPr>
        <p:txBody>
          <a:bodyPr vert="horz" lIns="91440" tIns="45720" rIns="91440" bIns="45720" rtlCol="0" anchor="ctr">
            <a:noAutofit/>
          </a:bodyPr>
          <a:lstStyle/>
          <a:p>
            <a:pPr>
              <a:spcBef>
                <a:spcPts val="0"/>
              </a:spcBef>
              <a:spcAft>
                <a:spcPts val="600"/>
              </a:spcAft>
            </a:pPr>
            <a:r>
              <a:rPr lang="fr-FR" sz="1600" b="1">
                <a:latin typeface="Aptos"/>
                <a:ea typeface="Calibri"/>
                <a:cs typeface="Calibri"/>
              </a:rPr>
              <a:t>Flexible</a:t>
            </a:r>
            <a:r>
              <a:rPr lang="fr-FR" sz="1600">
                <a:latin typeface="Aptos"/>
                <a:ea typeface="Calibri"/>
                <a:cs typeface="Calibri"/>
              </a:rPr>
              <a:t> : Toute application peut être transformée en conteneur</a:t>
            </a:r>
          </a:p>
          <a:p>
            <a:pPr>
              <a:spcBef>
                <a:spcPts val="0"/>
              </a:spcBef>
              <a:spcAft>
                <a:spcPts val="600"/>
              </a:spcAft>
            </a:pPr>
            <a:r>
              <a:rPr lang="fr-FR" sz="1600" b="1">
                <a:latin typeface="Aptos"/>
                <a:ea typeface="Calibri"/>
                <a:cs typeface="Calibri"/>
              </a:rPr>
              <a:t>Léger </a:t>
            </a:r>
            <a:r>
              <a:rPr lang="fr-FR" sz="1600">
                <a:latin typeface="Aptos"/>
                <a:ea typeface="Calibri"/>
                <a:cs typeface="Calibri"/>
              </a:rPr>
              <a:t>: Contrairement à la virtualisation classique, Docker exploite et partage le kernel du système d’exploitation de l’hôte, ce qui le rend très efficace en terme d’utilisation des ressources du système</a:t>
            </a:r>
            <a:endParaRPr lang="en-US" sz="1600">
              <a:latin typeface="Aptos"/>
              <a:ea typeface="Calibri"/>
              <a:cs typeface="Calibri"/>
            </a:endParaRPr>
          </a:p>
          <a:p>
            <a:pPr>
              <a:spcBef>
                <a:spcPts val="0"/>
              </a:spcBef>
              <a:spcAft>
                <a:spcPts val="600"/>
              </a:spcAft>
            </a:pPr>
            <a:r>
              <a:rPr lang="fr-FR" sz="1600" b="1">
                <a:latin typeface="Aptos"/>
                <a:ea typeface="Calibri"/>
                <a:cs typeface="Calibri"/>
              </a:rPr>
              <a:t>Portable</a:t>
            </a:r>
            <a:r>
              <a:rPr lang="fr-FR" sz="1600">
                <a:latin typeface="Aptos"/>
                <a:ea typeface="Calibri"/>
                <a:cs typeface="Calibri"/>
              </a:rPr>
              <a:t> : Il est possible de créer, déployer et démarrer des conteneurs sur son ordinateur, celui de ses clients ou un serveur distant</a:t>
            </a:r>
            <a:endParaRPr lang="en-US" sz="1600">
              <a:latin typeface="Aptos"/>
              <a:ea typeface="Calibri"/>
              <a:cs typeface="Calibri"/>
            </a:endParaRPr>
          </a:p>
          <a:p>
            <a:pPr>
              <a:spcBef>
                <a:spcPts val="0"/>
              </a:spcBef>
              <a:spcAft>
                <a:spcPts val="600"/>
              </a:spcAft>
            </a:pPr>
            <a:r>
              <a:rPr lang="fr-FR" sz="1600" b="1">
                <a:latin typeface="Aptos"/>
                <a:ea typeface="Calibri"/>
                <a:cs typeface="Calibri"/>
              </a:rPr>
              <a:t>Auto-suffisant </a:t>
            </a:r>
            <a:r>
              <a:rPr lang="fr-FR" sz="1600">
                <a:latin typeface="Aptos"/>
                <a:ea typeface="Calibri"/>
                <a:cs typeface="Calibri"/>
              </a:rPr>
              <a:t>: L’installation et la désinstallation de conteneurs ne dépend pas des autres conteneurs installés. Ce qui permet de mettre à jour ou remplacer un conteneur sans modifier les autres</a:t>
            </a:r>
            <a:endParaRPr lang="en-US" sz="1600">
              <a:latin typeface="Aptos"/>
              <a:ea typeface="Calibri"/>
              <a:cs typeface="Calibri"/>
            </a:endParaRPr>
          </a:p>
          <a:p>
            <a:pPr>
              <a:spcBef>
                <a:spcPts val="0"/>
              </a:spcBef>
              <a:spcAft>
                <a:spcPts val="600"/>
              </a:spcAft>
            </a:pPr>
            <a:r>
              <a:rPr lang="fr-FR" sz="1600" b="1">
                <a:latin typeface="Aptos"/>
                <a:ea typeface="Calibri"/>
                <a:cs typeface="Calibri"/>
              </a:rPr>
              <a:t>Scalable </a:t>
            </a:r>
            <a:r>
              <a:rPr lang="fr-FR" sz="1600">
                <a:latin typeface="Aptos"/>
                <a:ea typeface="Calibri"/>
                <a:cs typeface="Calibri"/>
              </a:rPr>
              <a:t>: Dupliquer un container est extrêmement simple, ce qui permet de réaliser de </a:t>
            </a:r>
            <a:r>
              <a:rPr lang="fr-FR" sz="1600">
                <a:latin typeface="Aptos"/>
                <a:ea typeface="Calibri"/>
                <a:cs typeface="Calibri"/>
                <a:hlinkClick r:id="rId2">
                  <a:extLst>
                    <a:ext uri="{A12FA001-AC4F-418D-AE19-62706E023703}">
                      <ahyp:hlinkClr xmlns:ahyp="http://schemas.microsoft.com/office/drawing/2018/hyperlinkcolor" val="tx"/>
                    </a:ext>
                  </a:extLst>
                </a:hlinkClick>
              </a:rPr>
              <a:t>la scalabilité horizontale</a:t>
            </a:r>
            <a:r>
              <a:rPr lang="fr-FR" sz="1600">
                <a:latin typeface="Aptos"/>
                <a:ea typeface="Calibri"/>
                <a:cs typeface="Calibri"/>
              </a:rPr>
              <a:t> aisément</a:t>
            </a:r>
            <a:endParaRPr lang="en-US" sz="1600">
              <a:latin typeface="Aptos"/>
              <a:ea typeface="Calibri"/>
              <a:cs typeface="Calibri"/>
            </a:endParaRPr>
          </a:p>
          <a:p>
            <a:pPr>
              <a:spcBef>
                <a:spcPts val="0"/>
              </a:spcBef>
              <a:spcAft>
                <a:spcPts val="600"/>
              </a:spcAft>
            </a:pPr>
            <a:r>
              <a:rPr lang="fr-FR" sz="1600" b="1">
                <a:latin typeface="Aptos"/>
                <a:ea typeface="Calibri"/>
                <a:cs typeface="Calibri"/>
              </a:rPr>
              <a:t>Sécurisé </a:t>
            </a:r>
            <a:r>
              <a:rPr lang="fr-FR" sz="1600">
                <a:latin typeface="Aptos"/>
                <a:ea typeface="Calibri"/>
                <a:cs typeface="Calibri"/>
              </a:rPr>
              <a:t>: Par défaut, Docker crée des conteneurs en appliquant des règles de sécurité strictes et isole les processus</a:t>
            </a:r>
            <a:endParaRPr lang="en-US" sz="1600">
              <a:latin typeface="Aptos"/>
            </a:endParaRPr>
          </a:p>
        </p:txBody>
      </p:sp>
      <p:sp>
        <p:nvSpPr>
          <p:cNvPr id="236" name="Rectangle 2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E391FACB-71FF-2758-586A-BAFBA1F8AE64}"/>
              </a:ext>
            </a:extLst>
          </p:cNvPr>
          <p:cNvSpPr>
            <a:spLocks noGrp="1"/>
          </p:cNvSpPr>
          <p:nvPr>
            <p:ph type="sldNum" sz="quarter" idx="12"/>
          </p:nvPr>
        </p:nvSpPr>
        <p:spPr>
          <a:xfrm>
            <a:off x="8610600" y="6492240"/>
            <a:ext cx="2743200" cy="365125"/>
          </a:xfrm>
        </p:spPr>
        <p:txBody>
          <a:bodyPr>
            <a:normAutofit/>
          </a:bodyPr>
          <a:lstStyle/>
          <a:p>
            <a:pPr>
              <a:spcAft>
                <a:spcPts val="600"/>
              </a:spcAft>
            </a:pPr>
            <a:fld id="{27C6CCC6-2BE5-4E42-96A4-D1E8E81A3D8E}" type="slidenum">
              <a:rPr lang="fr-FR" smtClean="0"/>
              <a:pPr>
                <a:spcAft>
                  <a:spcPts val="600"/>
                </a:spcAft>
              </a:pPr>
              <a:t>5</a:t>
            </a:fld>
            <a:endParaRPr lang="fr-FR"/>
          </a:p>
        </p:txBody>
      </p:sp>
      <p:pic>
        <p:nvPicPr>
          <p:cNvPr id="226" name="Picture 225">
            <a:extLst>
              <a:ext uri="{FF2B5EF4-FFF2-40B4-BE49-F238E27FC236}">
                <a16:creationId xmlns:a16="http://schemas.microsoft.com/office/drawing/2014/main" id="{A354C706-E4BE-7913-071E-5F4D1428534B}"/>
              </a:ext>
            </a:extLst>
          </p:cNvPr>
          <p:cNvPicPr>
            <a:picLocks noChangeAspect="1"/>
          </p:cNvPicPr>
          <p:nvPr/>
        </p:nvPicPr>
        <p:blipFill>
          <a:blip r:embed="rId3"/>
          <a:stretch>
            <a:fillRect/>
          </a:stretch>
        </p:blipFill>
        <p:spPr>
          <a:xfrm>
            <a:off x="6525059" y="2489489"/>
            <a:ext cx="4836102" cy="3874077"/>
          </a:xfrm>
          <a:prstGeom prst="rect">
            <a:avLst/>
          </a:prstGeom>
        </p:spPr>
      </p:pic>
    </p:spTree>
    <p:extLst>
      <p:ext uri="{BB962C8B-B14F-4D97-AF65-F5344CB8AC3E}">
        <p14:creationId xmlns:p14="http://schemas.microsoft.com/office/powerpoint/2010/main" val="334021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978F9A-1621-859B-A793-D5AD0787B213}"/>
              </a:ext>
            </a:extLst>
          </p:cNvPr>
          <p:cNvSpPr>
            <a:spLocks noGrp="1"/>
          </p:cNvSpPr>
          <p:nvPr>
            <p:ph type="title"/>
          </p:nvPr>
        </p:nvSpPr>
        <p:spPr>
          <a:xfrm>
            <a:off x="808638" y="386930"/>
            <a:ext cx="9236700" cy="1188950"/>
          </a:xfrm>
        </p:spPr>
        <p:txBody>
          <a:bodyPr anchor="b">
            <a:normAutofit/>
          </a:bodyPr>
          <a:lstStyle/>
          <a:p>
            <a:r>
              <a:rPr lang="fr-FR" sz="3400">
                <a:ea typeface="+mj-lt"/>
                <a:cs typeface="+mj-lt"/>
              </a:rPr>
              <a:t>Qu’est-ce que la conteneurisation ?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91999FC-A957-543D-4BD8-27CD8E4ED142}"/>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fr-FR" sz="2400">
                <a:ea typeface="+mn-lt"/>
                <a:cs typeface="+mn-lt"/>
              </a:rPr>
              <a:t>La conteneurisation est une technique qui permet de regrouper une application et toutes ses dépendances dans un conteneur unique. Cela permet de rendre l'application portable et facile à déployer.</a:t>
            </a:r>
            <a:endParaRPr lang="fr-FR" sz="2400"/>
          </a:p>
          <a:p>
            <a:r>
              <a:rPr lang="fr-FR" sz="2400">
                <a:ea typeface="+mn-lt"/>
                <a:cs typeface="+mn-lt"/>
              </a:rPr>
              <a:t>Les conteneurs sont isolés les uns des autres, ce qui réduit le risque de propagation des vulnérabilités. Ils sont également plus efficaces que les machines virtuelles traditionnelles, ce qui permet de réduire les coûts d'infrastructure.</a:t>
            </a:r>
            <a:endParaRPr lang="fr-FR" sz="2400"/>
          </a:p>
          <a:p>
            <a:endParaRPr lang="fr-FR" sz="2400"/>
          </a:p>
        </p:txBody>
      </p:sp>
      <p:sp>
        <p:nvSpPr>
          <p:cNvPr id="4" name="スライド番号プレースホルダー 3">
            <a:extLst>
              <a:ext uri="{FF2B5EF4-FFF2-40B4-BE49-F238E27FC236}">
                <a16:creationId xmlns:a16="http://schemas.microsoft.com/office/drawing/2014/main" id="{CEAA7FD8-4A65-E18A-6B48-39716FD015E7}"/>
              </a:ext>
            </a:extLst>
          </p:cNvPr>
          <p:cNvSpPr>
            <a:spLocks noGrp="1"/>
          </p:cNvSpPr>
          <p:nvPr>
            <p:ph type="sldNum" sz="quarter" idx="12"/>
          </p:nvPr>
        </p:nvSpPr>
        <p:spPr/>
        <p:txBody>
          <a:bodyPr/>
          <a:lstStyle/>
          <a:p>
            <a:fld id="{27C6CCC6-2BE5-4E42-96A4-D1E8E81A3D8E}" type="slidenum">
              <a:rPr lang="fr-FR" smtClean="0"/>
              <a:t>6</a:t>
            </a:fld>
            <a:endParaRPr lang="fr-FR"/>
          </a:p>
        </p:txBody>
      </p:sp>
    </p:spTree>
    <p:extLst>
      <p:ext uri="{BB962C8B-B14F-4D97-AF65-F5344CB8AC3E}">
        <p14:creationId xmlns:p14="http://schemas.microsoft.com/office/powerpoint/2010/main" val="110885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7E791-ABFC-CB0D-7847-23B11D8CD09D}"/>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B4A44DB-AB1B-4482-851A-2438D3C36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4CDFCB8-C835-B6A7-E963-C6FA1F661882}"/>
              </a:ext>
            </a:extLst>
          </p:cNvPr>
          <p:cNvSpPr>
            <a:spLocks noGrp="1"/>
          </p:cNvSpPr>
          <p:nvPr>
            <p:ph type="title"/>
          </p:nvPr>
        </p:nvSpPr>
        <p:spPr>
          <a:xfrm>
            <a:off x="4826653" y="349664"/>
            <a:ext cx="6783701" cy="1638377"/>
          </a:xfrm>
        </p:spPr>
        <p:txBody>
          <a:bodyPr anchor="b">
            <a:normAutofit/>
          </a:bodyPr>
          <a:lstStyle/>
          <a:p>
            <a:r>
              <a:rPr lang="fr-FR" sz="3700">
                <a:ea typeface="+mj-lt"/>
                <a:cs typeface="+mj-lt"/>
              </a:rPr>
              <a:t>Qu’est-ce qu’une image Docker, quelles différences avec un conteneur ?</a:t>
            </a:r>
          </a:p>
        </p:txBody>
      </p:sp>
      <p:sp>
        <p:nvSpPr>
          <p:cNvPr id="3" name="Espace réservé du contenu 2">
            <a:extLst>
              <a:ext uri="{FF2B5EF4-FFF2-40B4-BE49-F238E27FC236}">
                <a16:creationId xmlns:a16="http://schemas.microsoft.com/office/drawing/2014/main" id="{0D5BD505-1537-E287-45FA-85EBC7AAFCA0}"/>
              </a:ext>
            </a:extLst>
          </p:cNvPr>
          <p:cNvSpPr>
            <a:spLocks noGrp="1"/>
          </p:cNvSpPr>
          <p:nvPr>
            <p:ph idx="1"/>
          </p:nvPr>
        </p:nvSpPr>
        <p:spPr>
          <a:xfrm>
            <a:off x="4829387" y="2620641"/>
            <a:ext cx="6774625" cy="3023702"/>
          </a:xfrm>
        </p:spPr>
        <p:txBody>
          <a:bodyPr vert="horz" lIns="91440" tIns="45720" rIns="91440" bIns="45720" rtlCol="0" anchor="ctr">
            <a:normAutofit/>
          </a:bodyPr>
          <a:lstStyle/>
          <a:p>
            <a:r>
              <a:rPr lang="fr-FR" sz="1900">
                <a:latin typeface="Arial"/>
                <a:ea typeface="+mn-lt"/>
                <a:cs typeface="Arial"/>
              </a:rPr>
              <a:t>Une image Docker est un modèle de conteneur. Elle contient tout ce dont un conteneur a besoin pour fonctionner, y compris son système d'exploitation, ses applications et ses fichiers.</a:t>
            </a:r>
            <a:endParaRPr lang="en-US" sz="1900">
              <a:latin typeface="Arial"/>
              <a:ea typeface="+mn-lt"/>
              <a:cs typeface="Arial"/>
            </a:endParaRPr>
          </a:p>
          <a:p>
            <a:r>
              <a:rPr lang="fr-FR" sz="1900">
                <a:latin typeface="Arial"/>
                <a:ea typeface="+mn-lt"/>
                <a:cs typeface="Arial"/>
              </a:rPr>
              <a:t>Un conteneur est une instance d'une image Docker. Il est créé à partir d'une image Docker et est exécuté sur un ordinateur physique ou une machine virtuelle.</a:t>
            </a:r>
          </a:p>
          <a:p>
            <a:r>
              <a:rPr lang="fr-FR" sz="1900">
                <a:latin typeface="Arial"/>
                <a:ea typeface="+mn-lt"/>
                <a:cs typeface="Arial"/>
              </a:rPr>
              <a:t>La principale différence entre une image Docker et un conteneur est que l'image est un modèle statique, tandis que le conteneur est une instance dynamique.</a:t>
            </a:r>
          </a:p>
          <a:p>
            <a:endParaRPr lang="fr-FR" sz="1900">
              <a:latin typeface="Aptos" panose="020B0004020202020204"/>
              <a:ea typeface="+mn-lt"/>
              <a:cs typeface="Arial"/>
            </a:endParaRPr>
          </a:p>
        </p:txBody>
      </p:sp>
      <p:sp>
        <p:nvSpPr>
          <p:cNvPr id="46" name="Rectangle 45">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16088"/>
            <a:ext cx="3851557" cy="64353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214F385-EB37-57E4-6528-9BC18AA9DFB0}"/>
              </a:ext>
            </a:extLst>
          </p:cNvPr>
          <p:cNvPicPr>
            <a:picLocks noChangeAspect="1"/>
          </p:cNvPicPr>
          <p:nvPr/>
        </p:nvPicPr>
        <p:blipFill>
          <a:blip r:embed="rId2"/>
          <a:stretch>
            <a:fillRect/>
          </a:stretch>
        </p:blipFill>
        <p:spPr>
          <a:xfrm>
            <a:off x="1217263" y="425669"/>
            <a:ext cx="2108111" cy="1876219"/>
          </a:xfrm>
          <a:prstGeom prst="rect">
            <a:avLst/>
          </a:prstGeom>
        </p:spPr>
      </p:pic>
      <p:pic>
        <p:nvPicPr>
          <p:cNvPr id="7" name="Picture 6">
            <a:extLst>
              <a:ext uri="{FF2B5EF4-FFF2-40B4-BE49-F238E27FC236}">
                <a16:creationId xmlns:a16="http://schemas.microsoft.com/office/drawing/2014/main" id="{C1F5C9E9-6D24-83DA-4C60-CF64A6827FBE}"/>
              </a:ext>
            </a:extLst>
          </p:cNvPr>
          <p:cNvPicPr>
            <a:picLocks noChangeAspect="1"/>
          </p:cNvPicPr>
          <p:nvPr/>
        </p:nvPicPr>
        <p:blipFill>
          <a:blip r:embed="rId3"/>
          <a:stretch>
            <a:fillRect/>
          </a:stretch>
        </p:blipFill>
        <p:spPr>
          <a:xfrm>
            <a:off x="576179" y="2582467"/>
            <a:ext cx="3390280" cy="1690338"/>
          </a:xfrm>
          <a:prstGeom prst="rect">
            <a:avLst/>
          </a:prstGeom>
        </p:spPr>
      </p:pic>
      <p:pic>
        <p:nvPicPr>
          <p:cNvPr id="9" name="Picture 8" descr="Cover image for Docker commit: converting a container into an image">
            <a:extLst>
              <a:ext uri="{FF2B5EF4-FFF2-40B4-BE49-F238E27FC236}">
                <a16:creationId xmlns:a16="http://schemas.microsoft.com/office/drawing/2014/main" id="{80B4B450-E2E7-36BC-4BE9-B9E78D705F56}"/>
              </a:ext>
            </a:extLst>
          </p:cNvPr>
          <p:cNvPicPr>
            <a:picLocks noChangeAspect="1"/>
          </p:cNvPicPr>
          <p:nvPr/>
        </p:nvPicPr>
        <p:blipFill>
          <a:blip r:embed="rId4"/>
          <a:stretch>
            <a:fillRect/>
          </a:stretch>
        </p:blipFill>
        <p:spPr>
          <a:xfrm>
            <a:off x="576180" y="4779535"/>
            <a:ext cx="3390280" cy="1423917"/>
          </a:xfrm>
          <a:prstGeom prst="rect">
            <a:avLst/>
          </a:prstGeom>
        </p:spPr>
      </p:pic>
      <p:sp>
        <p:nvSpPr>
          <p:cNvPr id="4" name="スライド番号プレースホルダー 3">
            <a:extLst>
              <a:ext uri="{FF2B5EF4-FFF2-40B4-BE49-F238E27FC236}">
                <a16:creationId xmlns:a16="http://schemas.microsoft.com/office/drawing/2014/main" id="{E5839BCE-CF09-E79D-BAD0-DD3E85437EE3}"/>
              </a:ext>
            </a:extLst>
          </p:cNvPr>
          <p:cNvSpPr>
            <a:spLocks noGrp="1"/>
          </p:cNvSpPr>
          <p:nvPr>
            <p:ph type="sldNum" sz="quarter" idx="12"/>
          </p:nvPr>
        </p:nvSpPr>
        <p:spPr>
          <a:xfrm>
            <a:off x="10310663" y="6492240"/>
            <a:ext cx="1293350" cy="365125"/>
          </a:xfrm>
        </p:spPr>
        <p:txBody>
          <a:bodyPr>
            <a:normAutofit/>
          </a:bodyPr>
          <a:lstStyle/>
          <a:p>
            <a:pPr>
              <a:spcAft>
                <a:spcPts val="600"/>
              </a:spcAft>
            </a:pPr>
            <a:fld id="{27C6CCC6-2BE5-4E42-96A4-D1E8E81A3D8E}" type="slidenum">
              <a:rPr lang="fr-FR" dirty="0" smtClean="0"/>
              <a:pPr>
                <a:spcAft>
                  <a:spcPts val="600"/>
                </a:spcAft>
              </a:pPr>
              <a:t>7</a:t>
            </a:fld>
            <a:endParaRPr lang="fr-FR"/>
          </a:p>
        </p:txBody>
      </p:sp>
    </p:spTree>
    <p:extLst>
      <p:ext uri="{BB962C8B-B14F-4D97-AF65-F5344CB8AC3E}">
        <p14:creationId xmlns:p14="http://schemas.microsoft.com/office/powerpoint/2010/main" val="172903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rstand Dockerfile. Dockerfile is the basic concept for… | by Rocky Chen  | The Startup | Medium">
            <a:extLst>
              <a:ext uri="{FF2B5EF4-FFF2-40B4-BE49-F238E27FC236}">
                <a16:creationId xmlns:a16="http://schemas.microsoft.com/office/drawing/2014/main" id="{A050E7A9-FA0B-0080-31B9-37A4A83C0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902" y="1339169"/>
            <a:ext cx="6351639" cy="211886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A94CB9-1142-77AF-5E06-D80EAA75AEF3}"/>
              </a:ext>
            </a:extLst>
          </p:cNvPr>
          <p:cNvSpPr>
            <a:spLocks noGrp="1"/>
          </p:cNvSpPr>
          <p:nvPr>
            <p:ph type="title"/>
          </p:nvPr>
        </p:nvSpPr>
        <p:spPr>
          <a:xfrm>
            <a:off x="228600" y="134324"/>
            <a:ext cx="7155426" cy="1325563"/>
          </a:xfrm>
        </p:spPr>
        <p:txBody>
          <a:bodyPr/>
          <a:lstStyle/>
          <a:p>
            <a:r>
              <a:rPr lang="fr-FR">
                <a:solidFill>
                  <a:schemeClr val="accent3">
                    <a:lumMod val="75000"/>
                  </a:schemeClr>
                </a:solidFill>
                <a:latin typeface="Broadway" panose="04040905080B02020502" pitchFamily="82" charset="0"/>
                <a:ea typeface="+mj-lt"/>
                <a:cs typeface="+mj-lt"/>
              </a:rPr>
              <a:t>Qu’est-ce qu’un </a:t>
            </a:r>
            <a:r>
              <a:rPr lang="fr-FR" err="1">
                <a:solidFill>
                  <a:schemeClr val="accent3">
                    <a:lumMod val="75000"/>
                  </a:schemeClr>
                </a:solidFill>
                <a:latin typeface="Broadway" panose="04040905080B02020502" pitchFamily="82" charset="0"/>
                <a:ea typeface="+mj-lt"/>
                <a:cs typeface="+mj-lt"/>
              </a:rPr>
              <a:t>Dockerfile</a:t>
            </a:r>
            <a:r>
              <a:rPr lang="fr-FR">
                <a:solidFill>
                  <a:schemeClr val="accent3">
                    <a:lumMod val="75000"/>
                  </a:schemeClr>
                </a:solidFill>
                <a:latin typeface="Broadway" panose="04040905080B02020502" pitchFamily="82" charset="0"/>
                <a:ea typeface="+mj-lt"/>
                <a:cs typeface="+mj-lt"/>
              </a:rPr>
              <a:t> ?</a:t>
            </a:r>
            <a:endParaRPr lang="fr-FR">
              <a:solidFill>
                <a:schemeClr val="accent3">
                  <a:lumMod val="75000"/>
                </a:schemeClr>
              </a:solidFill>
              <a:latin typeface="Broadway" panose="04040905080B02020502" pitchFamily="82" charset="0"/>
            </a:endParaRPr>
          </a:p>
        </p:txBody>
      </p:sp>
      <p:sp>
        <p:nvSpPr>
          <p:cNvPr id="3" name="Espace réservé du contenu 2">
            <a:extLst>
              <a:ext uri="{FF2B5EF4-FFF2-40B4-BE49-F238E27FC236}">
                <a16:creationId xmlns:a16="http://schemas.microsoft.com/office/drawing/2014/main" id="{CDA12D9A-1AC8-76E1-D57C-FC7E394C2D64}"/>
              </a:ext>
            </a:extLst>
          </p:cNvPr>
          <p:cNvSpPr>
            <a:spLocks noGrp="1"/>
          </p:cNvSpPr>
          <p:nvPr>
            <p:ph idx="1"/>
          </p:nvPr>
        </p:nvSpPr>
        <p:spPr>
          <a:xfrm>
            <a:off x="498567" y="1713219"/>
            <a:ext cx="5257800" cy="4643131"/>
          </a:xfrm>
        </p:spPr>
        <p:txBody>
          <a:bodyPr anchor="ctr">
            <a:normAutofit/>
          </a:bodyPr>
          <a:lstStyle/>
          <a:p>
            <a:pPr fontAlgn="base">
              <a:lnSpc>
                <a:spcPct val="100000"/>
              </a:lnSpc>
            </a:pPr>
            <a:r>
              <a:rPr lang="ja-JP" sz="2000" b="1" i="0">
                <a:solidFill>
                  <a:srgbClr val="000000"/>
                </a:solidFill>
                <a:effectLst/>
                <a:latin typeface="Arial Nova Light" panose="020B0304020202020204" pitchFamily="34" charset="0"/>
                <a:ea typeface="Consolas" panose="020B0609020204030204" pitchFamily="49" charset="0"/>
              </a:rPr>
              <a:t>Un Dockerfile</a:t>
            </a:r>
            <a:r>
              <a:rPr lang="ja-JP" sz="2000" b="0" i="0">
                <a:solidFill>
                  <a:srgbClr val="000000"/>
                </a:solidFill>
                <a:effectLst/>
                <a:latin typeface="Arial Nova Light" panose="020B0304020202020204" pitchFamily="34" charset="0"/>
                <a:ea typeface="Consolas" panose="020B0609020204030204" pitchFamily="49" charset="0"/>
              </a:rPr>
              <a:t> est un fichier texte qui contient toutes les commandes qu'un utilisateur peut appeler sur la ligne de commande </a:t>
            </a:r>
            <a:r>
              <a:rPr lang="ja-JP" sz="2000" b="0" i="0">
                <a:solidFill>
                  <a:srgbClr val="000000"/>
                </a:solidFill>
                <a:effectLst/>
                <a:highlight>
                  <a:srgbClr val="FFFF00"/>
                </a:highlight>
                <a:latin typeface="Arial Nova Light" panose="020B0304020202020204" pitchFamily="34" charset="0"/>
                <a:ea typeface="Consolas" panose="020B0609020204030204" pitchFamily="49" charset="0"/>
              </a:rPr>
              <a:t>pour assembler une image Docker.</a:t>
            </a:r>
            <a:r>
              <a:rPr lang="ja-JP" sz="2000" b="0" i="0">
                <a:solidFill>
                  <a:srgbClr val="000000"/>
                </a:solidFill>
                <a:effectLst/>
                <a:latin typeface="Arial Nova Light" panose="020B0304020202020204" pitchFamily="34" charset="0"/>
                <a:ea typeface="Consolas" panose="020B0609020204030204" pitchFamily="49" charset="0"/>
              </a:rPr>
              <a:t>  </a:t>
            </a:r>
            <a:endParaRPr lang="ja-JP" sz="2000" b="0" i="0">
              <a:solidFill>
                <a:srgbClr val="000000"/>
              </a:solidFill>
              <a:effectLst/>
              <a:latin typeface="Arial Nova Light" panose="020B0304020202020204" pitchFamily="34" charset="0"/>
              <a:ea typeface="游ゴシック" panose="020B0400000000000000" pitchFamily="50" charset="-128"/>
            </a:endParaRPr>
          </a:p>
          <a:p>
            <a:pPr fontAlgn="base">
              <a:lnSpc>
                <a:spcPct val="100000"/>
              </a:lnSpc>
            </a:pPr>
            <a:r>
              <a:rPr lang="ja-JP" sz="2000" b="0" i="0">
                <a:solidFill>
                  <a:srgbClr val="000000"/>
                </a:solidFill>
                <a:effectLst/>
                <a:latin typeface="Arial Nova Light" panose="020B0304020202020204" pitchFamily="34" charset="0"/>
                <a:ea typeface="Consolas" panose="020B0609020204030204" pitchFamily="49" charset="0"/>
              </a:rPr>
              <a:t>En utilisant une syntaxe spécifique, le Dockerfile décrit les étapes nécessaires pour construire l'image, comme installer des logiciels, copier des fichiers dans l'image et configurer des paramètres. </a:t>
            </a:r>
            <a:endParaRPr lang="fr-FR" altLang="ja-JP" sz="2000" b="0" i="0">
              <a:solidFill>
                <a:srgbClr val="000000"/>
              </a:solidFill>
              <a:effectLst/>
              <a:latin typeface="Arial Nova Light" panose="020B0304020202020204" pitchFamily="34" charset="0"/>
              <a:ea typeface="Consolas" panose="020B0609020204030204" pitchFamily="49" charset="0"/>
            </a:endParaRPr>
          </a:p>
          <a:p>
            <a:pPr fontAlgn="base">
              <a:lnSpc>
                <a:spcPct val="100000"/>
              </a:lnSpc>
            </a:pPr>
            <a:r>
              <a:rPr lang="ja-JP" sz="2000" b="0" i="0">
                <a:solidFill>
                  <a:srgbClr val="000000"/>
                </a:solidFill>
                <a:effectLst/>
                <a:latin typeface="Arial Nova Light" panose="020B0304020202020204" pitchFamily="34" charset="0"/>
                <a:ea typeface="Consolas" panose="020B0609020204030204" pitchFamily="49" charset="0"/>
              </a:rPr>
              <a:t>Un utilisateur peut créer une image Docker automatiquement en utilisant la commande docker build avec un Dockerfile. </a:t>
            </a:r>
            <a:endParaRPr lang="ja-JP" sz="2000" b="0" i="0">
              <a:solidFill>
                <a:srgbClr val="000000"/>
              </a:solidFill>
              <a:effectLst/>
              <a:latin typeface="Arial Nova Light" panose="020B0304020202020204" pitchFamily="34" charset="0"/>
              <a:ea typeface="Meiryo UI" panose="020B0604030504040204" pitchFamily="50" charset="-128"/>
            </a:endParaRPr>
          </a:p>
          <a:p>
            <a:pPr>
              <a:lnSpc>
                <a:spcPct val="100000"/>
              </a:lnSpc>
            </a:pPr>
            <a:endParaRPr lang="fr-FR" sz="2000">
              <a:latin typeface="Arial Nova Light" panose="020B0304020202020204" pitchFamily="34" charset="0"/>
            </a:endParaRPr>
          </a:p>
        </p:txBody>
      </p:sp>
      <p:pic>
        <p:nvPicPr>
          <p:cNvPr id="2052" name="Picture 4" descr="Docker CMD VS Entrypoint commands: What's the difference?">
            <a:extLst>
              <a:ext uri="{FF2B5EF4-FFF2-40B4-BE49-F238E27FC236}">
                <a16:creationId xmlns:a16="http://schemas.microsoft.com/office/drawing/2014/main" id="{E92A4D0E-5EEC-CD34-7391-5E4E2626D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92178"/>
            <a:ext cx="5781369" cy="1605935"/>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ー 5">
            <a:extLst>
              <a:ext uri="{FF2B5EF4-FFF2-40B4-BE49-F238E27FC236}">
                <a16:creationId xmlns:a16="http://schemas.microsoft.com/office/drawing/2014/main" id="{4736D6F1-66C3-BDB1-7894-5A1DE9B35C21}"/>
              </a:ext>
            </a:extLst>
          </p:cNvPr>
          <p:cNvSpPr>
            <a:spLocks noGrp="1"/>
          </p:cNvSpPr>
          <p:nvPr>
            <p:ph type="sldNum" sz="quarter" idx="12"/>
          </p:nvPr>
        </p:nvSpPr>
        <p:spPr/>
        <p:txBody>
          <a:bodyPr/>
          <a:lstStyle/>
          <a:p>
            <a:fld id="{27C6CCC6-2BE5-4E42-96A4-D1E8E81A3D8E}" type="slidenum">
              <a:rPr lang="fr-FR" smtClean="0"/>
              <a:t>8</a:t>
            </a:fld>
            <a:endParaRPr lang="fr-FR"/>
          </a:p>
        </p:txBody>
      </p:sp>
    </p:spTree>
    <p:extLst>
      <p:ext uri="{BB962C8B-B14F-4D97-AF65-F5344CB8AC3E}">
        <p14:creationId xmlns:p14="http://schemas.microsoft.com/office/powerpoint/2010/main" val="361789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6D3C38-05B9-1807-A7FF-F1D2608608C2}"/>
              </a:ext>
            </a:extLst>
          </p:cNvPr>
          <p:cNvPicPr>
            <a:picLocks noChangeAspect="1"/>
          </p:cNvPicPr>
          <p:nvPr/>
        </p:nvPicPr>
        <p:blipFill>
          <a:blip r:embed="rId2"/>
          <a:stretch>
            <a:fillRect/>
          </a:stretch>
        </p:blipFill>
        <p:spPr>
          <a:xfrm>
            <a:off x="633318" y="321734"/>
            <a:ext cx="5074532" cy="2905170"/>
          </a:xfrm>
          <a:prstGeom prst="rect">
            <a:avLst/>
          </a:prstGeom>
        </p:spPr>
      </p:pic>
      <p:pic>
        <p:nvPicPr>
          <p:cNvPr id="9" name="Picture 8">
            <a:extLst>
              <a:ext uri="{FF2B5EF4-FFF2-40B4-BE49-F238E27FC236}">
                <a16:creationId xmlns:a16="http://schemas.microsoft.com/office/drawing/2014/main" id="{39089057-6F56-1434-70D7-B16AEFC78DC4}"/>
              </a:ext>
            </a:extLst>
          </p:cNvPr>
          <p:cNvPicPr>
            <a:picLocks noChangeAspect="1"/>
          </p:cNvPicPr>
          <p:nvPr/>
        </p:nvPicPr>
        <p:blipFill>
          <a:blip r:embed="rId3"/>
          <a:stretch>
            <a:fillRect/>
          </a:stretch>
        </p:blipFill>
        <p:spPr>
          <a:xfrm>
            <a:off x="516199" y="3631096"/>
            <a:ext cx="5308768" cy="2760560"/>
          </a:xfrm>
          <a:prstGeom prst="rect">
            <a:avLst/>
          </a:prstGeom>
        </p:spPr>
      </p:pic>
      <p:sp>
        <p:nvSpPr>
          <p:cNvPr id="25"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05A6DF1-10B8-474D-DADC-3DC65A138EF4}"/>
              </a:ext>
            </a:extLst>
          </p:cNvPr>
          <p:cNvSpPr>
            <a:spLocks noGrp="1"/>
          </p:cNvSpPr>
          <p:nvPr>
            <p:ph type="sldNum" sz="quarter" idx="12"/>
          </p:nvPr>
        </p:nvSpPr>
        <p:spPr>
          <a:xfrm>
            <a:off x="8610600" y="6356350"/>
            <a:ext cx="2743200" cy="365125"/>
          </a:xfrm>
        </p:spPr>
        <p:txBody>
          <a:bodyPr>
            <a:normAutofit/>
          </a:bodyPr>
          <a:lstStyle/>
          <a:p>
            <a:pPr>
              <a:spcAft>
                <a:spcPts val="600"/>
              </a:spcAft>
            </a:pPr>
            <a:fld id="{27C6CCC6-2BE5-4E42-96A4-D1E8E81A3D8E}" type="slidenum">
              <a:rPr lang="fr-FR" smtClean="0"/>
              <a:pPr>
                <a:spcAft>
                  <a:spcPts val="600"/>
                </a:spcAft>
              </a:pPr>
              <a:t>9</a:t>
            </a:fld>
            <a:endParaRPr lang="fr-FR"/>
          </a:p>
        </p:txBody>
      </p:sp>
      <p:pic>
        <p:nvPicPr>
          <p:cNvPr id="7" name="Picture 6">
            <a:extLst>
              <a:ext uri="{FF2B5EF4-FFF2-40B4-BE49-F238E27FC236}">
                <a16:creationId xmlns:a16="http://schemas.microsoft.com/office/drawing/2014/main" id="{E6FBF9B3-D437-D434-741F-ACAC71B0758C}"/>
              </a:ext>
            </a:extLst>
          </p:cNvPr>
          <p:cNvPicPr>
            <a:picLocks noChangeAspect="1"/>
          </p:cNvPicPr>
          <p:nvPr/>
        </p:nvPicPr>
        <p:blipFill>
          <a:blip r:embed="rId4"/>
          <a:stretch>
            <a:fillRect/>
          </a:stretch>
        </p:blipFill>
        <p:spPr>
          <a:xfrm>
            <a:off x="6308034" y="1552296"/>
            <a:ext cx="5426764" cy="3608798"/>
          </a:xfrm>
          <a:prstGeom prst="rect">
            <a:avLst/>
          </a:prstGeom>
        </p:spPr>
      </p:pic>
    </p:spTree>
    <p:extLst>
      <p:ext uri="{BB962C8B-B14F-4D97-AF65-F5344CB8AC3E}">
        <p14:creationId xmlns:p14="http://schemas.microsoft.com/office/powerpoint/2010/main" val="3816801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Thème Office</vt:lpstr>
      <vt:lpstr>Docker</vt:lpstr>
      <vt:lpstr>Qu’est-ce qu’une machine virtuelle ?</vt:lpstr>
      <vt:lpstr>Qu’est-ce que Docker ?</vt:lpstr>
      <vt:lpstr>Virtual Machine Vs. Containers</vt:lpstr>
      <vt:lpstr> Quelles sont les avantages de la conteneurisation ?</vt:lpstr>
      <vt:lpstr>Qu’est-ce que la conteneurisation ? </vt:lpstr>
      <vt:lpstr>Qu’est-ce qu’une image Docker, quelles différences avec un conteneur ?</vt:lpstr>
      <vt:lpstr>Qu’est-ce qu’un Dockerfile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3</cp:revision>
  <dcterms:created xsi:type="dcterms:W3CDTF">2023-12-15T13:09:39Z</dcterms:created>
  <dcterms:modified xsi:type="dcterms:W3CDTF">2023-12-18T09:23:40Z</dcterms:modified>
</cp:coreProperties>
</file>