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re e data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Autore e data</a:t>
            </a:r>
          </a:p>
        </p:txBody>
      </p:sp>
      <p:sp>
        <p:nvSpPr>
          <p:cNvPr id="12" name="Titolo presentazion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 algn="ctr">
              <a:defRPr spc="-140" sz="7000"/>
            </a:lvl1pPr>
          </a:lstStyle>
          <a:p>
            <a:pPr/>
            <a:r>
              <a:t>Titolo presentazione</a:t>
            </a:r>
          </a:p>
        </p:txBody>
      </p:sp>
      <p:sp>
        <p:nvSpPr>
          <p:cNvPr id="13" name="Corpo livello uno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Sottotitolo presentazione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itolo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Titolo</a:t>
            </a:r>
          </a:p>
        </p:txBody>
      </p:sp>
      <p:sp>
        <p:nvSpPr>
          <p:cNvPr id="100" name="Sottotitolo diapositiva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Sottotitolo diapositiva</a:t>
            </a:r>
          </a:p>
        </p:txBody>
      </p:sp>
      <p:sp>
        <p:nvSpPr>
          <p:cNvPr id="101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rogram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itolo programma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Titolo programma</a:t>
            </a:r>
          </a:p>
        </p:txBody>
      </p:sp>
      <p:sp>
        <p:nvSpPr>
          <p:cNvPr id="109" name="Sottotitolo programma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Sottotitolo programma</a:t>
            </a:r>
          </a:p>
        </p:txBody>
      </p:sp>
      <p:sp>
        <p:nvSpPr>
          <p:cNvPr id="110" name="Corpo livello uno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Argomenti del programma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1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ichiar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orpo livello uno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Dichiarazione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Informazione import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orpo livello uno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7" name="Dettagli informazione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Dettagli informazione</a:t>
            </a:r>
          </a:p>
        </p:txBody>
      </p:sp>
      <p:sp>
        <p:nvSpPr>
          <p:cNvPr id="128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Attribuzione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Attribuzione</a:t>
            </a:r>
          </a:p>
        </p:txBody>
      </p:sp>
      <p:sp>
        <p:nvSpPr>
          <p:cNvPr id="136" name="Corpo livello uno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“Citazione degna di nota”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7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 - 3 per pa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iotola di insalata con riso saltato, uova sode e bacchette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Ciotola con frittelle al salmone, insalata e humm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Pappardelle con burro al prezzemolo, nocciole tostate e scaglie di parmigiano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iotola di insalata con riso saltato, uova sode e bacchette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Numero diapositiva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olo e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 e lime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Titolo presentazion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 algn="ctr">
              <a:defRPr spc="-140" sz="7000"/>
            </a:lvl1pPr>
          </a:lstStyle>
          <a:p>
            <a:pPr/>
            <a:r>
              <a:t>Titolo presentazione</a:t>
            </a:r>
          </a:p>
        </p:txBody>
      </p:sp>
      <p:sp>
        <p:nvSpPr>
          <p:cNvPr id="23" name="Autore e data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Autore e data</a:t>
            </a:r>
          </a:p>
        </p:txBody>
      </p:sp>
      <p:sp>
        <p:nvSpPr>
          <p:cNvPr id="24" name="Corpo livello uno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Sottotitolo presentazione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olo e f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iotola con frittelle al salmone, insalata e humm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Titolo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Titolo</a:t>
            </a:r>
          </a:p>
        </p:txBody>
      </p:sp>
      <p:sp>
        <p:nvSpPr>
          <p:cNvPr id="34" name="Corpo livello uno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Sottotitolo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Numero diapositiva"/>
          <p:cNvSpPr txBox="1"/>
          <p:nvPr>
            <p:ph type="sldNum" sz="quarter" idx="2"/>
          </p:nvPr>
        </p:nvSpPr>
        <p:spPr>
          <a:xfrm>
            <a:off x="11987377" y="13060544"/>
            <a:ext cx="396749" cy="39928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olo ed ele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olo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Titolo</a:t>
            </a:r>
          </a:p>
        </p:txBody>
      </p:sp>
      <p:sp>
        <p:nvSpPr>
          <p:cNvPr id="43" name="Sottotitolo diapositiva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Sottotitolo diapositiva</a:t>
            </a:r>
          </a:p>
        </p:txBody>
      </p:sp>
      <p:sp>
        <p:nvSpPr>
          <p:cNvPr id="44" name="Corpo livello uno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Testo elenco puntato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Ele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orpo livello uno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Testo elenco puntato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olo, elenco e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ottotitolo diapositiva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Sottotitolo diapositiva</a:t>
            </a:r>
          </a:p>
        </p:txBody>
      </p:sp>
      <p:sp>
        <p:nvSpPr>
          <p:cNvPr id="61" name="Corpo livello uno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Testo elenco puntato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Pappardelle con burro al prezzemolo, nocciole tostate e scaglie di parmigiano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Titolo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Titolo</a:t>
            </a:r>
          </a:p>
        </p:txBody>
      </p:sp>
      <p:sp>
        <p:nvSpPr>
          <p:cNvPr id="64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olo, elenco e diretta picco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ottotitolo diapositiva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Sottotitolo diapositiva</a:t>
            </a:r>
          </a:p>
        </p:txBody>
      </p:sp>
      <p:sp>
        <p:nvSpPr>
          <p:cNvPr id="72" name="Corpo livello uno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Testo elenco puntato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3" name="Titolo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Titolo</a:t>
            </a:r>
          </a:p>
        </p:txBody>
      </p:sp>
      <p:sp>
        <p:nvSpPr>
          <p:cNvPr id="74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olo, elenco e diretta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ottotitolo diapositiva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Sottotitolo diapositiva</a:t>
            </a:r>
          </a:p>
        </p:txBody>
      </p:sp>
      <p:sp>
        <p:nvSpPr>
          <p:cNvPr id="82" name="Corpo livello uno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Testo elenco puntato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3" name="Titolo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Titolo</a:t>
            </a:r>
          </a:p>
        </p:txBody>
      </p:sp>
      <p:sp>
        <p:nvSpPr>
          <p:cNvPr id="84" name="Numero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olo sezion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Titolo sezione</a:t>
            </a:r>
          </a:p>
        </p:txBody>
      </p:sp>
      <p:sp>
        <p:nvSpPr>
          <p:cNvPr id="92" name="Numero diapositiva"/>
          <p:cNvSpPr txBox="1"/>
          <p:nvPr>
            <p:ph type="sldNum" sz="quarter" idx="2"/>
          </p:nvPr>
        </p:nvSpPr>
        <p:spPr>
          <a:xfrm>
            <a:off x="11987377" y="13060544"/>
            <a:ext cx="396749" cy="39928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Titolo</a:t>
            </a:r>
          </a:p>
        </p:txBody>
      </p:sp>
      <p:sp>
        <p:nvSpPr>
          <p:cNvPr id="3" name="Corpo livello uno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Testo elenco puntato diapositiva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Numero diapositiva"/>
          <p:cNvSpPr txBox="1"/>
          <p:nvPr>
            <p:ph type="sldNum" sz="quarter" idx="2"/>
          </p:nvPr>
        </p:nvSpPr>
        <p:spPr>
          <a:xfrm>
            <a:off x="11987377" y="13056310"/>
            <a:ext cx="396749" cy="39928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2000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eg"/><Relationship Id="rId3" Type="http://schemas.openxmlformats.org/officeDocument/2006/relationships/image" Target="../media/image1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image" Target="../media/image12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image" Target="../media/image13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image" Target="../media/image14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image" Target="../media/image15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image" Target="../media/image16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eg"/><Relationship Id="rId3" Type="http://schemas.openxmlformats.org/officeDocument/2006/relationships/image" Target="../media/image1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eg"/><Relationship Id="rId3" Type="http://schemas.openxmlformats.org/officeDocument/2006/relationships/image" Target="../media/image1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eg"/><Relationship Id="rId3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eg"/><Relationship Id="rId3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eg"/><Relationship Id="rId3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eg"/><Relationship Id="rId3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eg"/><Relationship Id="rId3" Type="http://schemas.openxmlformats.org/officeDocument/2006/relationships/image" Target="../media/image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eg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eg"/><Relationship Id="rId3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Francesco Spezzano 534050"/>
          <p:cNvSpPr txBox="1"/>
          <p:nvPr>
            <p:ph type="body" idx="21"/>
          </p:nvPr>
        </p:nvSpPr>
        <p:spPr>
          <a:xfrm>
            <a:off x="980161" y="12677472"/>
            <a:ext cx="6617814" cy="63697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0"/>
            </a:lvl1pPr>
          </a:lstStyle>
          <a:p>
            <a:pPr/>
            <a:r>
              <a:t>Francesco Spezzano 534050</a:t>
            </a:r>
          </a:p>
        </p:txBody>
      </p:sp>
      <p:sp>
        <p:nvSpPr>
          <p:cNvPr id="172" name="ADTViewer: un’interfaccia utente per l’analisi delle intrusioni informatiche"/>
          <p:cNvSpPr txBox="1"/>
          <p:nvPr>
            <p:ph type="ctrTitle"/>
          </p:nvPr>
        </p:nvSpPr>
        <p:spPr>
          <a:xfrm>
            <a:off x="1206498" y="2908197"/>
            <a:ext cx="21971004" cy="4648201"/>
          </a:xfrm>
          <a:prstGeom prst="rect">
            <a:avLst/>
          </a:prstGeom>
        </p:spPr>
        <p:txBody>
          <a:bodyPr anchor="ctr"/>
          <a:lstStyle>
            <a:lvl1pPr>
              <a:lnSpc>
                <a:spcPct val="90000"/>
              </a:lnSpc>
              <a:defRPr spc="-200" sz="10000"/>
            </a:lvl1pPr>
          </a:lstStyle>
          <a:p>
            <a:pPr/>
            <a:r>
              <a:t>ADTViewer: un’interfaccia utente per l’analisi delle intrusioni informatiche</a:t>
            </a:r>
          </a:p>
        </p:txBody>
      </p:sp>
      <p:sp>
        <p:nvSpPr>
          <p:cNvPr id="173" name="Relatore…"/>
          <p:cNvSpPr txBox="1"/>
          <p:nvPr>
            <p:ph type="subTitle" sz="quarter" idx="1"/>
          </p:nvPr>
        </p:nvSpPr>
        <p:spPr>
          <a:xfrm>
            <a:off x="964425" y="8617936"/>
            <a:ext cx="7875701" cy="1905001"/>
          </a:xfrm>
          <a:prstGeom prst="rect">
            <a:avLst/>
          </a:prstGeom>
        </p:spPr>
        <p:txBody>
          <a:bodyPr/>
          <a:lstStyle/>
          <a:p>
            <a:pPr>
              <a:defRPr b="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Relatore </a:t>
            </a:r>
          </a:p>
          <a:p>
            <a:pPr/>
            <a:r>
              <a:t>Prof. Stefano Iannucci</a:t>
            </a:r>
          </a:p>
        </p:txBody>
      </p:sp>
      <p:sp>
        <p:nvSpPr>
          <p:cNvPr id="174" name="Anno Accademico 2023/2024"/>
          <p:cNvSpPr txBox="1"/>
          <p:nvPr/>
        </p:nvSpPr>
        <p:spPr>
          <a:xfrm>
            <a:off x="16786025" y="12677472"/>
            <a:ext cx="6617814" cy="636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r" defTabSz="825500">
              <a:lnSpc>
                <a:spcPct val="100000"/>
              </a:lnSpc>
              <a:spcBef>
                <a:spcPts val="0"/>
              </a:spcBef>
              <a:defRPr sz="3600"/>
            </a:lvl1pPr>
          </a:lstStyle>
          <a:p>
            <a:pPr/>
            <a:r>
              <a:t>Anno Accademico 2023/2024</a:t>
            </a:r>
          </a:p>
        </p:txBody>
      </p:sp>
      <p:sp>
        <p:nvSpPr>
          <p:cNvPr id="175" name="Correlatore…"/>
          <p:cNvSpPr txBox="1"/>
          <p:nvPr/>
        </p:nvSpPr>
        <p:spPr>
          <a:xfrm>
            <a:off x="15543874" y="8617936"/>
            <a:ext cx="7875701" cy="1905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r" defTabSz="825500">
              <a:lnSpc>
                <a:spcPct val="100000"/>
              </a:lnSpc>
              <a:spcBef>
                <a:spcPts val="0"/>
              </a:spcBef>
              <a:defRPr sz="5500"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r>
              <a:t>Correlatore </a:t>
            </a:r>
          </a:p>
          <a:p>
            <a:pPr algn="r" defTabSz="825500">
              <a:lnSpc>
                <a:spcPct val="100000"/>
              </a:lnSpc>
              <a:spcBef>
                <a:spcPts val="0"/>
              </a:spcBef>
              <a:defRPr b="1" sz="5500"/>
            </a:pPr>
            <a:r>
              <a:t>Dott. Tommaso Caiazzi</a:t>
            </a:r>
          </a:p>
        </p:txBody>
      </p:sp>
      <p:pic>
        <p:nvPicPr>
          <p:cNvPr id="176" name="Logo_Roma_Tre.jpg" descr="Logo_Roma_Tr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8128" y="275492"/>
            <a:ext cx="3014502" cy="1660068"/>
          </a:xfrm>
          <a:prstGeom prst="rect">
            <a:avLst/>
          </a:prstGeom>
          <a:ln w="12700">
            <a:miter lim="400000"/>
          </a:ln>
        </p:spPr>
      </p:pic>
      <p:pic>
        <p:nvPicPr>
          <p:cNvPr id="177" name="Dipartimento-di-Ingegneria-Civile-Informatica-e-Tecnologie-Aeronautiche.png" descr="Dipartimento-di-Ingegneria-Civile-Informatica-e-Tecnologie-Aeronautich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826062" y="199292"/>
            <a:ext cx="4188088" cy="1660067"/>
          </a:xfrm>
          <a:prstGeom prst="rect">
            <a:avLst/>
          </a:prstGeom>
          <a:ln w="12700">
            <a:miter lim="400000"/>
          </a:ln>
        </p:spPr>
      </p:pic>
      <p:sp>
        <p:nvSpPr>
          <p:cNvPr id="178" name="Numero diapositiva"/>
          <p:cNvSpPr txBox="1"/>
          <p:nvPr>
            <p:ph type="sldNum" sz="quarter" idx="4294967295"/>
          </p:nvPr>
        </p:nvSpPr>
        <p:spPr>
          <a:xfrm>
            <a:off x="23747475" y="13056310"/>
            <a:ext cx="255525" cy="39928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7" name="Raggruppa"/>
          <p:cNvGrpSpPr/>
          <p:nvPr/>
        </p:nvGrpSpPr>
        <p:grpSpPr>
          <a:xfrm>
            <a:off x="-1" y="12925507"/>
            <a:ext cx="24384001" cy="788377"/>
            <a:chOff x="0" y="0"/>
            <a:chExt cx="24384000" cy="788376"/>
          </a:xfrm>
        </p:grpSpPr>
        <p:sp>
          <p:nvSpPr>
            <p:cNvPr id="285" name="Rettangolo"/>
            <p:cNvSpPr/>
            <p:nvPr/>
          </p:nvSpPr>
          <p:spPr>
            <a:xfrm>
              <a:off x="0" y="0"/>
              <a:ext cx="24384000" cy="788377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hueOff val="114395"/>
                    <a:lumOff val="-24975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86" name="ADTViewer: un’interfaccia utente per l’analisi delle intrusioni informatiche - Francesco Spezzano"/>
            <p:cNvSpPr txBox="1"/>
            <p:nvPr/>
          </p:nvSpPr>
          <p:spPr>
            <a:xfrm>
              <a:off x="384243" y="171938"/>
              <a:ext cx="13620181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defRPr>
              </a:lvl1pPr>
            </a:lstStyle>
            <a:p>
              <a:pPr/>
              <a:r>
                <a:t>ADTViewer: un’interfaccia utente per l’analisi delle intrusioni informatiche - Francesco Spezzano</a:t>
              </a:r>
            </a:p>
          </p:txBody>
        </p:sp>
      </p:grpSp>
      <p:pic>
        <p:nvPicPr>
          <p:cNvPr id="288" name="Logo_Roma_Tre.jpg" descr="Logo_Roma_Tr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8128" y="275492"/>
            <a:ext cx="3014502" cy="1660068"/>
          </a:xfrm>
          <a:prstGeom prst="rect">
            <a:avLst/>
          </a:prstGeom>
          <a:ln w="12700">
            <a:miter lim="400000"/>
          </a:ln>
        </p:spPr>
      </p:pic>
      <p:pic>
        <p:nvPicPr>
          <p:cNvPr id="289" name="Dipartimento-di-Ingegneria-Civile-Informatica-e-Tecnologie-Aeronautiche.png" descr="Dipartimento-di-Ingegneria-Civile-Informatica-e-Tecnologie-Aeronautich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826062" y="199292"/>
            <a:ext cx="4188088" cy="1660067"/>
          </a:xfrm>
          <a:prstGeom prst="rect">
            <a:avLst/>
          </a:prstGeom>
          <a:ln w="12700">
            <a:miter lim="400000"/>
          </a:ln>
        </p:spPr>
      </p:pic>
      <p:sp>
        <p:nvSpPr>
          <p:cNvPr id="290" name="Workflow: caricamento e visualizzazione ADT"/>
          <p:cNvSpPr txBox="1"/>
          <p:nvPr/>
        </p:nvSpPr>
        <p:spPr>
          <a:xfrm>
            <a:off x="4687620" y="429274"/>
            <a:ext cx="15008761" cy="20240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b="1" spc="-140" sz="7000"/>
            </a:lvl1pPr>
          </a:lstStyle>
          <a:p>
            <a:pPr/>
            <a:r>
              <a:t>Workflow: caricamento e visualizzazione ADT</a:t>
            </a:r>
          </a:p>
        </p:txBody>
      </p:sp>
      <p:sp>
        <p:nvSpPr>
          <p:cNvPr id="291" name="Numero diapositiva"/>
          <p:cNvSpPr txBox="1"/>
          <p:nvPr>
            <p:ph type="sldNum" sz="quarter" idx="4294967295"/>
          </p:nvPr>
        </p:nvSpPr>
        <p:spPr>
          <a:xfrm>
            <a:off x="23678388" y="13056310"/>
            <a:ext cx="396749" cy="39928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92" name="tree_viz_info.png" descr="tree_viz_info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96062" y="2976357"/>
            <a:ext cx="23606613" cy="94261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" name="Raggruppa"/>
          <p:cNvGrpSpPr/>
          <p:nvPr/>
        </p:nvGrpSpPr>
        <p:grpSpPr>
          <a:xfrm>
            <a:off x="-1" y="12925507"/>
            <a:ext cx="24384001" cy="788377"/>
            <a:chOff x="0" y="0"/>
            <a:chExt cx="24384000" cy="788376"/>
          </a:xfrm>
        </p:grpSpPr>
        <p:sp>
          <p:nvSpPr>
            <p:cNvPr id="294" name="Rettangolo"/>
            <p:cNvSpPr/>
            <p:nvPr/>
          </p:nvSpPr>
          <p:spPr>
            <a:xfrm>
              <a:off x="0" y="0"/>
              <a:ext cx="24384000" cy="788377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hueOff val="114395"/>
                    <a:lumOff val="-24975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95" name="ADTViewer: un’interfaccia utente per l’analisi delle intrusioni informatiche - Francesco Spezzano"/>
            <p:cNvSpPr txBox="1"/>
            <p:nvPr/>
          </p:nvSpPr>
          <p:spPr>
            <a:xfrm>
              <a:off x="384243" y="171938"/>
              <a:ext cx="13620181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defRPr>
              </a:lvl1pPr>
            </a:lstStyle>
            <a:p>
              <a:pPr/>
              <a:r>
                <a:t>ADTViewer: un’interfaccia utente per l’analisi delle intrusioni informatiche - Francesco Spezzano</a:t>
              </a:r>
            </a:p>
          </p:txBody>
        </p:sp>
      </p:grpSp>
      <p:pic>
        <p:nvPicPr>
          <p:cNvPr id="297" name="Logo_Roma_Tre.jpg" descr="Logo_Roma_Tr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8128" y="275492"/>
            <a:ext cx="3014502" cy="1660068"/>
          </a:xfrm>
          <a:prstGeom prst="rect">
            <a:avLst/>
          </a:prstGeom>
          <a:ln w="12700">
            <a:miter lim="400000"/>
          </a:ln>
        </p:spPr>
      </p:pic>
      <p:pic>
        <p:nvPicPr>
          <p:cNvPr id="298" name="Dipartimento-di-Ingegneria-Civile-Informatica-e-Tecnologie-Aeronautiche.png" descr="Dipartimento-di-Ingegneria-Civile-Informatica-e-Tecnologie-Aeronautich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826062" y="199292"/>
            <a:ext cx="4188088" cy="1660067"/>
          </a:xfrm>
          <a:prstGeom prst="rect">
            <a:avLst/>
          </a:prstGeom>
          <a:ln w="12700">
            <a:miter lim="400000"/>
          </a:ln>
        </p:spPr>
      </p:pic>
      <p:sp>
        <p:nvSpPr>
          <p:cNvPr id="299" name="Workflow: gestione e ricalcolo policy"/>
          <p:cNvSpPr txBox="1"/>
          <p:nvPr/>
        </p:nvSpPr>
        <p:spPr>
          <a:xfrm>
            <a:off x="4687620" y="429274"/>
            <a:ext cx="15008761" cy="20240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b="1" spc="-140" sz="7000"/>
            </a:lvl1pPr>
          </a:lstStyle>
          <a:p>
            <a:pPr/>
            <a:r>
              <a:t>Workflow: gestione e ricalcolo policy</a:t>
            </a:r>
          </a:p>
        </p:txBody>
      </p:sp>
      <p:sp>
        <p:nvSpPr>
          <p:cNvPr id="300" name="Numero diapositiva"/>
          <p:cNvSpPr txBox="1"/>
          <p:nvPr>
            <p:ph type="sldNum" sz="quarter" idx="4294967295"/>
          </p:nvPr>
        </p:nvSpPr>
        <p:spPr>
          <a:xfrm>
            <a:off x="23678388" y="13056310"/>
            <a:ext cx="396749" cy="39928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01" name="noRecon_policy.png" descr="noRecon_policy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982334" y="2772626"/>
            <a:ext cx="8383966" cy="9833600"/>
          </a:xfrm>
          <a:prstGeom prst="rect">
            <a:avLst/>
          </a:prstGeom>
          <a:ln w="12700">
            <a:miter lim="400000"/>
          </a:ln>
        </p:spPr>
      </p:pic>
      <p:sp>
        <p:nvSpPr>
          <p:cNvPr id="302" name="Visualizzazione dettagliata e navigabile delle policy generate da PANACEA…"/>
          <p:cNvSpPr txBox="1"/>
          <p:nvPr>
            <p:ph type="body" sz="half" idx="1"/>
          </p:nvPr>
        </p:nvSpPr>
        <p:spPr>
          <a:xfrm>
            <a:off x="1206500" y="2848716"/>
            <a:ext cx="10160000" cy="9833600"/>
          </a:xfrm>
          <a:prstGeom prst="rect">
            <a:avLst/>
          </a:prstGeom>
        </p:spPr>
        <p:txBody>
          <a:bodyPr/>
          <a:lstStyle/>
          <a:p>
            <a:pPr/>
            <a:r>
              <a:t>Visualizzazione dettagliata e </a:t>
            </a:r>
            <a:r>
              <a:rPr>
                <a:solidFill>
                  <a:schemeClr val="accent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navigabile</a:t>
            </a:r>
            <a:r>
              <a:t> delle policy generate da PANACEA</a:t>
            </a:r>
          </a:p>
          <a:p>
            <a:pPr/>
            <a:r>
              <a:t>Possibilità di </a:t>
            </a:r>
            <a:r>
              <a:rPr>
                <a:solidFill>
                  <a:schemeClr val="accent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escludere</a:t>
            </a:r>
            <a:r>
              <a:rPr>
                <a:solidFill>
                  <a:schemeClr val="accent1">
                    <a:lumOff val="-135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 </a:t>
            </a:r>
            <a:r>
              <a:rPr>
                <a:solidFill>
                  <a:schemeClr val="accent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azioni</a:t>
            </a:r>
            <a:r>
              <a:t> di attacco e </a:t>
            </a:r>
            <a:r>
              <a:rPr>
                <a:solidFill>
                  <a:schemeClr val="accent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ricalcolare</a:t>
            </a:r>
            <a:r>
              <a:t> automaticamente nuove policy</a:t>
            </a:r>
          </a:p>
          <a:p>
            <a:pPr/>
            <a:r>
              <a:rPr>
                <a:solidFill>
                  <a:schemeClr val="accent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Aggiornamento</a:t>
            </a:r>
            <a:r>
              <a:t> interattivo e visivo degli </a:t>
            </a:r>
            <a:r>
              <a:rPr>
                <a:solidFill>
                  <a:schemeClr val="accent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alberi</a:t>
            </a:r>
            <a:r>
              <a:t> e delle </a:t>
            </a:r>
            <a:r>
              <a:rPr>
                <a:solidFill>
                  <a:schemeClr val="accent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policy</a:t>
            </a:r>
            <a:r>
              <a:t> dopo modifiche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6" name="Raggruppa"/>
          <p:cNvGrpSpPr/>
          <p:nvPr/>
        </p:nvGrpSpPr>
        <p:grpSpPr>
          <a:xfrm>
            <a:off x="-1" y="12925507"/>
            <a:ext cx="24384001" cy="788377"/>
            <a:chOff x="0" y="0"/>
            <a:chExt cx="24384000" cy="788376"/>
          </a:xfrm>
        </p:grpSpPr>
        <p:sp>
          <p:nvSpPr>
            <p:cNvPr id="304" name="Rettangolo"/>
            <p:cNvSpPr/>
            <p:nvPr/>
          </p:nvSpPr>
          <p:spPr>
            <a:xfrm>
              <a:off x="0" y="0"/>
              <a:ext cx="24384000" cy="788377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hueOff val="114395"/>
                    <a:lumOff val="-24975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05" name="ADTViewer: un’interfaccia utente per l’analisi delle intrusioni informatiche - Francesco Spezzano"/>
            <p:cNvSpPr txBox="1"/>
            <p:nvPr/>
          </p:nvSpPr>
          <p:spPr>
            <a:xfrm>
              <a:off x="384243" y="171938"/>
              <a:ext cx="13620181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defRPr>
              </a:lvl1pPr>
            </a:lstStyle>
            <a:p>
              <a:pPr/>
              <a:r>
                <a:t>ADTViewer: un’interfaccia utente per l’analisi delle intrusioni informatiche - Francesco Spezzano</a:t>
              </a:r>
            </a:p>
          </p:txBody>
        </p:sp>
      </p:grpSp>
      <p:pic>
        <p:nvPicPr>
          <p:cNvPr id="307" name="Logo_Roma_Tre.jpg" descr="Logo_Roma_Tr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8128" y="275492"/>
            <a:ext cx="3014502" cy="1660068"/>
          </a:xfrm>
          <a:prstGeom prst="rect">
            <a:avLst/>
          </a:prstGeom>
          <a:ln w="12700">
            <a:miter lim="400000"/>
          </a:ln>
        </p:spPr>
      </p:pic>
      <p:pic>
        <p:nvPicPr>
          <p:cNvPr id="308" name="Dipartimento-di-Ingegneria-Civile-Informatica-e-Tecnologie-Aeronautiche.png" descr="Dipartimento-di-Ingegneria-Civile-Informatica-e-Tecnologie-Aeronautich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826062" y="199292"/>
            <a:ext cx="4188088" cy="1660067"/>
          </a:xfrm>
          <a:prstGeom prst="rect">
            <a:avLst/>
          </a:prstGeom>
          <a:ln w="12700">
            <a:miter lim="400000"/>
          </a:ln>
        </p:spPr>
      </p:pic>
      <p:sp>
        <p:nvSpPr>
          <p:cNvPr id="309" name="Workflow: gestione e ricalcolo policy"/>
          <p:cNvSpPr txBox="1"/>
          <p:nvPr/>
        </p:nvSpPr>
        <p:spPr>
          <a:xfrm>
            <a:off x="4687620" y="429274"/>
            <a:ext cx="15008761" cy="20240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b="1" spc="-140" sz="7000"/>
            </a:lvl1pPr>
          </a:lstStyle>
          <a:p>
            <a:pPr/>
            <a:r>
              <a:t>Workflow: gestione e ricalcolo policy</a:t>
            </a:r>
          </a:p>
        </p:txBody>
      </p:sp>
      <p:sp>
        <p:nvSpPr>
          <p:cNvPr id="310" name="Numero diapositiva"/>
          <p:cNvSpPr txBox="1"/>
          <p:nvPr>
            <p:ph type="sldNum" sz="quarter" idx="4294967295"/>
          </p:nvPr>
        </p:nvSpPr>
        <p:spPr>
          <a:xfrm>
            <a:off x="23678388" y="13056310"/>
            <a:ext cx="396749" cy="39928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11" name="actions_manager_overview.png" descr="actions_manager_overview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87350" y="2972539"/>
            <a:ext cx="23609300" cy="9433773"/>
          </a:xfrm>
          <a:prstGeom prst="rect">
            <a:avLst/>
          </a:prstGeom>
          <a:ln w="12700">
            <a:miter lim="400000"/>
          </a:ln>
        </p:spPr>
      </p:pic>
      <p:pic>
        <p:nvPicPr>
          <p:cNvPr id="312" name="Screenshot 2025-03-12 alle 15.30.07.png" descr="Screenshot 2025-03-12 alle 15.30.07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14796" y="4193752"/>
            <a:ext cx="7380404" cy="79616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6" name="Raggruppa"/>
          <p:cNvGrpSpPr/>
          <p:nvPr/>
        </p:nvGrpSpPr>
        <p:grpSpPr>
          <a:xfrm>
            <a:off x="-1" y="12925507"/>
            <a:ext cx="24384001" cy="788377"/>
            <a:chOff x="0" y="0"/>
            <a:chExt cx="24384000" cy="788376"/>
          </a:xfrm>
        </p:grpSpPr>
        <p:sp>
          <p:nvSpPr>
            <p:cNvPr id="314" name="Rettangolo"/>
            <p:cNvSpPr/>
            <p:nvPr/>
          </p:nvSpPr>
          <p:spPr>
            <a:xfrm>
              <a:off x="0" y="0"/>
              <a:ext cx="24384000" cy="788377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hueOff val="114395"/>
                    <a:lumOff val="-24975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15" name="ADTViewer: un’interfaccia utente per l’analisi delle intrusioni informatiche - Francesco Spezzano"/>
            <p:cNvSpPr txBox="1"/>
            <p:nvPr/>
          </p:nvSpPr>
          <p:spPr>
            <a:xfrm>
              <a:off x="384243" y="171938"/>
              <a:ext cx="13620181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defRPr>
              </a:lvl1pPr>
            </a:lstStyle>
            <a:p>
              <a:pPr/>
              <a:r>
                <a:t>ADTViewer: un’interfaccia utente per l’analisi delle intrusioni informatiche - Francesco Spezzano</a:t>
              </a:r>
            </a:p>
          </p:txBody>
        </p:sp>
      </p:grpSp>
      <p:pic>
        <p:nvPicPr>
          <p:cNvPr id="317" name="Logo_Roma_Tre.jpg" descr="Logo_Roma_Tr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8128" y="275492"/>
            <a:ext cx="3014502" cy="1660068"/>
          </a:xfrm>
          <a:prstGeom prst="rect">
            <a:avLst/>
          </a:prstGeom>
          <a:ln w="12700">
            <a:miter lim="400000"/>
          </a:ln>
        </p:spPr>
      </p:pic>
      <p:pic>
        <p:nvPicPr>
          <p:cNvPr id="318" name="Dipartimento-di-Ingegneria-Civile-Informatica-e-Tecnologie-Aeronautiche.png" descr="Dipartimento-di-Ingegneria-Civile-Informatica-e-Tecnologie-Aeronautich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826062" y="199292"/>
            <a:ext cx="4188088" cy="1660067"/>
          </a:xfrm>
          <a:prstGeom prst="rect">
            <a:avLst/>
          </a:prstGeom>
          <a:ln w="12700">
            <a:miter lim="400000"/>
          </a:ln>
        </p:spPr>
      </p:pic>
      <p:sp>
        <p:nvSpPr>
          <p:cNvPr id="319" name="Workflow: Analisi costi e confronto policy"/>
          <p:cNvSpPr txBox="1"/>
          <p:nvPr/>
        </p:nvSpPr>
        <p:spPr>
          <a:xfrm>
            <a:off x="4687620" y="416574"/>
            <a:ext cx="15008761" cy="20240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b="1" spc="-140" sz="7000"/>
            </a:lvl1pPr>
          </a:lstStyle>
          <a:p>
            <a:pPr/>
            <a:r>
              <a:t>Workflow: Analisi costi e confronto policy</a:t>
            </a:r>
          </a:p>
        </p:txBody>
      </p:sp>
      <p:sp>
        <p:nvSpPr>
          <p:cNvPr id="320" name="Numero diapositiva"/>
          <p:cNvSpPr txBox="1"/>
          <p:nvPr>
            <p:ph type="sldNum" sz="quarter" idx="4294967295"/>
          </p:nvPr>
        </p:nvSpPr>
        <p:spPr>
          <a:xfrm>
            <a:off x="23698199" y="13056310"/>
            <a:ext cx="396749" cy="39928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21" name="Grafici cumulativi costi (Attaccante vs Difensore) per ogni policy…"/>
          <p:cNvSpPr txBox="1"/>
          <p:nvPr>
            <p:ph type="body" idx="1"/>
          </p:nvPr>
        </p:nvSpPr>
        <p:spPr>
          <a:xfrm>
            <a:off x="1206500" y="2848716"/>
            <a:ext cx="21971000" cy="9833600"/>
          </a:xfrm>
          <a:prstGeom prst="rect">
            <a:avLst/>
          </a:prstGeom>
        </p:spPr>
        <p:txBody>
          <a:bodyPr/>
          <a:lstStyle/>
          <a:p>
            <a:pPr/>
            <a:r>
              <a:rPr>
                <a:latin typeface="Helvetica Neue Medium"/>
                <a:ea typeface="Helvetica Neue Medium"/>
                <a:cs typeface="Helvetica Neue Medium"/>
                <a:sym typeface="Helvetica Neue Medium"/>
              </a:rPr>
              <a:t>Grafici cumulativi</a:t>
            </a:r>
            <a:r>
              <a:t> costi (Attaccante vs Difensore) per ogni policy</a:t>
            </a:r>
          </a:p>
          <a:p>
            <a:pPr/>
            <a:r>
              <a:rPr>
                <a:latin typeface="Helvetica Neue Medium"/>
                <a:ea typeface="Helvetica Neue Medium"/>
                <a:cs typeface="Helvetica Neue Medium"/>
                <a:sym typeface="Helvetica Neue Medium"/>
              </a:rPr>
              <a:t>Confronto</a:t>
            </a:r>
            <a:r>
              <a:t> diretto di più policy per analisi strategica delle contromisure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5" name="Raggruppa"/>
          <p:cNvGrpSpPr/>
          <p:nvPr/>
        </p:nvGrpSpPr>
        <p:grpSpPr>
          <a:xfrm>
            <a:off x="-1" y="12925507"/>
            <a:ext cx="24384001" cy="788377"/>
            <a:chOff x="0" y="0"/>
            <a:chExt cx="24384000" cy="788376"/>
          </a:xfrm>
        </p:grpSpPr>
        <p:sp>
          <p:nvSpPr>
            <p:cNvPr id="323" name="Rettangolo"/>
            <p:cNvSpPr/>
            <p:nvPr/>
          </p:nvSpPr>
          <p:spPr>
            <a:xfrm>
              <a:off x="0" y="0"/>
              <a:ext cx="24384000" cy="788377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hueOff val="114395"/>
                    <a:lumOff val="-24975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24" name="ADTViewer: un’interfaccia utente per l’analisi delle intrusioni informatiche - Francesco Spezzano"/>
            <p:cNvSpPr txBox="1"/>
            <p:nvPr/>
          </p:nvSpPr>
          <p:spPr>
            <a:xfrm>
              <a:off x="384243" y="171938"/>
              <a:ext cx="13620181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defRPr>
              </a:lvl1pPr>
            </a:lstStyle>
            <a:p>
              <a:pPr/>
              <a:r>
                <a:t>ADTViewer: un’interfaccia utente per l’analisi delle intrusioni informatiche - Francesco Spezzano</a:t>
              </a:r>
            </a:p>
          </p:txBody>
        </p:sp>
      </p:grpSp>
      <p:pic>
        <p:nvPicPr>
          <p:cNvPr id="326" name="Logo_Roma_Tre.jpg" descr="Logo_Roma_Tr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8128" y="275492"/>
            <a:ext cx="3014502" cy="1660068"/>
          </a:xfrm>
          <a:prstGeom prst="rect">
            <a:avLst/>
          </a:prstGeom>
          <a:ln w="12700">
            <a:miter lim="400000"/>
          </a:ln>
        </p:spPr>
      </p:pic>
      <p:pic>
        <p:nvPicPr>
          <p:cNvPr id="327" name="Dipartimento-di-Ingegneria-Civile-Informatica-e-Tecnologie-Aeronautiche.png" descr="Dipartimento-di-Ingegneria-Civile-Informatica-e-Tecnologie-Aeronautich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826062" y="199292"/>
            <a:ext cx="4188088" cy="1660067"/>
          </a:xfrm>
          <a:prstGeom prst="rect">
            <a:avLst/>
          </a:prstGeom>
          <a:ln w="12700">
            <a:miter lim="400000"/>
          </a:ln>
        </p:spPr>
      </p:pic>
      <p:sp>
        <p:nvSpPr>
          <p:cNvPr id="328" name="Workflow: Analisi costi e confronto policy"/>
          <p:cNvSpPr txBox="1"/>
          <p:nvPr/>
        </p:nvSpPr>
        <p:spPr>
          <a:xfrm>
            <a:off x="4687620" y="416574"/>
            <a:ext cx="15008761" cy="20240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b="1" spc="-140" sz="7000"/>
            </a:lvl1pPr>
          </a:lstStyle>
          <a:p>
            <a:pPr/>
            <a:r>
              <a:t>Workflow: Analisi costi e confronto policy</a:t>
            </a:r>
          </a:p>
        </p:txBody>
      </p:sp>
      <p:sp>
        <p:nvSpPr>
          <p:cNvPr id="329" name="Numero diapositiva"/>
          <p:cNvSpPr txBox="1"/>
          <p:nvPr>
            <p:ph type="sldNum" sz="quarter" idx="4294967295"/>
          </p:nvPr>
        </p:nvSpPr>
        <p:spPr>
          <a:xfrm>
            <a:off x="23698199" y="13056310"/>
            <a:ext cx="396749" cy="39928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30" name="Grafici cumulativi costi (Attaccante vs Difensore) per ogni policy…"/>
          <p:cNvSpPr txBox="1"/>
          <p:nvPr>
            <p:ph type="body" idx="1"/>
          </p:nvPr>
        </p:nvSpPr>
        <p:spPr>
          <a:xfrm>
            <a:off x="1206500" y="2848716"/>
            <a:ext cx="21971000" cy="9833600"/>
          </a:xfrm>
          <a:prstGeom prst="rect">
            <a:avLst/>
          </a:prstGeom>
        </p:spPr>
        <p:txBody>
          <a:bodyPr/>
          <a:lstStyle/>
          <a:p>
            <a:pPr/>
            <a:r>
              <a:rPr>
                <a:solidFill>
                  <a:schemeClr val="accent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Grafici</a:t>
            </a:r>
            <a:r>
              <a:rPr>
                <a:solidFill>
                  <a:schemeClr val="accent1">
                    <a:lumOff val="-135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 </a:t>
            </a:r>
            <a:r>
              <a:rPr>
                <a:solidFill>
                  <a:schemeClr val="accent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cumulativi</a:t>
            </a:r>
            <a:r>
              <a:t> costi (Attaccante vs Difensore) per ogni policy</a:t>
            </a:r>
          </a:p>
          <a:p>
            <a:pPr/>
            <a:r>
              <a:rPr>
                <a:latin typeface="Helvetica Neue Medium"/>
                <a:ea typeface="Helvetica Neue Medium"/>
                <a:cs typeface="Helvetica Neue Medium"/>
                <a:sym typeface="Helvetica Neue Medium"/>
              </a:rPr>
              <a:t>Confronto</a:t>
            </a:r>
            <a:r>
              <a:t> diretto di più policy per analisi strategica delle contromisure</a:t>
            </a:r>
          </a:p>
        </p:txBody>
      </p:sp>
      <p:pic>
        <p:nvPicPr>
          <p:cNvPr id="331" name="cost_chart_highlited.png" descr="cost_chart_highlited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251200" y="5389015"/>
            <a:ext cx="17881600" cy="7200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5" name="Raggruppa"/>
          <p:cNvGrpSpPr/>
          <p:nvPr/>
        </p:nvGrpSpPr>
        <p:grpSpPr>
          <a:xfrm>
            <a:off x="-1" y="12925507"/>
            <a:ext cx="24384001" cy="788377"/>
            <a:chOff x="0" y="0"/>
            <a:chExt cx="24384000" cy="788376"/>
          </a:xfrm>
        </p:grpSpPr>
        <p:sp>
          <p:nvSpPr>
            <p:cNvPr id="333" name="Rettangolo"/>
            <p:cNvSpPr/>
            <p:nvPr/>
          </p:nvSpPr>
          <p:spPr>
            <a:xfrm>
              <a:off x="0" y="0"/>
              <a:ext cx="24384000" cy="788377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hueOff val="114395"/>
                    <a:lumOff val="-24975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34" name="ADTViewer: un’interfaccia utente per l’analisi delle intrusioni informatiche - Francesco Spezzano"/>
            <p:cNvSpPr txBox="1"/>
            <p:nvPr/>
          </p:nvSpPr>
          <p:spPr>
            <a:xfrm>
              <a:off x="384243" y="171938"/>
              <a:ext cx="13620181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defRPr>
              </a:lvl1pPr>
            </a:lstStyle>
            <a:p>
              <a:pPr/>
              <a:r>
                <a:t>ADTViewer: un’interfaccia utente per l’analisi delle intrusioni informatiche - Francesco Spezzano</a:t>
              </a:r>
            </a:p>
          </p:txBody>
        </p:sp>
      </p:grpSp>
      <p:pic>
        <p:nvPicPr>
          <p:cNvPr id="336" name="Logo_Roma_Tre.jpg" descr="Logo_Roma_Tr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8128" y="275492"/>
            <a:ext cx="3014502" cy="1660068"/>
          </a:xfrm>
          <a:prstGeom prst="rect">
            <a:avLst/>
          </a:prstGeom>
          <a:ln w="12700">
            <a:miter lim="400000"/>
          </a:ln>
        </p:spPr>
      </p:pic>
      <p:pic>
        <p:nvPicPr>
          <p:cNvPr id="337" name="Dipartimento-di-Ingegneria-Civile-Informatica-e-Tecnologie-Aeronautiche.png" descr="Dipartimento-di-Ingegneria-Civile-Informatica-e-Tecnologie-Aeronautich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826062" y="199292"/>
            <a:ext cx="4188088" cy="1660067"/>
          </a:xfrm>
          <a:prstGeom prst="rect">
            <a:avLst/>
          </a:prstGeom>
          <a:ln w="12700">
            <a:miter lim="400000"/>
          </a:ln>
        </p:spPr>
      </p:pic>
      <p:sp>
        <p:nvSpPr>
          <p:cNvPr id="338" name="Workflow: Analisi costi e confronto policy"/>
          <p:cNvSpPr txBox="1"/>
          <p:nvPr/>
        </p:nvSpPr>
        <p:spPr>
          <a:xfrm>
            <a:off x="4687620" y="416574"/>
            <a:ext cx="15008761" cy="20240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b="1" spc="-140" sz="7000"/>
            </a:lvl1pPr>
          </a:lstStyle>
          <a:p>
            <a:pPr/>
            <a:r>
              <a:t>Workflow: Analisi costi e confronto policy</a:t>
            </a:r>
          </a:p>
        </p:txBody>
      </p:sp>
      <p:sp>
        <p:nvSpPr>
          <p:cNvPr id="339" name="Numero diapositiva"/>
          <p:cNvSpPr txBox="1"/>
          <p:nvPr>
            <p:ph type="sldNum" sz="quarter" idx="4294967295"/>
          </p:nvPr>
        </p:nvSpPr>
        <p:spPr>
          <a:xfrm>
            <a:off x="23698199" y="13056310"/>
            <a:ext cx="396749" cy="39928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40" name="Grafici cumulativi costi (Attaccante vs Difensore) per ogni policy…"/>
          <p:cNvSpPr txBox="1"/>
          <p:nvPr>
            <p:ph type="body" idx="1"/>
          </p:nvPr>
        </p:nvSpPr>
        <p:spPr>
          <a:xfrm>
            <a:off x="1206500" y="2848716"/>
            <a:ext cx="21971000" cy="9833600"/>
          </a:xfrm>
          <a:prstGeom prst="rect">
            <a:avLst/>
          </a:prstGeom>
        </p:spPr>
        <p:txBody>
          <a:bodyPr/>
          <a:lstStyle/>
          <a:p>
            <a:pPr/>
            <a:r>
              <a:rPr>
                <a:latin typeface="Helvetica Neue Medium"/>
                <a:ea typeface="Helvetica Neue Medium"/>
                <a:cs typeface="Helvetica Neue Medium"/>
                <a:sym typeface="Helvetica Neue Medium"/>
              </a:rPr>
              <a:t>Grafici cumulativi </a:t>
            </a:r>
            <a:r>
              <a:t>costi (Attaccante vs Difensore) per ogni policy</a:t>
            </a:r>
          </a:p>
          <a:p>
            <a:pPr/>
            <a:r>
              <a:rPr>
                <a:solidFill>
                  <a:schemeClr val="accent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Confronto</a:t>
            </a:r>
            <a:r>
              <a:t> diretto di più policy per analisi strategica delle contromisure</a:t>
            </a:r>
          </a:p>
        </p:txBody>
      </p:sp>
      <p:pic>
        <p:nvPicPr>
          <p:cNvPr id="341" name="policy_comparison_chart.png" descr="policy_comparison_chart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564464" y="5253151"/>
            <a:ext cx="19255072" cy="73045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5" name="Raggruppa"/>
          <p:cNvGrpSpPr/>
          <p:nvPr/>
        </p:nvGrpSpPr>
        <p:grpSpPr>
          <a:xfrm>
            <a:off x="-1" y="12925507"/>
            <a:ext cx="24384001" cy="788377"/>
            <a:chOff x="0" y="0"/>
            <a:chExt cx="24384000" cy="788376"/>
          </a:xfrm>
        </p:grpSpPr>
        <p:sp>
          <p:nvSpPr>
            <p:cNvPr id="343" name="Rettangolo"/>
            <p:cNvSpPr/>
            <p:nvPr/>
          </p:nvSpPr>
          <p:spPr>
            <a:xfrm>
              <a:off x="0" y="0"/>
              <a:ext cx="24384000" cy="788377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hueOff val="114395"/>
                    <a:lumOff val="-24975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44" name="ADTViewer: un’interfaccia utente per l’analisi delle intrusioni informatiche - Francesco Spezzano"/>
            <p:cNvSpPr txBox="1"/>
            <p:nvPr/>
          </p:nvSpPr>
          <p:spPr>
            <a:xfrm>
              <a:off x="384243" y="171938"/>
              <a:ext cx="13620181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defRPr>
              </a:lvl1pPr>
            </a:lstStyle>
            <a:p>
              <a:pPr/>
              <a:r>
                <a:t>ADTViewer: un’interfaccia utente per l’analisi delle intrusioni informatiche - Francesco Spezzano</a:t>
              </a:r>
            </a:p>
          </p:txBody>
        </p:sp>
      </p:grpSp>
      <p:pic>
        <p:nvPicPr>
          <p:cNvPr id="346" name="Logo_Roma_Tre.jpg" descr="Logo_Roma_Tr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8128" y="275492"/>
            <a:ext cx="3014502" cy="1660068"/>
          </a:xfrm>
          <a:prstGeom prst="rect">
            <a:avLst/>
          </a:prstGeom>
          <a:ln w="12700">
            <a:miter lim="400000"/>
          </a:ln>
        </p:spPr>
      </p:pic>
      <p:pic>
        <p:nvPicPr>
          <p:cNvPr id="347" name="Dipartimento-di-Ingegneria-Civile-Informatica-e-Tecnologie-Aeronautiche.png" descr="Dipartimento-di-Ingegneria-Civile-Informatica-e-Tecnologie-Aeronautich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826062" y="199292"/>
            <a:ext cx="4188088" cy="1660067"/>
          </a:xfrm>
          <a:prstGeom prst="rect">
            <a:avLst/>
          </a:prstGeom>
          <a:ln w="12700">
            <a:miter lim="400000"/>
          </a:ln>
        </p:spPr>
      </p:pic>
      <p:sp>
        <p:nvSpPr>
          <p:cNvPr id="348" name="Case study 1: scenario non mitigato"/>
          <p:cNvSpPr txBox="1"/>
          <p:nvPr/>
        </p:nvSpPr>
        <p:spPr>
          <a:xfrm>
            <a:off x="4687620" y="431852"/>
            <a:ext cx="15008761" cy="1155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b="1" spc="-140" sz="7000"/>
            </a:lvl1pPr>
          </a:lstStyle>
          <a:p>
            <a:pPr/>
            <a:r>
              <a:t>Case study 1: scenario non mitigato</a:t>
            </a:r>
          </a:p>
        </p:txBody>
      </p:sp>
      <p:sp>
        <p:nvSpPr>
          <p:cNvPr id="349" name="Numero diapositiva"/>
          <p:cNvSpPr txBox="1"/>
          <p:nvPr>
            <p:ph type="sldNum" sz="quarter" idx="4294967295"/>
          </p:nvPr>
        </p:nvSpPr>
        <p:spPr>
          <a:xfrm>
            <a:off x="23748999" y="13056310"/>
            <a:ext cx="396749" cy="39928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50" name="Descrizione scenario: percorso di attacco senza restrizioni"/>
          <p:cNvSpPr txBox="1"/>
          <p:nvPr>
            <p:ph type="body" sz="half" idx="1"/>
          </p:nvPr>
        </p:nvSpPr>
        <p:spPr>
          <a:xfrm>
            <a:off x="1206500" y="2848716"/>
            <a:ext cx="10160000" cy="9833600"/>
          </a:xfrm>
          <a:prstGeom prst="rect">
            <a:avLst/>
          </a:prstGeom>
        </p:spPr>
        <p:txBody>
          <a:bodyPr/>
          <a:lstStyle/>
          <a:p>
            <a:pPr/>
            <a:r>
              <a:t>Descrizione scenario: percorso di attacco </a:t>
            </a:r>
            <a:r>
              <a:rPr>
                <a:solidFill>
                  <a:schemeClr val="accent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senza</a:t>
            </a:r>
            <a:r>
              <a:t> </a:t>
            </a:r>
            <a:r>
              <a:rPr>
                <a:solidFill>
                  <a:schemeClr val="accent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restrizioni</a:t>
            </a:r>
          </a:p>
        </p:txBody>
      </p:sp>
      <p:pic>
        <p:nvPicPr>
          <p:cNvPr id="351" name="Screenshot 2025-03-10 alle 09.28.38.png" descr="Screenshot 2025-03-10 alle 09.28.38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766745" y="1980841"/>
            <a:ext cx="9651054" cy="1055099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5" name="Raggruppa"/>
          <p:cNvGrpSpPr/>
          <p:nvPr/>
        </p:nvGrpSpPr>
        <p:grpSpPr>
          <a:xfrm>
            <a:off x="-1" y="12925507"/>
            <a:ext cx="24384001" cy="788377"/>
            <a:chOff x="0" y="0"/>
            <a:chExt cx="24384000" cy="788376"/>
          </a:xfrm>
        </p:grpSpPr>
        <p:sp>
          <p:nvSpPr>
            <p:cNvPr id="353" name="Rettangolo"/>
            <p:cNvSpPr/>
            <p:nvPr/>
          </p:nvSpPr>
          <p:spPr>
            <a:xfrm>
              <a:off x="0" y="0"/>
              <a:ext cx="24384000" cy="788377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hueOff val="114395"/>
                    <a:lumOff val="-24975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54" name="ADTViewer: un’interfaccia utente per l’analisi delle intrusioni informatiche - Francesco Spezzano"/>
            <p:cNvSpPr txBox="1"/>
            <p:nvPr/>
          </p:nvSpPr>
          <p:spPr>
            <a:xfrm>
              <a:off x="384243" y="171938"/>
              <a:ext cx="13620181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defRPr>
              </a:lvl1pPr>
            </a:lstStyle>
            <a:p>
              <a:pPr/>
              <a:r>
                <a:t>ADTViewer: un’interfaccia utente per l’analisi delle intrusioni informatiche - Francesco Spezzano</a:t>
              </a:r>
            </a:p>
          </p:txBody>
        </p:sp>
      </p:grpSp>
      <p:pic>
        <p:nvPicPr>
          <p:cNvPr id="356" name="Logo_Roma_Tre.jpg" descr="Logo_Roma_Tr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8128" y="275492"/>
            <a:ext cx="3014502" cy="1660068"/>
          </a:xfrm>
          <a:prstGeom prst="rect">
            <a:avLst/>
          </a:prstGeom>
          <a:ln w="12700">
            <a:miter lim="400000"/>
          </a:ln>
        </p:spPr>
      </p:pic>
      <p:pic>
        <p:nvPicPr>
          <p:cNvPr id="357" name="Dipartimento-di-Ingegneria-Civile-Informatica-e-Tecnologie-Aeronautiche.png" descr="Dipartimento-di-Ingegneria-Civile-Informatica-e-Tecnologie-Aeronautich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826062" y="199292"/>
            <a:ext cx="4188088" cy="1660067"/>
          </a:xfrm>
          <a:prstGeom prst="rect">
            <a:avLst/>
          </a:prstGeom>
          <a:ln w="12700">
            <a:miter lim="400000"/>
          </a:ln>
        </p:spPr>
      </p:pic>
      <p:sp>
        <p:nvSpPr>
          <p:cNvPr id="358" name="Case study 1: scenario non mitigato"/>
          <p:cNvSpPr txBox="1"/>
          <p:nvPr/>
        </p:nvSpPr>
        <p:spPr>
          <a:xfrm>
            <a:off x="4687620" y="431852"/>
            <a:ext cx="15008761" cy="1155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b="1" spc="-140" sz="7000"/>
            </a:lvl1pPr>
          </a:lstStyle>
          <a:p>
            <a:pPr/>
            <a:r>
              <a:t>Case study 1: scenario non mitigato</a:t>
            </a:r>
          </a:p>
        </p:txBody>
      </p:sp>
      <p:sp>
        <p:nvSpPr>
          <p:cNvPr id="359" name="Numero diapositiva"/>
          <p:cNvSpPr txBox="1"/>
          <p:nvPr>
            <p:ph type="sldNum" sz="quarter" idx="4294967295"/>
          </p:nvPr>
        </p:nvSpPr>
        <p:spPr>
          <a:xfrm>
            <a:off x="23748999" y="13056310"/>
            <a:ext cx="396749" cy="39928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60" name="Descrizione scenario: percorso di attacco senza restrizioni…"/>
          <p:cNvSpPr txBox="1"/>
          <p:nvPr>
            <p:ph type="body" sz="half" idx="1"/>
          </p:nvPr>
        </p:nvSpPr>
        <p:spPr>
          <a:xfrm>
            <a:off x="1206500" y="2848716"/>
            <a:ext cx="10160000" cy="9833600"/>
          </a:xfrm>
          <a:prstGeom prst="rect">
            <a:avLst/>
          </a:prstGeom>
        </p:spPr>
        <p:txBody>
          <a:bodyPr/>
          <a:lstStyle/>
          <a:p>
            <a:pPr/>
            <a:r>
              <a:t>Descrizione scenario: percorso di attacco </a:t>
            </a:r>
            <a:r>
              <a:rPr>
                <a:solidFill>
                  <a:schemeClr val="accent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senza restrizioni</a:t>
            </a:r>
          </a:p>
          <a:p>
            <a:pPr/>
            <a:r>
              <a:t>Sequenza ottimale generata da PANACEA</a:t>
            </a:r>
          </a:p>
        </p:txBody>
      </p:sp>
      <p:pic>
        <p:nvPicPr>
          <p:cNvPr id="361" name="adt_nuovo_2_policy.png" descr="adt_nuovo_2_policy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2968949" y="2651450"/>
            <a:ext cx="10520250" cy="94819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5" name="Raggruppa"/>
          <p:cNvGrpSpPr/>
          <p:nvPr/>
        </p:nvGrpSpPr>
        <p:grpSpPr>
          <a:xfrm>
            <a:off x="-1" y="12925507"/>
            <a:ext cx="24384001" cy="788377"/>
            <a:chOff x="0" y="0"/>
            <a:chExt cx="24384000" cy="788376"/>
          </a:xfrm>
        </p:grpSpPr>
        <p:sp>
          <p:nvSpPr>
            <p:cNvPr id="363" name="Rettangolo"/>
            <p:cNvSpPr/>
            <p:nvPr/>
          </p:nvSpPr>
          <p:spPr>
            <a:xfrm>
              <a:off x="0" y="0"/>
              <a:ext cx="24384000" cy="788377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hueOff val="114395"/>
                    <a:lumOff val="-24975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64" name="ADTViewer: un’interfaccia utente per l’analisi delle intrusioni informatiche - Francesco Spezzano"/>
            <p:cNvSpPr txBox="1"/>
            <p:nvPr/>
          </p:nvSpPr>
          <p:spPr>
            <a:xfrm>
              <a:off x="384243" y="171938"/>
              <a:ext cx="13620181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defRPr>
              </a:lvl1pPr>
            </a:lstStyle>
            <a:p>
              <a:pPr/>
              <a:r>
                <a:t>ADTViewer: un’interfaccia utente per l’analisi delle intrusioni informatiche - Francesco Spezzano</a:t>
              </a:r>
            </a:p>
          </p:txBody>
        </p:sp>
      </p:grpSp>
      <p:pic>
        <p:nvPicPr>
          <p:cNvPr id="366" name="Logo_Roma_Tre.jpg" descr="Logo_Roma_Tr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8128" y="275492"/>
            <a:ext cx="3014502" cy="1660068"/>
          </a:xfrm>
          <a:prstGeom prst="rect">
            <a:avLst/>
          </a:prstGeom>
          <a:ln w="12700">
            <a:miter lim="400000"/>
          </a:ln>
        </p:spPr>
      </p:pic>
      <p:pic>
        <p:nvPicPr>
          <p:cNvPr id="367" name="Dipartimento-di-Ingegneria-Civile-Informatica-e-Tecnologie-Aeronautiche.png" descr="Dipartimento-di-Ingegneria-Civile-Informatica-e-Tecnologie-Aeronautich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826062" y="199292"/>
            <a:ext cx="4188088" cy="1660067"/>
          </a:xfrm>
          <a:prstGeom prst="rect">
            <a:avLst/>
          </a:prstGeom>
          <a:ln w="12700">
            <a:miter lim="400000"/>
          </a:ln>
        </p:spPr>
      </p:pic>
      <p:sp>
        <p:nvSpPr>
          <p:cNvPr id="368" name="Case study 2: scenario mitigato"/>
          <p:cNvSpPr txBox="1"/>
          <p:nvPr/>
        </p:nvSpPr>
        <p:spPr>
          <a:xfrm>
            <a:off x="4687620" y="431852"/>
            <a:ext cx="15008761" cy="1155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b="1" spc="-140" sz="7000"/>
            </a:lvl1pPr>
          </a:lstStyle>
          <a:p>
            <a:pPr/>
            <a:r>
              <a:t>Case study 2: scenario mitigato</a:t>
            </a:r>
          </a:p>
        </p:txBody>
      </p:sp>
      <p:sp>
        <p:nvSpPr>
          <p:cNvPr id="369" name="Numero diapositiva"/>
          <p:cNvSpPr txBox="1"/>
          <p:nvPr>
            <p:ph type="sldNum" sz="quarter" idx="4294967295"/>
          </p:nvPr>
        </p:nvSpPr>
        <p:spPr>
          <a:xfrm>
            <a:off x="23698199" y="13056310"/>
            <a:ext cx="396749" cy="39928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70" name="Screenshot 2025-03-09 alle 20.18.54.png" descr="Screenshot 2025-03-09 alle 20.18.54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3380341" y="2169527"/>
            <a:ext cx="8927341" cy="10060750"/>
          </a:xfrm>
          <a:prstGeom prst="rect">
            <a:avLst/>
          </a:prstGeom>
          <a:ln w="12700">
            <a:miter lim="400000"/>
          </a:ln>
        </p:spPr>
      </p:pic>
      <p:sp>
        <p:nvSpPr>
          <p:cNvPr id="371" name="Azione mitigante: esclusione “pathTraversal&quot;…"/>
          <p:cNvSpPr txBox="1"/>
          <p:nvPr>
            <p:ph type="body" sz="half" idx="1"/>
          </p:nvPr>
        </p:nvSpPr>
        <p:spPr>
          <a:xfrm>
            <a:off x="1206500" y="2848716"/>
            <a:ext cx="10160000" cy="9833600"/>
          </a:xfrm>
          <a:prstGeom prst="rect">
            <a:avLst/>
          </a:prstGeom>
        </p:spPr>
        <p:txBody>
          <a:bodyPr/>
          <a:lstStyle/>
          <a:p>
            <a:pPr/>
            <a:r>
              <a:t>Azione mitigante: </a:t>
            </a:r>
            <a:r>
              <a:rPr>
                <a:solidFill>
                  <a:schemeClr val="accent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esclusione</a:t>
            </a:r>
            <a:r>
              <a:t> “</a:t>
            </a:r>
            <a:r>
              <a:rPr i="1"/>
              <a:t>pathTraversal</a:t>
            </a:r>
            <a:r>
              <a:t>"</a:t>
            </a:r>
          </a:p>
          <a:p>
            <a:pPr/>
            <a:r>
              <a:t>Esclusione del </a:t>
            </a:r>
            <a:r>
              <a:rPr>
                <a:solidFill>
                  <a:schemeClr val="accent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sottoalbero</a:t>
            </a:r>
            <a:r>
              <a:t> radicato all’azione mitigante</a:t>
            </a:r>
          </a:p>
          <a:p>
            <a:pPr/>
            <a:r>
              <a:t>Nuova sequenza ottimale e analisi costi aggiornati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5" name="Raggruppa"/>
          <p:cNvGrpSpPr/>
          <p:nvPr/>
        </p:nvGrpSpPr>
        <p:grpSpPr>
          <a:xfrm>
            <a:off x="-1" y="12925507"/>
            <a:ext cx="24384001" cy="788377"/>
            <a:chOff x="0" y="0"/>
            <a:chExt cx="24384000" cy="788376"/>
          </a:xfrm>
        </p:grpSpPr>
        <p:sp>
          <p:nvSpPr>
            <p:cNvPr id="373" name="Rettangolo"/>
            <p:cNvSpPr/>
            <p:nvPr/>
          </p:nvSpPr>
          <p:spPr>
            <a:xfrm>
              <a:off x="0" y="0"/>
              <a:ext cx="24384000" cy="788377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hueOff val="114395"/>
                    <a:lumOff val="-24975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74" name="ADTViewer: un’interfaccia utente per l’analisi delle intrusioni informatiche - Francesco Spezzano"/>
            <p:cNvSpPr txBox="1"/>
            <p:nvPr/>
          </p:nvSpPr>
          <p:spPr>
            <a:xfrm>
              <a:off x="384243" y="171938"/>
              <a:ext cx="13620181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defRPr>
              </a:lvl1pPr>
            </a:lstStyle>
            <a:p>
              <a:pPr/>
              <a:r>
                <a:t>ADTViewer: un’interfaccia utente per l’analisi delle intrusioni informatiche - Francesco Spezzano</a:t>
              </a:r>
            </a:p>
          </p:txBody>
        </p:sp>
      </p:grpSp>
      <p:pic>
        <p:nvPicPr>
          <p:cNvPr id="376" name="Logo_Roma_Tre.jpg" descr="Logo_Roma_Tr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8128" y="275492"/>
            <a:ext cx="3014502" cy="1660068"/>
          </a:xfrm>
          <a:prstGeom prst="rect">
            <a:avLst/>
          </a:prstGeom>
          <a:ln w="12700">
            <a:miter lim="400000"/>
          </a:ln>
        </p:spPr>
      </p:pic>
      <p:pic>
        <p:nvPicPr>
          <p:cNvPr id="377" name="Dipartimento-di-Ingegneria-Civile-Informatica-e-Tecnologie-Aeronautiche.png" descr="Dipartimento-di-Ingegneria-Civile-Informatica-e-Tecnologie-Aeronautich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826062" y="199292"/>
            <a:ext cx="4188088" cy="1660067"/>
          </a:xfrm>
          <a:prstGeom prst="rect">
            <a:avLst/>
          </a:prstGeom>
          <a:ln w="12700">
            <a:miter lim="400000"/>
          </a:ln>
        </p:spPr>
      </p:pic>
      <p:sp>
        <p:nvSpPr>
          <p:cNvPr id="378" name="Confronto tra i due scenari"/>
          <p:cNvSpPr txBox="1"/>
          <p:nvPr/>
        </p:nvSpPr>
        <p:spPr>
          <a:xfrm>
            <a:off x="4687620" y="419152"/>
            <a:ext cx="15008761" cy="1155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b="1" spc="-140" sz="7000"/>
            </a:lvl1pPr>
          </a:lstStyle>
          <a:p>
            <a:pPr/>
            <a:r>
              <a:t>Confronto tra i due scenari</a:t>
            </a:r>
          </a:p>
        </p:txBody>
      </p:sp>
      <p:sp>
        <p:nvSpPr>
          <p:cNvPr id="379" name="Numero diapositiva"/>
          <p:cNvSpPr txBox="1"/>
          <p:nvPr>
            <p:ph type="sldNum" sz="quarter" idx="4294967295"/>
          </p:nvPr>
        </p:nvSpPr>
        <p:spPr>
          <a:xfrm>
            <a:off x="23698199" y="13056310"/>
            <a:ext cx="396749" cy="39928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380" name="Screenshot 2025-03-12 alle 16.38.14.png" descr="Screenshot 2025-03-12 alle 16.38.14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514378" y="2142352"/>
            <a:ext cx="19355244" cy="10215269"/>
          </a:xfrm>
          <a:prstGeom prst="rect">
            <a:avLst/>
          </a:prstGeom>
          <a:ln w="12700">
            <a:miter lim="400000"/>
          </a:ln>
        </p:spPr>
      </p:pic>
      <p:sp>
        <p:nvSpPr>
          <p:cNvPr id="381" name="Linea"/>
          <p:cNvSpPr/>
          <p:nvPr/>
        </p:nvSpPr>
        <p:spPr>
          <a:xfrm flipV="1">
            <a:off x="3553922" y="8720680"/>
            <a:ext cx="17398102" cy="2719506"/>
          </a:xfrm>
          <a:prstGeom prst="line">
            <a:avLst/>
          </a:prstGeom>
          <a:ln w="25400">
            <a:solidFill>
              <a:schemeClr val="accent4">
                <a:hueOff val="-1247790"/>
                <a:lumOff val="-12326"/>
              </a:schemeClr>
            </a:solidFill>
            <a:miter lim="400000"/>
            <a:tailEnd type="oval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Raggruppa"/>
          <p:cNvGrpSpPr/>
          <p:nvPr/>
        </p:nvGrpSpPr>
        <p:grpSpPr>
          <a:xfrm>
            <a:off x="-1" y="12925507"/>
            <a:ext cx="24384001" cy="788377"/>
            <a:chOff x="0" y="0"/>
            <a:chExt cx="24384000" cy="788376"/>
          </a:xfrm>
        </p:grpSpPr>
        <p:sp>
          <p:nvSpPr>
            <p:cNvPr id="180" name="Rettangolo"/>
            <p:cNvSpPr/>
            <p:nvPr/>
          </p:nvSpPr>
          <p:spPr>
            <a:xfrm>
              <a:off x="0" y="0"/>
              <a:ext cx="24384000" cy="788377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hueOff val="114395"/>
                    <a:lumOff val="-24975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81" name="ADTViewer: un’interfaccia utente per l’analisi delle intrusioni informatiche - Francesco Spezzano"/>
            <p:cNvSpPr txBox="1"/>
            <p:nvPr/>
          </p:nvSpPr>
          <p:spPr>
            <a:xfrm>
              <a:off x="384243" y="171938"/>
              <a:ext cx="13620181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defRPr>
              </a:lvl1pPr>
            </a:lstStyle>
            <a:p>
              <a:pPr/>
              <a:r>
                <a:t>ADTViewer: un’interfaccia utente per l’analisi delle intrusioni informatiche - Francesco Spezzano</a:t>
              </a:r>
            </a:p>
          </p:txBody>
        </p:sp>
      </p:grpSp>
      <p:pic>
        <p:nvPicPr>
          <p:cNvPr id="183" name="Logo_Roma_Tre.jpg" descr="Logo_Roma_Tr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8128" y="275492"/>
            <a:ext cx="3014502" cy="1660068"/>
          </a:xfrm>
          <a:prstGeom prst="rect">
            <a:avLst/>
          </a:prstGeom>
          <a:ln w="12700">
            <a:miter lim="400000"/>
          </a:ln>
        </p:spPr>
      </p:pic>
      <p:pic>
        <p:nvPicPr>
          <p:cNvPr id="184" name="Dipartimento-di-Ingegneria-Civile-Informatica-e-Tecnologie-Aeronautiche.png" descr="Dipartimento-di-Ingegneria-Civile-Informatica-e-Tecnologie-Aeronautich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826062" y="199292"/>
            <a:ext cx="4188088" cy="1660067"/>
          </a:xfrm>
          <a:prstGeom prst="rect">
            <a:avLst/>
          </a:prstGeom>
          <a:ln w="12700">
            <a:miter lim="400000"/>
          </a:ln>
        </p:spPr>
      </p:pic>
      <p:sp>
        <p:nvSpPr>
          <p:cNvPr id="185" name="Crescente rilevanza della cybersecurity nel contesto della digitalizzazione globale…"/>
          <p:cNvSpPr txBox="1"/>
          <p:nvPr>
            <p:ph type="body" idx="1"/>
          </p:nvPr>
        </p:nvSpPr>
        <p:spPr>
          <a:xfrm>
            <a:off x="1206500" y="2877993"/>
            <a:ext cx="17544544" cy="9833600"/>
          </a:xfrm>
          <a:prstGeom prst="rect">
            <a:avLst/>
          </a:prstGeom>
        </p:spPr>
        <p:txBody>
          <a:bodyPr/>
          <a:lstStyle/>
          <a:p>
            <a:pPr/>
            <a:r>
              <a:t>Crescente rilevanza della cybersecurity nel contesto della digitalizzazione globale</a:t>
            </a:r>
          </a:p>
          <a:p>
            <a:pPr/>
            <a:r>
              <a:rPr>
                <a:solidFill>
                  <a:schemeClr val="accent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Espansione</a:t>
            </a:r>
            <a:r>
              <a:t> delle superfici di attacco a causa della crescente complessità dei sistemi informatici</a:t>
            </a:r>
          </a:p>
          <a:p>
            <a:pPr/>
            <a:r>
              <a:t>Necessità di sistemi avanzati per l'</a:t>
            </a:r>
            <a:r>
              <a:rPr>
                <a:solidFill>
                  <a:schemeClr val="accent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analisi</a:t>
            </a:r>
            <a:r>
              <a:t> e </a:t>
            </a:r>
            <a:r>
              <a:rPr>
                <a:solidFill>
                  <a:schemeClr val="accent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risposta</a:t>
            </a:r>
            <a:r>
              <a:t> tempestiva agli attacchi informatici</a:t>
            </a:r>
          </a:p>
        </p:txBody>
      </p:sp>
      <p:sp>
        <p:nvSpPr>
          <p:cNvPr id="186" name="Introduzione"/>
          <p:cNvSpPr txBox="1"/>
          <p:nvPr/>
        </p:nvSpPr>
        <p:spPr>
          <a:xfrm>
            <a:off x="4687620" y="431852"/>
            <a:ext cx="15008761" cy="1155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b="1" spc="-140" sz="7000"/>
            </a:lvl1pPr>
          </a:lstStyle>
          <a:p>
            <a:pPr/>
            <a:r>
              <a:t>Introduzione</a:t>
            </a:r>
          </a:p>
        </p:txBody>
      </p:sp>
      <p:sp>
        <p:nvSpPr>
          <p:cNvPr id="187" name="Numero diapositiva"/>
          <p:cNvSpPr txBox="1"/>
          <p:nvPr>
            <p:ph type="sldNum" sz="quarter" idx="4294967295"/>
          </p:nvPr>
        </p:nvSpPr>
        <p:spPr>
          <a:xfrm>
            <a:off x="23749000" y="13056310"/>
            <a:ext cx="255525" cy="39928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88" name="cyber-final_1.png" descr="cyber-final_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6311745" y="6191900"/>
            <a:ext cx="6990594" cy="6990595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5" name="Raggruppa"/>
          <p:cNvGrpSpPr/>
          <p:nvPr/>
        </p:nvGrpSpPr>
        <p:grpSpPr>
          <a:xfrm>
            <a:off x="-1" y="12925507"/>
            <a:ext cx="24384001" cy="788377"/>
            <a:chOff x="0" y="0"/>
            <a:chExt cx="24384000" cy="788376"/>
          </a:xfrm>
        </p:grpSpPr>
        <p:sp>
          <p:nvSpPr>
            <p:cNvPr id="383" name="Rettangolo"/>
            <p:cNvSpPr/>
            <p:nvPr/>
          </p:nvSpPr>
          <p:spPr>
            <a:xfrm>
              <a:off x="0" y="0"/>
              <a:ext cx="24384000" cy="788377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hueOff val="114395"/>
                    <a:lumOff val="-24975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84" name="ADTViewer: un’interfaccia utente per l’analisi delle intrusioni informatiche - Francesco Spezzano"/>
            <p:cNvSpPr txBox="1"/>
            <p:nvPr/>
          </p:nvSpPr>
          <p:spPr>
            <a:xfrm>
              <a:off x="384243" y="171938"/>
              <a:ext cx="13620181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defRPr>
              </a:lvl1pPr>
            </a:lstStyle>
            <a:p>
              <a:pPr/>
              <a:r>
                <a:t>ADTViewer: un’interfaccia utente per l’analisi delle intrusioni informatiche - Francesco Spezzano</a:t>
              </a:r>
            </a:p>
          </p:txBody>
        </p:sp>
      </p:grpSp>
      <p:pic>
        <p:nvPicPr>
          <p:cNvPr id="386" name="Logo_Roma_Tre.jpg" descr="Logo_Roma_Tr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8128" y="275492"/>
            <a:ext cx="3014502" cy="1660068"/>
          </a:xfrm>
          <a:prstGeom prst="rect">
            <a:avLst/>
          </a:prstGeom>
          <a:ln w="12700">
            <a:miter lim="400000"/>
          </a:ln>
        </p:spPr>
      </p:pic>
      <p:pic>
        <p:nvPicPr>
          <p:cNvPr id="387" name="Dipartimento-di-Ingegneria-Civile-Informatica-e-Tecnologie-Aeronautiche.png" descr="Dipartimento-di-Ingegneria-Civile-Informatica-e-Tecnologie-Aeronautich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826062" y="199292"/>
            <a:ext cx="4188088" cy="1660067"/>
          </a:xfrm>
          <a:prstGeom prst="rect">
            <a:avLst/>
          </a:prstGeom>
          <a:ln w="12700">
            <a:miter lim="400000"/>
          </a:ln>
        </p:spPr>
      </p:pic>
      <p:sp>
        <p:nvSpPr>
          <p:cNvPr id="388" name="Confronto tra i due scenari"/>
          <p:cNvSpPr txBox="1"/>
          <p:nvPr/>
        </p:nvSpPr>
        <p:spPr>
          <a:xfrm>
            <a:off x="4687620" y="419152"/>
            <a:ext cx="15008761" cy="1155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b="1" spc="-140" sz="7000"/>
            </a:lvl1pPr>
          </a:lstStyle>
          <a:p>
            <a:pPr/>
            <a:r>
              <a:t>Confronto tra i due scenari</a:t>
            </a:r>
          </a:p>
        </p:txBody>
      </p:sp>
      <p:sp>
        <p:nvSpPr>
          <p:cNvPr id="389" name="Numero diapositiva"/>
          <p:cNvSpPr txBox="1"/>
          <p:nvPr>
            <p:ph type="sldNum" sz="quarter" idx="4294967295"/>
          </p:nvPr>
        </p:nvSpPr>
        <p:spPr>
          <a:xfrm>
            <a:off x="23761826" y="13056310"/>
            <a:ext cx="269495" cy="39928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90" name="Incremento dei costi per l'attaccante nello scenario mitigato…"/>
          <p:cNvSpPr txBox="1"/>
          <p:nvPr>
            <p:ph type="body" idx="1"/>
          </p:nvPr>
        </p:nvSpPr>
        <p:spPr>
          <a:xfrm>
            <a:off x="1206500" y="4070703"/>
            <a:ext cx="21971000" cy="8611613"/>
          </a:xfrm>
          <a:prstGeom prst="rect">
            <a:avLst/>
          </a:prstGeom>
        </p:spPr>
        <p:txBody>
          <a:bodyPr/>
          <a:lstStyle/>
          <a:p>
            <a:pPr/>
            <a:r>
              <a:t>Incremento dei costi per l'attaccante nello scenario mitigato</a:t>
            </a:r>
          </a:p>
          <a:p>
            <a:pPr/>
            <a:r>
              <a:t>Necessità di maggiori investimenti difensivi iniziali per garantire sicurezza più robusta</a:t>
            </a:r>
          </a:p>
          <a:p>
            <a:pPr/>
            <a:r>
              <a:t>Conclusioni strategiche sull'importanza di analisi preventive e proattive delle minacce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4" name="Raggruppa"/>
          <p:cNvGrpSpPr/>
          <p:nvPr/>
        </p:nvGrpSpPr>
        <p:grpSpPr>
          <a:xfrm>
            <a:off x="-1" y="12925507"/>
            <a:ext cx="24384001" cy="788377"/>
            <a:chOff x="0" y="0"/>
            <a:chExt cx="24384000" cy="788376"/>
          </a:xfrm>
        </p:grpSpPr>
        <p:sp>
          <p:nvSpPr>
            <p:cNvPr id="392" name="Rettangolo"/>
            <p:cNvSpPr/>
            <p:nvPr/>
          </p:nvSpPr>
          <p:spPr>
            <a:xfrm>
              <a:off x="0" y="0"/>
              <a:ext cx="24384000" cy="788377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hueOff val="114395"/>
                    <a:lumOff val="-24975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393" name="ADTViewer: un’interfaccia utente per l’analisi delle intrusioni informatiche - Francesco Spezzano"/>
            <p:cNvSpPr txBox="1"/>
            <p:nvPr/>
          </p:nvSpPr>
          <p:spPr>
            <a:xfrm>
              <a:off x="384243" y="171938"/>
              <a:ext cx="13620181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defRPr>
              </a:lvl1pPr>
            </a:lstStyle>
            <a:p>
              <a:pPr/>
              <a:r>
                <a:t>ADTViewer: un’interfaccia utente per l’analisi delle intrusioni informatiche - Francesco Spezzano</a:t>
              </a:r>
            </a:p>
          </p:txBody>
        </p:sp>
      </p:grpSp>
      <p:pic>
        <p:nvPicPr>
          <p:cNvPr id="395" name="Logo_Roma_Tre.jpg" descr="Logo_Roma_Tr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6353" y="186592"/>
            <a:ext cx="3014502" cy="1660067"/>
          </a:xfrm>
          <a:prstGeom prst="rect">
            <a:avLst/>
          </a:prstGeom>
          <a:ln w="12700">
            <a:miter lim="400000"/>
          </a:ln>
        </p:spPr>
      </p:pic>
      <p:pic>
        <p:nvPicPr>
          <p:cNvPr id="396" name="Dipartimento-di-Ingegneria-Civile-Informatica-e-Tecnologie-Aeronautiche.png" descr="Dipartimento-di-Ingegneria-Civile-Informatica-e-Tecnologie-Aeronautich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728147" y="186592"/>
            <a:ext cx="4188088" cy="1660067"/>
          </a:xfrm>
          <a:prstGeom prst="rect">
            <a:avLst/>
          </a:prstGeom>
          <a:ln w="12700">
            <a:miter lim="400000"/>
          </a:ln>
        </p:spPr>
      </p:pic>
      <p:sp>
        <p:nvSpPr>
          <p:cNvPr id="397" name="Conclusioni"/>
          <p:cNvSpPr txBox="1"/>
          <p:nvPr/>
        </p:nvSpPr>
        <p:spPr>
          <a:xfrm>
            <a:off x="5342716" y="364611"/>
            <a:ext cx="13698568" cy="13040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defRPr b="1" sz="8000"/>
            </a:lvl1pPr>
          </a:lstStyle>
          <a:p>
            <a:pPr/>
            <a:r>
              <a:t>Conclusioni</a:t>
            </a:r>
          </a:p>
        </p:txBody>
      </p:sp>
      <p:sp>
        <p:nvSpPr>
          <p:cNvPr id="398" name="Risultati raggiunti:…"/>
          <p:cNvSpPr txBox="1"/>
          <p:nvPr>
            <p:ph type="body" idx="1"/>
          </p:nvPr>
        </p:nvSpPr>
        <p:spPr>
          <a:xfrm>
            <a:off x="1206500" y="2670916"/>
            <a:ext cx="21971000" cy="9833600"/>
          </a:xfrm>
          <a:prstGeom prst="rect">
            <a:avLst/>
          </a:prstGeom>
        </p:spPr>
        <p:txBody>
          <a:bodyPr/>
          <a:lstStyle/>
          <a:p>
            <a:pPr/>
            <a:r>
              <a:t>Risultati raggiunti:</a:t>
            </a:r>
          </a:p>
          <a:p>
            <a:pPr lvl="1"/>
            <a:r>
              <a:t>Sviluppo di una GUI </a:t>
            </a:r>
            <a:r>
              <a:rPr>
                <a:solidFill>
                  <a:schemeClr val="accent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efficace</a:t>
            </a:r>
            <a:r>
              <a:t> per analisi interattiva</a:t>
            </a:r>
          </a:p>
          <a:p>
            <a:pPr lvl="1"/>
            <a:r>
              <a:t>Miglioramento significativo nella </a:t>
            </a:r>
            <a:r>
              <a:rPr>
                <a:solidFill>
                  <a:schemeClr val="accent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comprensione</a:t>
            </a:r>
            <a:r>
              <a:t> e </a:t>
            </a:r>
            <a:r>
              <a:rPr>
                <a:solidFill>
                  <a:schemeClr val="accent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gestione</a:t>
            </a:r>
            <a:r>
              <a:t> </a:t>
            </a:r>
            <a:r>
              <a:rPr>
                <a:solidFill>
                  <a:schemeClr val="accent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dinamica</a:t>
            </a:r>
            <a:r>
              <a:t> delle minacce informatiche</a:t>
            </a:r>
          </a:p>
          <a:p>
            <a:pPr/>
            <a:r>
              <a:t>Suggerimenti per sviluppi futuri: </a:t>
            </a:r>
          </a:p>
          <a:p>
            <a:pPr lvl="1"/>
            <a:r>
              <a:rPr>
                <a:solidFill>
                  <a:schemeClr val="accent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Integrazione</a:t>
            </a:r>
            <a:r>
              <a:t> Machine Learning</a:t>
            </a:r>
          </a:p>
          <a:p>
            <a:pPr lvl="1"/>
            <a:r>
              <a:t>Ottimizzazione </a:t>
            </a:r>
            <a:r>
              <a:rPr>
                <a:solidFill>
                  <a:schemeClr val="accent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prestazioni</a:t>
            </a:r>
            <a:r>
              <a:t> (alberi molto grandi, PANACEA)</a:t>
            </a:r>
          </a:p>
        </p:txBody>
      </p:sp>
      <p:sp>
        <p:nvSpPr>
          <p:cNvPr id="399" name="Numero diapositiva"/>
          <p:cNvSpPr txBox="1"/>
          <p:nvPr>
            <p:ph type="sldNum" sz="quarter" idx="4294967295"/>
          </p:nvPr>
        </p:nvSpPr>
        <p:spPr>
          <a:xfrm>
            <a:off x="23698199" y="13056310"/>
            <a:ext cx="396749" cy="39928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1" name="Logo_Roma_Tre.jpg" descr="Logo_Roma_Tr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6353" y="186592"/>
            <a:ext cx="3014502" cy="1660067"/>
          </a:xfrm>
          <a:prstGeom prst="rect">
            <a:avLst/>
          </a:prstGeom>
          <a:ln w="12700">
            <a:miter lim="400000"/>
          </a:ln>
        </p:spPr>
      </p:pic>
      <p:pic>
        <p:nvPicPr>
          <p:cNvPr id="402" name="Dipartimento-di-Ingegneria-Civile-Informatica-e-Tecnologie-Aeronautiche.png" descr="Dipartimento-di-Ingegneria-Civile-Informatica-e-Tecnologie-Aeronautich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728147" y="186592"/>
            <a:ext cx="4188088" cy="1660067"/>
          </a:xfrm>
          <a:prstGeom prst="rect">
            <a:avLst/>
          </a:prstGeom>
          <a:ln w="12700">
            <a:miter lim="400000"/>
          </a:ln>
        </p:spPr>
      </p:pic>
      <p:sp>
        <p:nvSpPr>
          <p:cNvPr id="403" name="Grazie per l’attenzione!"/>
          <p:cNvSpPr txBox="1"/>
          <p:nvPr/>
        </p:nvSpPr>
        <p:spPr>
          <a:xfrm>
            <a:off x="5342716" y="6118927"/>
            <a:ext cx="13698568" cy="1478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defRPr b="1" sz="9000"/>
            </a:lvl1pPr>
          </a:lstStyle>
          <a:p>
            <a:pPr/>
            <a:r>
              <a:t>Grazie per l’attenzione!</a:t>
            </a:r>
          </a:p>
        </p:txBody>
      </p:sp>
      <p:sp>
        <p:nvSpPr>
          <p:cNvPr id="404" name="Numero diapositiva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Raggruppa"/>
          <p:cNvGrpSpPr/>
          <p:nvPr/>
        </p:nvGrpSpPr>
        <p:grpSpPr>
          <a:xfrm>
            <a:off x="-1" y="12925507"/>
            <a:ext cx="24384001" cy="788377"/>
            <a:chOff x="0" y="0"/>
            <a:chExt cx="24384000" cy="788376"/>
          </a:xfrm>
        </p:grpSpPr>
        <p:sp>
          <p:nvSpPr>
            <p:cNvPr id="190" name="Rettangolo"/>
            <p:cNvSpPr/>
            <p:nvPr/>
          </p:nvSpPr>
          <p:spPr>
            <a:xfrm>
              <a:off x="0" y="0"/>
              <a:ext cx="24384000" cy="788377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hueOff val="114395"/>
                    <a:lumOff val="-24975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91" name="ADTViewer: un’interfaccia utente per l’analisi delle intrusioni informatiche - Francesco Spezzano"/>
            <p:cNvSpPr txBox="1"/>
            <p:nvPr/>
          </p:nvSpPr>
          <p:spPr>
            <a:xfrm>
              <a:off x="384243" y="171938"/>
              <a:ext cx="13620181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defRPr>
              </a:lvl1pPr>
            </a:lstStyle>
            <a:p>
              <a:pPr/>
              <a:r>
                <a:t>ADTViewer: un’interfaccia utente per l’analisi delle intrusioni informatiche - Francesco Spezzano</a:t>
              </a:r>
            </a:p>
          </p:txBody>
        </p:sp>
      </p:grpSp>
      <p:pic>
        <p:nvPicPr>
          <p:cNvPr id="193" name="Logo_Roma_Tre.jpg" descr="Logo_Roma_Tr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8128" y="275492"/>
            <a:ext cx="3014502" cy="1660068"/>
          </a:xfrm>
          <a:prstGeom prst="rect">
            <a:avLst/>
          </a:prstGeom>
          <a:ln w="12700">
            <a:miter lim="400000"/>
          </a:ln>
        </p:spPr>
      </p:pic>
      <p:pic>
        <p:nvPicPr>
          <p:cNvPr id="194" name="Dipartimento-di-Ingegneria-Civile-Informatica-e-Tecnologie-Aeronautiche.png" descr="Dipartimento-di-Ingegneria-Civile-Informatica-e-Tecnologie-Aeronautich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826062" y="199292"/>
            <a:ext cx="4188088" cy="1660067"/>
          </a:xfrm>
          <a:prstGeom prst="rect">
            <a:avLst/>
          </a:prstGeom>
          <a:ln w="12700">
            <a:miter lim="400000"/>
          </a:ln>
        </p:spPr>
      </p:pic>
      <p:sp>
        <p:nvSpPr>
          <p:cNvPr id="195" name="Intrusion response: rilevare, mitigare e prevenire gli attacchi…"/>
          <p:cNvSpPr txBox="1"/>
          <p:nvPr>
            <p:ph type="body" idx="1"/>
          </p:nvPr>
        </p:nvSpPr>
        <p:spPr>
          <a:xfrm>
            <a:off x="1206500" y="2877993"/>
            <a:ext cx="18524036" cy="9833600"/>
          </a:xfrm>
          <a:prstGeom prst="rect">
            <a:avLst/>
          </a:prstGeom>
        </p:spPr>
        <p:txBody>
          <a:bodyPr/>
          <a:lstStyle/>
          <a:p>
            <a:pPr/>
            <a:r>
              <a:rPr>
                <a:solidFill>
                  <a:schemeClr val="accent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Intrusion response</a:t>
            </a:r>
            <a:r>
              <a:t>: rilevare, mitigare e prevenire gli attacchi</a:t>
            </a:r>
          </a:p>
          <a:p>
            <a:pPr lvl="1"/>
            <a:r>
              <a:t>Attack Trees e Attack Defense Trees</a:t>
            </a:r>
          </a:p>
          <a:p>
            <a:pPr/>
            <a:r>
              <a:t>Limitazioni degli strumenti esistenti (ADTool, PRISM-Games): </a:t>
            </a:r>
            <a:r>
              <a:rPr>
                <a:solidFill>
                  <a:schemeClr val="accent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staticità</a:t>
            </a:r>
            <a:r>
              <a:t> e </a:t>
            </a:r>
            <a:r>
              <a:rPr>
                <a:solidFill>
                  <a:schemeClr val="accent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complessità</a:t>
            </a:r>
          </a:p>
          <a:p>
            <a:pPr/>
            <a:r>
              <a:t>Necessità di una </a:t>
            </a:r>
            <a:r>
              <a:rPr>
                <a:solidFill>
                  <a:schemeClr val="accent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GUI</a:t>
            </a:r>
            <a:r>
              <a:rPr>
                <a:solidFill>
                  <a:schemeClr val="accent1">
                    <a:lumOff val="-135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 </a:t>
            </a:r>
            <a:r>
              <a:t>per analizzare dinamicamente gli attacchi e le difese</a:t>
            </a:r>
          </a:p>
        </p:txBody>
      </p:sp>
      <p:sp>
        <p:nvSpPr>
          <p:cNvPr id="196" name="Introduzione"/>
          <p:cNvSpPr txBox="1"/>
          <p:nvPr/>
        </p:nvSpPr>
        <p:spPr>
          <a:xfrm>
            <a:off x="4687620" y="431852"/>
            <a:ext cx="15008761" cy="1155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b="1" spc="-140" sz="7000"/>
            </a:lvl1pPr>
          </a:lstStyle>
          <a:p>
            <a:pPr/>
            <a:r>
              <a:t>Introduzione</a:t>
            </a:r>
          </a:p>
        </p:txBody>
      </p:sp>
      <p:sp>
        <p:nvSpPr>
          <p:cNvPr id="197" name="Numero diapositiva"/>
          <p:cNvSpPr txBox="1"/>
          <p:nvPr>
            <p:ph type="sldNum" sz="quarter" idx="4294967295"/>
          </p:nvPr>
        </p:nvSpPr>
        <p:spPr>
          <a:xfrm>
            <a:off x="23749000" y="13056310"/>
            <a:ext cx="255525" cy="39928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1" name="Raggruppa"/>
          <p:cNvGrpSpPr/>
          <p:nvPr/>
        </p:nvGrpSpPr>
        <p:grpSpPr>
          <a:xfrm>
            <a:off x="-1" y="12925507"/>
            <a:ext cx="24384001" cy="788377"/>
            <a:chOff x="0" y="0"/>
            <a:chExt cx="24384000" cy="788376"/>
          </a:xfrm>
        </p:grpSpPr>
        <p:sp>
          <p:nvSpPr>
            <p:cNvPr id="199" name="Rettangolo"/>
            <p:cNvSpPr/>
            <p:nvPr/>
          </p:nvSpPr>
          <p:spPr>
            <a:xfrm>
              <a:off x="0" y="0"/>
              <a:ext cx="24384000" cy="788377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hueOff val="114395"/>
                    <a:lumOff val="-24975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00" name="ADTViewer: un’interfaccia utente per l’analisi delle intrusioni informatiche - Francesco Spezzano"/>
            <p:cNvSpPr txBox="1"/>
            <p:nvPr/>
          </p:nvSpPr>
          <p:spPr>
            <a:xfrm>
              <a:off x="384243" y="171938"/>
              <a:ext cx="13620181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defRPr>
              </a:lvl1pPr>
            </a:lstStyle>
            <a:p>
              <a:pPr/>
              <a:r>
                <a:t>ADTViewer: un’interfaccia utente per l’analisi delle intrusioni informatiche - Francesco Spezzano</a:t>
              </a:r>
            </a:p>
          </p:txBody>
        </p:sp>
      </p:grpSp>
      <p:pic>
        <p:nvPicPr>
          <p:cNvPr id="202" name="Logo_Roma_Tre.jpg" descr="Logo_Roma_Tr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8128" y="275492"/>
            <a:ext cx="3014502" cy="1660068"/>
          </a:xfrm>
          <a:prstGeom prst="rect">
            <a:avLst/>
          </a:prstGeom>
          <a:ln w="12700">
            <a:miter lim="400000"/>
          </a:ln>
        </p:spPr>
      </p:pic>
      <p:pic>
        <p:nvPicPr>
          <p:cNvPr id="203" name="Dipartimento-di-Ingegneria-Civile-Informatica-e-Tecnologie-Aeronautiche.png" descr="Dipartimento-di-Ingegneria-Civile-Informatica-e-Tecnologie-Aeronautich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826062" y="199292"/>
            <a:ext cx="4188088" cy="1660067"/>
          </a:xfrm>
          <a:prstGeom prst="rect">
            <a:avLst/>
          </a:prstGeom>
          <a:ln w="12700">
            <a:miter lim="400000"/>
          </a:ln>
        </p:spPr>
      </p:pic>
      <p:sp>
        <p:nvSpPr>
          <p:cNvPr id="204" name="Obiettivi della tesi"/>
          <p:cNvSpPr txBox="1"/>
          <p:nvPr/>
        </p:nvSpPr>
        <p:spPr>
          <a:xfrm>
            <a:off x="4687620" y="426269"/>
            <a:ext cx="15008761" cy="1155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b="1" spc="-140" sz="7000"/>
            </a:lvl1pPr>
          </a:lstStyle>
          <a:p>
            <a:pPr/>
            <a:r>
              <a:t>Obiettivi della tesi</a:t>
            </a:r>
          </a:p>
        </p:txBody>
      </p:sp>
      <p:sp>
        <p:nvSpPr>
          <p:cNvPr id="205" name="Numero diapositiva"/>
          <p:cNvSpPr txBox="1"/>
          <p:nvPr>
            <p:ph type="sldNum" sz="quarter" idx="4294967295"/>
          </p:nvPr>
        </p:nvSpPr>
        <p:spPr>
          <a:xfrm>
            <a:off x="23749000" y="13056310"/>
            <a:ext cx="255525" cy="39928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06" name="Realizzazione di una GUI intuitiva per analisi dinamica degli Attack Defense Tree (ADT)…"/>
          <p:cNvSpPr txBox="1"/>
          <p:nvPr>
            <p:ph type="body" idx="1"/>
          </p:nvPr>
        </p:nvSpPr>
        <p:spPr>
          <a:xfrm>
            <a:off x="1206500" y="2877993"/>
            <a:ext cx="21971000" cy="9833600"/>
          </a:xfrm>
          <a:prstGeom prst="rect">
            <a:avLst/>
          </a:prstGeom>
        </p:spPr>
        <p:txBody>
          <a:bodyPr/>
          <a:lstStyle/>
          <a:p>
            <a:pPr/>
            <a:r>
              <a:t>Realizzazione di una GUI </a:t>
            </a:r>
            <a:r>
              <a:rPr>
                <a:solidFill>
                  <a:schemeClr val="accent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intuitiva</a:t>
            </a:r>
            <a:r>
              <a:t> per analisi dinamica degli Attack Defense Tree (ADT)</a:t>
            </a:r>
          </a:p>
          <a:p>
            <a:pPr/>
            <a:r>
              <a:t>Integrazione diretta con:</a:t>
            </a:r>
          </a:p>
          <a:p>
            <a:pPr lvl="1"/>
            <a:r>
              <a:t>Framework PANACEA (analisi tramite PRISM-Games)</a:t>
            </a:r>
          </a:p>
          <a:p>
            <a:pPr lvl="1"/>
            <a:r>
              <a:t>Soluzioni SIEM (es. Wazuh/OpenSearch)</a:t>
            </a:r>
          </a:p>
          <a:p>
            <a:pPr/>
            <a:r>
              <a:t>Sviluppo di un’architettura </a:t>
            </a:r>
            <a:r>
              <a:rPr>
                <a:solidFill>
                  <a:schemeClr val="accent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modulare</a:t>
            </a:r>
            <a:r>
              <a:rPr>
                <a:solidFill>
                  <a:schemeClr val="accent1">
                    <a:lumOff val="-13575"/>
                  </a:schemeClr>
                </a:solidFill>
              </a:rPr>
              <a:t> </a:t>
            </a:r>
            <a:r>
              <a:t>e </a:t>
            </a:r>
            <a:r>
              <a:rPr>
                <a:solidFill>
                  <a:schemeClr val="accent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user-friendly</a:t>
            </a:r>
            <a:r>
              <a:t> per supportare esperti nella gestione interattiva delle minacce informatiche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Raggruppa"/>
          <p:cNvGrpSpPr/>
          <p:nvPr/>
        </p:nvGrpSpPr>
        <p:grpSpPr>
          <a:xfrm>
            <a:off x="-1" y="12925507"/>
            <a:ext cx="24384001" cy="788377"/>
            <a:chOff x="0" y="0"/>
            <a:chExt cx="24384000" cy="788376"/>
          </a:xfrm>
        </p:grpSpPr>
        <p:sp>
          <p:nvSpPr>
            <p:cNvPr id="208" name="Rettangolo"/>
            <p:cNvSpPr/>
            <p:nvPr/>
          </p:nvSpPr>
          <p:spPr>
            <a:xfrm>
              <a:off x="0" y="0"/>
              <a:ext cx="24384000" cy="788377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hueOff val="114395"/>
                    <a:lumOff val="-24975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09" name="ADTViewer: un’interfaccia utente per l’analisi delle intrusioni informatiche - Francesco Spezzano"/>
            <p:cNvSpPr txBox="1"/>
            <p:nvPr/>
          </p:nvSpPr>
          <p:spPr>
            <a:xfrm>
              <a:off x="384243" y="171938"/>
              <a:ext cx="13620181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defRPr>
              </a:lvl1pPr>
            </a:lstStyle>
            <a:p>
              <a:pPr/>
              <a:r>
                <a:t>ADTViewer: un’interfaccia utente per l’analisi delle intrusioni informatiche - Francesco Spezzano</a:t>
              </a:r>
            </a:p>
          </p:txBody>
        </p:sp>
      </p:grpSp>
      <p:pic>
        <p:nvPicPr>
          <p:cNvPr id="211" name="Logo_Roma_Tre.jpg" descr="Logo_Roma_Tr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8128" y="275492"/>
            <a:ext cx="3014502" cy="1660068"/>
          </a:xfrm>
          <a:prstGeom prst="rect">
            <a:avLst/>
          </a:prstGeom>
          <a:ln w="12700">
            <a:miter lim="400000"/>
          </a:ln>
        </p:spPr>
      </p:pic>
      <p:pic>
        <p:nvPicPr>
          <p:cNvPr id="212" name="Dipartimento-di-Ingegneria-Civile-Informatica-e-Tecnologie-Aeronautiche.png" descr="Dipartimento-di-Ingegneria-Civile-Informatica-e-Tecnologie-Aeronautich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826062" y="199292"/>
            <a:ext cx="4188088" cy="1660067"/>
          </a:xfrm>
          <a:prstGeom prst="rect">
            <a:avLst/>
          </a:prstGeom>
          <a:ln w="12700">
            <a:miter lim="400000"/>
          </a:ln>
        </p:spPr>
      </p:pic>
      <p:sp>
        <p:nvSpPr>
          <p:cNvPr id="213" name="Attack Trees e Attack Defense Trees"/>
          <p:cNvSpPr txBox="1"/>
          <p:nvPr/>
        </p:nvSpPr>
        <p:spPr>
          <a:xfrm>
            <a:off x="4687620" y="419152"/>
            <a:ext cx="15008761" cy="1155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b="1" spc="-140" sz="7000"/>
            </a:lvl1pPr>
          </a:lstStyle>
          <a:p>
            <a:pPr/>
            <a:r>
              <a:t>Attack Trees e Attack Defense Trees</a:t>
            </a:r>
          </a:p>
        </p:txBody>
      </p:sp>
      <p:sp>
        <p:nvSpPr>
          <p:cNvPr id="214" name="Attack Trees (AT)…"/>
          <p:cNvSpPr txBox="1"/>
          <p:nvPr>
            <p:ph type="body" sz="half" idx="1"/>
          </p:nvPr>
        </p:nvSpPr>
        <p:spPr>
          <a:xfrm>
            <a:off x="412488" y="2898579"/>
            <a:ext cx="11785443" cy="9833600"/>
          </a:xfrm>
          <a:prstGeom prst="rect">
            <a:avLst/>
          </a:prstGeom>
        </p:spPr>
        <p:txBody>
          <a:bodyPr/>
          <a:lstStyle/>
          <a:p>
            <a:pPr marL="603504" indent="-603504" defTabSz="2413955">
              <a:spcBef>
                <a:spcPts val="4400"/>
              </a:spcBef>
              <a:defRPr sz="4752"/>
            </a:pPr>
            <a:r>
              <a:rPr>
                <a:latin typeface="Helvetica Neue Medium"/>
                <a:ea typeface="Helvetica Neue Medium"/>
                <a:cs typeface="Helvetica Neue Medium"/>
                <a:sym typeface="Helvetica Neue Medium"/>
              </a:rPr>
              <a:t>Attack Trees</a:t>
            </a:r>
            <a:r>
              <a:t> (AT)</a:t>
            </a:r>
          </a:p>
          <a:p>
            <a:pPr lvl="1" marL="1207008" indent="-603504" defTabSz="2413955">
              <a:spcBef>
                <a:spcPts val="4400"/>
              </a:spcBef>
              <a:defRPr sz="4752"/>
            </a:pPr>
            <a:r>
              <a:t>Rappresentazione </a:t>
            </a:r>
            <a:r>
              <a:rPr>
                <a:solidFill>
                  <a:schemeClr val="accent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gerarchica</a:t>
            </a:r>
            <a:r>
              <a:t> delle </a:t>
            </a:r>
            <a:r>
              <a:rPr>
                <a:solidFill>
                  <a:schemeClr val="accent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strategie</a:t>
            </a:r>
            <a:r>
              <a:t> di attacco</a:t>
            </a:r>
          </a:p>
          <a:p>
            <a:pPr lvl="1" marL="1207008" indent="-603504" defTabSz="2413955">
              <a:spcBef>
                <a:spcPts val="4400"/>
              </a:spcBef>
              <a:defRPr sz="4752"/>
            </a:pPr>
            <a:r>
              <a:t>Identificazione di </a:t>
            </a:r>
            <a:r>
              <a:rPr>
                <a:solidFill>
                  <a:schemeClr val="accent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percorsi</a:t>
            </a:r>
            <a:r>
              <a:t> e </a:t>
            </a:r>
            <a:r>
              <a:rPr>
                <a:solidFill>
                  <a:schemeClr val="accent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vulnerabilità</a:t>
            </a:r>
            <a:r>
              <a:t> </a:t>
            </a:r>
          </a:p>
          <a:p>
            <a:pPr marL="603504" indent="-603504" defTabSz="2413955">
              <a:spcBef>
                <a:spcPts val="4400"/>
              </a:spcBef>
              <a:defRPr sz="4752"/>
            </a:pPr>
            <a:r>
              <a:t>Struttura degli Attack Trees:</a:t>
            </a:r>
          </a:p>
          <a:p>
            <a:pPr lvl="1" marL="1207008" indent="-603504" defTabSz="2413955">
              <a:spcBef>
                <a:spcPts val="4400"/>
              </a:spcBef>
              <a:defRPr sz="4752"/>
            </a:pPr>
            <a:r>
              <a:rPr>
                <a:latin typeface="Helvetica Neue Medium"/>
                <a:ea typeface="Helvetica Neue Medium"/>
                <a:cs typeface="Helvetica Neue Medium"/>
                <a:sym typeface="Helvetica Neue Medium"/>
              </a:rPr>
              <a:t>Nodo Radice</a:t>
            </a:r>
            <a:r>
              <a:t>: obiettivo dell’attaccante</a:t>
            </a:r>
          </a:p>
          <a:p>
            <a:pPr lvl="1" marL="1207008" indent="-603504" defTabSz="2413955">
              <a:spcBef>
                <a:spcPts val="4400"/>
              </a:spcBef>
              <a:defRPr sz="4752"/>
            </a:pPr>
            <a:r>
              <a:rPr>
                <a:latin typeface="Helvetica Neue Medium"/>
                <a:ea typeface="Helvetica Neue Medium"/>
                <a:cs typeface="Helvetica Neue Medium"/>
                <a:sym typeface="Helvetica Neue Medium"/>
              </a:rPr>
              <a:t>Nodi Intermedi</a:t>
            </a:r>
            <a:r>
              <a:t>: condizioni intermedie</a:t>
            </a:r>
          </a:p>
          <a:p>
            <a:pPr lvl="1" marL="1207008" indent="-603504" defTabSz="2413955">
              <a:spcBef>
                <a:spcPts val="4400"/>
              </a:spcBef>
              <a:defRPr sz="4752"/>
            </a:pPr>
            <a:r>
              <a:rPr>
                <a:latin typeface="Helvetica Neue Medium"/>
                <a:ea typeface="Helvetica Neue Medium"/>
                <a:cs typeface="Helvetica Neue Medium"/>
                <a:sym typeface="Helvetica Neue Medium"/>
              </a:rPr>
              <a:t>Nodi Foglia</a:t>
            </a:r>
            <a:r>
              <a:t>: azioni elementari</a:t>
            </a:r>
          </a:p>
        </p:txBody>
      </p:sp>
      <p:sp>
        <p:nvSpPr>
          <p:cNvPr id="215" name="Numero diapositiva"/>
          <p:cNvSpPr txBox="1"/>
          <p:nvPr>
            <p:ph type="sldNum" sz="quarter" idx="4294967295"/>
          </p:nvPr>
        </p:nvSpPr>
        <p:spPr>
          <a:xfrm>
            <a:off x="23749000" y="13056310"/>
            <a:ext cx="255525" cy="39928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226" name="Raggruppa"/>
          <p:cNvGrpSpPr/>
          <p:nvPr/>
        </p:nvGrpSpPr>
        <p:grpSpPr>
          <a:xfrm>
            <a:off x="13100321" y="3005265"/>
            <a:ext cx="10291325" cy="6428675"/>
            <a:chOff x="0" y="0"/>
            <a:chExt cx="10291324" cy="6428673"/>
          </a:xfrm>
        </p:grpSpPr>
        <p:sp>
          <p:nvSpPr>
            <p:cNvPr id="216" name="Steal the server"/>
            <p:cNvSpPr/>
            <p:nvPr/>
          </p:nvSpPr>
          <p:spPr>
            <a:xfrm>
              <a:off x="4651829" y="0"/>
              <a:ext cx="2858973" cy="1270000"/>
            </a:xfrm>
            <a:prstGeom prst="ellipse">
              <a:avLst/>
            </a:prstGeom>
            <a:noFill/>
            <a:ln w="63500" cap="flat">
              <a:solidFill>
                <a:schemeClr val="accent5">
                  <a:hueOff val="-82419"/>
                  <a:satOff val="-9513"/>
                  <a:lumOff val="-16343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825500">
                <a:lnSpc>
                  <a:spcPct val="100000"/>
                </a:lnSpc>
                <a:spcBef>
                  <a:spcPts val="0"/>
                </a:spcBef>
                <a:defRPr sz="2100">
                  <a:latin typeface="Verdana"/>
                  <a:ea typeface="Verdana"/>
                  <a:cs typeface="Verdana"/>
                  <a:sym typeface="Verdana"/>
                </a:defRPr>
              </a:lvl1pPr>
            </a:lstStyle>
            <a:p>
              <a:pPr/>
              <a:r>
                <a:t>Steal the server</a:t>
              </a:r>
            </a:p>
          </p:txBody>
        </p:sp>
        <p:sp>
          <p:nvSpPr>
            <p:cNvPr id="217" name="Access to the server’s room"/>
            <p:cNvSpPr/>
            <p:nvPr/>
          </p:nvSpPr>
          <p:spPr>
            <a:xfrm>
              <a:off x="1995927" y="2579337"/>
              <a:ext cx="2858973" cy="1270001"/>
            </a:xfrm>
            <a:prstGeom prst="ellipse">
              <a:avLst/>
            </a:prstGeom>
            <a:noFill/>
            <a:ln w="63500" cap="flat">
              <a:solidFill>
                <a:schemeClr val="accent5">
                  <a:hueOff val="-82419"/>
                  <a:satOff val="-9513"/>
                  <a:lumOff val="-16343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825500">
                <a:lnSpc>
                  <a:spcPct val="100000"/>
                </a:lnSpc>
                <a:spcBef>
                  <a:spcPts val="0"/>
                </a:spcBef>
                <a:defRPr sz="2100">
                  <a:latin typeface="Verdana"/>
                  <a:ea typeface="Verdana"/>
                  <a:cs typeface="Verdana"/>
                  <a:sym typeface="Verdana"/>
                </a:defRPr>
              </a:lvl1pPr>
            </a:lstStyle>
            <a:p>
              <a:pPr/>
              <a:r>
                <a:t>Access to the server’s room</a:t>
              </a:r>
            </a:p>
          </p:txBody>
        </p:sp>
        <p:sp>
          <p:nvSpPr>
            <p:cNvPr id="218" name="Go out unobserved"/>
            <p:cNvSpPr/>
            <p:nvPr/>
          </p:nvSpPr>
          <p:spPr>
            <a:xfrm>
              <a:off x="7432352" y="2579337"/>
              <a:ext cx="2858973" cy="1270001"/>
            </a:xfrm>
            <a:prstGeom prst="ellipse">
              <a:avLst/>
            </a:prstGeom>
            <a:noFill/>
            <a:ln w="63500" cap="flat">
              <a:solidFill>
                <a:schemeClr val="accent5">
                  <a:hueOff val="-82419"/>
                  <a:satOff val="-9513"/>
                  <a:lumOff val="-16343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825500">
                <a:lnSpc>
                  <a:spcPct val="100000"/>
                </a:lnSpc>
                <a:spcBef>
                  <a:spcPts val="0"/>
                </a:spcBef>
                <a:defRPr sz="2100">
                  <a:latin typeface="Verdana"/>
                  <a:ea typeface="Verdana"/>
                  <a:cs typeface="Verdana"/>
                  <a:sym typeface="Verdana"/>
                </a:defRPr>
              </a:lvl1pPr>
            </a:lstStyle>
            <a:p>
              <a:pPr/>
              <a:r>
                <a:t>Go out unobserved</a:t>
              </a:r>
            </a:p>
          </p:txBody>
        </p:sp>
        <p:sp>
          <p:nvSpPr>
            <p:cNvPr id="219" name="Break down the door"/>
            <p:cNvSpPr/>
            <p:nvPr/>
          </p:nvSpPr>
          <p:spPr>
            <a:xfrm>
              <a:off x="0" y="5158673"/>
              <a:ext cx="2858973" cy="1270001"/>
            </a:xfrm>
            <a:prstGeom prst="ellipse">
              <a:avLst/>
            </a:prstGeom>
            <a:noFill/>
            <a:ln w="63500" cap="flat">
              <a:solidFill>
                <a:schemeClr val="accent5">
                  <a:hueOff val="-82419"/>
                  <a:satOff val="-9513"/>
                  <a:lumOff val="-16343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825500">
                <a:lnSpc>
                  <a:spcPct val="100000"/>
                </a:lnSpc>
                <a:spcBef>
                  <a:spcPts val="0"/>
                </a:spcBef>
                <a:defRPr sz="2100">
                  <a:latin typeface="Verdana"/>
                  <a:ea typeface="Verdana"/>
                  <a:cs typeface="Verdana"/>
                  <a:sym typeface="Verdana"/>
                </a:defRPr>
              </a:lvl1pPr>
            </a:lstStyle>
            <a:p>
              <a:pPr/>
              <a:r>
                <a:t>Break down the door</a:t>
              </a:r>
            </a:p>
          </p:txBody>
        </p:sp>
        <p:sp>
          <p:nvSpPr>
            <p:cNvPr id="220" name="Have the keys"/>
            <p:cNvSpPr/>
            <p:nvPr/>
          </p:nvSpPr>
          <p:spPr>
            <a:xfrm>
              <a:off x="3991857" y="5158673"/>
              <a:ext cx="2858973" cy="1270001"/>
            </a:xfrm>
            <a:prstGeom prst="ellipse">
              <a:avLst/>
            </a:prstGeom>
            <a:noFill/>
            <a:ln w="63500" cap="flat">
              <a:solidFill>
                <a:schemeClr val="accent5">
                  <a:hueOff val="-82419"/>
                  <a:satOff val="-9513"/>
                  <a:lumOff val="-16343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825500">
                <a:lnSpc>
                  <a:spcPct val="100000"/>
                </a:lnSpc>
                <a:spcBef>
                  <a:spcPts val="0"/>
                </a:spcBef>
                <a:defRPr sz="2100">
                  <a:latin typeface="Verdana"/>
                  <a:ea typeface="Verdana"/>
                  <a:cs typeface="Verdana"/>
                  <a:sym typeface="Verdana"/>
                </a:defRPr>
              </a:lvl1pPr>
            </a:lstStyle>
            <a:p>
              <a:pPr/>
              <a:r>
                <a:t>Have the keys</a:t>
              </a:r>
            </a:p>
          </p:txBody>
        </p:sp>
        <p:cxnSp>
          <p:nvCxnSpPr>
            <p:cNvPr id="221" name="Linea di collegamento"/>
            <p:cNvCxnSpPr>
              <a:stCxn id="217" idx="0"/>
              <a:endCxn id="216" idx="0"/>
            </p:cNvCxnSpPr>
            <p:nvPr/>
          </p:nvCxnSpPr>
          <p:spPr>
            <a:xfrm flipV="1">
              <a:off x="3425413" y="635000"/>
              <a:ext cx="2655903" cy="2579338"/>
            </a:xfrm>
            <a:prstGeom prst="straightConnector1">
              <a:avLst/>
            </a:prstGeom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</p:cxnSp>
        <p:cxnSp>
          <p:nvCxnSpPr>
            <p:cNvPr id="222" name="Linea di collegamento"/>
            <p:cNvCxnSpPr>
              <a:stCxn id="216" idx="0"/>
              <a:endCxn id="218" idx="0"/>
            </p:cNvCxnSpPr>
            <p:nvPr/>
          </p:nvCxnSpPr>
          <p:spPr>
            <a:xfrm>
              <a:off x="6081315" y="635000"/>
              <a:ext cx="2780524" cy="2579338"/>
            </a:xfrm>
            <a:prstGeom prst="straightConnector1">
              <a:avLst/>
            </a:prstGeom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</p:cxnSp>
        <p:cxnSp>
          <p:nvCxnSpPr>
            <p:cNvPr id="223" name="Linea di collegamento"/>
            <p:cNvCxnSpPr>
              <a:stCxn id="219" idx="0"/>
              <a:endCxn id="217" idx="0"/>
            </p:cNvCxnSpPr>
            <p:nvPr/>
          </p:nvCxnSpPr>
          <p:spPr>
            <a:xfrm flipV="1">
              <a:off x="1429486" y="3214337"/>
              <a:ext cx="1995928" cy="2579337"/>
            </a:xfrm>
            <a:prstGeom prst="straightConnector1">
              <a:avLst/>
            </a:prstGeom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</p:cxnSp>
        <p:cxnSp>
          <p:nvCxnSpPr>
            <p:cNvPr id="224" name="Linea di collegamento"/>
            <p:cNvCxnSpPr>
              <a:stCxn id="217" idx="0"/>
              <a:endCxn id="220" idx="0"/>
            </p:cNvCxnSpPr>
            <p:nvPr/>
          </p:nvCxnSpPr>
          <p:spPr>
            <a:xfrm>
              <a:off x="3425413" y="3214337"/>
              <a:ext cx="1995931" cy="2579337"/>
            </a:xfrm>
            <a:prstGeom prst="straightConnector1">
              <a:avLst/>
            </a:prstGeom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</p:cxnSp>
        <p:sp>
          <p:nvSpPr>
            <p:cNvPr id="225" name="Linea"/>
            <p:cNvSpPr/>
            <p:nvPr/>
          </p:nvSpPr>
          <p:spPr>
            <a:xfrm>
              <a:off x="5097403" y="1573503"/>
              <a:ext cx="2016249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0" name="Raggruppa"/>
          <p:cNvGrpSpPr/>
          <p:nvPr/>
        </p:nvGrpSpPr>
        <p:grpSpPr>
          <a:xfrm>
            <a:off x="-1" y="12925507"/>
            <a:ext cx="24384001" cy="788377"/>
            <a:chOff x="0" y="0"/>
            <a:chExt cx="24384000" cy="788376"/>
          </a:xfrm>
        </p:grpSpPr>
        <p:sp>
          <p:nvSpPr>
            <p:cNvPr id="228" name="Rettangolo"/>
            <p:cNvSpPr/>
            <p:nvPr/>
          </p:nvSpPr>
          <p:spPr>
            <a:xfrm>
              <a:off x="0" y="0"/>
              <a:ext cx="24384000" cy="788377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hueOff val="114395"/>
                    <a:lumOff val="-24975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29" name="ADTViewer: un’interfaccia utente per l’analisi delle intrusioni informatiche - Francesco Spezzano"/>
            <p:cNvSpPr txBox="1"/>
            <p:nvPr/>
          </p:nvSpPr>
          <p:spPr>
            <a:xfrm>
              <a:off x="384243" y="171938"/>
              <a:ext cx="13620181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defRPr>
              </a:lvl1pPr>
            </a:lstStyle>
            <a:p>
              <a:pPr/>
              <a:r>
                <a:t>ADTViewer: un’interfaccia utente per l’analisi delle intrusioni informatiche - Francesco Spezzano</a:t>
              </a:r>
            </a:p>
          </p:txBody>
        </p:sp>
      </p:grpSp>
      <p:pic>
        <p:nvPicPr>
          <p:cNvPr id="231" name="Logo_Roma_Tre.jpg" descr="Logo_Roma_Tr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8128" y="275492"/>
            <a:ext cx="3014502" cy="1660068"/>
          </a:xfrm>
          <a:prstGeom prst="rect">
            <a:avLst/>
          </a:prstGeom>
          <a:ln w="12700">
            <a:miter lim="400000"/>
          </a:ln>
        </p:spPr>
      </p:pic>
      <p:pic>
        <p:nvPicPr>
          <p:cNvPr id="232" name="Dipartimento-di-Ingegneria-Civile-Informatica-e-Tecnologie-Aeronautiche.png" descr="Dipartimento-di-Ingegneria-Civile-Informatica-e-Tecnologie-Aeronautich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826062" y="199292"/>
            <a:ext cx="4188088" cy="1660067"/>
          </a:xfrm>
          <a:prstGeom prst="rect">
            <a:avLst/>
          </a:prstGeom>
          <a:ln w="12700">
            <a:miter lim="400000"/>
          </a:ln>
        </p:spPr>
      </p:pic>
      <p:sp>
        <p:nvSpPr>
          <p:cNvPr id="233" name="Attack Trees e Attack Defense Trees"/>
          <p:cNvSpPr txBox="1"/>
          <p:nvPr/>
        </p:nvSpPr>
        <p:spPr>
          <a:xfrm>
            <a:off x="4687620" y="419152"/>
            <a:ext cx="15008761" cy="1155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b="1" spc="-140" sz="7000"/>
            </a:lvl1pPr>
          </a:lstStyle>
          <a:p>
            <a:pPr/>
            <a:r>
              <a:t>Attack Trees e Attack Defense Trees</a:t>
            </a:r>
          </a:p>
        </p:txBody>
      </p:sp>
      <p:sp>
        <p:nvSpPr>
          <p:cNvPr id="234" name="Attack Defense Trees (ADT)…"/>
          <p:cNvSpPr txBox="1"/>
          <p:nvPr>
            <p:ph type="body" sz="half" idx="1"/>
          </p:nvPr>
        </p:nvSpPr>
        <p:spPr>
          <a:xfrm>
            <a:off x="350320" y="3109969"/>
            <a:ext cx="11877700" cy="9833600"/>
          </a:xfrm>
          <a:prstGeom prst="rect">
            <a:avLst/>
          </a:prstGeom>
        </p:spPr>
        <p:txBody>
          <a:bodyPr/>
          <a:lstStyle/>
          <a:p>
            <a:pPr/>
            <a:r>
              <a:rPr>
                <a:latin typeface="Helvetica Neue Medium"/>
                <a:ea typeface="Helvetica Neue Medium"/>
                <a:cs typeface="Helvetica Neue Medium"/>
                <a:sym typeface="Helvetica Neue Medium"/>
              </a:rPr>
              <a:t>Attack Defense Trees</a:t>
            </a:r>
            <a:r>
              <a:t> (ADT)</a:t>
            </a:r>
          </a:p>
          <a:p>
            <a:pPr lvl="1"/>
            <a:r>
              <a:t>Estensione degli AT con </a:t>
            </a:r>
            <a:r>
              <a:rPr>
                <a:solidFill>
                  <a:schemeClr val="accent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contromisure</a:t>
            </a:r>
            <a:r>
              <a:t> difensive</a:t>
            </a:r>
          </a:p>
          <a:p>
            <a:pPr lvl="1"/>
            <a:r>
              <a:t>Rappresentazione dinamiche di attacco-difesa per analisi di </a:t>
            </a:r>
            <a:r>
              <a:rPr>
                <a:solidFill>
                  <a:schemeClr val="accent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strategie</a:t>
            </a:r>
            <a:r>
              <a:t> ottimali</a:t>
            </a:r>
          </a:p>
        </p:txBody>
      </p:sp>
      <p:sp>
        <p:nvSpPr>
          <p:cNvPr id="235" name="Numero diapositiva"/>
          <p:cNvSpPr txBox="1"/>
          <p:nvPr>
            <p:ph type="sldNum" sz="quarter" idx="4294967295"/>
          </p:nvPr>
        </p:nvSpPr>
        <p:spPr>
          <a:xfrm>
            <a:off x="23749000" y="13056310"/>
            <a:ext cx="255525" cy="39928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252" name="Raggruppa"/>
          <p:cNvGrpSpPr/>
          <p:nvPr/>
        </p:nvGrpSpPr>
        <p:grpSpPr>
          <a:xfrm>
            <a:off x="13100321" y="3005265"/>
            <a:ext cx="10291325" cy="9008013"/>
            <a:chOff x="0" y="0"/>
            <a:chExt cx="10291324" cy="9008011"/>
          </a:xfrm>
        </p:grpSpPr>
        <p:sp>
          <p:nvSpPr>
            <p:cNvPr id="236" name="Steal the server"/>
            <p:cNvSpPr/>
            <p:nvPr/>
          </p:nvSpPr>
          <p:spPr>
            <a:xfrm>
              <a:off x="4651829" y="0"/>
              <a:ext cx="2858973" cy="1270000"/>
            </a:xfrm>
            <a:prstGeom prst="ellipse">
              <a:avLst/>
            </a:prstGeom>
            <a:noFill/>
            <a:ln w="63500" cap="flat">
              <a:solidFill>
                <a:schemeClr val="accent5">
                  <a:hueOff val="-82419"/>
                  <a:satOff val="-9513"/>
                  <a:lumOff val="-16343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825500">
                <a:lnSpc>
                  <a:spcPct val="100000"/>
                </a:lnSpc>
                <a:spcBef>
                  <a:spcPts val="0"/>
                </a:spcBef>
                <a:defRPr sz="2100">
                  <a:latin typeface="Verdana"/>
                  <a:ea typeface="Verdana"/>
                  <a:cs typeface="Verdana"/>
                  <a:sym typeface="Verdana"/>
                </a:defRPr>
              </a:lvl1pPr>
            </a:lstStyle>
            <a:p>
              <a:pPr/>
              <a:r>
                <a:t>Steal the server</a:t>
              </a:r>
            </a:p>
          </p:txBody>
        </p:sp>
        <p:sp>
          <p:nvSpPr>
            <p:cNvPr id="237" name="Access to the server’s room"/>
            <p:cNvSpPr/>
            <p:nvPr/>
          </p:nvSpPr>
          <p:spPr>
            <a:xfrm>
              <a:off x="1995927" y="2579337"/>
              <a:ext cx="2858973" cy="1270001"/>
            </a:xfrm>
            <a:prstGeom prst="ellipse">
              <a:avLst/>
            </a:prstGeom>
            <a:noFill/>
            <a:ln w="63500" cap="flat">
              <a:solidFill>
                <a:schemeClr val="accent5">
                  <a:hueOff val="-82419"/>
                  <a:satOff val="-9513"/>
                  <a:lumOff val="-16343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825500">
                <a:lnSpc>
                  <a:spcPct val="100000"/>
                </a:lnSpc>
                <a:spcBef>
                  <a:spcPts val="0"/>
                </a:spcBef>
                <a:defRPr sz="2100">
                  <a:latin typeface="Verdana"/>
                  <a:ea typeface="Verdana"/>
                  <a:cs typeface="Verdana"/>
                  <a:sym typeface="Verdana"/>
                </a:defRPr>
              </a:lvl1pPr>
            </a:lstStyle>
            <a:p>
              <a:pPr/>
              <a:r>
                <a:t>Access to the server’s room</a:t>
              </a:r>
            </a:p>
          </p:txBody>
        </p:sp>
        <p:sp>
          <p:nvSpPr>
            <p:cNvPr id="238" name="Go out unobserved"/>
            <p:cNvSpPr/>
            <p:nvPr/>
          </p:nvSpPr>
          <p:spPr>
            <a:xfrm>
              <a:off x="7432352" y="2579337"/>
              <a:ext cx="2858973" cy="1270001"/>
            </a:xfrm>
            <a:prstGeom prst="ellipse">
              <a:avLst/>
            </a:prstGeom>
            <a:noFill/>
            <a:ln w="63500" cap="flat">
              <a:solidFill>
                <a:schemeClr val="accent5">
                  <a:hueOff val="-82419"/>
                  <a:satOff val="-9513"/>
                  <a:lumOff val="-16343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825500">
                <a:lnSpc>
                  <a:spcPct val="100000"/>
                </a:lnSpc>
                <a:spcBef>
                  <a:spcPts val="0"/>
                </a:spcBef>
                <a:defRPr sz="2100">
                  <a:latin typeface="Verdana"/>
                  <a:ea typeface="Verdana"/>
                  <a:cs typeface="Verdana"/>
                  <a:sym typeface="Verdana"/>
                </a:defRPr>
              </a:lvl1pPr>
            </a:lstStyle>
            <a:p>
              <a:pPr/>
              <a:r>
                <a:t>Go out unobserved</a:t>
              </a:r>
            </a:p>
          </p:txBody>
        </p:sp>
        <p:sp>
          <p:nvSpPr>
            <p:cNvPr id="239" name="Break down the door"/>
            <p:cNvSpPr/>
            <p:nvPr/>
          </p:nvSpPr>
          <p:spPr>
            <a:xfrm>
              <a:off x="0" y="5158673"/>
              <a:ext cx="2858973" cy="1270001"/>
            </a:xfrm>
            <a:prstGeom prst="ellipse">
              <a:avLst/>
            </a:prstGeom>
            <a:noFill/>
            <a:ln w="63500" cap="flat">
              <a:solidFill>
                <a:schemeClr val="accent5">
                  <a:hueOff val="-82419"/>
                  <a:satOff val="-9513"/>
                  <a:lumOff val="-16343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825500">
                <a:lnSpc>
                  <a:spcPct val="100000"/>
                </a:lnSpc>
                <a:spcBef>
                  <a:spcPts val="0"/>
                </a:spcBef>
                <a:defRPr sz="2100">
                  <a:latin typeface="Verdana"/>
                  <a:ea typeface="Verdana"/>
                  <a:cs typeface="Verdana"/>
                  <a:sym typeface="Verdana"/>
                </a:defRPr>
              </a:lvl1pPr>
            </a:lstStyle>
            <a:p>
              <a:pPr/>
              <a:r>
                <a:t>Break down the door</a:t>
              </a:r>
            </a:p>
          </p:txBody>
        </p:sp>
        <p:sp>
          <p:nvSpPr>
            <p:cNvPr id="240" name="Have the keys"/>
            <p:cNvSpPr/>
            <p:nvPr/>
          </p:nvSpPr>
          <p:spPr>
            <a:xfrm>
              <a:off x="3991857" y="5158673"/>
              <a:ext cx="2858973" cy="1270001"/>
            </a:xfrm>
            <a:prstGeom prst="ellipse">
              <a:avLst/>
            </a:prstGeom>
            <a:noFill/>
            <a:ln w="63500" cap="flat">
              <a:solidFill>
                <a:schemeClr val="accent5">
                  <a:hueOff val="-82419"/>
                  <a:satOff val="-9513"/>
                  <a:lumOff val="-16343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825500">
                <a:lnSpc>
                  <a:spcPct val="100000"/>
                </a:lnSpc>
                <a:spcBef>
                  <a:spcPts val="0"/>
                </a:spcBef>
                <a:defRPr sz="2100">
                  <a:latin typeface="Verdana"/>
                  <a:ea typeface="Verdana"/>
                  <a:cs typeface="Verdana"/>
                  <a:sym typeface="Verdana"/>
                </a:defRPr>
              </a:lvl1pPr>
            </a:lstStyle>
            <a:p>
              <a:pPr/>
              <a:r>
                <a:t>Have the keys</a:t>
              </a:r>
            </a:p>
          </p:txBody>
        </p:sp>
        <p:cxnSp>
          <p:nvCxnSpPr>
            <p:cNvPr id="241" name="Linea di collegamento"/>
            <p:cNvCxnSpPr>
              <a:stCxn id="237" idx="0"/>
              <a:endCxn id="236" idx="0"/>
            </p:cNvCxnSpPr>
            <p:nvPr/>
          </p:nvCxnSpPr>
          <p:spPr>
            <a:xfrm flipV="1">
              <a:off x="3425413" y="635000"/>
              <a:ext cx="2655903" cy="2579338"/>
            </a:xfrm>
            <a:prstGeom prst="straightConnector1">
              <a:avLst/>
            </a:prstGeom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</p:cxnSp>
        <p:cxnSp>
          <p:nvCxnSpPr>
            <p:cNvPr id="242" name="Linea di collegamento"/>
            <p:cNvCxnSpPr>
              <a:stCxn id="236" idx="0"/>
              <a:endCxn id="238" idx="0"/>
            </p:cNvCxnSpPr>
            <p:nvPr/>
          </p:nvCxnSpPr>
          <p:spPr>
            <a:xfrm>
              <a:off x="6081315" y="635000"/>
              <a:ext cx="2780524" cy="2579338"/>
            </a:xfrm>
            <a:prstGeom prst="straightConnector1">
              <a:avLst/>
            </a:prstGeom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</p:cxnSp>
        <p:cxnSp>
          <p:nvCxnSpPr>
            <p:cNvPr id="243" name="Linea di collegamento"/>
            <p:cNvCxnSpPr>
              <a:stCxn id="239" idx="0"/>
              <a:endCxn id="237" idx="0"/>
            </p:cNvCxnSpPr>
            <p:nvPr/>
          </p:nvCxnSpPr>
          <p:spPr>
            <a:xfrm flipV="1">
              <a:off x="1429486" y="3214337"/>
              <a:ext cx="1995928" cy="2579337"/>
            </a:xfrm>
            <a:prstGeom prst="straightConnector1">
              <a:avLst/>
            </a:prstGeom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</p:cxnSp>
        <p:cxnSp>
          <p:nvCxnSpPr>
            <p:cNvPr id="244" name="Linea di collegamento"/>
            <p:cNvCxnSpPr>
              <a:stCxn id="237" idx="0"/>
              <a:endCxn id="240" idx="0"/>
            </p:cNvCxnSpPr>
            <p:nvPr/>
          </p:nvCxnSpPr>
          <p:spPr>
            <a:xfrm>
              <a:off x="3425413" y="3214337"/>
              <a:ext cx="1995931" cy="2579337"/>
            </a:xfrm>
            <a:prstGeom prst="straightConnector1">
              <a:avLst/>
            </a:prstGeom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</p:cxnSp>
        <p:sp>
          <p:nvSpPr>
            <p:cNvPr id="245" name="Linea"/>
            <p:cNvSpPr/>
            <p:nvPr/>
          </p:nvSpPr>
          <p:spPr>
            <a:xfrm>
              <a:off x="5097403" y="1573503"/>
              <a:ext cx="2016249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</a:p>
          </p:txBody>
        </p:sp>
        <p:sp>
          <p:nvSpPr>
            <p:cNvPr id="246" name="Install a security door"/>
            <p:cNvSpPr/>
            <p:nvPr/>
          </p:nvSpPr>
          <p:spPr>
            <a:xfrm>
              <a:off x="125350" y="7738011"/>
              <a:ext cx="2608271" cy="1270001"/>
            </a:xfrm>
            <a:prstGeom prst="rect">
              <a:avLst/>
            </a:prstGeom>
            <a:noFill/>
            <a:ln w="63500" cap="flat">
              <a:solidFill>
                <a:schemeClr val="accent3">
                  <a:hueOff val="362282"/>
                  <a:satOff val="31803"/>
                  <a:lumOff val="-18242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825500">
                <a:lnSpc>
                  <a:spcPct val="100000"/>
                </a:lnSpc>
                <a:spcBef>
                  <a:spcPts val="0"/>
                </a:spcBef>
                <a:defRPr sz="2100">
                  <a:latin typeface="Verdana"/>
                  <a:ea typeface="Verdana"/>
                  <a:cs typeface="Verdana"/>
                  <a:sym typeface="Verdana"/>
                </a:defRPr>
              </a:lvl1pPr>
            </a:lstStyle>
            <a:p>
              <a:pPr/>
              <a:r>
                <a:t>Install a security door</a:t>
              </a:r>
            </a:p>
          </p:txBody>
        </p:sp>
        <p:sp>
          <p:nvSpPr>
            <p:cNvPr id="247" name="Install a safety lock"/>
            <p:cNvSpPr/>
            <p:nvPr/>
          </p:nvSpPr>
          <p:spPr>
            <a:xfrm>
              <a:off x="4117207" y="7738011"/>
              <a:ext cx="2608272" cy="1270001"/>
            </a:xfrm>
            <a:prstGeom prst="rect">
              <a:avLst/>
            </a:prstGeom>
            <a:noFill/>
            <a:ln w="63500" cap="flat">
              <a:solidFill>
                <a:schemeClr val="accent3">
                  <a:hueOff val="362282"/>
                  <a:satOff val="31803"/>
                  <a:lumOff val="-18242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825500">
                <a:lnSpc>
                  <a:spcPct val="100000"/>
                </a:lnSpc>
                <a:spcBef>
                  <a:spcPts val="0"/>
                </a:spcBef>
                <a:defRPr sz="2100">
                  <a:latin typeface="Verdana"/>
                  <a:ea typeface="Verdana"/>
                  <a:cs typeface="Verdana"/>
                  <a:sym typeface="Verdana"/>
                </a:defRPr>
              </a:lvl1pPr>
            </a:lstStyle>
            <a:p>
              <a:pPr/>
              <a:r>
                <a:t>Install a safety lock</a:t>
              </a:r>
            </a:p>
          </p:txBody>
        </p:sp>
        <p:sp>
          <p:nvSpPr>
            <p:cNvPr id="248" name="Assume a security guard"/>
            <p:cNvSpPr/>
            <p:nvPr/>
          </p:nvSpPr>
          <p:spPr>
            <a:xfrm>
              <a:off x="7557704" y="5158673"/>
              <a:ext cx="2608272" cy="1270001"/>
            </a:xfrm>
            <a:prstGeom prst="rect">
              <a:avLst/>
            </a:prstGeom>
            <a:noFill/>
            <a:ln w="63500" cap="flat">
              <a:solidFill>
                <a:schemeClr val="accent3">
                  <a:hueOff val="362282"/>
                  <a:satOff val="31803"/>
                  <a:lumOff val="-18242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825500">
                <a:lnSpc>
                  <a:spcPct val="100000"/>
                </a:lnSpc>
                <a:spcBef>
                  <a:spcPts val="0"/>
                </a:spcBef>
                <a:defRPr sz="2100">
                  <a:latin typeface="Verdana"/>
                  <a:ea typeface="Verdana"/>
                  <a:cs typeface="Verdana"/>
                  <a:sym typeface="Verdana"/>
                </a:defRPr>
              </a:lvl1pPr>
            </a:lstStyle>
            <a:p>
              <a:pPr/>
              <a:r>
                <a:t>Assume a security guard</a:t>
              </a:r>
            </a:p>
          </p:txBody>
        </p:sp>
        <p:cxnSp>
          <p:nvCxnSpPr>
            <p:cNvPr id="249" name="Linea di collegamento"/>
            <p:cNvCxnSpPr>
              <a:stCxn id="247" idx="0"/>
              <a:endCxn id="240" idx="0"/>
            </p:cNvCxnSpPr>
            <p:nvPr/>
          </p:nvCxnSpPr>
          <p:spPr>
            <a:xfrm flipV="1">
              <a:off x="5421342" y="5793673"/>
              <a:ext cx="2" cy="2579339"/>
            </a:xfrm>
            <a:prstGeom prst="straightConnector1">
              <a:avLst/>
            </a:prstGeom>
            <a:ln w="25400" cap="flat">
              <a:solidFill>
                <a:srgbClr val="000000"/>
              </a:solidFill>
              <a:custDash>
                <a:ds d="600000" sp="600000"/>
              </a:custDash>
              <a:miter lim="400000"/>
            </a:ln>
            <a:effectLst/>
          </p:spPr>
        </p:cxnSp>
        <p:cxnSp>
          <p:nvCxnSpPr>
            <p:cNvPr id="250" name="Linea di collegamento"/>
            <p:cNvCxnSpPr>
              <a:stCxn id="238" idx="0"/>
              <a:endCxn id="248" idx="0"/>
            </p:cNvCxnSpPr>
            <p:nvPr/>
          </p:nvCxnSpPr>
          <p:spPr>
            <a:xfrm>
              <a:off x="8861838" y="3214337"/>
              <a:ext cx="2" cy="2579337"/>
            </a:xfrm>
            <a:prstGeom prst="straightConnector1">
              <a:avLst/>
            </a:prstGeom>
            <a:ln w="25400" cap="flat">
              <a:solidFill>
                <a:srgbClr val="000000"/>
              </a:solidFill>
              <a:custDash>
                <a:ds d="600000" sp="600000"/>
              </a:custDash>
              <a:miter lim="400000"/>
            </a:ln>
            <a:effectLst/>
          </p:spPr>
        </p:cxnSp>
        <p:cxnSp>
          <p:nvCxnSpPr>
            <p:cNvPr id="251" name="Linea di collegamento"/>
            <p:cNvCxnSpPr>
              <a:stCxn id="239" idx="0"/>
              <a:endCxn id="246" idx="0"/>
            </p:cNvCxnSpPr>
            <p:nvPr/>
          </p:nvCxnSpPr>
          <p:spPr>
            <a:xfrm flipH="1">
              <a:off x="1429485" y="5793673"/>
              <a:ext cx="2" cy="2579339"/>
            </a:xfrm>
            <a:prstGeom prst="straightConnector1">
              <a:avLst/>
            </a:prstGeom>
            <a:ln w="25400" cap="flat">
              <a:solidFill>
                <a:srgbClr val="000000"/>
              </a:solidFill>
              <a:custDash>
                <a:ds d="600000" sp="600000"/>
              </a:custDash>
              <a:miter lim="400000"/>
            </a:ln>
            <a:effectLst/>
          </p:spPr>
        </p:cxnSp>
      </p:grp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" name="Raggruppa"/>
          <p:cNvGrpSpPr/>
          <p:nvPr/>
        </p:nvGrpSpPr>
        <p:grpSpPr>
          <a:xfrm>
            <a:off x="-1" y="12925507"/>
            <a:ext cx="24384001" cy="788377"/>
            <a:chOff x="0" y="0"/>
            <a:chExt cx="24384000" cy="788376"/>
          </a:xfrm>
        </p:grpSpPr>
        <p:sp>
          <p:nvSpPr>
            <p:cNvPr id="254" name="Rettangolo"/>
            <p:cNvSpPr/>
            <p:nvPr/>
          </p:nvSpPr>
          <p:spPr>
            <a:xfrm>
              <a:off x="0" y="0"/>
              <a:ext cx="24384000" cy="788377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hueOff val="114395"/>
                    <a:lumOff val="-24975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55" name="ADTViewer: un’interfaccia utente per l’analisi delle intrusioni informatiche - Francesco Spezzano"/>
            <p:cNvSpPr txBox="1"/>
            <p:nvPr/>
          </p:nvSpPr>
          <p:spPr>
            <a:xfrm>
              <a:off x="384243" y="171938"/>
              <a:ext cx="13620181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defRPr>
              </a:lvl1pPr>
            </a:lstStyle>
            <a:p>
              <a:pPr/>
              <a:r>
                <a:t>ADTViewer: un’interfaccia utente per l’analisi delle intrusioni informatiche - Francesco Spezzano</a:t>
              </a:r>
            </a:p>
          </p:txBody>
        </p:sp>
      </p:grpSp>
      <p:pic>
        <p:nvPicPr>
          <p:cNvPr id="257" name="Logo_Roma_Tre.jpg" descr="Logo_Roma_Tr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8128" y="275492"/>
            <a:ext cx="3014502" cy="1660068"/>
          </a:xfrm>
          <a:prstGeom prst="rect">
            <a:avLst/>
          </a:prstGeom>
          <a:ln w="12700">
            <a:miter lim="400000"/>
          </a:ln>
        </p:spPr>
      </p:pic>
      <p:pic>
        <p:nvPicPr>
          <p:cNvPr id="258" name="Dipartimento-di-Ingegneria-Civile-Informatica-e-Tecnologie-Aeronautiche.png" descr="Dipartimento-di-Ingegneria-Civile-Informatica-e-Tecnologie-Aeronautich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826062" y="199292"/>
            <a:ext cx="4188088" cy="1660067"/>
          </a:xfrm>
          <a:prstGeom prst="rect">
            <a:avLst/>
          </a:prstGeom>
          <a:ln w="12700">
            <a:miter lim="400000"/>
          </a:ln>
        </p:spPr>
      </p:pic>
      <p:sp>
        <p:nvSpPr>
          <p:cNvPr id="259" name="ADTViewer: panoramica e caratteristiche"/>
          <p:cNvSpPr txBox="1"/>
          <p:nvPr/>
        </p:nvSpPr>
        <p:spPr>
          <a:xfrm>
            <a:off x="4687620" y="416574"/>
            <a:ext cx="15008761" cy="20240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b="1" spc="-140" sz="7000"/>
            </a:lvl1pPr>
          </a:lstStyle>
          <a:p>
            <a:pPr/>
            <a:r>
              <a:t>ADTViewer: panoramica e caratteristiche</a:t>
            </a:r>
          </a:p>
        </p:txBody>
      </p:sp>
      <p:sp>
        <p:nvSpPr>
          <p:cNvPr id="260" name="Numero diapositiva"/>
          <p:cNvSpPr txBox="1"/>
          <p:nvPr>
            <p:ph type="sldNum" sz="quarter" idx="4294967295"/>
          </p:nvPr>
        </p:nvSpPr>
        <p:spPr>
          <a:xfrm>
            <a:off x="23749000" y="13056310"/>
            <a:ext cx="255525" cy="39928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61" name="ADTViewer è un plugin per OpenSearch Dashboards sviluppato per:…"/>
          <p:cNvSpPr txBox="1"/>
          <p:nvPr>
            <p:ph type="body" idx="1"/>
          </p:nvPr>
        </p:nvSpPr>
        <p:spPr>
          <a:xfrm>
            <a:off x="1213868" y="4048224"/>
            <a:ext cx="21971001" cy="8656571"/>
          </a:xfrm>
          <a:prstGeom prst="rect">
            <a:avLst/>
          </a:prstGeom>
        </p:spPr>
        <p:txBody>
          <a:bodyPr/>
          <a:lstStyle/>
          <a:p>
            <a:pPr/>
            <a:r>
              <a:t>ADTViewer è un plugin per OpenSearch Dashboards sviluppato per:</a:t>
            </a:r>
          </a:p>
          <a:p>
            <a:pPr lvl="1"/>
            <a:r>
              <a:rPr>
                <a:solidFill>
                  <a:schemeClr val="accent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Visualizzare</a:t>
            </a:r>
            <a:r>
              <a:t> dinamicamente ADT</a:t>
            </a:r>
          </a:p>
          <a:p>
            <a:pPr lvl="1"/>
            <a:r>
              <a:rPr>
                <a:solidFill>
                  <a:schemeClr val="accent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Analizzare</a:t>
            </a:r>
            <a:r>
              <a:t> strategie ottimali calcolate da PANACEA</a:t>
            </a:r>
          </a:p>
          <a:p>
            <a:pPr lvl="1"/>
            <a:r>
              <a:rPr>
                <a:solidFill>
                  <a:schemeClr val="accent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Integrarsi</a:t>
            </a:r>
            <a:r>
              <a:t> facilmente con sistemi SIEM come Wazuh/OpenSearch</a:t>
            </a:r>
          </a:p>
          <a:p>
            <a:pPr lvl="1"/>
            <a:r>
              <a:t>Architettura user-friendly e modulare</a:t>
            </a:r>
          </a:p>
        </p:txBody>
      </p:sp>
      <p:pic>
        <p:nvPicPr>
          <p:cNvPr id="262" name="opensearch_logo_1000x500.png" descr="opensearch_logo_1000x500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5707529" y="8769554"/>
            <a:ext cx="7147985" cy="35739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" name="Raggruppa"/>
          <p:cNvGrpSpPr/>
          <p:nvPr/>
        </p:nvGrpSpPr>
        <p:grpSpPr>
          <a:xfrm>
            <a:off x="-1" y="12925507"/>
            <a:ext cx="24384001" cy="788377"/>
            <a:chOff x="0" y="0"/>
            <a:chExt cx="24384000" cy="788376"/>
          </a:xfrm>
        </p:grpSpPr>
        <p:sp>
          <p:nvSpPr>
            <p:cNvPr id="264" name="Rettangolo"/>
            <p:cNvSpPr/>
            <p:nvPr/>
          </p:nvSpPr>
          <p:spPr>
            <a:xfrm>
              <a:off x="0" y="0"/>
              <a:ext cx="24384000" cy="788377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hueOff val="114395"/>
                    <a:lumOff val="-24975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65" name="ADTViewer: un’interfaccia utente per l’analisi delle intrusioni informatiche - Francesco Spezzano"/>
            <p:cNvSpPr txBox="1"/>
            <p:nvPr/>
          </p:nvSpPr>
          <p:spPr>
            <a:xfrm>
              <a:off x="384243" y="171938"/>
              <a:ext cx="13620181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defRPr>
              </a:lvl1pPr>
            </a:lstStyle>
            <a:p>
              <a:pPr/>
              <a:r>
                <a:t>ADTViewer: un’interfaccia utente per l’analisi delle intrusioni informatiche - Francesco Spezzano</a:t>
              </a:r>
            </a:p>
          </p:txBody>
        </p:sp>
      </p:grpSp>
      <p:pic>
        <p:nvPicPr>
          <p:cNvPr id="267" name="Logo_Roma_Tre.jpg" descr="Logo_Roma_Tr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8128" y="275492"/>
            <a:ext cx="3014502" cy="1660068"/>
          </a:xfrm>
          <a:prstGeom prst="rect">
            <a:avLst/>
          </a:prstGeom>
          <a:ln w="12700">
            <a:miter lim="400000"/>
          </a:ln>
        </p:spPr>
      </p:pic>
      <p:pic>
        <p:nvPicPr>
          <p:cNvPr id="268" name="Dipartimento-di-Ingegneria-Civile-Informatica-e-Tecnologie-Aeronautiche.png" descr="Dipartimento-di-Ingegneria-Civile-Informatica-e-Tecnologie-Aeronautich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826062" y="199292"/>
            <a:ext cx="4188088" cy="1660067"/>
          </a:xfrm>
          <a:prstGeom prst="rect">
            <a:avLst/>
          </a:prstGeom>
          <a:ln w="12700">
            <a:miter lim="400000"/>
          </a:ln>
        </p:spPr>
      </p:pic>
      <p:sp>
        <p:nvSpPr>
          <p:cNvPr id="269" name="Tecnologie e architettura del sistema"/>
          <p:cNvSpPr txBox="1"/>
          <p:nvPr/>
        </p:nvSpPr>
        <p:spPr>
          <a:xfrm>
            <a:off x="4687620" y="416574"/>
            <a:ext cx="15008761" cy="20240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b="1" spc="-140" sz="7000"/>
            </a:lvl1pPr>
          </a:lstStyle>
          <a:p>
            <a:pPr/>
            <a:r>
              <a:t>Tecnologie e architettura del sistema</a:t>
            </a:r>
          </a:p>
        </p:txBody>
      </p:sp>
      <p:sp>
        <p:nvSpPr>
          <p:cNvPr id="270" name="Numero diapositiva"/>
          <p:cNvSpPr txBox="1"/>
          <p:nvPr>
            <p:ph type="sldNum" sz="quarter" idx="4294967295"/>
          </p:nvPr>
        </p:nvSpPr>
        <p:spPr>
          <a:xfrm>
            <a:off x="23749000" y="13056310"/>
            <a:ext cx="255525" cy="39928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71" name="Frontend…"/>
          <p:cNvSpPr txBox="1"/>
          <p:nvPr>
            <p:ph type="body" idx="1"/>
          </p:nvPr>
        </p:nvSpPr>
        <p:spPr>
          <a:xfrm>
            <a:off x="1206500" y="2846525"/>
            <a:ext cx="21971000" cy="9833600"/>
          </a:xfrm>
          <a:prstGeom prst="rect">
            <a:avLst/>
          </a:prstGeom>
        </p:spPr>
        <p:txBody>
          <a:bodyPr/>
          <a:lstStyle/>
          <a:p>
            <a:pPr/>
            <a:r>
              <a:t>Frontend</a:t>
            </a:r>
          </a:p>
          <a:p>
            <a:pPr lvl="1"/>
            <a:r>
              <a:rPr>
                <a:latin typeface="Helvetica Neue Medium"/>
                <a:ea typeface="Helvetica Neue Medium"/>
                <a:cs typeface="Helvetica Neue Medium"/>
                <a:sym typeface="Helvetica Neue Medium"/>
              </a:rPr>
              <a:t>React</a:t>
            </a:r>
            <a:r>
              <a:t> (Interattività e modularità)</a:t>
            </a:r>
          </a:p>
          <a:p>
            <a:pPr lvl="1"/>
            <a:r>
              <a:rPr>
                <a:latin typeface="Helvetica Neue Medium"/>
                <a:ea typeface="Helvetica Neue Medium"/>
                <a:cs typeface="Helvetica Neue Medium"/>
                <a:sym typeface="Helvetica Neue Medium"/>
              </a:rPr>
              <a:t>D3</a:t>
            </a:r>
            <a:r>
              <a:t> (Visualizzazione interattiva degli ADT)</a:t>
            </a:r>
          </a:p>
          <a:p>
            <a:pPr/>
            <a:r>
              <a:t>Backend e Data Layer</a:t>
            </a:r>
          </a:p>
          <a:p>
            <a:pPr lvl="1"/>
            <a:r>
              <a:rPr>
                <a:latin typeface="Helvetica Neue Medium"/>
                <a:ea typeface="Helvetica Neue Medium"/>
                <a:cs typeface="Helvetica Neue Medium"/>
                <a:sym typeface="Helvetica Neue Medium"/>
              </a:rPr>
              <a:t>OpenSearch</a:t>
            </a:r>
            <a:r>
              <a:t> (Integrazione SIEM e log management)</a:t>
            </a:r>
          </a:p>
          <a:p>
            <a:pPr lvl="1"/>
            <a:r>
              <a:rPr>
                <a:latin typeface="Helvetica Neue Medium"/>
                <a:ea typeface="Helvetica Neue Medium"/>
                <a:cs typeface="Helvetica Neue Medium"/>
                <a:sym typeface="Helvetica Neue Medium"/>
              </a:rPr>
              <a:t>PostgreSQL</a:t>
            </a:r>
            <a:r>
              <a:t> (Gestione strutturata di alberi e policy)</a:t>
            </a:r>
          </a:p>
          <a:p>
            <a:pPr/>
            <a:r>
              <a:t>Containerizzazione</a:t>
            </a:r>
          </a:p>
          <a:p>
            <a:pPr lvl="1"/>
            <a:r>
              <a:rPr>
                <a:latin typeface="Helvetica Neue Medium"/>
                <a:ea typeface="Helvetica Neue Medium"/>
                <a:cs typeface="Helvetica Neue Medium"/>
                <a:sym typeface="Helvetica Neue Medium"/>
              </a:rPr>
              <a:t>Docker</a:t>
            </a:r>
            <a:r>
              <a:t> (Deployment e orchestrazione servizi)</a:t>
            </a:r>
          </a:p>
        </p:txBody>
      </p:sp>
      <p:pic>
        <p:nvPicPr>
          <p:cNvPr id="272" name="Logo_D3.svg.png" descr="Logo_D3.svg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7592800" y="4134749"/>
            <a:ext cx="2131745" cy="202407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</p:pic>
      <p:pic>
        <p:nvPicPr>
          <p:cNvPr id="273" name="97_Docker_logo_logos-512.png" descr="97_Docker_logo_logos-512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7469901" y="10120029"/>
            <a:ext cx="2733257" cy="2733257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</p:pic>
      <p:pic>
        <p:nvPicPr>
          <p:cNvPr id="274" name="Postgresql_elephant.svg.png" descr="Postgresql_elephant.svg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7614870" y="7852924"/>
            <a:ext cx="2087604" cy="2151972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63500" dist="25400" dir="540000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8" name="Raggruppa"/>
          <p:cNvGrpSpPr/>
          <p:nvPr/>
        </p:nvGrpSpPr>
        <p:grpSpPr>
          <a:xfrm>
            <a:off x="-1" y="12925507"/>
            <a:ext cx="24384001" cy="788377"/>
            <a:chOff x="0" y="0"/>
            <a:chExt cx="24384000" cy="788376"/>
          </a:xfrm>
        </p:grpSpPr>
        <p:sp>
          <p:nvSpPr>
            <p:cNvPr id="276" name="Rettangolo"/>
            <p:cNvSpPr/>
            <p:nvPr/>
          </p:nvSpPr>
          <p:spPr>
            <a:xfrm>
              <a:off x="0" y="0"/>
              <a:ext cx="24384000" cy="788377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100000">
                  <a:schemeClr val="accent1">
                    <a:hueOff val="114395"/>
                    <a:lumOff val="-24975"/>
                  </a:schemeClr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77" name="ADTViewer: un’interfaccia utente per l’analisi delle intrusioni informatiche - Francesco Spezzano"/>
            <p:cNvSpPr txBox="1"/>
            <p:nvPr/>
          </p:nvSpPr>
          <p:spPr>
            <a:xfrm>
              <a:off x="384243" y="171938"/>
              <a:ext cx="13620181" cy="444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200">
                  <a:solidFill>
                    <a:srgbClr val="FFFFFF"/>
                  </a:solidFill>
                  <a:latin typeface="Verdana"/>
                  <a:ea typeface="Verdana"/>
                  <a:cs typeface="Verdana"/>
                  <a:sym typeface="Verdana"/>
                </a:defRPr>
              </a:lvl1pPr>
            </a:lstStyle>
            <a:p>
              <a:pPr/>
              <a:r>
                <a:t>ADTViewer: un’interfaccia utente per l’analisi delle intrusioni informatiche - Francesco Spezzano</a:t>
              </a:r>
            </a:p>
          </p:txBody>
        </p:sp>
      </p:grpSp>
      <p:pic>
        <p:nvPicPr>
          <p:cNvPr id="279" name="Logo_Roma_Tre.jpg" descr="Logo_Roma_Tre.jp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28128" y="275492"/>
            <a:ext cx="3014502" cy="1660068"/>
          </a:xfrm>
          <a:prstGeom prst="rect">
            <a:avLst/>
          </a:prstGeom>
          <a:ln w="12700">
            <a:miter lim="400000"/>
          </a:ln>
        </p:spPr>
      </p:pic>
      <p:pic>
        <p:nvPicPr>
          <p:cNvPr id="280" name="Dipartimento-di-Ingegneria-Civile-Informatica-e-Tecnologie-Aeronautiche.png" descr="Dipartimento-di-Ingegneria-Civile-Informatica-e-Tecnologie-Aeronautich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826062" y="199292"/>
            <a:ext cx="4188088" cy="1660067"/>
          </a:xfrm>
          <a:prstGeom prst="rect">
            <a:avLst/>
          </a:prstGeom>
          <a:ln w="12700">
            <a:miter lim="400000"/>
          </a:ln>
        </p:spPr>
      </p:pic>
      <p:sp>
        <p:nvSpPr>
          <p:cNvPr id="281" name="Workflow: caricamento e visualizzazione ADT"/>
          <p:cNvSpPr txBox="1"/>
          <p:nvPr/>
        </p:nvSpPr>
        <p:spPr>
          <a:xfrm>
            <a:off x="4687620" y="429274"/>
            <a:ext cx="15008761" cy="20240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b="1" spc="-140" sz="7000"/>
            </a:lvl1pPr>
          </a:lstStyle>
          <a:p>
            <a:pPr/>
            <a:r>
              <a:t>Workflow: caricamento e visualizzazione ADT</a:t>
            </a:r>
          </a:p>
        </p:txBody>
      </p:sp>
      <p:sp>
        <p:nvSpPr>
          <p:cNvPr id="282" name="Numero diapositiva"/>
          <p:cNvSpPr txBox="1"/>
          <p:nvPr>
            <p:ph type="sldNum" sz="quarter" idx="4294967295"/>
          </p:nvPr>
        </p:nvSpPr>
        <p:spPr>
          <a:xfrm>
            <a:off x="23749000" y="13056310"/>
            <a:ext cx="255525" cy="39928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83" name="Caricamento semplice e immediato di ADT da file XML…"/>
          <p:cNvSpPr txBox="1"/>
          <p:nvPr>
            <p:ph type="body" idx="1"/>
          </p:nvPr>
        </p:nvSpPr>
        <p:spPr>
          <a:xfrm>
            <a:off x="1206500" y="4070703"/>
            <a:ext cx="21971000" cy="8611613"/>
          </a:xfrm>
          <a:prstGeom prst="rect">
            <a:avLst/>
          </a:prstGeom>
        </p:spPr>
        <p:txBody>
          <a:bodyPr/>
          <a:lstStyle/>
          <a:p>
            <a:pPr/>
            <a:r>
              <a:rPr>
                <a:solidFill>
                  <a:schemeClr val="accent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Caricamento</a:t>
            </a:r>
            <a:r>
              <a:t> semplice e immediato di ADT da file XML</a:t>
            </a:r>
          </a:p>
          <a:p>
            <a:pPr/>
            <a:r>
              <a:rPr>
                <a:solidFill>
                  <a:schemeClr val="accent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Visualizzazione</a:t>
            </a:r>
            <a:r>
              <a:t> interattiva e dinamica degli ADT</a:t>
            </a:r>
          </a:p>
          <a:p>
            <a:pPr/>
            <a:r>
              <a:t>Calcolo automatico delle </a:t>
            </a:r>
            <a:r>
              <a:rPr>
                <a:solidFill>
                  <a:schemeClr val="accent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policy</a:t>
            </a:r>
            <a:r>
              <a:rPr>
                <a:solidFill>
                  <a:schemeClr val="accent1">
                    <a:lumOff val="-135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 </a:t>
            </a:r>
            <a:r>
              <a:rPr>
                <a:solidFill>
                  <a:schemeClr val="accent1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rPr>
              <a:t>ottimali</a:t>
            </a:r>
            <a:r>
              <a:t> tramite PANACEA (PRISM-Games)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