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7" r:id="rId8"/>
    <p:sldId id="262" r:id="rId9"/>
    <p:sldId id="263" r:id="rId10"/>
    <p:sldId id="268" r:id="rId11"/>
    <p:sldId id="269" r:id="rId12"/>
    <p:sldId id="270" r:id="rId13"/>
    <p:sldId id="271" r:id="rId14"/>
    <p:sldId id="275" r:id="rId15"/>
    <p:sldId id="276"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BB866A2-8D01-4E2F-B5A1-3FAA6C073631}" type="datetimeFigureOut">
              <a:rPr lang="it-IT" smtClean="0"/>
              <a:t>07/09/2019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5D42BB2-5BEA-4727-AC94-9B903DA3AB5D}"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97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BB866A2-8D01-4E2F-B5A1-3FAA6C073631}" type="datetimeFigureOut">
              <a:rPr lang="it-IT" smtClean="0"/>
              <a:t>07/09/2019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5D42BB2-5BEA-4727-AC94-9B903DA3AB5D}" type="slidenum">
              <a:rPr lang="it-IT" smtClean="0"/>
              <a:t>‹N›</a:t>
            </a:fld>
            <a:endParaRPr lang="it-IT"/>
          </a:p>
        </p:txBody>
      </p:sp>
    </p:spTree>
    <p:extLst>
      <p:ext uri="{BB962C8B-B14F-4D97-AF65-F5344CB8AC3E}">
        <p14:creationId xmlns:p14="http://schemas.microsoft.com/office/powerpoint/2010/main" val="246260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BB866A2-8D01-4E2F-B5A1-3FAA6C073631}" type="datetimeFigureOut">
              <a:rPr lang="it-IT" smtClean="0"/>
              <a:t>07/09/2019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5D42BB2-5BEA-4727-AC94-9B903DA3AB5D}" type="slidenum">
              <a:rPr lang="it-IT" smtClean="0"/>
              <a:t>‹N›</a:t>
            </a:fld>
            <a:endParaRPr lang="it-IT"/>
          </a:p>
        </p:txBody>
      </p:sp>
    </p:spTree>
    <p:extLst>
      <p:ext uri="{BB962C8B-B14F-4D97-AF65-F5344CB8AC3E}">
        <p14:creationId xmlns:p14="http://schemas.microsoft.com/office/powerpoint/2010/main" val="257017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BB866A2-8D01-4E2F-B5A1-3FAA6C073631}" type="datetimeFigureOut">
              <a:rPr lang="it-IT" smtClean="0"/>
              <a:t>07/09/2019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5D42BB2-5BEA-4727-AC94-9B903DA3AB5D}" type="slidenum">
              <a:rPr lang="it-IT" smtClean="0"/>
              <a:t>‹N›</a:t>
            </a:fld>
            <a:endParaRPr lang="it-IT"/>
          </a:p>
        </p:txBody>
      </p:sp>
    </p:spTree>
    <p:extLst>
      <p:ext uri="{BB962C8B-B14F-4D97-AF65-F5344CB8AC3E}">
        <p14:creationId xmlns:p14="http://schemas.microsoft.com/office/powerpoint/2010/main" val="45865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BB866A2-8D01-4E2F-B5A1-3FAA6C073631}" type="datetimeFigureOut">
              <a:rPr lang="it-IT" smtClean="0"/>
              <a:t>07/09/2019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5D42BB2-5BEA-4727-AC94-9B903DA3AB5D}"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72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BB866A2-8D01-4E2F-B5A1-3FAA6C073631}" type="datetimeFigureOut">
              <a:rPr lang="it-IT" smtClean="0"/>
              <a:t>07/09/2019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5D42BB2-5BEA-4727-AC94-9B903DA3AB5D}" type="slidenum">
              <a:rPr lang="it-IT" smtClean="0"/>
              <a:t>‹N›</a:t>
            </a:fld>
            <a:endParaRPr lang="it-IT"/>
          </a:p>
        </p:txBody>
      </p:sp>
    </p:spTree>
    <p:extLst>
      <p:ext uri="{BB962C8B-B14F-4D97-AF65-F5344CB8AC3E}">
        <p14:creationId xmlns:p14="http://schemas.microsoft.com/office/powerpoint/2010/main" val="13490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BB866A2-8D01-4E2F-B5A1-3FAA6C073631}" type="datetimeFigureOut">
              <a:rPr lang="it-IT" smtClean="0"/>
              <a:t>07/09/2019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5D42BB2-5BEA-4727-AC94-9B903DA3AB5D}" type="slidenum">
              <a:rPr lang="it-IT" smtClean="0"/>
              <a:t>‹N›</a:t>
            </a:fld>
            <a:endParaRPr lang="it-IT"/>
          </a:p>
        </p:txBody>
      </p:sp>
    </p:spTree>
    <p:extLst>
      <p:ext uri="{BB962C8B-B14F-4D97-AF65-F5344CB8AC3E}">
        <p14:creationId xmlns:p14="http://schemas.microsoft.com/office/powerpoint/2010/main" val="277974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BB866A2-8D01-4E2F-B5A1-3FAA6C073631}" type="datetimeFigureOut">
              <a:rPr lang="it-IT" smtClean="0"/>
              <a:t>07/09/2019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85D42BB2-5BEA-4727-AC94-9B903DA3AB5D}" type="slidenum">
              <a:rPr lang="it-IT" smtClean="0"/>
              <a:t>‹N›</a:t>
            </a:fld>
            <a:endParaRPr lang="it-IT"/>
          </a:p>
        </p:txBody>
      </p:sp>
    </p:spTree>
    <p:extLst>
      <p:ext uri="{BB962C8B-B14F-4D97-AF65-F5344CB8AC3E}">
        <p14:creationId xmlns:p14="http://schemas.microsoft.com/office/powerpoint/2010/main" val="30579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B866A2-8D01-4E2F-B5A1-3FAA6C073631}" type="datetimeFigureOut">
              <a:rPr lang="it-IT" smtClean="0"/>
              <a:t>07/09/2019</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85D42BB2-5BEA-4727-AC94-9B903DA3AB5D}" type="slidenum">
              <a:rPr lang="it-IT" smtClean="0"/>
              <a:t>‹N›</a:t>
            </a:fld>
            <a:endParaRPr lang="it-IT"/>
          </a:p>
        </p:txBody>
      </p:sp>
    </p:spTree>
    <p:extLst>
      <p:ext uri="{BB962C8B-B14F-4D97-AF65-F5344CB8AC3E}">
        <p14:creationId xmlns:p14="http://schemas.microsoft.com/office/powerpoint/2010/main" val="248989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B866A2-8D01-4E2F-B5A1-3FAA6C073631}" type="datetimeFigureOut">
              <a:rPr lang="it-IT" smtClean="0"/>
              <a:t>07/09/2019</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D42BB2-5BEA-4727-AC94-9B903DA3AB5D}" type="slidenum">
              <a:rPr lang="it-IT" smtClean="0"/>
              <a:t>‹N›</a:t>
            </a:fld>
            <a:endParaRPr lang="it-IT"/>
          </a:p>
        </p:txBody>
      </p:sp>
    </p:spTree>
    <p:extLst>
      <p:ext uri="{BB962C8B-B14F-4D97-AF65-F5344CB8AC3E}">
        <p14:creationId xmlns:p14="http://schemas.microsoft.com/office/powerpoint/2010/main" val="336340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BB866A2-8D01-4E2F-B5A1-3FAA6C073631}" type="datetimeFigureOut">
              <a:rPr lang="it-IT" smtClean="0"/>
              <a:t>07/09/2019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5D42BB2-5BEA-4727-AC94-9B903DA3AB5D}" type="slidenum">
              <a:rPr lang="it-IT" smtClean="0"/>
              <a:t>‹N›</a:t>
            </a:fld>
            <a:endParaRPr lang="it-IT"/>
          </a:p>
        </p:txBody>
      </p:sp>
    </p:spTree>
    <p:extLst>
      <p:ext uri="{BB962C8B-B14F-4D97-AF65-F5344CB8AC3E}">
        <p14:creationId xmlns:p14="http://schemas.microsoft.com/office/powerpoint/2010/main" val="297475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B866A2-8D01-4E2F-B5A1-3FAA6C073631}" type="datetimeFigureOut">
              <a:rPr lang="it-IT" smtClean="0"/>
              <a:t>07/09/2019</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D42BB2-5BEA-4727-AC94-9B903DA3AB5D}"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754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tif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4A2871-BB3E-42FB-80DE-420F154B33F1}"/>
              </a:ext>
            </a:extLst>
          </p:cNvPr>
          <p:cNvSpPr>
            <a:spLocks noGrp="1"/>
          </p:cNvSpPr>
          <p:nvPr>
            <p:ph type="ctrTitle"/>
          </p:nvPr>
        </p:nvSpPr>
        <p:spPr>
          <a:xfrm>
            <a:off x="1066800" y="882499"/>
            <a:ext cx="10058400" cy="2138601"/>
          </a:xfrm>
        </p:spPr>
        <p:txBody>
          <a:bodyPr>
            <a:normAutofit fontScale="90000"/>
          </a:bodyPr>
          <a:lstStyle/>
          <a:p>
            <a:pPr algn="ctr"/>
            <a:r>
              <a:rPr lang="it-IT" sz="3600" dirty="0"/>
              <a:t>Progetto Social Media Management</a:t>
            </a:r>
            <a:br>
              <a:rPr lang="it-IT" sz="3600" dirty="0"/>
            </a:br>
            <a:r>
              <a:rPr lang="it-IT" sz="3600" dirty="0"/>
              <a:t>di</a:t>
            </a:r>
            <a:br>
              <a:rPr lang="it-IT" sz="3600" dirty="0"/>
            </a:br>
            <a:r>
              <a:rPr lang="it-IT" sz="3600" dirty="0"/>
              <a:t>Anastasio Francesco</a:t>
            </a:r>
            <a:br>
              <a:rPr lang="it-IT" sz="3600" dirty="0"/>
            </a:br>
            <a:r>
              <a:rPr lang="it-IT" sz="3600" dirty="0"/>
              <a:t>W82/000183</a:t>
            </a:r>
            <a:br>
              <a:rPr lang="it-IT" sz="3600" dirty="0"/>
            </a:br>
            <a:r>
              <a:rPr lang="it-IT" sz="3600" dirty="0"/>
              <a:t>A.A. 2018/2019</a:t>
            </a:r>
          </a:p>
        </p:txBody>
      </p:sp>
      <p:pic>
        <p:nvPicPr>
          <p:cNvPr id="4" name="Immagine 3">
            <a:extLst>
              <a:ext uri="{FF2B5EF4-FFF2-40B4-BE49-F238E27FC236}">
                <a16:creationId xmlns:a16="http://schemas.microsoft.com/office/drawing/2014/main" id="{E4709B72-BD18-4D66-AAFD-E2EC971E5F2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424960"/>
            <a:ext cx="962025" cy="807720"/>
          </a:xfrm>
          <a:prstGeom prst="rect">
            <a:avLst/>
          </a:prstGeom>
          <a:noFill/>
          <a:ln>
            <a:noFill/>
          </a:ln>
        </p:spPr>
      </p:pic>
      <p:pic>
        <p:nvPicPr>
          <p:cNvPr id="5" name="Immagine 4" descr="Immagine che contiene oggetto&#10;&#10;Descrizione generata automaticamente">
            <a:extLst>
              <a:ext uri="{FF2B5EF4-FFF2-40B4-BE49-F238E27FC236}">
                <a16:creationId xmlns:a16="http://schemas.microsoft.com/office/drawing/2014/main" id="{D9625C11-D97E-447B-A156-5AB2296D6428}"/>
              </a:ext>
            </a:extLst>
          </p:cNvPr>
          <p:cNvPicPr/>
          <p:nvPr/>
        </p:nvPicPr>
        <p:blipFill>
          <a:blip r:embed="rId3"/>
          <a:stretch>
            <a:fillRect/>
          </a:stretch>
        </p:blipFill>
        <p:spPr>
          <a:xfrm>
            <a:off x="9003030" y="4770525"/>
            <a:ext cx="2122170" cy="424180"/>
          </a:xfrm>
          <a:prstGeom prst="rect">
            <a:avLst/>
          </a:prstGeom>
        </p:spPr>
      </p:pic>
      <p:pic>
        <p:nvPicPr>
          <p:cNvPr id="6" name="Immagine 5" descr="Immagine che contiene oggetto&#10;&#10;Descrizione generata automaticamente">
            <a:extLst>
              <a:ext uri="{FF2B5EF4-FFF2-40B4-BE49-F238E27FC236}">
                <a16:creationId xmlns:a16="http://schemas.microsoft.com/office/drawing/2014/main" id="{C736BEC4-6B7A-48BC-8420-21BC2BB4944A}"/>
              </a:ext>
            </a:extLst>
          </p:cNvPr>
          <p:cNvPicPr/>
          <p:nvPr/>
        </p:nvPicPr>
        <p:blipFill>
          <a:blip r:embed="rId4"/>
          <a:stretch>
            <a:fillRect/>
          </a:stretch>
        </p:blipFill>
        <p:spPr>
          <a:xfrm>
            <a:off x="5519102" y="3828820"/>
            <a:ext cx="1153795" cy="1153795"/>
          </a:xfrm>
          <a:prstGeom prst="rect">
            <a:avLst/>
          </a:prstGeom>
        </p:spPr>
      </p:pic>
    </p:spTree>
    <p:extLst>
      <p:ext uri="{BB962C8B-B14F-4D97-AF65-F5344CB8AC3E}">
        <p14:creationId xmlns:p14="http://schemas.microsoft.com/office/powerpoint/2010/main" val="612420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7014DE-9C0C-42C6-9A51-719F06B710B8}"/>
              </a:ext>
            </a:extLst>
          </p:cNvPr>
          <p:cNvSpPr>
            <a:spLocks noGrp="1"/>
          </p:cNvSpPr>
          <p:nvPr>
            <p:ph type="title"/>
          </p:nvPr>
        </p:nvSpPr>
        <p:spPr>
          <a:xfrm>
            <a:off x="1097280" y="286603"/>
            <a:ext cx="10058400" cy="1450757"/>
          </a:xfrm>
        </p:spPr>
        <p:txBody>
          <a:bodyPr>
            <a:normAutofit/>
          </a:bodyPr>
          <a:lstStyle/>
          <a:p>
            <a:r>
              <a:rPr lang="it-IT" dirty="0" err="1"/>
              <a:t>PyTorch</a:t>
            </a:r>
            <a:r>
              <a:rPr lang="it-IT" dirty="0"/>
              <a:t> – Codice </a:t>
            </a:r>
          </a:p>
        </p:txBody>
      </p:sp>
      <p:sp>
        <p:nvSpPr>
          <p:cNvPr id="3" name="Segnaposto contenuto 2">
            <a:extLst>
              <a:ext uri="{FF2B5EF4-FFF2-40B4-BE49-F238E27FC236}">
                <a16:creationId xmlns:a16="http://schemas.microsoft.com/office/drawing/2014/main" id="{C3B49ED0-A2EC-44FE-9A65-FF7C0BBFB3E8}"/>
              </a:ext>
            </a:extLst>
          </p:cNvPr>
          <p:cNvSpPr>
            <a:spLocks noGrp="1"/>
          </p:cNvSpPr>
          <p:nvPr>
            <p:ph idx="1"/>
          </p:nvPr>
        </p:nvSpPr>
        <p:spPr>
          <a:xfrm>
            <a:off x="1097279" y="1845734"/>
            <a:ext cx="6454987" cy="4023360"/>
          </a:xfrm>
        </p:spPr>
        <p:txBody>
          <a:bodyPr>
            <a:normAutofit/>
          </a:bodyPr>
          <a:lstStyle/>
          <a:p>
            <a:pPr marL="0" indent="0" algn="just">
              <a:buNone/>
            </a:pPr>
            <a:r>
              <a:rPr lang="it-IT" dirty="0">
                <a:latin typeface="Fire cod"/>
              </a:rPr>
              <a:t>Dopo aver settato alcune variabili necessarie per l’allenamento e aver creato una funzione che gestisce il </a:t>
            </a:r>
            <a:r>
              <a:rPr lang="it-IT" dirty="0" err="1">
                <a:latin typeface="Fire cod"/>
              </a:rPr>
              <a:t>train</a:t>
            </a:r>
            <a:r>
              <a:rPr lang="it-IT" dirty="0">
                <a:latin typeface="Fire cod"/>
              </a:rPr>
              <a:t>,  </a:t>
            </a:r>
            <a:r>
              <a:rPr lang="it-IT" dirty="0" err="1">
                <a:latin typeface="Fire cod"/>
              </a:rPr>
              <a:t>train_classification</a:t>
            </a:r>
            <a:r>
              <a:rPr lang="it-IT" dirty="0">
                <a:latin typeface="Fire cod"/>
              </a:rPr>
              <a:t>, il codice per la dichiarazione del modello e l’allenamento è veramente semplice:</a:t>
            </a:r>
          </a:p>
          <a:p>
            <a:pPr marL="0" indent="0" algn="just">
              <a:buNone/>
            </a:pPr>
            <a:endParaRPr lang="it-IT" dirty="0">
              <a:latin typeface="Fire cod"/>
            </a:endParaRPr>
          </a:p>
        </p:txBody>
      </p:sp>
      <p:pic>
        <p:nvPicPr>
          <p:cNvPr id="5" name="Immagine 4" descr="Immagine che contiene oggetto&#10;&#10;Descrizione generata automaticamente">
            <a:extLst>
              <a:ext uri="{FF2B5EF4-FFF2-40B4-BE49-F238E27FC236}">
                <a16:creationId xmlns:a16="http://schemas.microsoft.com/office/drawing/2014/main" id="{CC0EA368-6BAB-4662-9CC7-F24BE985BCBA}"/>
              </a:ext>
            </a:extLst>
          </p:cNvPr>
          <p:cNvPicPr/>
          <p:nvPr/>
        </p:nvPicPr>
        <p:blipFill>
          <a:blip r:embed="rId2"/>
          <a:stretch>
            <a:fillRect/>
          </a:stretch>
        </p:blipFill>
        <p:spPr>
          <a:xfrm>
            <a:off x="8054110" y="3429000"/>
            <a:ext cx="3417454" cy="792018"/>
          </a:xfrm>
          <a:prstGeom prst="rect">
            <a:avLst/>
          </a:prstGeom>
        </p:spPr>
      </p:pic>
      <p:pic>
        <p:nvPicPr>
          <p:cNvPr id="6" name="Immagine 5" descr="Immagine che contiene screenshot&#10;&#10;Descrizione generata automaticamente">
            <a:extLst>
              <a:ext uri="{FF2B5EF4-FFF2-40B4-BE49-F238E27FC236}">
                <a16:creationId xmlns:a16="http://schemas.microsoft.com/office/drawing/2014/main" id="{0E18DDB2-DC1C-485A-8A66-44D00995E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204" y="3029527"/>
            <a:ext cx="5560736" cy="2962055"/>
          </a:xfrm>
          <a:prstGeom prst="rect">
            <a:avLst/>
          </a:prstGeom>
        </p:spPr>
      </p:pic>
    </p:spTree>
    <p:extLst>
      <p:ext uri="{BB962C8B-B14F-4D97-AF65-F5344CB8AC3E}">
        <p14:creationId xmlns:p14="http://schemas.microsoft.com/office/powerpoint/2010/main" val="379731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7014DE-9C0C-42C6-9A51-719F06B710B8}"/>
              </a:ext>
            </a:extLst>
          </p:cNvPr>
          <p:cNvSpPr>
            <a:spLocks noGrp="1"/>
          </p:cNvSpPr>
          <p:nvPr>
            <p:ph type="title"/>
          </p:nvPr>
        </p:nvSpPr>
        <p:spPr>
          <a:xfrm>
            <a:off x="1097280" y="286603"/>
            <a:ext cx="10058400" cy="1450757"/>
          </a:xfrm>
        </p:spPr>
        <p:txBody>
          <a:bodyPr>
            <a:normAutofit/>
          </a:bodyPr>
          <a:lstStyle/>
          <a:p>
            <a:r>
              <a:rPr lang="it-IT" dirty="0" err="1"/>
              <a:t>PyTorch</a:t>
            </a:r>
            <a:endParaRPr lang="it-IT" dirty="0"/>
          </a:p>
        </p:txBody>
      </p:sp>
      <p:sp>
        <p:nvSpPr>
          <p:cNvPr id="3" name="Segnaposto contenuto 2">
            <a:extLst>
              <a:ext uri="{FF2B5EF4-FFF2-40B4-BE49-F238E27FC236}">
                <a16:creationId xmlns:a16="http://schemas.microsoft.com/office/drawing/2014/main" id="{C3B49ED0-A2EC-44FE-9A65-FF7C0BBFB3E8}"/>
              </a:ext>
            </a:extLst>
          </p:cNvPr>
          <p:cNvSpPr>
            <a:spLocks noGrp="1"/>
          </p:cNvSpPr>
          <p:nvPr>
            <p:ph idx="1"/>
          </p:nvPr>
        </p:nvSpPr>
        <p:spPr>
          <a:xfrm>
            <a:off x="1097279" y="1845734"/>
            <a:ext cx="6454987" cy="4023360"/>
          </a:xfrm>
        </p:spPr>
        <p:txBody>
          <a:bodyPr>
            <a:normAutofit/>
          </a:bodyPr>
          <a:lstStyle/>
          <a:p>
            <a:pPr marL="0" indent="0" algn="just">
              <a:buNone/>
            </a:pPr>
            <a:endParaRPr lang="it-IT" dirty="0">
              <a:latin typeface="Fire cod"/>
            </a:endParaRPr>
          </a:p>
          <a:p>
            <a:pPr marL="0" indent="0" algn="just">
              <a:buNone/>
            </a:pPr>
            <a:endParaRPr lang="it-IT" dirty="0">
              <a:latin typeface="Fire cod"/>
            </a:endParaRPr>
          </a:p>
          <a:p>
            <a:pPr marL="0" indent="0" algn="just">
              <a:buNone/>
            </a:pPr>
            <a:r>
              <a:rPr lang="it-IT" dirty="0">
                <a:latin typeface="Fire cod"/>
              </a:rPr>
              <a:t>Anche in questo caso, con poche righe di codice e l’aiuto della libreria </a:t>
            </a:r>
            <a:r>
              <a:rPr lang="it-IT" dirty="0" err="1">
                <a:latin typeface="Fire cod"/>
              </a:rPr>
              <a:t>PyTorch</a:t>
            </a:r>
            <a:r>
              <a:rPr lang="it-IT" dirty="0">
                <a:latin typeface="Fire cod"/>
              </a:rPr>
              <a:t> che gestisce internamente e in modo trasparente per l’utilizzatore tutto la fase di Train, oltre che l’accelerazione GPU, essenziale quando si allenano reti con molti parametri, si è riusciti a creare e ad allenare le varie tipologie di rete testate.</a:t>
            </a:r>
          </a:p>
        </p:txBody>
      </p:sp>
      <p:pic>
        <p:nvPicPr>
          <p:cNvPr id="5" name="Immagine 4" descr="Immagine che contiene oggetto&#10;&#10;Descrizione generata automaticamente">
            <a:extLst>
              <a:ext uri="{FF2B5EF4-FFF2-40B4-BE49-F238E27FC236}">
                <a16:creationId xmlns:a16="http://schemas.microsoft.com/office/drawing/2014/main" id="{CC0EA368-6BAB-4662-9CC7-F24BE985BCBA}"/>
              </a:ext>
            </a:extLst>
          </p:cNvPr>
          <p:cNvPicPr/>
          <p:nvPr/>
        </p:nvPicPr>
        <p:blipFill>
          <a:blip r:embed="rId2"/>
          <a:stretch>
            <a:fillRect/>
          </a:stretch>
        </p:blipFill>
        <p:spPr>
          <a:xfrm>
            <a:off x="8054110" y="3429000"/>
            <a:ext cx="3417454" cy="792018"/>
          </a:xfrm>
          <a:prstGeom prst="rect">
            <a:avLst/>
          </a:prstGeom>
        </p:spPr>
      </p:pic>
    </p:spTree>
    <p:extLst>
      <p:ext uri="{BB962C8B-B14F-4D97-AF65-F5344CB8AC3E}">
        <p14:creationId xmlns:p14="http://schemas.microsoft.com/office/powerpoint/2010/main" val="186894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FC7014DE-9C0C-42C6-9A51-719F06B710B8}"/>
              </a:ext>
            </a:extLst>
          </p:cNvPr>
          <p:cNvSpPr>
            <a:spLocks noGrp="1"/>
          </p:cNvSpPr>
          <p:nvPr>
            <p:ph type="title"/>
          </p:nvPr>
        </p:nvSpPr>
        <p:spPr>
          <a:xfrm>
            <a:off x="492370" y="516835"/>
            <a:ext cx="3084844" cy="2103875"/>
          </a:xfrm>
        </p:spPr>
        <p:txBody>
          <a:bodyPr>
            <a:normAutofit/>
          </a:bodyPr>
          <a:lstStyle/>
          <a:p>
            <a:r>
              <a:rPr lang="it-IT" sz="3600">
                <a:solidFill>
                  <a:srgbClr val="FFFFFF"/>
                </a:solidFill>
              </a:rPr>
              <a:t>Risultati</a:t>
            </a:r>
          </a:p>
        </p:txBody>
      </p:sp>
      <p:sp>
        <p:nvSpPr>
          <p:cNvPr id="3" name="Segnaposto contenuto 2">
            <a:extLst>
              <a:ext uri="{FF2B5EF4-FFF2-40B4-BE49-F238E27FC236}">
                <a16:creationId xmlns:a16="http://schemas.microsoft.com/office/drawing/2014/main" id="{C3B49ED0-A2EC-44FE-9A65-FF7C0BBFB3E8}"/>
              </a:ext>
            </a:extLst>
          </p:cNvPr>
          <p:cNvSpPr>
            <a:spLocks noGrp="1"/>
          </p:cNvSpPr>
          <p:nvPr>
            <p:ph idx="1"/>
          </p:nvPr>
        </p:nvSpPr>
        <p:spPr>
          <a:xfrm>
            <a:off x="492371" y="2653800"/>
            <a:ext cx="3084844" cy="3335519"/>
          </a:xfrm>
        </p:spPr>
        <p:txBody>
          <a:bodyPr>
            <a:normAutofit/>
          </a:bodyPr>
          <a:lstStyle/>
          <a:p>
            <a:pPr marL="0" indent="0">
              <a:buNone/>
            </a:pPr>
            <a:endParaRPr lang="it-IT" sz="1500" dirty="0">
              <a:solidFill>
                <a:srgbClr val="FFFFFF"/>
              </a:solidFill>
              <a:latin typeface="Fire cod"/>
            </a:endParaRPr>
          </a:p>
          <a:p>
            <a:pPr marL="0" indent="0">
              <a:buNone/>
            </a:pPr>
            <a:r>
              <a:rPr lang="it-IT" sz="1500" dirty="0">
                <a:solidFill>
                  <a:srgbClr val="FFFFFF"/>
                </a:solidFill>
                <a:latin typeface="Fire cod"/>
              </a:rPr>
              <a:t>I risultati, in generale, sono stati buoni.</a:t>
            </a:r>
          </a:p>
          <a:p>
            <a:pPr marL="0" indent="0">
              <a:buNone/>
            </a:pPr>
            <a:r>
              <a:rPr lang="it-IT" sz="1500" dirty="0">
                <a:solidFill>
                  <a:srgbClr val="FFFFFF"/>
                </a:solidFill>
                <a:latin typeface="Fire cod"/>
              </a:rPr>
              <a:t>Con la </a:t>
            </a:r>
            <a:r>
              <a:rPr lang="it-IT" sz="1500" dirty="0" err="1">
                <a:solidFill>
                  <a:srgbClr val="FFFFFF"/>
                </a:solidFill>
                <a:latin typeface="Fire cod"/>
              </a:rPr>
              <a:t>LogisticRegression</a:t>
            </a:r>
            <a:r>
              <a:rPr lang="it-IT" sz="1500" dirty="0">
                <a:solidFill>
                  <a:srgbClr val="FFFFFF"/>
                </a:solidFill>
                <a:latin typeface="Fire cod"/>
              </a:rPr>
              <a:t> abbiamo ottenuto i risultati peggiori in assoluto:</a:t>
            </a:r>
          </a:p>
          <a:p>
            <a:pPr>
              <a:buFont typeface="Arial" panose="020B0604020202020204" pitchFamily="34" charset="0"/>
              <a:buChar char="•"/>
            </a:pPr>
            <a:r>
              <a:rPr lang="it-IT" sz="1500" dirty="0">
                <a:solidFill>
                  <a:srgbClr val="FFFFFF"/>
                </a:solidFill>
                <a:latin typeface="Fire cod"/>
              </a:rPr>
              <a:t> A fronte di un’</a:t>
            </a:r>
            <a:r>
              <a:rPr lang="it-IT" sz="1500" dirty="0" err="1">
                <a:solidFill>
                  <a:srgbClr val="FFFFFF"/>
                </a:solidFill>
                <a:latin typeface="Fire cod"/>
              </a:rPr>
              <a:t>accuracy</a:t>
            </a:r>
            <a:r>
              <a:rPr lang="it-IT" sz="1500" dirty="0">
                <a:solidFill>
                  <a:srgbClr val="FFFFFF"/>
                </a:solidFill>
                <a:latin typeface="Fire cod"/>
              </a:rPr>
              <a:t> in Train di 0,9982 abbiamo ottenuto un’</a:t>
            </a:r>
            <a:r>
              <a:rPr lang="it-IT" sz="1500" dirty="0" err="1">
                <a:solidFill>
                  <a:srgbClr val="FFFFFF"/>
                </a:solidFill>
                <a:latin typeface="Fire cod"/>
              </a:rPr>
              <a:t>accuracy</a:t>
            </a:r>
            <a:r>
              <a:rPr lang="it-IT" sz="1500" dirty="0">
                <a:solidFill>
                  <a:srgbClr val="FFFFFF"/>
                </a:solidFill>
                <a:latin typeface="Fire cod"/>
              </a:rPr>
              <a:t> in test di solamente 0,5726. </a:t>
            </a:r>
          </a:p>
          <a:p>
            <a:pPr marL="0" indent="0">
              <a:buNone/>
            </a:pPr>
            <a:r>
              <a:rPr lang="it-IT" sz="1500" dirty="0">
                <a:solidFill>
                  <a:srgbClr val="FFFFFF"/>
                </a:solidFill>
                <a:latin typeface="Fire cod"/>
              </a:rPr>
              <a:t>Questo ci mostra che la rete è andata in </a:t>
            </a:r>
            <a:r>
              <a:rPr lang="it-IT" sz="1500" dirty="0" err="1">
                <a:solidFill>
                  <a:srgbClr val="FFFFFF"/>
                </a:solidFill>
                <a:latin typeface="Fire cod"/>
              </a:rPr>
              <a:t>overfitting</a:t>
            </a:r>
            <a:r>
              <a:rPr lang="it-IT" sz="1500" dirty="0">
                <a:solidFill>
                  <a:srgbClr val="FFFFFF"/>
                </a:solidFill>
                <a:latin typeface="Fire cod"/>
              </a:rPr>
              <a:t>, ossia si è      specializzata troppo sui dati di </a:t>
            </a:r>
            <a:r>
              <a:rPr lang="it-IT" sz="1500" dirty="0" err="1">
                <a:solidFill>
                  <a:srgbClr val="FFFFFF"/>
                </a:solidFill>
                <a:latin typeface="Fire cod"/>
              </a:rPr>
              <a:t>train</a:t>
            </a:r>
            <a:r>
              <a:rPr lang="it-IT" sz="1500" dirty="0">
                <a:solidFill>
                  <a:srgbClr val="FFFFFF"/>
                </a:solidFill>
                <a:latin typeface="Fire cod"/>
              </a:rPr>
              <a:t> e non è riuscita a generalizzare come si deve.</a:t>
            </a:r>
          </a:p>
          <a:p>
            <a:pPr marL="0" indent="0">
              <a:buNone/>
            </a:pPr>
            <a:endParaRPr lang="it-IT" sz="1500" dirty="0">
              <a:solidFill>
                <a:srgbClr val="FFFFFF"/>
              </a:solidFill>
              <a:latin typeface="Fire cod"/>
            </a:endParaRPr>
          </a:p>
        </p:txBody>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Immagine 5">
            <a:extLst>
              <a:ext uri="{FF2B5EF4-FFF2-40B4-BE49-F238E27FC236}">
                <a16:creationId xmlns:a16="http://schemas.microsoft.com/office/drawing/2014/main" id="{3B083ADC-E857-4C67-B994-54A1CEA60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669996"/>
            <a:ext cx="6798082" cy="3518007"/>
          </a:xfrm>
          <a:prstGeom prst="rect">
            <a:avLst/>
          </a:prstGeom>
        </p:spPr>
      </p:pic>
    </p:spTree>
    <p:extLst>
      <p:ext uri="{BB962C8B-B14F-4D97-AF65-F5344CB8AC3E}">
        <p14:creationId xmlns:p14="http://schemas.microsoft.com/office/powerpoint/2010/main" val="199787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FC7014DE-9C0C-42C6-9A51-719F06B710B8}"/>
              </a:ext>
            </a:extLst>
          </p:cNvPr>
          <p:cNvSpPr>
            <a:spLocks noGrp="1"/>
          </p:cNvSpPr>
          <p:nvPr>
            <p:ph type="title"/>
          </p:nvPr>
        </p:nvSpPr>
        <p:spPr>
          <a:xfrm>
            <a:off x="492370" y="516835"/>
            <a:ext cx="3084844" cy="2103875"/>
          </a:xfrm>
        </p:spPr>
        <p:txBody>
          <a:bodyPr>
            <a:normAutofit/>
          </a:bodyPr>
          <a:lstStyle/>
          <a:p>
            <a:r>
              <a:rPr lang="it-IT" sz="3600" dirty="0">
                <a:solidFill>
                  <a:srgbClr val="FFFFFF"/>
                </a:solidFill>
              </a:rPr>
              <a:t>Risultati</a:t>
            </a:r>
          </a:p>
        </p:txBody>
      </p:sp>
      <p:sp>
        <p:nvSpPr>
          <p:cNvPr id="3" name="Segnaposto contenuto 2">
            <a:extLst>
              <a:ext uri="{FF2B5EF4-FFF2-40B4-BE49-F238E27FC236}">
                <a16:creationId xmlns:a16="http://schemas.microsoft.com/office/drawing/2014/main" id="{C3B49ED0-A2EC-44FE-9A65-FF7C0BBFB3E8}"/>
              </a:ext>
            </a:extLst>
          </p:cNvPr>
          <p:cNvSpPr>
            <a:spLocks noGrp="1"/>
          </p:cNvSpPr>
          <p:nvPr>
            <p:ph idx="1"/>
          </p:nvPr>
        </p:nvSpPr>
        <p:spPr>
          <a:xfrm>
            <a:off x="492371" y="2653800"/>
            <a:ext cx="3084844" cy="3335519"/>
          </a:xfrm>
        </p:spPr>
        <p:txBody>
          <a:bodyPr>
            <a:normAutofit/>
          </a:bodyPr>
          <a:lstStyle/>
          <a:p>
            <a:pPr marL="0" indent="0">
              <a:buNone/>
            </a:pPr>
            <a:r>
              <a:rPr lang="it-IT" sz="1500">
                <a:solidFill>
                  <a:srgbClr val="FFFFFF"/>
                </a:solidFill>
                <a:latin typeface="Fire cod"/>
              </a:rPr>
              <a:t>Risultati decisamente migliori rispetto alla LogisticRegression sono stati ottenuti con AlexNet:</a:t>
            </a:r>
          </a:p>
          <a:p>
            <a:pPr>
              <a:buFont typeface="Arial" panose="020B0604020202020204" pitchFamily="34" charset="0"/>
              <a:buChar char="•"/>
            </a:pPr>
            <a:r>
              <a:rPr lang="it-IT" sz="1500">
                <a:solidFill>
                  <a:srgbClr val="FFFFFF"/>
                </a:solidFill>
                <a:latin typeface="Fire cod"/>
              </a:rPr>
              <a:t> In questo caso l’accuracy di train è stata di 1 a fronte di un’accuracy di test di 0.9865. Vista la vicinanza tra le due accuracy non si può parlare di overfitting. Anche gli altri indicatori hanno dato buoni risultati, con una matrice di confusione bilanciata:</a:t>
            </a:r>
          </a:p>
        </p:txBody>
      </p:sp>
      <p:sp>
        <p:nvSpPr>
          <p:cNvPr id="24" name="Rectangle 2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Immagine 8">
            <a:extLst>
              <a:ext uri="{FF2B5EF4-FFF2-40B4-BE49-F238E27FC236}">
                <a16:creationId xmlns:a16="http://schemas.microsoft.com/office/drawing/2014/main" id="{651C0B68-BDF0-49E6-91BA-70A2D6134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143145"/>
            <a:ext cx="6798082" cy="4571710"/>
          </a:xfrm>
          <a:prstGeom prst="rect">
            <a:avLst/>
          </a:prstGeom>
        </p:spPr>
      </p:pic>
    </p:spTree>
    <p:extLst>
      <p:ext uri="{BB962C8B-B14F-4D97-AF65-F5344CB8AC3E}">
        <p14:creationId xmlns:p14="http://schemas.microsoft.com/office/powerpoint/2010/main" val="346881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FC7014DE-9C0C-42C6-9A51-719F06B710B8}"/>
              </a:ext>
            </a:extLst>
          </p:cNvPr>
          <p:cNvSpPr>
            <a:spLocks noGrp="1"/>
          </p:cNvSpPr>
          <p:nvPr>
            <p:ph type="title"/>
          </p:nvPr>
        </p:nvSpPr>
        <p:spPr>
          <a:xfrm>
            <a:off x="492370" y="516835"/>
            <a:ext cx="3084844" cy="2103875"/>
          </a:xfrm>
        </p:spPr>
        <p:txBody>
          <a:bodyPr>
            <a:normAutofit/>
          </a:bodyPr>
          <a:lstStyle/>
          <a:p>
            <a:r>
              <a:rPr lang="it-IT" sz="3600">
                <a:solidFill>
                  <a:srgbClr val="FFFFFF"/>
                </a:solidFill>
              </a:rPr>
              <a:t>Risultati</a:t>
            </a:r>
          </a:p>
        </p:txBody>
      </p:sp>
      <p:sp>
        <p:nvSpPr>
          <p:cNvPr id="3" name="Segnaposto contenuto 2">
            <a:extLst>
              <a:ext uri="{FF2B5EF4-FFF2-40B4-BE49-F238E27FC236}">
                <a16:creationId xmlns:a16="http://schemas.microsoft.com/office/drawing/2014/main" id="{C3B49ED0-A2EC-44FE-9A65-FF7C0BBFB3E8}"/>
              </a:ext>
            </a:extLst>
          </p:cNvPr>
          <p:cNvSpPr>
            <a:spLocks noGrp="1"/>
          </p:cNvSpPr>
          <p:nvPr>
            <p:ph idx="1"/>
          </p:nvPr>
        </p:nvSpPr>
        <p:spPr>
          <a:xfrm>
            <a:off x="492371" y="2653800"/>
            <a:ext cx="3084844" cy="3335519"/>
          </a:xfrm>
        </p:spPr>
        <p:txBody>
          <a:bodyPr>
            <a:normAutofit/>
          </a:bodyPr>
          <a:lstStyle/>
          <a:p>
            <a:pPr marL="0" indent="0">
              <a:buNone/>
            </a:pPr>
            <a:endParaRPr lang="it-IT" sz="1500" dirty="0">
              <a:solidFill>
                <a:srgbClr val="FFFFFF"/>
              </a:solidFill>
              <a:latin typeface="Fire cod"/>
            </a:endParaRPr>
          </a:p>
          <a:p>
            <a:pPr marL="0" indent="0">
              <a:buNone/>
            </a:pPr>
            <a:r>
              <a:rPr lang="it-IT" sz="1500" dirty="0">
                <a:solidFill>
                  <a:srgbClr val="FFFFFF"/>
                </a:solidFill>
                <a:latin typeface="Fire cod"/>
              </a:rPr>
              <a:t>Con </a:t>
            </a:r>
            <a:r>
              <a:rPr lang="it-IT" sz="1500" dirty="0" err="1">
                <a:solidFill>
                  <a:srgbClr val="FFFFFF"/>
                </a:solidFill>
                <a:latin typeface="Fire cod"/>
              </a:rPr>
              <a:t>Squeezenet</a:t>
            </a:r>
            <a:r>
              <a:rPr lang="it-IT" sz="1500" dirty="0">
                <a:solidFill>
                  <a:srgbClr val="FFFFFF"/>
                </a:solidFill>
                <a:latin typeface="Fire cod"/>
              </a:rPr>
              <a:t>, infine, sono stati ottenuti i seguenti risultati:</a:t>
            </a:r>
          </a:p>
          <a:p>
            <a:pPr marL="0" indent="0">
              <a:buNone/>
            </a:pPr>
            <a:r>
              <a:rPr lang="it-IT" sz="1500" dirty="0">
                <a:solidFill>
                  <a:srgbClr val="FFFFFF"/>
                </a:solidFill>
                <a:latin typeface="Fire cod"/>
              </a:rPr>
              <a:t>Un’</a:t>
            </a:r>
            <a:r>
              <a:rPr lang="it-IT" sz="1500" dirty="0" err="1">
                <a:solidFill>
                  <a:srgbClr val="FFFFFF"/>
                </a:solidFill>
                <a:latin typeface="Fire cod"/>
              </a:rPr>
              <a:t>accuracy</a:t>
            </a:r>
            <a:r>
              <a:rPr lang="it-IT" sz="1500" dirty="0">
                <a:solidFill>
                  <a:srgbClr val="FFFFFF"/>
                </a:solidFill>
                <a:latin typeface="Fire cod"/>
              </a:rPr>
              <a:t> praticamente uguale rispetto a </a:t>
            </a:r>
            <a:r>
              <a:rPr lang="it-IT" sz="1500" dirty="0" err="1">
                <a:solidFill>
                  <a:srgbClr val="FFFFFF"/>
                </a:solidFill>
                <a:latin typeface="Fire cod"/>
              </a:rPr>
              <a:t>AlexNet</a:t>
            </a:r>
            <a:r>
              <a:rPr lang="it-IT" sz="1500" dirty="0">
                <a:solidFill>
                  <a:srgbClr val="FFFFFF"/>
                </a:solidFill>
                <a:latin typeface="Fire cod"/>
              </a:rPr>
              <a:t> (a fronte di un numero di parametri della rete di vari ordini di grandezza minore), 1 in </a:t>
            </a:r>
            <a:r>
              <a:rPr lang="it-IT" sz="1500" dirty="0" err="1">
                <a:solidFill>
                  <a:srgbClr val="FFFFFF"/>
                </a:solidFill>
                <a:latin typeface="Fire cod"/>
              </a:rPr>
              <a:t>train</a:t>
            </a:r>
            <a:r>
              <a:rPr lang="it-IT" sz="1500" dirty="0">
                <a:solidFill>
                  <a:srgbClr val="FFFFFF"/>
                </a:solidFill>
                <a:latin typeface="Fire cod"/>
              </a:rPr>
              <a:t> e 0,9873 in test.</a:t>
            </a:r>
          </a:p>
          <a:p>
            <a:pPr marL="0" indent="0">
              <a:buNone/>
            </a:pPr>
            <a:r>
              <a:rPr lang="it-IT" sz="1500" dirty="0">
                <a:solidFill>
                  <a:srgbClr val="FFFFFF"/>
                </a:solidFill>
                <a:latin typeface="Fire cod"/>
              </a:rPr>
              <a:t>Anche in questo caso la matrice di confusione risulta bilanciata e conferma i pochi errori messi in evidenza dall’</a:t>
            </a:r>
            <a:r>
              <a:rPr lang="it-IT" sz="1500" dirty="0" err="1">
                <a:solidFill>
                  <a:srgbClr val="FFFFFF"/>
                </a:solidFill>
                <a:latin typeface="Fire cod"/>
              </a:rPr>
              <a:t>accuracy</a:t>
            </a:r>
            <a:r>
              <a:rPr lang="it-IT" sz="1500" dirty="0">
                <a:solidFill>
                  <a:srgbClr val="FFFFFF"/>
                </a:solidFill>
                <a:latin typeface="Fire cod"/>
              </a:rPr>
              <a:t>. </a:t>
            </a:r>
          </a:p>
        </p:txBody>
      </p:sp>
      <p:sp>
        <p:nvSpPr>
          <p:cNvPr id="24" name="Rectangle 2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Immagine 7" descr="Immagine che contiene testo&#10;&#10;Descrizione generata automaticamente">
            <a:extLst>
              <a:ext uri="{FF2B5EF4-FFF2-40B4-BE49-F238E27FC236}">
                <a16:creationId xmlns:a16="http://schemas.microsoft.com/office/drawing/2014/main" id="{43B7DC39-A306-4C49-A0AB-689FA34FE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007183"/>
            <a:ext cx="6798082" cy="4843633"/>
          </a:xfrm>
          <a:prstGeom prst="rect">
            <a:avLst/>
          </a:prstGeom>
        </p:spPr>
      </p:pic>
    </p:spTree>
    <p:extLst>
      <p:ext uri="{BB962C8B-B14F-4D97-AF65-F5344CB8AC3E}">
        <p14:creationId xmlns:p14="http://schemas.microsoft.com/office/powerpoint/2010/main" val="33758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FC7014DE-9C0C-42C6-9A51-719F06B710B8}"/>
              </a:ext>
            </a:extLst>
          </p:cNvPr>
          <p:cNvSpPr>
            <a:spLocks noGrp="1"/>
          </p:cNvSpPr>
          <p:nvPr>
            <p:ph type="title"/>
          </p:nvPr>
        </p:nvSpPr>
        <p:spPr>
          <a:xfrm>
            <a:off x="492370" y="605896"/>
            <a:ext cx="3084844" cy="5646208"/>
          </a:xfrm>
        </p:spPr>
        <p:txBody>
          <a:bodyPr anchor="ctr">
            <a:normAutofit/>
          </a:bodyPr>
          <a:lstStyle/>
          <a:p>
            <a:r>
              <a:rPr lang="it-IT" sz="3600">
                <a:solidFill>
                  <a:srgbClr val="FFFFFF"/>
                </a:solidFill>
              </a:rPr>
              <a:t>Risultati</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contenuto 2">
            <a:extLst>
              <a:ext uri="{FF2B5EF4-FFF2-40B4-BE49-F238E27FC236}">
                <a16:creationId xmlns:a16="http://schemas.microsoft.com/office/drawing/2014/main" id="{C3B49ED0-A2EC-44FE-9A65-FF7C0BBFB3E8}"/>
              </a:ext>
            </a:extLst>
          </p:cNvPr>
          <p:cNvSpPr>
            <a:spLocks noGrp="1"/>
          </p:cNvSpPr>
          <p:nvPr>
            <p:ph idx="1"/>
          </p:nvPr>
        </p:nvSpPr>
        <p:spPr>
          <a:xfrm>
            <a:off x="4742016" y="605896"/>
            <a:ext cx="6413663" cy="5646208"/>
          </a:xfrm>
        </p:spPr>
        <p:txBody>
          <a:bodyPr anchor="ctr">
            <a:normAutofit/>
          </a:bodyPr>
          <a:lstStyle/>
          <a:p>
            <a:pPr marL="0" indent="0">
              <a:buNone/>
            </a:pPr>
            <a:r>
              <a:rPr lang="it-IT" dirty="0">
                <a:latin typeface="Fire cod"/>
              </a:rPr>
              <a:t>In definitiva i risultati sono in linea con le aspettative, con le </a:t>
            </a:r>
            <a:r>
              <a:rPr lang="it-IT" dirty="0" err="1">
                <a:latin typeface="Fire cod"/>
              </a:rPr>
              <a:t>Convolutional</a:t>
            </a:r>
            <a:r>
              <a:rPr lang="it-IT" dirty="0">
                <a:latin typeface="Fire cod"/>
              </a:rPr>
              <a:t> </a:t>
            </a:r>
            <a:r>
              <a:rPr lang="it-IT" dirty="0" err="1">
                <a:latin typeface="Fire cod"/>
              </a:rPr>
              <a:t>Neural</a:t>
            </a:r>
            <a:r>
              <a:rPr lang="it-IT" dirty="0">
                <a:latin typeface="Fire cod"/>
              </a:rPr>
              <a:t> Network che fanno decisamente meglio rispetto alla </a:t>
            </a:r>
            <a:r>
              <a:rPr lang="it-IT" dirty="0" err="1">
                <a:latin typeface="Fire cod"/>
              </a:rPr>
              <a:t>Logistic</a:t>
            </a:r>
            <a:r>
              <a:rPr lang="it-IT" dirty="0">
                <a:latin typeface="Fire cod"/>
              </a:rPr>
              <a:t> </a:t>
            </a:r>
            <a:r>
              <a:rPr lang="it-IT" dirty="0" err="1">
                <a:latin typeface="Fire cod"/>
              </a:rPr>
              <a:t>Regression</a:t>
            </a:r>
            <a:r>
              <a:rPr lang="it-IT" dirty="0">
                <a:latin typeface="Fire cod"/>
              </a:rPr>
              <a:t> e, nel complesso, con </a:t>
            </a:r>
            <a:r>
              <a:rPr lang="it-IT" dirty="0" err="1">
                <a:latin typeface="Fire cod"/>
              </a:rPr>
              <a:t>accuracy</a:t>
            </a:r>
            <a:r>
              <a:rPr lang="it-IT" dirty="0">
                <a:latin typeface="Fire cod"/>
              </a:rPr>
              <a:t> vicine alle migliori ritrovate in letteratura per il task affrontato.</a:t>
            </a:r>
          </a:p>
        </p:txBody>
      </p:sp>
    </p:spTree>
    <p:extLst>
      <p:ext uri="{BB962C8B-B14F-4D97-AF65-F5344CB8AC3E}">
        <p14:creationId xmlns:p14="http://schemas.microsoft.com/office/powerpoint/2010/main" val="1700322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4A2871-BB3E-42FB-80DE-420F154B33F1}"/>
              </a:ext>
            </a:extLst>
          </p:cNvPr>
          <p:cNvSpPr>
            <a:spLocks noGrp="1"/>
          </p:cNvSpPr>
          <p:nvPr>
            <p:ph type="ctrTitle"/>
          </p:nvPr>
        </p:nvSpPr>
        <p:spPr>
          <a:xfrm>
            <a:off x="1066799" y="933680"/>
            <a:ext cx="10058400" cy="1153795"/>
          </a:xfrm>
        </p:spPr>
        <p:txBody>
          <a:bodyPr>
            <a:normAutofit/>
          </a:bodyPr>
          <a:lstStyle/>
          <a:p>
            <a:pPr algn="ctr"/>
            <a:r>
              <a:rPr lang="it-IT" sz="3600" dirty="0"/>
              <a:t>Fine</a:t>
            </a:r>
          </a:p>
        </p:txBody>
      </p:sp>
      <p:pic>
        <p:nvPicPr>
          <p:cNvPr id="4" name="Immagine 3">
            <a:extLst>
              <a:ext uri="{FF2B5EF4-FFF2-40B4-BE49-F238E27FC236}">
                <a16:creationId xmlns:a16="http://schemas.microsoft.com/office/drawing/2014/main" id="{E4709B72-BD18-4D66-AAFD-E2EC971E5F2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424960"/>
            <a:ext cx="962025" cy="807720"/>
          </a:xfrm>
          <a:prstGeom prst="rect">
            <a:avLst/>
          </a:prstGeom>
          <a:noFill/>
          <a:ln>
            <a:noFill/>
          </a:ln>
        </p:spPr>
      </p:pic>
      <p:pic>
        <p:nvPicPr>
          <p:cNvPr id="5" name="Immagine 4" descr="Immagine che contiene oggetto&#10;&#10;Descrizione generata automaticamente">
            <a:extLst>
              <a:ext uri="{FF2B5EF4-FFF2-40B4-BE49-F238E27FC236}">
                <a16:creationId xmlns:a16="http://schemas.microsoft.com/office/drawing/2014/main" id="{D9625C11-D97E-447B-A156-5AB2296D6428}"/>
              </a:ext>
            </a:extLst>
          </p:cNvPr>
          <p:cNvPicPr/>
          <p:nvPr/>
        </p:nvPicPr>
        <p:blipFill>
          <a:blip r:embed="rId3"/>
          <a:stretch>
            <a:fillRect/>
          </a:stretch>
        </p:blipFill>
        <p:spPr>
          <a:xfrm>
            <a:off x="9003030" y="4770525"/>
            <a:ext cx="2122170" cy="424180"/>
          </a:xfrm>
          <a:prstGeom prst="rect">
            <a:avLst/>
          </a:prstGeom>
        </p:spPr>
      </p:pic>
      <p:pic>
        <p:nvPicPr>
          <p:cNvPr id="6" name="Immagine 5" descr="Immagine che contiene oggetto&#10;&#10;Descrizione generata automaticamente">
            <a:extLst>
              <a:ext uri="{FF2B5EF4-FFF2-40B4-BE49-F238E27FC236}">
                <a16:creationId xmlns:a16="http://schemas.microsoft.com/office/drawing/2014/main" id="{C736BEC4-6B7A-48BC-8420-21BC2BB4944A}"/>
              </a:ext>
            </a:extLst>
          </p:cNvPr>
          <p:cNvPicPr/>
          <p:nvPr/>
        </p:nvPicPr>
        <p:blipFill>
          <a:blip r:embed="rId4"/>
          <a:stretch>
            <a:fillRect/>
          </a:stretch>
        </p:blipFill>
        <p:spPr>
          <a:xfrm>
            <a:off x="5519102" y="3828820"/>
            <a:ext cx="1153795" cy="1153795"/>
          </a:xfrm>
          <a:prstGeom prst="rect">
            <a:avLst/>
          </a:prstGeom>
        </p:spPr>
      </p:pic>
    </p:spTree>
    <p:extLst>
      <p:ext uri="{BB962C8B-B14F-4D97-AF65-F5344CB8AC3E}">
        <p14:creationId xmlns:p14="http://schemas.microsoft.com/office/powerpoint/2010/main" val="273284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ADE42-B94A-4C53-BA52-ACAEB657BC71}"/>
              </a:ext>
            </a:extLst>
          </p:cNvPr>
          <p:cNvSpPr>
            <a:spLocks noGrp="1"/>
          </p:cNvSpPr>
          <p:nvPr>
            <p:ph type="title"/>
          </p:nvPr>
        </p:nvSpPr>
        <p:spPr/>
        <p:txBody>
          <a:bodyPr>
            <a:normAutofit/>
          </a:bodyPr>
          <a:lstStyle/>
          <a:p>
            <a:pPr algn="ctr"/>
            <a:r>
              <a:rPr lang="it-IT" sz="3000" b="1" i="1" cap="small" dirty="0">
                <a:latin typeface="Times New Roman" panose="02020603050405020304" pitchFamily="18" charset="0"/>
                <a:cs typeface="Times New Roman" panose="02020603050405020304" pitchFamily="18" charset="0"/>
              </a:rPr>
              <a:t>Classificazione binaria di cani e gatti tramite </a:t>
            </a:r>
            <a:br>
              <a:rPr lang="it-IT" sz="3000" b="1" i="1" cap="small" dirty="0">
                <a:latin typeface="Times New Roman" panose="02020603050405020304" pitchFamily="18" charset="0"/>
                <a:cs typeface="Times New Roman" panose="02020603050405020304" pitchFamily="18" charset="0"/>
              </a:rPr>
            </a:br>
            <a:r>
              <a:rPr lang="it-IT" sz="3000" b="1" i="1" cap="small" dirty="0" err="1">
                <a:latin typeface="Times New Roman" panose="02020603050405020304" pitchFamily="18" charset="0"/>
                <a:cs typeface="Times New Roman" panose="02020603050405020304" pitchFamily="18" charset="0"/>
              </a:rPr>
              <a:t>Logistic</a:t>
            </a:r>
            <a:r>
              <a:rPr lang="it-IT" sz="3000" b="1" i="1" cap="small" dirty="0">
                <a:latin typeface="Times New Roman" panose="02020603050405020304" pitchFamily="18" charset="0"/>
                <a:cs typeface="Times New Roman" panose="02020603050405020304" pitchFamily="18" charset="0"/>
              </a:rPr>
              <a:t> </a:t>
            </a:r>
            <a:r>
              <a:rPr lang="it-IT" sz="3000" b="1" i="1" cap="small" dirty="0" err="1">
                <a:latin typeface="Times New Roman" panose="02020603050405020304" pitchFamily="18" charset="0"/>
                <a:cs typeface="Times New Roman" panose="02020603050405020304" pitchFamily="18" charset="0"/>
              </a:rPr>
              <a:t>Regression</a:t>
            </a:r>
            <a:r>
              <a:rPr lang="it-IT" sz="3000" b="1" i="1" cap="small" dirty="0">
                <a:latin typeface="Times New Roman" panose="02020603050405020304" pitchFamily="18" charset="0"/>
                <a:cs typeface="Times New Roman" panose="02020603050405020304" pitchFamily="18" charset="0"/>
              </a:rPr>
              <a:t> e </a:t>
            </a:r>
            <a:r>
              <a:rPr lang="it-IT" sz="3000" b="1" i="1" cap="small" dirty="0" err="1">
                <a:latin typeface="Times New Roman" panose="02020603050405020304" pitchFamily="18" charset="0"/>
                <a:cs typeface="Times New Roman" panose="02020603050405020304" pitchFamily="18" charset="0"/>
              </a:rPr>
              <a:t>Convolutional</a:t>
            </a:r>
            <a:r>
              <a:rPr lang="it-IT" sz="3000" b="1" i="1" cap="small" dirty="0">
                <a:latin typeface="Times New Roman" panose="02020603050405020304" pitchFamily="18" charset="0"/>
                <a:cs typeface="Times New Roman" panose="02020603050405020304" pitchFamily="18" charset="0"/>
              </a:rPr>
              <a:t> </a:t>
            </a:r>
            <a:r>
              <a:rPr lang="it-IT" sz="3000" b="1" i="1" cap="small" dirty="0" err="1">
                <a:latin typeface="Times New Roman" panose="02020603050405020304" pitchFamily="18" charset="0"/>
                <a:cs typeface="Times New Roman" panose="02020603050405020304" pitchFamily="18" charset="0"/>
              </a:rPr>
              <a:t>Neural</a:t>
            </a:r>
            <a:r>
              <a:rPr lang="it-IT" sz="3000" b="1" i="1" cap="small" dirty="0">
                <a:latin typeface="Times New Roman" panose="02020603050405020304" pitchFamily="18" charset="0"/>
                <a:cs typeface="Times New Roman" panose="02020603050405020304" pitchFamily="18" charset="0"/>
              </a:rPr>
              <a:t> Network</a:t>
            </a:r>
            <a:br>
              <a:rPr lang="it-IT" sz="3000" b="1" i="1" dirty="0">
                <a:latin typeface="Times New Roman" panose="02020603050405020304" pitchFamily="18" charset="0"/>
                <a:cs typeface="Times New Roman" panose="02020603050405020304" pitchFamily="18" charset="0"/>
              </a:rPr>
            </a:br>
            <a:endParaRPr lang="it-IT" sz="3000" b="1" i="1"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5B48CD9F-976E-4E08-B04C-A99CE7DE7223}"/>
              </a:ext>
            </a:extLst>
          </p:cNvPr>
          <p:cNvSpPr>
            <a:spLocks noGrp="1"/>
          </p:cNvSpPr>
          <p:nvPr>
            <p:ph idx="1"/>
          </p:nvPr>
        </p:nvSpPr>
        <p:spPr>
          <a:xfrm>
            <a:off x="2048591" y="1828956"/>
            <a:ext cx="8155777" cy="4023360"/>
          </a:xfrm>
        </p:spPr>
        <p:txBody>
          <a:bodyPr>
            <a:normAutofit/>
          </a:bodyPr>
          <a:lstStyle/>
          <a:p>
            <a:endParaRPr lang="it-IT" sz="2400" dirty="0"/>
          </a:p>
          <a:p>
            <a:r>
              <a:rPr lang="it-IT" sz="2400" dirty="0"/>
              <a:t>Obiettivo:</a:t>
            </a:r>
          </a:p>
          <a:p>
            <a:pPr lvl="1"/>
            <a:r>
              <a:rPr lang="it-IT" sz="2400" dirty="0"/>
              <a:t>Il progetto si pone l’obiettivo di creare una rete per la classificazione automatica di immagini raffiguranti cani e gatti.</a:t>
            </a:r>
          </a:p>
          <a:p>
            <a:pPr marL="201168" lvl="1" indent="0">
              <a:buNone/>
            </a:pPr>
            <a:endParaRPr lang="it-IT" sz="2400" dirty="0"/>
          </a:p>
          <a:p>
            <a:pPr marL="201168" lvl="1" indent="0">
              <a:buNone/>
            </a:pPr>
            <a:endParaRPr lang="it-IT" sz="2400" dirty="0"/>
          </a:p>
          <a:p>
            <a:pPr marL="201168" lvl="1" indent="0">
              <a:buNone/>
            </a:pPr>
            <a:r>
              <a:rPr lang="it-IT" sz="2400" dirty="0"/>
              <a:t>Strumenti utilizzati:</a:t>
            </a:r>
          </a:p>
          <a:p>
            <a:pPr lvl="1"/>
            <a:r>
              <a:rPr lang="it-IT" sz="2400" dirty="0" err="1"/>
              <a:t>Flickr</a:t>
            </a:r>
            <a:r>
              <a:rPr lang="it-IT" sz="2400" dirty="0"/>
              <a:t>: utilizzato per il download automatico delle immagini.</a:t>
            </a:r>
          </a:p>
          <a:p>
            <a:pPr lvl="1"/>
            <a:r>
              <a:rPr lang="it-IT" sz="2400" dirty="0" err="1"/>
              <a:t>PyTorch</a:t>
            </a:r>
            <a:r>
              <a:rPr lang="it-IT" sz="2400" dirty="0"/>
              <a:t>: utilizzato come base per la gestione delle reti allenate al fine di risolvere il task.</a:t>
            </a:r>
          </a:p>
        </p:txBody>
      </p:sp>
    </p:spTree>
    <p:extLst>
      <p:ext uri="{BB962C8B-B14F-4D97-AF65-F5344CB8AC3E}">
        <p14:creationId xmlns:p14="http://schemas.microsoft.com/office/powerpoint/2010/main" val="423620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7014DE-9C0C-42C6-9A51-719F06B710B8}"/>
              </a:ext>
            </a:extLst>
          </p:cNvPr>
          <p:cNvSpPr>
            <a:spLocks noGrp="1"/>
          </p:cNvSpPr>
          <p:nvPr>
            <p:ph type="title"/>
          </p:nvPr>
        </p:nvSpPr>
        <p:spPr>
          <a:xfrm>
            <a:off x="1097280" y="286603"/>
            <a:ext cx="10058400" cy="1450757"/>
          </a:xfrm>
        </p:spPr>
        <p:txBody>
          <a:bodyPr>
            <a:normAutofit/>
          </a:bodyPr>
          <a:lstStyle/>
          <a:p>
            <a:r>
              <a:rPr lang="it-IT" dirty="0" err="1"/>
              <a:t>Flickr</a:t>
            </a:r>
            <a:endParaRPr lang="it-IT" dirty="0"/>
          </a:p>
        </p:txBody>
      </p:sp>
      <p:sp>
        <p:nvSpPr>
          <p:cNvPr id="3" name="Segnaposto contenuto 2">
            <a:extLst>
              <a:ext uri="{FF2B5EF4-FFF2-40B4-BE49-F238E27FC236}">
                <a16:creationId xmlns:a16="http://schemas.microsoft.com/office/drawing/2014/main" id="{C3B49ED0-A2EC-44FE-9A65-FF7C0BBFB3E8}"/>
              </a:ext>
            </a:extLst>
          </p:cNvPr>
          <p:cNvSpPr>
            <a:spLocks noGrp="1"/>
          </p:cNvSpPr>
          <p:nvPr>
            <p:ph idx="1"/>
          </p:nvPr>
        </p:nvSpPr>
        <p:spPr>
          <a:xfrm>
            <a:off x="1097279" y="1845734"/>
            <a:ext cx="6454987" cy="4023360"/>
          </a:xfrm>
        </p:spPr>
        <p:txBody>
          <a:bodyPr>
            <a:normAutofit/>
          </a:bodyPr>
          <a:lstStyle/>
          <a:p>
            <a:pPr algn="just"/>
            <a:endParaRPr lang="it-IT" dirty="0"/>
          </a:p>
          <a:p>
            <a:pPr algn="just"/>
            <a:r>
              <a:rPr lang="it-IT" dirty="0" err="1"/>
              <a:t>Flickr</a:t>
            </a:r>
            <a:r>
              <a:rPr lang="it-IT" dirty="0"/>
              <a:t> è un Social Network per la gestione e la condivisione di foto e album fotografici. </a:t>
            </a:r>
          </a:p>
          <a:p>
            <a:pPr algn="just"/>
            <a:endParaRPr lang="it-IT" dirty="0"/>
          </a:p>
          <a:p>
            <a:pPr algn="just"/>
            <a:r>
              <a:rPr lang="it-IT" dirty="0"/>
              <a:t>Gli utenti possono decidere di avere un account gratuito con alcuni limiti, un numero massimo di 1000 tra foto e video da poter caricare e gestire oltre che la pubblicità all’interno del sito, oppure possono decidere di abbonarsi, al costo di circa 50€ annui, e non avere nessun tipo di limite.</a:t>
            </a:r>
          </a:p>
        </p:txBody>
      </p:sp>
      <p:pic>
        <p:nvPicPr>
          <p:cNvPr id="4" name="Immagine 3">
            <a:extLst>
              <a:ext uri="{FF2B5EF4-FFF2-40B4-BE49-F238E27FC236}">
                <a16:creationId xmlns:a16="http://schemas.microsoft.com/office/drawing/2014/main" id="{74913C1D-2592-44A1-A3C1-756CD8ABF3C6}"/>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8020570" y="2338997"/>
            <a:ext cx="3135109" cy="2625653"/>
          </a:xfrm>
          <a:prstGeom prst="rect">
            <a:avLst/>
          </a:prstGeom>
          <a:noFill/>
        </p:spPr>
      </p:pic>
    </p:spTree>
    <p:extLst>
      <p:ext uri="{BB962C8B-B14F-4D97-AF65-F5344CB8AC3E}">
        <p14:creationId xmlns:p14="http://schemas.microsoft.com/office/powerpoint/2010/main" val="415223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7014DE-9C0C-42C6-9A51-719F06B710B8}"/>
              </a:ext>
            </a:extLst>
          </p:cNvPr>
          <p:cNvSpPr>
            <a:spLocks noGrp="1"/>
          </p:cNvSpPr>
          <p:nvPr>
            <p:ph type="title"/>
          </p:nvPr>
        </p:nvSpPr>
        <p:spPr>
          <a:xfrm>
            <a:off x="1097280" y="286603"/>
            <a:ext cx="10058400" cy="1450757"/>
          </a:xfrm>
        </p:spPr>
        <p:txBody>
          <a:bodyPr>
            <a:normAutofit/>
          </a:bodyPr>
          <a:lstStyle/>
          <a:p>
            <a:r>
              <a:rPr lang="it-IT" dirty="0" err="1"/>
              <a:t>Flickr</a:t>
            </a:r>
            <a:endParaRPr lang="it-IT" dirty="0"/>
          </a:p>
        </p:txBody>
      </p:sp>
      <p:sp>
        <p:nvSpPr>
          <p:cNvPr id="3" name="Segnaposto contenuto 2">
            <a:extLst>
              <a:ext uri="{FF2B5EF4-FFF2-40B4-BE49-F238E27FC236}">
                <a16:creationId xmlns:a16="http://schemas.microsoft.com/office/drawing/2014/main" id="{C3B49ED0-A2EC-44FE-9A65-FF7C0BBFB3E8}"/>
              </a:ext>
            </a:extLst>
          </p:cNvPr>
          <p:cNvSpPr>
            <a:spLocks noGrp="1"/>
          </p:cNvSpPr>
          <p:nvPr>
            <p:ph idx="1"/>
          </p:nvPr>
        </p:nvSpPr>
        <p:spPr>
          <a:xfrm>
            <a:off x="1097279" y="1845733"/>
            <a:ext cx="6454987" cy="4462787"/>
          </a:xfrm>
        </p:spPr>
        <p:txBody>
          <a:bodyPr>
            <a:normAutofit lnSpcReduction="10000"/>
          </a:bodyPr>
          <a:lstStyle/>
          <a:p>
            <a:pPr algn="just"/>
            <a:r>
              <a:rPr lang="it-IT" dirty="0"/>
              <a:t>Oltre ad essere interessante per un utilizzo classico, </a:t>
            </a:r>
            <a:r>
              <a:rPr lang="it-IT" dirty="0" err="1"/>
              <a:t>Flickr</a:t>
            </a:r>
            <a:r>
              <a:rPr lang="it-IT" dirty="0"/>
              <a:t> lo è ancor di più per gli sviluppatori.</a:t>
            </a:r>
          </a:p>
          <a:p>
            <a:pPr algn="just"/>
            <a:r>
              <a:rPr lang="it-IT" dirty="0"/>
              <a:t>Esso, infatti, mette a disposizione, previa registrazione, molte API e nei più svariati linguaggi di programmazione. </a:t>
            </a:r>
          </a:p>
          <a:p>
            <a:pPr algn="just"/>
            <a:r>
              <a:rPr lang="it-IT" dirty="0"/>
              <a:t>La registrazione è necessaria in quanto rilascia allo sviluppatore due chiavi, la FLICKR_PUBLIC e la FLICKR_SECRET che lo identificano durante le richieste al servizio.</a:t>
            </a:r>
          </a:p>
          <a:p>
            <a:pPr algn="just"/>
            <a:r>
              <a:rPr lang="it-IT" dirty="0"/>
              <a:t>In particolare, per la realizzazione del progetto, è stata utilizzata l’API «</a:t>
            </a:r>
            <a:r>
              <a:rPr lang="it-IT" b="1" dirty="0" err="1"/>
              <a:t>flickr.photos.search</a:t>
            </a:r>
            <a:r>
              <a:rPr lang="it-IT" b="1" dirty="0"/>
              <a:t>» </a:t>
            </a:r>
            <a:r>
              <a:rPr lang="it-IT" dirty="0"/>
              <a:t>che ritorna una lista di immagini che soddisfano determinati criteri passati nella richiesta.</a:t>
            </a:r>
          </a:p>
          <a:p>
            <a:pPr algn="just"/>
            <a:r>
              <a:rPr lang="it-IT" dirty="0"/>
              <a:t>In pratica, si hanno a disposizione centinaia di migliaia di immagini già etichettate e pronte da sfruttare per allenare i propri algoritmi di Machine Learning.</a:t>
            </a:r>
          </a:p>
        </p:txBody>
      </p:sp>
      <p:pic>
        <p:nvPicPr>
          <p:cNvPr id="4" name="Immagine 3">
            <a:extLst>
              <a:ext uri="{FF2B5EF4-FFF2-40B4-BE49-F238E27FC236}">
                <a16:creationId xmlns:a16="http://schemas.microsoft.com/office/drawing/2014/main" id="{74913C1D-2592-44A1-A3C1-756CD8ABF3C6}"/>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8020570" y="2338997"/>
            <a:ext cx="3135109" cy="2625653"/>
          </a:xfrm>
          <a:prstGeom prst="rect">
            <a:avLst/>
          </a:prstGeom>
          <a:noFill/>
        </p:spPr>
      </p:pic>
    </p:spTree>
    <p:extLst>
      <p:ext uri="{BB962C8B-B14F-4D97-AF65-F5344CB8AC3E}">
        <p14:creationId xmlns:p14="http://schemas.microsoft.com/office/powerpoint/2010/main" val="2094887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7014DE-9C0C-42C6-9A51-719F06B710B8}"/>
              </a:ext>
            </a:extLst>
          </p:cNvPr>
          <p:cNvSpPr>
            <a:spLocks noGrp="1"/>
          </p:cNvSpPr>
          <p:nvPr>
            <p:ph type="title"/>
          </p:nvPr>
        </p:nvSpPr>
        <p:spPr>
          <a:xfrm>
            <a:off x="1097280" y="286603"/>
            <a:ext cx="10058400" cy="1450757"/>
          </a:xfrm>
        </p:spPr>
        <p:txBody>
          <a:bodyPr>
            <a:normAutofit/>
          </a:bodyPr>
          <a:lstStyle/>
          <a:p>
            <a:r>
              <a:rPr lang="it-IT" dirty="0" err="1"/>
              <a:t>Flickr</a:t>
            </a:r>
            <a:endParaRPr lang="it-IT" dirty="0"/>
          </a:p>
        </p:txBody>
      </p:sp>
      <p:sp>
        <p:nvSpPr>
          <p:cNvPr id="3" name="Segnaposto contenuto 2">
            <a:extLst>
              <a:ext uri="{FF2B5EF4-FFF2-40B4-BE49-F238E27FC236}">
                <a16:creationId xmlns:a16="http://schemas.microsoft.com/office/drawing/2014/main" id="{C3B49ED0-A2EC-44FE-9A65-FF7C0BBFB3E8}"/>
              </a:ext>
            </a:extLst>
          </p:cNvPr>
          <p:cNvSpPr>
            <a:spLocks noGrp="1"/>
          </p:cNvSpPr>
          <p:nvPr>
            <p:ph idx="1"/>
          </p:nvPr>
        </p:nvSpPr>
        <p:spPr>
          <a:xfrm>
            <a:off x="1097279" y="1442906"/>
            <a:ext cx="6454987" cy="4773336"/>
          </a:xfrm>
        </p:spPr>
        <p:txBody>
          <a:bodyPr>
            <a:normAutofit/>
          </a:bodyPr>
          <a:lstStyle/>
          <a:p>
            <a:pPr algn="just"/>
            <a:endParaRPr lang="it-IT" dirty="0"/>
          </a:p>
          <a:p>
            <a:pPr algn="just"/>
            <a:r>
              <a:rPr lang="it-IT" dirty="0"/>
              <a:t>I parametri di ricerca sono veramente molti e permettono di affinare la ricerca quanto si vuole. </a:t>
            </a:r>
          </a:p>
          <a:p>
            <a:pPr algn="just"/>
            <a:r>
              <a:rPr lang="it-IT" dirty="0"/>
              <a:t>Per il nostro scopo sono stati utilizzati i seguenti parametri:</a:t>
            </a:r>
          </a:p>
          <a:p>
            <a:pPr lvl="1" algn="just"/>
            <a:r>
              <a:rPr lang="it-IT" dirty="0"/>
              <a:t>Text: indicazione testuale di ciò che si vuole ricercare. Sono state lanciate due ricerche, una con «</a:t>
            </a:r>
            <a:r>
              <a:rPr lang="it-IT" dirty="0" err="1"/>
              <a:t>cat</a:t>
            </a:r>
            <a:r>
              <a:rPr lang="it-IT" dirty="0"/>
              <a:t>» e una con «dog».</a:t>
            </a:r>
          </a:p>
          <a:p>
            <a:pPr lvl="1" algn="just"/>
            <a:r>
              <a:rPr lang="it-IT" dirty="0"/>
              <a:t>Page: numero di pagina da scaricare.</a:t>
            </a:r>
          </a:p>
          <a:p>
            <a:pPr lvl="1" algn="just"/>
            <a:r>
              <a:rPr lang="it-IT" dirty="0" err="1"/>
              <a:t>Per_page</a:t>
            </a:r>
            <a:r>
              <a:rPr lang="it-IT" dirty="0"/>
              <a:t>: numero di immagini per pagina.</a:t>
            </a:r>
          </a:p>
          <a:p>
            <a:pPr lvl="1" algn="just"/>
            <a:r>
              <a:rPr lang="it-IT" dirty="0"/>
              <a:t>Extra: un array che limita o amplia le informazioni che si vogliono scaricare oltre agli </a:t>
            </a:r>
            <a:r>
              <a:rPr lang="it-IT" dirty="0" err="1"/>
              <a:t>url</a:t>
            </a:r>
            <a:r>
              <a:rPr lang="it-IT" dirty="0"/>
              <a:t> delle immagini.</a:t>
            </a:r>
          </a:p>
          <a:p>
            <a:pPr lvl="1" algn="just"/>
            <a:r>
              <a:rPr lang="it-IT" dirty="0" err="1"/>
              <a:t>Sort</a:t>
            </a:r>
            <a:r>
              <a:rPr lang="it-IT" dirty="0"/>
              <a:t>: ordina le immagini secondo il criterio scelto. Nel caso specifico «</a:t>
            </a:r>
            <a:r>
              <a:rPr lang="it-IT" dirty="0" err="1"/>
              <a:t>interestingness-desc</a:t>
            </a:r>
            <a:r>
              <a:rPr lang="it-IT" dirty="0"/>
              <a:t>».</a:t>
            </a:r>
          </a:p>
          <a:p>
            <a:pPr lvl="1" algn="just"/>
            <a:r>
              <a:rPr lang="it-IT" dirty="0" err="1"/>
              <a:t>Content_type</a:t>
            </a:r>
            <a:r>
              <a:rPr lang="it-IT" dirty="0"/>
              <a:t>: nel caso specifico «1». Indica che si vogliono scaricare solamente foto.</a:t>
            </a:r>
          </a:p>
        </p:txBody>
      </p:sp>
      <p:pic>
        <p:nvPicPr>
          <p:cNvPr id="4" name="Immagine 3">
            <a:extLst>
              <a:ext uri="{FF2B5EF4-FFF2-40B4-BE49-F238E27FC236}">
                <a16:creationId xmlns:a16="http://schemas.microsoft.com/office/drawing/2014/main" id="{74913C1D-2592-44A1-A3C1-756CD8ABF3C6}"/>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8020570" y="2338997"/>
            <a:ext cx="3135109" cy="2625653"/>
          </a:xfrm>
          <a:prstGeom prst="rect">
            <a:avLst/>
          </a:prstGeom>
          <a:noFill/>
        </p:spPr>
      </p:pic>
    </p:spTree>
    <p:extLst>
      <p:ext uri="{BB962C8B-B14F-4D97-AF65-F5344CB8AC3E}">
        <p14:creationId xmlns:p14="http://schemas.microsoft.com/office/powerpoint/2010/main" val="262865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7014DE-9C0C-42C6-9A51-719F06B710B8}"/>
              </a:ext>
            </a:extLst>
          </p:cNvPr>
          <p:cNvSpPr>
            <a:spLocks noGrp="1"/>
          </p:cNvSpPr>
          <p:nvPr>
            <p:ph type="title"/>
          </p:nvPr>
        </p:nvSpPr>
        <p:spPr>
          <a:xfrm>
            <a:off x="1097280" y="286603"/>
            <a:ext cx="10058400" cy="1450757"/>
          </a:xfrm>
        </p:spPr>
        <p:txBody>
          <a:bodyPr>
            <a:normAutofit/>
          </a:bodyPr>
          <a:lstStyle/>
          <a:p>
            <a:r>
              <a:rPr lang="it-IT" dirty="0" err="1"/>
              <a:t>Flickr</a:t>
            </a:r>
            <a:r>
              <a:rPr lang="it-IT" dirty="0"/>
              <a:t> - Codice</a:t>
            </a:r>
          </a:p>
        </p:txBody>
      </p:sp>
      <p:pic>
        <p:nvPicPr>
          <p:cNvPr id="4" name="Immagine 3">
            <a:extLst>
              <a:ext uri="{FF2B5EF4-FFF2-40B4-BE49-F238E27FC236}">
                <a16:creationId xmlns:a16="http://schemas.microsoft.com/office/drawing/2014/main" id="{74913C1D-2592-44A1-A3C1-756CD8ABF3C6}"/>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8020570" y="2338997"/>
            <a:ext cx="3135109" cy="2625653"/>
          </a:xfrm>
          <a:prstGeom prst="rect">
            <a:avLst/>
          </a:prstGeom>
          <a:noFill/>
        </p:spPr>
      </p:pic>
      <p:pic>
        <p:nvPicPr>
          <p:cNvPr id="5" name="Immagine 4" descr="Immagine che contiene screenshot&#10;&#10;Descrizione generata automaticamente">
            <a:extLst>
              <a:ext uri="{FF2B5EF4-FFF2-40B4-BE49-F238E27FC236}">
                <a16:creationId xmlns:a16="http://schemas.microsoft.com/office/drawing/2014/main" id="{D9DFFCB4-E953-44D9-8692-B4C5C6C98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1" y="1820488"/>
            <a:ext cx="5667977" cy="4493181"/>
          </a:xfrm>
          <a:prstGeom prst="rect">
            <a:avLst/>
          </a:prstGeom>
        </p:spPr>
      </p:pic>
    </p:spTree>
    <p:extLst>
      <p:ext uri="{BB962C8B-B14F-4D97-AF65-F5344CB8AC3E}">
        <p14:creationId xmlns:p14="http://schemas.microsoft.com/office/powerpoint/2010/main" val="2945469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7014DE-9C0C-42C6-9A51-719F06B710B8}"/>
              </a:ext>
            </a:extLst>
          </p:cNvPr>
          <p:cNvSpPr>
            <a:spLocks noGrp="1"/>
          </p:cNvSpPr>
          <p:nvPr>
            <p:ph type="title"/>
          </p:nvPr>
        </p:nvSpPr>
        <p:spPr>
          <a:xfrm>
            <a:off x="1097280" y="286603"/>
            <a:ext cx="10058400" cy="1450757"/>
          </a:xfrm>
        </p:spPr>
        <p:txBody>
          <a:bodyPr>
            <a:normAutofit/>
          </a:bodyPr>
          <a:lstStyle/>
          <a:p>
            <a:r>
              <a:rPr lang="it-IT" dirty="0" err="1"/>
              <a:t>Flickr</a:t>
            </a:r>
            <a:endParaRPr lang="it-IT" dirty="0"/>
          </a:p>
        </p:txBody>
      </p:sp>
      <p:sp>
        <p:nvSpPr>
          <p:cNvPr id="3" name="Segnaposto contenuto 2">
            <a:extLst>
              <a:ext uri="{FF2B5EF4-FFF2-40B4-BE49-F238E27FC236}">
                <a16:creationId xmlns:a16="http://schemas.microsoft.com/office/drawing/2014/main" id="{C3B49ED0-A2EC-44FE-9A65-FF7C0BBFB3E8}"/>
              </a:ext>
            </a:extLst>
          </p:cNvPr>
          <p:cNvSpPr>
            <a:spLocks noGrp="1"/>
          </p:cNvSpPr>
          <p:nvPr>
            <p:ph idx="1"/>
          </p:nvPr>
        </p:nvSpPr>
        <p:spPr>
          <a:xfrm>
            <a:off x="1097279" y="1442906"/>
            <a:ext cx="6454987" cy="4773336"/>
          </a:xfrm>
        </p:spPr>
        <p:txBody>
          <a:bodyPr>
            <a:normAutofit/>
          </a:bodyPr>
          <a:lstStyle/>
          <a:p>
            <a:pPr algn="just"/>
            <a:endParaRPr lang="it-IT" dirty="0"/>
          </a:p>
          <a:p>
            <a:pPr algn="just"/>
            <a:endParaRPr lang="it-IT" dirty="0"/>
          </a:p>
          <a:p>
            <a:pPr algn="just"/>
            <a:endParaRPr lang="it-IT" dirty="0"/>
          </a:p>
          <a:p>
            <a:pPr algn="just"/>
            <a:endParaRPr lang="it-IT" dirty="0"/>
          </a:p>
          <a:p>
            <a:pPr algn="just"/>
            <a:r>
              <a:rPr lang="it-IT" dirty="0"/>
              <a:t>Con poche righe di codice si è riusciti a scaricare circa 10000 immagini (potevano essere molte di più volendo) già etichettate e pronte per essere utilizzate.</a:t>
            </a:r>
          </a:p>
        </p:txBody>
      </p:sp>
      <p:pic>
        <p:nvPicPr>
          <p:cNvPr id="4" name="Immagine 3">
            <a:extLst>
              <a:ext uri="{FF2B5EF4-FFF2-40B4-BE49-F238E27FC236}">
                <a16:creationId xmlns:a16="http://schemas.microsoft.com/office/drawing/2014/main" id="{74913C1D-2592-44A1-A3C1-756CD8ABF3C6}"/>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8020570" y="2338997"/>
            <a:ext cx="3135109" cy="2625653"/>
          </a:xfrm>
          <a:prstGeom prst="rect">
            <a:avLst/>
          </a:prstGeom>
          <a:noFill/>
        </p:spPr>
      </p:pic>
    </p:spTree>
    <p:extLst>
      <p:ext uri="{BB962C8B-B14F-4D97-AF65-F5344CB8AC3E}">
        <p14:creationId xmlns:p14="http://schemas.microsoft.com/office/powerpoint/2010/main" val="4238892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7014DE-9C0C-42C6-9A51-719F06B710B8}"/>
              </a:ext>
            </a:extLst>
          </p:cNvPr>
          <p:cNvSpPr>
            <a:spLocks noGrp="1"/>
          </p:cNvSpPr>
          <p:nvPr>
            <p:ph type="title"/>
          </p:nvPr>
        </p:nvSpPr>
        <p:spPr>
          <a:xfrm>
            <a:off x="1097280" y="286603"/>
            <a:ext cx="10058400" cy="1450757"/>
          </a:xfrm>
        </p:spPr>
        <p:txBody>
          <a:bodyPr>
            <a:normAutofit/>
          </a:bodyPr>
          <a:lstStyle/>
          <a:p>
            <a:r>
              <a:rPr lang="it-IT" dirty="0" err="1"/>
              <a:t>PyTorch</a:t>
            </a:r>
            <a:endParaRPr lang="it-IT" dirty="0"/>
          </a:p>
        </p:txBody>
      </p:sp>
      <p:sp>
        <p:nvSpPr>
          <p:cNvPr id="3" name="Segnaposto contenuto 2">
            <a:extLst>
              <a:ext uri="{FF2B5EF4-FFF2-40B4-BE49-F238E27FC236}">
                <a16:creationId xmlns:a16="http://schemas.microsoft.com/office/drawing/2014/main" id="{C3B49ED0-A2EC-44FE-9A65-FF7C0BBFB3E8}"/>
              </a:ext>
            </a:extLst>
          </p:cNvPr>
          <p:cNvSpPr>
            <a:spLocks noGrp="1"/>
          </p:cNvSpPr>
          <p:nvPr>
            <p:ph idx="1"/>
          </p:nvPr>
        </p:nvSpPr>
        <p:spPr>
          <a:xfrm>
            <a:off x="1097279" y="1845734"/>
            <a:ext cx="6454987" cy="4023360"/>
          </a:xfrm>
        </p:spPr>
        <p:txBody>
          <a:bodyPr>
            <a:normAutofit/>
          </a:bodyPr>
          <a:lstStyle/>
          <a:p>
            <a:pPr marL="0" indent="0" algn="just">
              <a:buNone/>
            </a:pPr>
            <a:endParaRPr lang="it-IT" dirty="0">
              <a:latin typeface="Fire cod"/>
            </a:endParaRPr>
          </a:p>
          <a:p>
            <a:pPr marL="0" indent="0" algn="just">
              <a:buNone/>
            </a:pPr>
            <a:endParaRPr lang="it-IT" dirty="0">
              <a:latin typeface="Fire cod"/>
            </a:endParaRPr>
          </a:p>
          <a:p>
            <a:pPr marL="0" indent="0" algn="just">
              <a:buNone/>
            </a:pPr>
            <a:r>
              <a:rPr lang="it-IT" dirty="0" err="1">
                <a:latin typeface="Fire cod"/>
              </a:rPr>
              <a:t>PyTorch</a:t>
            </a:r>
            <a:r>
              <a:rPr lang="it-IT" dirty="0">
                <a:latin typeface="Fire cod"/>
              </a:rPr>
              <a:t> è una libreria </a:t>
            </a:r>
            <a:r>
              <a:rPr lang="it-IT" dirty="0" err="1">
                <a:latin typeface="Fire cod"/>
              </a:rPr>
              <a:t>OpenSource</a:t>
            </a:r>
            <a:r>
              <a:rPr lang="it-IT" dirty="0">
                <a:latin typeface="Fire cod"/>
              </a:rPr>
              <a:t> di Machine Learning.</a:t>
            </a:r>
          </a:p>
          <a:p>
            <a:pPr marL="0" indent="0" algn="just">
              <a:buNone/>
            </a:pPr>
            <a:r>
              <a:rPr lang="it-IT" dirty="0">
                <a:latin typeface="Fire cod"/>
              </a:rPr>
              <a:t>E’ stata sviluppata da Facebook e offre due grandi vantaggi:</a:t>
            </a:r>
          </a:p>
          <a:p>
            <a:pPr algn="just"/>
            <a:r>
              <a:rPr lang="it-IT" dirty="0">
                <a:latin typeface="Fire cod"/>
              </a:rPr>
              <a:t>1) Computazione di tensori sfruttando l’accelerazione GPU.</a:t>
            </a:r>
          </a:p>
          <a:p>
            <a:pPr algn="just"/>
            <a:r>
              <a:rPr lang="it-IT" dirty="0">
                <a:latin typeface="Fire cod"/>
              </a:rPr>
              <a:t>2) Creazione e gestione semplificata di reti neurali profonde.</a:t>
            </a:r>
          </a:p>
        </p:txBody>
      </p:sp>
      <p:pic>
        <p:nvPicPr>
          <p:cNvPr id="5" name="Immagine 4" descr="Immagine che contiene oggetto&#10;&#10;Descrizione generata automaticamente">
            <a:extLst>
              <a:ext uri="{FF2B5EF4-FFF2-40B4-BE49-F238E27FC236}">
                <a16:creationId xmlns:a16="http://schemas.microsoft.com/office/drawing/2014/main" id="{CC0EA368-6BAB-4662-9CC7-F24BE985BCBA}"/>
              </a:ext>
            </a:extLst>
          </p:cNvPr>
          <p:cNvPicPr/>
          <p:nvPr/>
        </p:nvPicPr>
        <p:blipFill>
          <a:blip r:embed="rId2"/>
          <a:stretch>
            <a:fillRect/>
          </a:stretch>
        </p:blipFill>
        <p:spPr>
          <a:xfrm>
            <a:off x="8054110" y="3429000"/>
            <a:ext cx="3417454" cy="792018"/>
          </a:xfrm>
          <a:prstGeom prst="rect">
            <a:avLst/>
          </a:prstGeom>
        </p:spPr>
      </p:pic>
    </p:spTree>
    <p:extLst>
      <p:ext uri="{BB962C8B-B14F-4D97-AF65-F5344CB8AC3E}">
        <p14:creationId xmlns:p14="http://schemas.microsoft.com/office/powerpoint/2010/main" val="69450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7014DE-9C0C-42C6-9A51-719F06B710B8}"/>
              </a:ext>
            </a:extLst>
          </p:cNvPr>
          <p:cNvSpPr>
            <a:spLocks noGrp="1"/>
          </p:cNvSpPr>
          <p:nvPr>
            <p:ph type="title"/>
          </p:nvPr>
        </p:nvSpPr>
        <p:spPr>
          <a:xfrm>
            <a:off x="1097280" y="286603"/>
            <a:ext cx="10058400" cy="1450757"/>
          </a:xfrm>
        </p:spPr>
        <p:txBody>
          <a:bodyPr>
            <a:normAutofit/>
          </a:bodyPr>
          <a:lstStyle/>
          <a:p>
            <a:r>
              <a:rPr lang="it-IT" dirty="0" err="1"/>
              <a:t>PyTorch</a:t>
            </a:r>
            <a:endParaRPr lang="it-IT" dirty="0"/>
          </a:p>
        </p:txBody>
      </p:sp>
      <p:sp>
        <p:nvSpPr>
          <p:cNvPr id="3" name="Segnaposto contenuto 2">
            <a:extLst>
              <a:ext uri="{FF2B5EF4-FFF2-40B4-BE49-F238E27FC236}">
                <a16:creationId xmlns:a16="http://schemas.microsoft.com/office/drawing/2014/main" id="{C3B49ED0-A2EC-44FE-9A65-FF7C0BBFB3E8}"/>
              </a:ext>
            </a:extLst>
          </p:cNvPr>
          <p:cNvSpPr>
            <a:spLocks noGrp="1"/>
          </p:cNvSpPr>
          <p:nvPr>
            <p:ph idx="1"/>
          </p:nvPr>
        </p:nvSpPr>
        <p:spPr>
          <a:xfrm>
            <a:off x="1097279" y="1845734"/>
            <a:ext cx="6454987" cy="4023360"/>
          </a:xfrm>
        </p:spPr>
        <p:txBody>
          <a:bodyPr>
            <a:normAutofit/>
          </a:bodyPr>
          <a:lstStyle/>
          <a:p>
            <a:pPr marL="0" indent="0" algn="just">
              <a:buNone/>
            </a:pPr>
            <a:endParaRPr lang="it-IT" dirty="0">
              <a:latin typeface="Fire cod"/>
            </a:endParaRPr>
          </a:p>
          <a:p>
            <a:pPr marL="0" indent="0" algn="just">
              <a:buNone/>
            </a:pPr>
            <a:r>
              <a:rPr lang="it-IT" dirty="0" err="1">
                <a:latin typeface="Fire cod"/>
              </a:rPr>
              <a:t>PyTorch</a:t>
            </a:r>
            <a:r>
              <a:rPr lang="it-IT" dirty="0">
                <a:latin typeface="Fire cod"/>
              </a:rPr>
              <a:t> offre un’implementazione, semplice da utilizzare, per tutte le reti di Machine Learning più famose, tra cui:</a:t>
            </a:r>
          </a:p>
          <a:p>
            <a:pPr lvl="1"/>
            <a:r>
              <a:rPr lang="it-IT" dirty="0" err="1"/>
              <a:t>AlexNet</a:t>
            </a:r>
            <a:endParaRPr lang="it-IT" dirty="0"/>
          </a:p>
          <a:p>
            <a:pPr lvl="1"/>
            <a:r>
              <a:rPr lang="it-IT" dirty="0" err="1"/>
              <a:t>Densenet</a:t>
            </a:r>
            <a:endParaRPr lang="it-IT" dirty="0"/>
          </a:p>
          <a:p>
            <a:pPr lvl="1"/>
            <a:r>
              <a:rPr lang="it-IT" dirty="0" err="1"/>
              <a:t>Inception</a:t>
            </a:r>
            <a:endParaRPr lang="it-IT" dirty="0"/>
          </a:p>
          <a:p>
            <a:pPr lvl="1"/>
            <a:r>
              <a:rPr lang="it-IT" dirty="0" err="1"/>
              <a:t>Resnet</a:t>
            </a:r>
            <a:endParaRPr lang="it-IT" dirty="0"/>
          </a:p>
          <a:p>
            <a:pPr lvl="1"/>
            <a:r>
              <a:rPr lang="it-IT" dirty="0" err="1"/>
              <a:t>Squeezenet</a:t>
            </a:r>
            <a:endParaRPr lang="it-IT" dirty="0"/>
          </a:p>
          <a:p>
            <a:pPr marL="201168" lvl="1" indent="0">
              <a:buNone/>
            </a:pPr>
            <a:r>
              <a:rPr lang="it-IT" dirty="0"/>
              <a:t>Per il corrente progetto sono state utilizzate le implementazioni di </a:t>
            </a:r>
            <a:r>
              <a:rPr lang="it-IT" dirty="0" err="1"/>
              <a:t>AlexNet</a:t>
            </a:r>
            <a:r>
              <a:rPr lang="it-IT" dirty="0"/>
              <a:t> e </a:t>
            </a:r>
            <a:r>
              <a:rPr lang="it-IT" dirty="0" err="1"/>
              <a:t>Squeezenet</a:t>
            </a:r>
            <a:r>
              <a:rPr lang="it-IT" dirty="0"/>
              <a:t> oltre che un’implementazione «artigianale» della </a:t>
            </a:r>
            <a:r>
              <a:rPr lang="it-IT" dirty="0" err="1"/>
              <a:t>LogisticRegression</a:t>
            </a:r>
            <a:r>
              <a:rPr lang="it-IT" dirty="0"/>
              <a:t>.</a:t>
            </a:r>
          </a:p>
          <a:p>
            <a:pPr marL="0" indent="0" algn="just">
              <a:buNone/>
            </a:pPr>
            <a:endParaRPr lang="it-IT" dirty="0">
              <a:latin typeface="Fire cod"/>
            </a:endParaRPr>
          </a:p>
        </p:txBody>
      </p:sp>
      <p:pic>
        <p:nvPicPr>
          <p:cNvPr id="5" name="Immagine 4" descr="Immagine che contiene oggetto&#10;&#10;Descrizione generata automaticamente">
            <a:extLst>
              <a:ext uri="{FF2B5EF4-FFF2-40B4-BE49-F238E27FC236}">
                <a16:creationId xmlns:a16="http://schemas.microsoft.com/office/drawing/2014/main" id="{CC0EA368-6BAB-4662-9CC7-F24BE985BCBA}"/>
              </a:ext>
            </a:extLst>
          </p:cNvPr>
          <p:cNvPicPr/>
          <p:nvPr/>
        </p:nvPicPr>
        <p:blipFill>
          <a:blip r:embed="rId2"/>
          <a:stretch>
            <a:fillRect/>
          </a:stretch>
        </p:blipFill>
        <p:spPr>
          <a:xfrm>
            <a:off x="8054110" y="3429000"/>
            <a:ext cx="3417454" cy="792018"/>
          </a:xfrm>
          <a:prstGeom prst="rect">
            <a:avLst/>
          </a:prstGeom>
        </p:spPr>
      </p:pic>
    </p:spTree>
    <p:extLst>
      <p:ext uri="{BB962C8B-B14F-4D97-AF65-F5344CB8AC3E}">
        <p14:creationId xmlns:p14="http://schemas.microsoft.com/office/powerpoint/2010/main" val="3577197490"/>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TotalTime>
  <Words>863</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Calibri Light</vt:lpstr>
      <vt:lpstr>Fire cod</vt:lpstr>
      <vt:lpstr>Times New Roman</vt:lpstr>
      <vt:lpstr>Retrospettivo</vt:lpstr>
      <vt:lpstr>Progetto Social Media Management di Anastasio Francesco W82/000183 A.A. 2018/2019</vt:lpstr>
      <vt:lpstr>Classificazione binaria di cani e gatti tramite  Logistic Regression e Convolutional Neural Network </vt:lpstr>
      <vt:lpstr>Flickr</vt:lpstr>
      <vt:lpstr>Flickr</vt:lpstr>
      <vt:lpstr>Flickr</vt:lpstr>
      <vt:lpstr>Flickr - Codice</vt:lpstr>
      <vt:lpstr>Flickr</vt:lpstr>
      <vt:lpstr>PyTorch</vt:lpstr>
      <vt:lpstr>PyTorch</vt:lpstr>
      <vt:lpstr>PyTorch – Codice </vt:lpstr>
      <vt:lpstr>PyTorch</vt:lpstr>
      <vt:lpstr>Risultati</vt:lpstr>
      <vt:lpstr>Risultati</vt:lpstr>
      <vt:lpstr>Risultati</vt:lpstr>
      <vt:lpstr>Risultati</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Social Media Management di Anastasio Francesco W82/000183 A.A. 2018/2019</dc:title>
  <dc:creator>Francescco Anastasio</dc:creator>
  <cp:lastModifiedBy>Francescco Anastasio</cp:lastModifiedBy>
  <cp:revision>1</cp:revision>
  <dcterms:created xsi:type="dcterms:W3CDTF">2019-09-08T07:33:02Z</dcterms:created>
  <dcterms:modified xsi:type="dcterms:W3CDTF">2019-09-08T07:35:59Z</dcterms:modified>
</cp:coreProperties>
</file>