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397" r:id="rId5"/>
    <p:sldId id="267" r:id="rId6"/>
    <p:sldId id="268" r:id="rId7"/>
    <p:sldId id="269" r:id="rId8"/>
    <p:sldId id="270" r:id="rId9"/>
    <p:sldId id="391" r:id="rId10"/>
    <p:sldId id="271" r:id="rId11"/>
    <p:sldId id="392" r:id="rId12"/>
    <p:sldId id="393" r:id="rId13"/>
    <p:sldId id="394" r:id="rId14"/>
    <p:sldId id="395" r:id="rId15"/>
    <p:sldId id="396" r:id="rId16"/>
    <p:sldId id="398" r:id="rId17"/>
    <p:sldId id="399" r:id="rId18"/>
    <p:sldId id="400" r:id="rId19"/>
    <p:sldId id="401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3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zione" id="{979DF194-DF06-41A3-9BE4-0BC010214641}">
          <p14:sldIdLst>
            <p14:sldId id="397"/>
            <p14:sldId id="267"/>
          </p14:sldIdLst>
        </p14:section>
        <p14:section name="Introduzione" id="{7F060AF9-5DA0-4617-8C6D-D5B0A0922EAF}">
          <p14:sldIdLst>
            <p14:sldId id="268"/>
            <p14:sldId id="269"/>
          </p14:sldIdLst>
        </p14:section>
        <p14:section name="Define Security Requirements" id="{74676329-8653-4BFA-898E-2A7619CBCD01}">
          <p14:sldIdLst>
            <p14:sldId id="270"/>
            <p14:sldId id="391"/>
            <p14:sldId id="271"/>
            <p14:sldId id="392"/>
          </p14:sldIdLst>
        </p14:section>
        <p14:section name="Define Metrics and Compliance Reporting" id="{58147FE2-9BD3-4F6E-B723-C4C7E56123FA}">
          <p14:sldIdLst>
            <p14:sldId id="393"/>
            <p14:sldId id="394"/>
            <p14:sldId id="395"/>
            <p14:sldId id="396"/>
          </p14:sldIdLst>
        </p14:section>
        <p14:section name="Perform Threat Modeling" id="{7C2DCDB4-2A70-427E-BBF9-5FBC7F41AF4F}">
          <p14:sldIdLst>
            <p14:sldId id="398"/>
            <p14:sldId id="399"/>
            <p14:sldId id="400"/>
            <p14:sldId id="401"/>
          </p14:sldIdLst>
        </p14:section>
        <p14:section name="Define And Use Cryptography Standards" id="{E47AF6FA-83F6-4020-9F72-3AC6C9E460AB}">
          <p14:sldIdLst>
            <p14:sldId id="403"/>
            <p14:sldId id="404"/>
            <p14:sldId id="405"/>
            <p14:sldId id="406"/>
          </p14:sldIdLst>
        </p14:section>
        <p14:section name="Manage Security Risk Of Third-Party Components" id="{991B088E-576F-49AE-82F3-CE35BAC09031}">
          <p14:sldIdLst>
            <p14:sldId id="407"/>
            <p14:sldId id="408"/>
            <p14:sldId id="409"/>
          </p14:sldIdLst>
        </p14:section>
        <p14:section name="Use Approved Tools" id="{F1C3BD6D-A169-4D0A-921B-44340A9019B4}">
          <p14:sldIdLst>
            <p14:sldId id="410"/>
            <p14:sldId id="411"/>
            <p14:sldId id="412"/>
            <p14:sldId id="413"/>
          </p14:sldIdLst>
        </p14:section>
        <p14:section name="Perform SAST e DAST (con GitLab)" id="{0B13D588-8AEE-4DD5-B093-2EF2CE342F11}">
          <p14:sldIdLst>
            <p14:sldId id="414"/>
            <p14:sldId id="415"/>
            <p14:sldId id="416"/>
            <p14:sldId id="417"/>
          </p14:sldIdLst>
        </p14:section>
        <p14:section name="Fine" id="{176D440A-959F-40E9-9DE3-577711BD5750}">
          <p14:sldIdLst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B73"/>
    <a:srgbClr val="002060"/>
    <a:srgbClr val="2B5289"/>
    <a:srgbClr val="3E6A99"/>
    <a:srgbClr val="003FBC"/>
    <a:srgbClr val="CF6C35"/>
    <a:srgbClr val="DAD62E"/>
    <a:srgbClr val="E3A989"/>
    <a:srgbClr val="000000"/>
    <a:srgbClr val="FFD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5" autoAdjust="0"/>
    <p:restoredTop sz="94652" autoAdjust="0"/>
  </p:normalViewPr>
  <p:slideViewPr>
    <p:cSldViewPr snapToGrid="0" showGuides="1">
      <p:cViewPr varScale="1">
        <p:scale>
          <a:sx n="102" d="100"/>
          <a:sy n="102" d="100"/>
        </p:scale>
        <p:origin x="264" y="114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99E66-5A65-2049-AFB0-587E0D0B9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E190DB-4645-278A-B952-1FF32E15A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D74A43-6677-85C0-5D73-4D00B26E78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13327-0BC4-0E55-9373-BC3FB3328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69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CE0B0-99AE-3BD6-DBC7-45854CC39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9D4849-71B1-0D64-E918-E8036C3BA4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B75DE4-9F86-4D37-F6D3-1672BA138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4B84F-06BA-231B-6F54-1E2EF0310F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81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EABE3-631C-195C-4927-05B1AC9C8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37E262-1A5C-9423-D758-D35BB4ECA2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3731E4-20EF-58E5-3EDE-ED701B7E2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321F7-D7D4-2427-4305-1BDD327D3E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93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4B9FF-3397-A2AE-2523-2A20C3AE0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E08213-075C-25D3-0B24-396713D1B0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8868E-1E58-8273-632C-86EA13A56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E6EAE-9610-715A-C171-B4FBF2445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47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31F01-DBD9-3384-94EA-BF3F0C9C8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56E4FD-A756-0E13-4D7C-1A6C1ADB6C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FB5A86-56A0-C27D-2F3E-6E09611E5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79437-FBE6-57EF-446C-C44B926C4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32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6DAF4-B657-E5D7-4994-C7AD21F84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FBD974-215F-BF43-F202-CA727A4695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E627BF-05C2-BE9C-CBBA-C7284C03F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746B1-088D-351E-43C7-099598FAF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50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057E2-1CA2-9006-7206-1FA526E5F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1D5B9C-F443-C1DD-35E5-EEE81933CB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3464FF-1C99-B296-ACA6-651FB9506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33EBB-95E5-D05B-0B62-9585B26056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03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F5508-1538-A59A-5D85-3BBA4478B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64A1E0-D73D-7D0C-3A9C-69653508B0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E46354-C87E-1C07-A4FA-57B95CDDE1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681B2-A65E-4E15-2BB4-2F8F768AB1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05A39-AF1E-03AC-80A3-562C7AE90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2A32E8-E52A-7786-95DD-2F41EB1710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FE3C54-B92A-75A1-F6FD-AA4C53A1B3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FD32D-F5C0-E349-B669-4101CFA789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87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6B896-A2FC-71A8-5172-626BDA87C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6D589F-8C4D-40AE-8547-D296E3BFF9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733EC9-3138-F692-A399-B06C751CD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A7E5F-8945-76D6-3B2A-E6FF7D9459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22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044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73CC6-39B6-C86B-436B-FF1C732F6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21226-F6F3-AF78-4414-246EA84DCF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FC6276-81B3-4F67-A2CB-4D87563BE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2936A-241B-EA20-5F6A-3C4BD903E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05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79C98-CE69-F699-4D22-6BF2E45AF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925E72-9499-EDF3-B371-4E138618C7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34FC67-D7FD-CE01-921F-6F89A63D5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3DEA4-AC44-A751-31B6-EF7D55BD3E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68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7B07C-F45A-729B-DCA1-DD3F3A541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2E318A-0236-A20B-B97D-B022A81DC4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035E6E-FD25-5765-665E-CAE2FCB5F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3119C-B7E2-A3CC-CEE3-33C23F15B8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29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FB615-7E75-D264-D446-DB7C1A537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72AD19-2120-5ECE-EFFB-809599BA29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35FB52-9786-03CF-0649-511BAA583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65D93-6F4C-8E11-D6AA-A5C69416D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16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B67D2-91E5-248F-5622-A941846F9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A8485D-DE58-538F-F523-D93A39A6D5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F56D15-5C01-9745-881E-D86C66A1E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AECBB-E77E-FF1B-AC7B-BF86C8CB8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80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C670A-F596-6D82-F0A3-8D3DB21C9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F7AF3E-EAB1-FAD7-F353-62B1D8AA64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199572-360A-424E-7425-3E1A7431F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DC449-8896-2AFC-C8A8-32C15FE3E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673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59B48-F600-2E83-1D7D-370262DAC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2220EB-8274-E398-EFC4-30A62A6CF7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4D90-4F82-8C54-5924-4BE5C59C6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7AE11-82C9-56E4-BC79-BFFC65CEB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19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B5776-B7A3-9027-F914-D745DB4BD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8C2D93-B8E2-61C1-0995-FBAC505568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ED0BE1-19C1-755C-34C6-855D77708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973A2-6C50-710D-DBCD-097CBA2455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683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92CF0-662E-5CC4-D072-CFBE73EFE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F9B4ED-C7D0-096F-C471-501BD71D11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C2FA25-F4BC-C6A4-E3B3-BBCFC1120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A7577-6117-4FE7-0429-27F7D65892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114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D05DC-726B-4CEE-802F-E077367AD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227AD3-0307-D61D-1870-F5B4007B08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909CD-B043-66F3-C5CD-5690E0A3F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A57B3-6A0F-FF9C-1B3F-2F24AD25A0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0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557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A7607-5A35-91AD-20DA-E973F91AB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6E1F4E-0B20-F369-779A-9C70C5B8BB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F25948-9F14-6F1A-2799-16BB78877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886DE-1243-0946-CBF2-47DFCD9152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56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D8FF0-7957-9F63-E81F-28E678193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4DF48A-E16E-AC8D-9072-F640078DA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6C54F8-CAF5-AB84-710B-E14B0E505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31119-2E72-96C8-E1E4-7033C1D134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02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3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5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4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652EB-55C9-2B58-15CF-CD5A093B4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BEB63E-5710-1A8B-6C53-938F8991A6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416B7C-193F-875C-FA28-972581D12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6A57B-F619-363D-21CB-D6F1737F38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8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52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2A4B0-295C-D022-4EEB-6CD4E5958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448C6B-9E5E-BDBB-BADC-716DF6EC8B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551679-AC40-BBB5-3B74-50CF324B7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A840F-6410-8E6B-E0EB-62F1B8433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42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AAF7D-ED10-D210-3C4A-35301875F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56E076-F36C-18C8-4983-6FDC6B8305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1BF482-4D0E-5532-A019-AF531E9B7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0ADF9-C17B-6276-5766-F8404A8F9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8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Ciao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984986C-2E84-2908-5B98-05903C1BFEAA}"/>
              </a:ext>
            </a:extLst>
          </p:cNvPr>
          <p:cNvCxnSpPr>
            <a:cxnSpLocks/>
          </p:cNvCxnSpPr>
          <p:nvPr/>
        </p:nvCxnSpPr>
        <p:spPr>
          <a:xfrm>
            <a:off x="26249" y="5604152"/>
            <a:ext cx="6841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Human resources slide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299557" y="2347995"/>
            <a:ext cx="4845708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Sicurezza nel Ciclo di Vita del Software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325518" y="4831531"/>
            <a:ext cx="35361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it-IT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Un caso pratico con Microsoft SDL in ambiente cloud-native.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504344-8563-476C-9EF9-4200B272F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25441" y="-2554462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Immagine 4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6E73226E-301A-3FEA-BAA7-C5120D5DE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43" y="157578"/>
            <a:ext cx="3381375" cy="9525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788E978-1BAB-58B2-64B0-8D1B43F4AECF}"/>
              </a:ext>
            </a:extLst>
          </p:cNvPr>
          <p:cNvSpPr txBox="1"/>
          <p:nvPr/>
        </p:nvSpPr>
        <p:spPr>
          <a:xfrm>
            <a:off x="145623" y="1166631"/>
            <a:ext cx="5610089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it-IT" sz="1100" dirty="0">
                <a:latin typeface="Adobe Caslon Pro" panose="0205050205050A020403" pitchFamily="18" charset="0"/>
                <a:ea typeface="NSimSun" panose="02010609030101010101" pitchFamily="49" charset="-122"/>
              </a:rPr>
              <a:t>Dip. di Ingegneria Elettrica e delle Tecnologie dell’Informazione </a:t>
            </a:r>
          </a:p>
          <a:p>
            <a:pPr>
              <a:spcBef>
                <a:spcPts val="600"/>
              </a:spcBef>
            </a:pPr>
            <a:r>
              <a:rPr lang="it-IT" sz="1100" dirty="0">
                <a:latin typeface="Adobe Caslon Pro" panose="0205050205050A020403" pitchFamily="18" charset="0"/>
                <a:ea typeface="NSimSun" panose="02010609030101010101" pitchFamily="49" charset="-122"/>
              </a:rPr>
              <a:t>Corso di Laurea Magistrale in Ingegneria Informatica</a:t>
            </a:r>
          </a:p>
          <a:p>
            <a:pPr>
              <a:spcBef>
                <a:spcPts val="600"/>
              </a:spcBef>
            </a:pPr>
            <a:r>
              <a:rPr lang="it-IT" sz="1100" b="1" dirty="0">
                <a:latin typeface="Adobe Caslon Pro" panose="0205050205050A020403" pitchFamily="18" charset="0"/>
                <a:ea typeface="NSimSun" panose="02010609030101010101" pitchFamily="49" charset="-122"/>
              </a:rPr>
              <a:t>Elaborato di Software Security </a:t>
            </a:r>
            <a:r>
              <a:rPr lang="it-IT" sz="1100" b="1" dirty="0" err="1">
                <a:latin typeface="Adobe Caslon Pro" panose="0205050205050A020403" pitchFamily="18" charset="0"/>
                <a:ea typeface="NSimSun" panose="02010609030101010101" pitchFamily="49" charset="-122"/>
              </a:rPr>
              <a:t>a.a</a:t>
            </a:r>
            <a:r>
              <a:rPr lang="it-IT" sz="1100" b="1" dirty="0">
                <a:latin typeface="Adobe Caslon Pro" panose="0205050205050A020403" pitchFamily="18" charset="0"/>
                <a:ea typeface="NSimSun" panose="02010609030101010101" pitchFamily="49" charset="-122"/>
              </a:rPr>
              <a:t>. 2024/2025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CD3AABC-09A0-1B49-DC5B-4620123E1522}"/>
              </a:ext>
            </a:extLst>
          </p:cNvPr>
          <p:cNvSpPr txBox="1"/>
          <p:nvPr/>
        </p:nvSpPr>
        <p:spPr>
          <a:xfrm>
            <a:off x="2449040" y="5817305"/>
            <a:ext cx="364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Francesco Scognamiglio  M63001364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BCB95AD-AA6A-946B-246D-A6F8AE95AE37}"/>
              </a:ext>
            </a:extLst>
          </p:cNvPr>
          <p:cNvSpPr txBox="1"/>
          <p:nvPr/>
        </p:nvSpPr>
        <p:spPr>
          <a:xfrm>
            <a:off x="2449040" y="6095024"/>
            <a:ext cx="364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Felice Micillo                     M63001377</a:t>
            </a:r>
          </a:p>
        </p:txBody>
      </p:sp>
      <p:pic>
        <p:nvPicPr>
          <p:cNvPr id="7" name="Immagine 6" descr="Immagine che contiene testo, cerchio, Elementi grafici, Carattere&#10;&#10;Il contenuto generato dall'IA potrebbe non essere corretto.">
            <a:extLst>
              <a:ext uri="{FF2B5EF4-FFF2-40B4-BE49-F238E27FC236}">
                <a16:creationId xmlns:a16="http://schemas.microsoft.com/office/drawing/2014/main" id="{D789ACEF-7A66-BBF6-D806-A88455DE8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367" y="5049471"/>
            <a:ext cx="33337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33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D9897-FADB-776E-CE55-892E6D336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28227282-105F-9EC6-1E2F-0A111CE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8D0D3D47-94E8-D044-909B-EB7AB8BBB830}"/>
              </a:ext>
            </a:extLst>
          </p:cNvPr>
          <p:cNvSpPr txBox="1"/>
          <p:nvPr/>
        </p:nvSpPr>
        <p:spPr>
          <a:xfrm>
            <a:off x="2626737" y="1171737"/>
            <a:ext cx="7455619" cy="454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Vulnerabilità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rilevate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tramite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NodeJsScan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esempio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27FD6433-B50F-48A5-C9A6-8A80196F24CC}"/>
              </a:ext>
            </a:extLst>
          </p:cNvPr>
          <p:cNvCxnSpPr>
            <a:cxnSpLocks/>
          </p:cNvCxnSpPr>
          <p:nvPr/>
        </p:nvCxnSpPr>
        <p:spPr>
          <a:xfrm>
            <a:off x="2626737" y="1668697"/>
            <a:ext cx="7346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8653FF92-7932-D2C6-8CB4-EAB5C1B6B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142843"/>
            <a:ext cx="1787858" cy="50362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75B9214-D976-7019-1707-0B0F0ED9D2F4}"/>
              </a:ext>
            </a:extLst>
          </p:cNvPr>
          <p:cNvSpPr txBox="1"/>
          <p:nvPr/>
        </p:nvSpPr>
        <p:spPr>
          <a:xfrm>
            <a:off x="0" y="681202"/>
            <a:ext cx="28440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Adobe Caslon Pro" panose="0205050205050A020403" pitchFamily="18" charset="0"/>
                <a:ea typeface="NSimSun" panose="02010609030101010101" pitchFamily="49" charset="-122"/>
              </a:rPr>
              <a:t>Dip. di Ingegneria Elettrica e delle Tecnologie dell’Informazione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64944D-0310-3383-7EC1-0F32E850792E}"/>
              </a:ext>
            </a:extLst>
          </p:cNvPr>
          <p:cNvSpPr txBox="1"/>
          <p:nvPr/>
        </p:nvSpPr>
        <p:spPr>
          <a:xfrm>
            <a:off x="571219" y="2321002"/>
            <a:ext cx="5783328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it-IT" sz="2400" b="1" dirty="0"/>
              <a:t>Rilevata assenza di </a:t>
            </a:r>
            <a:r>
              <a:rPr lang="it-IT" sz="2400" b="1" dirty="0" err="1"/>
              <a:t>header</a:t>
            </a:r>
            <a:r>
              <a:rPr lang="it-IT" sz="2400" b="1" dirty="0"/>
              <a:t> HTTP fondamentali:</a:t>
            </a:r>
          </a:p>
          <a:p>
            <a:r>
              <a:rPr lang="it-IT" sz="2400" dirty="0"/>
              <a:t>Content-Security-Policy</a:t>
            </a:r>
          </a:p>
          <a:p>
            <a:r>
              <a:rPr lang="it-IT" sz="2400" dirty="0"/>
              <a:t>X-Frame-Options</a:t>
            </a:r>
          </a:p>
          <a:p>
            <a:r>
              <a:rPr lang="it-IT" sz="2400" dirty="0" err="1"/>
              <a:t>Strict</a:t>
            </a:r>
            <a:r>
              <a:rPr lang="it-IT" sz="2400" dirty="0"/>
              <a:t>-</a:t>
            </a:r>
            <a:r>
              <a:rPr lang="it-IT" sz="2400" dirty="0" err="1"/>
              <a:t>Transport</a:t>
            </a:r>
            <a:r>
              <a:rPr lang="it-IT" sz="2400" dirty="0"/>
              <a:t>-Security</a:t>
            </a:r>
          </a:p>
          <a:p>
            <a:r>
              <a:rPr lang="it-IT" sz="2400" dirty="0"/>
              <a:t>X-Content-</a:t>
            </a:r>
            <a:r>
              <a:rPr lang="it-IT" sz="2400" dirty="0" err="1"/>
              <a:t>Type</a:t>
            </a:r>
            <a:r>
              <a:rPr lang="it-IT" sz="2400" dirty="0"/>
              <a:t>-Options</a:t>
            </a:r>
          </a:p>
          <a:p>
            <a:r>
              <a:rPr lang="it-IT" sz="2400" dirty="0"/>
              <a:t>X-XSS-</a:t>
            </a:r>
            <a:r>
              <a:rPr lang="it-IT" sz="2400" dirty="0" err="1"/>
              <a:t>Protection</a:t>
            </a:r>
            <a:r>
              <a:rPr lang="it-IT" sz="2400" dirty="0"/>
              <a:t>, ecc.</a:t>
            </a:r>
            <a:endParaRPr lang="en-US" sz="2000" i="0" dirty="0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E5248DEB-494F-C8FC-EBDB-BE943C2CDD14}"/>
              </a:ext>
            </a:extLst>
          </p:cNvPr>
          <p:cNvSpPr txBox="1"/>
          <p:nvPr/>
        </p:nvSpPr>
        <p:spPr>
          <a:xfrm>
            <a:off x="7539248" y="2321001"/>
            <a:ext cx="4377739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it-IT" sz="2400" b="1" dirty="0"/>
              <a:t>Le vulnerabilità potevano facilitare: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XSS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Clickjacking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MIME sniffing</a:t>
            </a:r>
            <a:endParaRPr lang="en-US" sz="2000" i="0" dirty="0"/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464E5316-56BD-A6C8-FFB3-B325C5419AF1}"/>
              </a:ext>
            </a:extLst>
          </p:cNvPr>
          <p:cNvCxnSpPr>
            <a:cxnSpLocks/>
          </p:cNvCxnSpPr>
          <p:nvPr/>
        </p:nvCxnSpPr>
        <p:spPr>
          <a:xfrm>
            <a:off x="119584" y="1168863"/>
            <a:ext cx="11952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EFCF870-BCBA-CD42-F3E4-C9A20A746A14}"/>
              </a:ext>
            </a:extLst>
          </p:cNvPr>
          <p:cNvCxnSpPr>
            <a:cxnSpLocks/>
          </p:cNvCxnSpPr>
          <p:nvPr/>
        </p:nvCxnSpPr>
        <p:spPr>
          <a:xfrm>
            <a:off x="6881567" y="2090392"/>
            <a:ext cx="0" cy="2688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4">
            <a:extLst>
              <a:ext uri="{FF2B5EF4-FFF2-40B4-BE49-F238E27FC236}">
                <a16:creationId xmlns:a16="http://schemas.microsoft.com/office/drawing/2014/main" id="{3D90BA4D-9069-E9B6-6926-7CCB9C8C36E0}"/>
              </a:ext>
            </a:extLst>
          </p:cNvPr>
          <p:cNvSpPr txBox="1"/>
          <p:nvPr/>
        </p:nvSpPr>
        <p:spPr>
          <a:xfrm>
            <a:off x="1545996" y="5514296"/>
            <a:ext cx="9100008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/>
              <a:t>Corretto con middleware personalizzato in Express per aggiunta </a:t>
            </a:r>
            <a:r>
              <a:rPr lang="it-IT" sz="2400" b="1" dirty="0" err="1"/>
              <a:t>header</a:t>
            </a:r>
            <a:endParaRPr lang="it-IT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dirty="0"/>
              <a:t>Ignorato solo HPKP (</a:t>
            </a:r>
            <a:r>
              <a:rPr lang="it-IT" sz="2400" b="1" dirty="0" err="1"/>
              <a:t>header</a:t>
            </a:r>
            <a:r>
              <a:rPr lang="it-IT" sz="2400" b="1" dirty="0"/>
              <a:t> deprecato e non più raccomandato)</a:t>
            </a:r>
            <a:endParaRPr lang="en-US" sz="2000" i="0" dirty="0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814DFF03-3544-DDCD-0887-32ADA4F7328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0367" y="2182876"/>
            <a:ext cx="9514752" cy="2930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DA6352-6BD7-6B48-8D2C-2BC0A6B79DD5}"/>
              </a:ext>
            </a:extLst>
          </p:cNvPr>
          <p:cNvSpPr txBox="1"/>
          <p:nvPr/>
        </p:nvSpPr>
        <p:spPr>
          <a:xfrm>
            <a:off x="3205368" y="111255"/>
            <a:ext cx="827622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Metrics and Compliance Reporting</a:t>
            </a:r>
          </a:p>
        </p:txBody>
      </p:sp>
    </p:spTree>
    <p:extLst>
      <p:ext uri="{BB962C8B-B14F-4D97-AF65-F5344CB8AC3E}">
        <p14:creationId xmlns:p14="http://schemas.microsoft.com/office/powerpoint/2010/main" val="102779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33FC6-A957-A5FA-DDEE-7C2BC4FC5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FF639DB1-3D1C-8B76-DB4E-EF914610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8D1D83A8-6D32-B4F8-18CB-112CFA7BAD26}"/>
              </a:ext>
            </a:extLst>
          </p:cNvPr>
          <p:cNvSpPr txBox="1"/>
          <p:nvPr/>
        </p:nvSpPr>
        <p:spPr>
          <a:xfrm>
            <a:off x="4438698" y="1096336"/>
            <a:ext cx="3314604" cy="454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Valutazione del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Rischio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89072321-1992-36B5-0F9E-47A8A50CB152}"/>
              </a:ext>
            </a:extLst>
          </p:cNvPr>
          <p:cNvCxnSpPr>
            <a:cxnSpLocks/>
          </p:cNvCxnSpPr>
          <p:nvPr/>
        </p:nvCxnSpPr>
        <p:spPr>
          <a:xfrm>
            <a:off x="4506012" y="1555573"/>
            <a:ext cx="3157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7C6C66BC-D450-486E-A9AE-9255C31EA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142843"/>
            <a:ext cx="1787858" cy="50362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3D82745-914D-8E51-ADAE-7376786E301C}"/>
              </a:ext>
            </a:extLst>
          </p:cNvPr>
          <p:cNvSpPr txBox="1"/>
          <p:nvPr/>
        </p:nvSpPr>
        <p:spPr>
          <a:xfrm>
            <a:off x="0" y="681202"/>
            <a:ext cx="28440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Adobe Caslon Pro" panose="0205050205050A020403" pitchFamily="18" charset="0"/>
                <a:ea typeface="NSimSun" panose="02010609030101010101" pitchFamily="49" charset="-122"/>
              </a:rPr>
              <a:t>Dip. di Ingegneria Elettrica e delle Tecnologie dell’Informazione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E7DA2AC1-CC8E-0170-DAEB-3FEF7912449E}"/>
              </a:ext>
            </a:extLst>
          </p:cNvPr>
          <p:cNvCxnSpPr>
            <a:cxnSpLocks/>
          </p:cNvCxnSpPr>
          <p:nvPr/>
        </p:nvCxnSpPr>
        <p:spPr>
          <a:xfrm>
            <a:off x="122830" y="1150009"/>
            <a:ext cx="11952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DB68F2F6-9E7D-781B-E232-A014A5F60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261603"/>
              </p:ext>
            </p:extLst>
          </p:nvPr>
        </p:nvGraphicFramePr>
        <p:xfrm>
          <a:off x="662625" y="1653871"/>
          <a:ext cx="10866750" cy="4799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5866">
                  <a:extLst>
                    <a:ext uri="{9D8B030D-6E8A-4147-A177-3AD203B41FA5}">
                      <a16:colId xmlns:a16="http://schemas.microsoft.com/office/drawing/2014/main" val="2162871698"/>
                    </a:ext>
                  </a:extLst>
                </a:gridCol>
                <a:gridCol w="1530834">
                  <a:extLst>
                    <a:ext uri="{9D8B030D-6E8A-4147-A177-3AD203B41FA5}">
                      <a16:colId xmlns:a16="http://schemas.microsoft.com/office/drawing/2014/main" val="2011048837"/>
                    </a:ext>
                  </a:extLst>
                </a:gridCol>
                <a:gridCol w="2173350">
                  <a:extLst>
                    <a:ext uri="{9D8B030D-6E8A-4147-A177-3AD203B41FA5}">
                      <a16:colId xmlns:a16="http://schemas.microsoft.com/office/drawing/2014/main" val="1992777944"/>
                    </a:ext>
                  </a:extLst>
                </a:gridCol>
                <a:gridCol w="2173350">
                  <a:extLst>
                    <a:ext uri="{9D8B030D-6E8A-4147-A177-3AD203B41FA5}">
                      <a16:colId xmlns:a16="http://schemas.microsoft.com/office/drawing/2014/main" val="2744987587"/>
                    </a:ext>
                  </a:extLst>
                </a:gridCol>
                <a:gridCol w="2173350">
                  <a:extLst>
                    <a:ext uri="{9D8B030D-6E8A-4147-A177-3AD203B41FA5}">
                      <a16:colId xmlns:a16="http://schemas.microsoft.com/office/drawing/2014/main" val="1123699191"/>
                    </a:ext>
                  </a:extLst>
                </a:gridCol>
              </a:tblGrid>
              <a:tr h="339073">
                <a:tc>
                  <a:txBody>
                    <a:bodyPr/>
                    <a:lstStyle/>
                    <a:p>
                      <a:r>
                        <a:rPr lang="it-IT" dirty="0"/>
                        <a:t>Vulnerabilità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/>
                        <a:t>Gravità (1-5)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Probabilità (1-5)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/>
                        <a:t>Rischio (1-25)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/>
                        <a:t>Stato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683699"/>
                  </a:ext>
                </a:extLst>
              </a:tr>
              <a:tr h="593378">
                <a:tc>
                  <a:txBody>
                    <a:bodyPr/>
                    <a:lstStyle/>
                    <a:p>
                      <a:r>
                        <a:rPr lang="it-IT"/>
                        <a:t>Content-Security-Policy assente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/>
                        <a:t>Risolta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262701"/>
                  </a:ext>
                </a:extLst>
              </a:tr>
              <a:tr h="593378">
                <a:tc>
                  <a:txBody>
                    <a:bodyPr/>
                    <a:lstStyle/>
                    <a:p>
                      <a:r>
                        <a:rPr lang="it-IT"/>
                        <a:t>X-Frame-Options mancante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/>
                        <a:t>Risolta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2572103"/>
                  </a:ext>
                </a:extLst>
              </a:tr>
              <a:tr h="593378">
                <a:tc>
                  <a:txBody>
                    <a:bodyPr/>
                    <a:lstStyle/>
                    <a:p>
                      <a:r>
                        <a:rPr lang="it-IT"/>
                        <a:t>Strict-Transport-Security assente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/>
                        <a:t>Risolta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754461"/>
                  </a:ext>
                </a:extLst>
              </a:tr>
              <a:tr h="593378">
                <a:tc>
                  <a:txBody>
                    <a:bodyPr/>
                    <a:lstStyle/>
                    <a:p>
                      <a:r>
                        <a:rPr lang="it-IT"/>
                        <a:t>X-Content-Type-Options mancante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/>
                        <a:t>Risolta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784383"/>
                  </a:ext>
                </a:extLst>
              </a:tr>
              <a:tr h="593378">
                <a:tc>
                  <a:txBody>
                    <a:bodyPr/>
                    <a:lstStyle/>
                    <a:p>
                      <a:r>
                        <a:rPr lang="it-IT"/>
                        <a:t>X-XSS-Protection non configurato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/>
                        <a:t>Risolta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037861"/>
                  </a:ext>
                </a:extLst>
              </a:tr>
              <a:tr h="593378">
                <a:tc>
                  <a:txBody>
                    <a:bodyPr/>
                    <a:lstStyle/>
                    <a:p>
                      <a:r>
                        <a:rPr lang="it-IT"/>
                        <a:t>X-Download-Options mancante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/>
                        <a:t>Risolta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561507"/>
                  </a:ext>
                </a:extLst>
              </a:tr>
              <a:tr h="593378">
                <a:tc>
                  <a:txBody>
                    <a:bodyPr/>
                    <a:lstStyle/>
                    <a:p>
                      <a:r>
                        <a:rPr lang="it-IT"/>
                        <a:t>Public-Key-Pins (HPKP) mancante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Ignorata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273197"/>
                  </a:ext>
                </a:extLst>
              </a:tr>
            </a:tbl>
          </a:graphicData>
        </a:graphic>
      </p:graphicFrame>
      <p:sp>
        <p:nvSpPr>
          <p:cNvPr id="15" name="TextBox 4">
            <a:extLst>
              <a:ext uri="{FF2B5EF4-FFF2-40B4-BE49-F238E27FC236}">
                <a16:creationId xmlns:a16="http://schemas.microsoft.com/office/drawing/2014/main" id="{8F758970-E4E5-6B6C-7184-09C17A897185}"/>
              </a:ext>
            </a:extLst>
          </p:cNvPr>
          <p:cNvSpPr txBox="1"/>
          <p:nvPr/>
        </p:nvSpPr>
        <p:spPr>
          <a:xfrm>
            <a:off x="1696628" y="6505336"/>
            <a:ext cx="877674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it-IT" sz="1800" dirty="0"/>
              <a:t>La valutazione consente di assegnare </a:t>
            </a:r>
            <a:r>
              <a:rPr lang="it-IT" sz="1800" b="1" dirty="0"/>
              <a:t>priorità</a:t>
            </a:r>
            <a:r>
              <a:rPr lang="it-IT" sz="1800" dirty="0"/>
              <a:t> e prendere decisioni informate sulle contromisure.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B2DE36-86E5-3E41-6ADA-D9C8F963C09C}"/>
              </a:ext>
            </a:extLst>
          </p:cNvPr>
          <p:cNvSpPr txBox="1"/>
          <p:nvPr/>
        </p:nvSpPr>
        <p:spPr>
          <a:xfrm>
            <a:off x="3205368" y="111255"/>
            <a:ext cx="827622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Metrics and Compliance Reporting</a:t>
            </a:r>
          </a:p>
        </p:txBody>
      </p:sp>
      <p:pic>
        <p:nvPicPr>
          <p:cNvPr id="5" name="Immagine 4" descr="Immagine che contiene testo, Carattere, schermata&#10;&#10;Il contenuto generato dall'IA potrebbe non essere corretto.">
            <a:extLst>
              <a:ext uri="{FF2B5EF4-FFF2-40B4-BE49-F238E27FC236}">
                <a16:creationId xmlns:a16="http://schemas.microsoft.com/office/drawing/2014/main" id="{87273F57-7657-2A05-311A-7F3B5568B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048" y="2414753"/>
            <a:ext cx="5542690" cy="2887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08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7B63C-52C1-8E25-9B31-B53DD3665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3">
            <a:extLst>
              <a:ext uri="{FF2B5EF4-FFF2-40B4-BE49-F238E27FC236}">
                <a16:creationId xmlns:a16="http://schemas.microsoft.com/office/drawing/2014/main" id="{9C074E9D-7D5E-E79B-C791-4DF8411A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98000" y="1214896"/>
            <a:ext cx="4194000" cy="5663469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7C73CCA9-A79D-C322-CEC7-6ABE3512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6B791-79F4-C8F5-4F42-B94E0E84FED8}"/>
              </a:ext>
            </a:extLst>
          </p:cNvPr>
          <p:cNvSpPr txBox="1"/>
          <p:nvPr/>
        </p:nvSpPr>
        <p:spPr>
          <a:xfrm>
            <a:off x="3205368" y="111255"/>
            <a:ext cx="827622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Metrics and Compliance Reporting</a:t>
            </a:r>
          </a:p>
        </p:txBody>
      </p:sp>
      <p:pic>
        <p:nvPicPr>
          <p:cNvPr id="69" name="Immagine 68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0B1BEF95-5FBA-8400-0A57-F06D8D7C4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142843"/>
            <a:ext cx="1787858" cy="503622"/>
          </a:xfrm>
          <a:prstGeom prst="rect">
            <a:avLst/>
          </a:prstGeom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03B69488-2320-E00C-881E-FF64F309210F}"/>
              </a:ext>
            </a:extLst>
          </p:cNvPr>
          <p:cNvSpPr txBox="1"/>
          <p:nvPr/>
        </p:nvSpPr>
        <p:spPr>
          <a:xfrm>
            <a:off x="0" y="681202"/>
            <a:ext cx="28440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Adobe Caslon Pro" panose="0205050205050A020403" pitchFamily="18" charset="0"/>
                <a:ea typeface="NSimSun" panose="02010609030101010101" pitchFamily="49" charset="-122"/>
              </a:rPr>
              <a:t>Dip. di Ingegneria Elettrica e delle Tecnologie dell’Informazione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2FD48444-92BC-AAF4-AD84-6784657A4AB8}"/>
              </a:ext>
            </a:extLst>
          </p:cNvPr>
          <p:cNvCxnSpPr>
            <a:cxnSpLocks/>
          </p:cNvCxnSpPr>
          <p:nvPr/>
        </p:nvCxnSpPr>
        <p:spPr>
          <a:xfrm>
            <a:off x="122830" y="1214896"/>
            <a:ext cx="12069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>
            <a:extLst>
              <a:ext uri="{FF2B5EF4-FFF2-40B4-BE49-F238E27FC236}">
                <a16:creationId xmlns:a16="http://schemas.microsoft.com/office/drawing/2014/main" id="{29020C4D-DB54-2B2A-BDD9-9AF8EAF58997}"/>
              </a:ext>
            </a:extLst>
          </p:cNvPr>
          <p:cNvSpPr txBox="1"/>
          <p:nvPr/>
        </p:nvSpPr>
        <p:spPr>
          <a:xfrm>
            <a:off x="208882" y="2322000"/>
            <a:ext cx="7703067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it-IT" sz="2000" b="1" dirty="0"/>
              <a:t>SECURITY_METRICS.md</a:t>
            </a:r>
          </a:p>
          <a:p>
            <a:r>
              <a:rPr lang="it-IT" sz="2000" dirty="0"/>
              <a:t>Introdotto file </a:t>
            </a:r>
            <a:r>
              <a:rPr lang="it-IT" sz="2000" dirty="0" err="1"/>
              <a:t>versionato</a:t>
            </a:r>
            <a:r>
              <a:rPr lang="it-IT" sz="2000" dirty="0"/>
              <a:t> per documentare vulnerabilità, punteggi di rischio e stato.</a:t>
            </a:r>
          </a:p>
          <a:p>
            <a:endParaRPr lang="it-IT" sz="2000" dirty="0"/>
          </a:p>
          <a:p>
            <a:r>
              <a:rPr lang="it-IT" sz="2000" b="1" dirty="0"/>
              <a:t>Benefici:</a:t>
            </a:r>
          </a:p>
          <a:p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Visibilità condivisa con tutto il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Storico </a:t>
            </a:r>
            <a:r>
              <a:rPr lang="it-IT" sz="2000" dirty="0" err="1"/>
              <a:t>versionato</a:t>
            </a:r>
            <a:r>
              <a:rPr lang="it-IT" sz="2000" dirty="0"/>
              <a:t> via </a:t>
            </a:r>
            <a:r>
              <a:rPr lang="it-IT" sz="2000" dirty="0" err="1"/>
              <a:t>Git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Integrazione futura possibile con </a:t>
            </a:r>
            <a:r>
              <a:rPr lang="it-IT" sz="2000" dirty="0" err="1"/>
              <a:t>GitLab</a:t>
            </a:r>
            <a:r>
              <a:rPr lang="it-IT" sz="2000" dirty="0"/>
              <a:t> Issues o Security Dashboard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0DF4B5BC-5B23-5D8E-A219-2C808A5B70E9}"/>
              </a:ext>
            </a:extLst>
          </p:cNvPr>
          <p:cNvSpPr txBox="1"/>
          <p:nvPr/>
        </p:nvSpPr>
        <p:spPr>
          <a:xfrm>
            <a:off x="122829" y="1504327"/>
            <a:ext cx="7703067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 sz="3200" dirty="0"/>
              <a:t>Tracciabilità e Reporting nel Repository</a:t>
            </a:r>
            <a:endParaRPr lang="en-US" sz="3200" dirty="0"/>
          </a:p>
        </p:txBody>
      </p:sp>
      <p:pic>
        <p:nvPicPr>
          <p:cNvPr id="10" name="Immagine 9" descr="Immagine che contiene nero, oscurità&#10;&#10;Il contenuto generato dall'IA potrebbe non essere corretto.">
            <a:extLst>
              <a:ext uri="{FF2B5EF4-FFF2-40B4-BE49-F238E27FC236}">
                <a16:creationId xmlns:a16="http://schemas.microsoft.com/office/drawing/2014/main" id="{DB0CD86B-E1D6-EEB6-B7BD-0E1F58DB7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9998" y="2848761"/>
            <a:ext cx="1750003" cy="1750003"/>
          </a:xfrm>
          <a:prstGeom prst="rect">
            <a:avLst/>
          </a:prstGeom>
        </p:spPr>
      </p:pic>
      <p:pic>
        <p:nvPicPr>
          <p:cNvPr id="12" name="Immagine 11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0B232879-7851-5634-7495-A094EDE2B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329" y="513943"/>
            <a:ext cx="9650172" cy="5830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333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A4EB0-E3B2-D0F0-B1F8-778B9C434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3">
            <a:extLst>
              <a:ext uri="{FF2B5EF4-FFF2-40B4-BE49-F238E27FC236}">
                <a16:creationId xmlns:a16="http://schemas.microsoft.com/office/drawing/2014/main" id="{05AA893A-186A-56AB-DCC4-9A413FE29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98000" y="974366"/>
            <a:ext cx="4194000" cy="5904000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ABCE6A78-FD34-47F7-B58E-5D662462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245AF9-9749-2469-2ABA-2ED808B071AE}"/>
              </a:ext>
            </a:extLst>
          </p:cNvPr>
          <p:cNvSpPr txBox="1"/>
          <p:nvPr/>
        </p:nvSpPr>
        <p:spPr>
          <a:xfrm>
            <a:off x="3205368" y="318643"/>
            <a:ext cx="8276229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 Threat Modeling</a:t>
            </a:r>
          </a:p>
        </p:txBody>
      </p:sp>
      <p:pic>
        <p:nvPicPr>
          <p:cNvPr id="69" name="Immagine 68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900DE060-048A-74F6-15FC-8A3CDC9E4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142843"/>
            <a:ext cx="1787858" cy="503622"/>
          </a:xfrm>
          <a:prstGeom prst="rect">
            <a:avLst/>
          </a:prstGeom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33B8A651-6549-778B-1C18-2E4D4AFAE495}"/>
              </a:ext>
            </a:extLst>
          </p:cNvPr>
          <p:cNvSpPr txBox="1"/>
          <p:nvPr/>
        </p:nvSpPr>
        <p:spPr>
          <a:xfrm>
            <a:off x="0" y="681202"/>
            <a:ext cx="28440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Adobe Caslon Pro" panose="0205050205050A020403" pitchFamily="18" charset="0"/>
                <a:ea typeface="NSimSun" panose="02010609030101010101" pitchFamily="49" charset="-122"/>
              </a:rPr>
              <a:t>Dip. di Ingegneria Elettrica e delle Tecnologie dell’Informazione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7A2BAB33-D1C5-90BF-C88C-3018BFBD29C4}"/>
              </a:ext>
            </a:extLst>
          </p:cNvPr>
          <p:cNvCxnSpPr>
            <a:cxnSpLocks/>
          </p:cNvCxnSpPr>
          <p:nvPr/>
        </p:nvCxnSpPr>
        <p:spPr>
          <a:xfrm>
            <a:off x="122830" y="974366"/>
            <a:ext cx="12069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>
            <a:extLst>
              <a:ext uri="{FF2B5EF4-FFF2-40B4-BE49-F238E27FC236}">
                <a16:creationId xmlns:a16="http://schemas.microsoft.com/office/drawing/2014/main" id="{44D8C2CF-202D-2482-B6BB-027F78F3D289}"/>
              </a:ext>
            </a:extLst>
          </p:cNvPr>
          <p:cNvSpPr txBox="1"/>
          <p:nvPr/>
        </p:nvSpPr>
        <p:spPr>
          <a:xfrm>
            <a:off x="172163" y="2322000"/>
            <a:ext cx="7703067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it-IT" sz="2000" dirty="0"/>
              <a:t>Tecnica preventiva per identificare e mitigare minacce prima che diventino vulnerabilità.</a:t>
            </a:r>
          </a:p>
          <a:p>
            <a:endParaRPr lang="it-IT" sz="2000" dirty="0"/>
          </a:p>
          <a:p>
            <a:r>
              <a:rPr lang="it-IT" sz="2000" b="1" dirty="0"/>
              <a:t>Due approcci utilizzati:</a:t>
            </a:r>
          </a:p>
          <a:p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/>
              <a:t>STRIDE</a:t>
            </a:r>
            <a:r>
              <a:rPr lang="it-IT" sz="2000" dirty="0"/>
              <a:t>: analisi delle minacce tecniche.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/>
              <a:t>LINDDUN</a:t>
            </a:r>
            <a:r>
              <a:rPr lang="it-IT" sz="2000" dirty="0"/>
              <a:t>: analisi dei rischi legati alla privacy.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3106061D-FD4E-44DF-4039-FF030E339F4D}"/>
              </a:ext>
            </a:extLst>
          </p:cNvPr>
          <p:cNvSpPr txBox="1"/>
          <p:nvPr/>
        </p:nvSpPr>
        <p:spPr>
          <a:xfrm>
            <a:off x="122830" y="1504327"/>
            <a:ext cx="6560774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 sz="3200" dirty="0"/>
              <a:t>Cos'è il </a:t>
            </a:r>
            <a:r>
              <a:rPr lang="it-IT" sz="3200" dirty="0" err="1"/>
              <a:t>Threat</a:t>
            </a:r>
            <a:r>
              <a:rPr lang="it-IT" sz="3200" dirty="0"/>
              <a:t> </a:t>
            </a:r>
            <a:r>
              <a:rPr lang="it-IT" sz="3200" dirty="0" err="1"/>
              <a:t>Modeling</a:t>
            </a:r>
            <a:r>
              <a:rPr lang="it-IT" sz="3200" dirty="0"/>
              <a:t>?</a:t>
            </a:r>
            <a:endParaRPr lang="en-US" sz="3200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48AB2FE9-B6A3-D06A-D91E-6B0327762399}"/>
              </a:ext>
            </a:extLst>
          </p:cNvPr>
          <p:cNvSpPr txBox="1"/>
          <p:nvPr/>
        </p:nvSpPr>
        <p:spPr>
          <a:xfrm>
            <a:off x="9407928" y="3521161"/>
            <a:ext cx="1374144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Step 3.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FFEE7F47-1688-9544-12F3-981884E175D0}"/>
              </a:ext>
            </a:extLst>
          </p:cNvPr>
          <p:cNvSpPr txBox="1"/>
          <p:nvPr/>
        </p:nvSpPr>
        <p:spPr>
          <a:xfrm>
            <a:off x="8553620" y="2974580"/>
            <a:ext cx="3082760" cy="454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 Threat Modeling</a:t>
            </a:r>
          </a:p>
        </p:txBody>
      </p:sp>
    </p:spTree>
    <p:extLst>
      <p:ext uri="{BB962C8B-B14F-4D97-AF65-F5344CB8AC3E}">
        <p14:creationId xmlns:p14="http://schemas.microsoft.com/office/powerpoint/2010/main" val="248060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5A458-B83C-33DE-5D79-AAB53422C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3">
            <a:extLst>
              <a:ext uri="{FF2B5EF4-FFF2-40B4-BE49-F238E27FC236}">
                <a16:creationId xmlns:a16="http://schemas.microsoft.com/office/drawing/2014/main" id="{F3BA4465-86E0-9747-5E46-0CD15FBC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98000" y="974366"/>
            <a:ext cx="4194000" cy="5904000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8819D68F-7141-B61C-E25A-A92F701B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26EE8-80B9-7E4B-35CE-83A68D5BF4A2}"/>
              </a:ext>
            </a:extLst>
          </p:cNvPr>
          <p:cNvSpPr txBox="1"/>
          <p:nvPr/>
        </p:nvSpPr>
        <p:spPr>
          <a:xfrm>
            <a:off x="3205368" y="318643"/>
            <a:ext cx="8276229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 Threat Modeling</a:t>
            </a:r>
          </a:p>
        </p:txBody>
      </p:sp>
      <p:pic>
        <p:nvPicPr>
          <p:cNvPr id="69" name="Immagine 68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24DB7C5E-C145-93C7-81F6-12C7E1970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142843"/>
            <a:ext cx="1787858" cy="503622"/>
          </a:xfrm>
          <a:prstGeom prst="rect">
            <a:avLst/>
          </a:prstGeom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07CBA719-08DF-337A-2348-DC887720D0C2}"/>
              </a:ext>
            </a:extLst>
          </p:cNvPr>
          <p:cNvSpPr txBox="1"/>
          <p:nvPr/>
        </p:nvSpPr>
        <p:spPr>
          <a:xfrm>
            <a:off x="0" y="681202"/>
            <a:ext cx="28440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Adobe Caslon Pro" panose="0205050205050A020403" pitchFamily="18" charset="0"/>
                <a:ea typeface="NSimSun" panose="02010609030101010101" pitchFamily="49" charset="-122"/>
              </a:rPr>
              <a:t>Dip. di Ingegneria Elettrica e delle Tecnologie dell’Informazione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B243F843-5433-1321-AA09-EEC3B5BDEABF}"/>
              </a:ext>
            </a:extLst>
          </p:cNvPr>
          <p:cNvCxnSpPr>
            <a:cxnSpLocks/>
          </p:cNvCxnSpPr>
          <p:nvPr/>
        </p:nvCxnSpPr>
        <p:spPr>
          <a:xfrm>
            <a:off x="122830" y="974366"/>
            <a:ext cx="12069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>
            <a:extLst>
              <a:ext uri="{FF2B5EF4-FFF2-40B4-BE49-F238E27FC236}">
                <a16:creationId xmlns:a16="http://schemas.microsoft.com/office/drawing/2014/main" id="{DAE3032A-310F-BA2D-4FF0-E8EAFE41D685}"/>
              </a:ext>
            </a:extLst>
          </p:cNvPr>
          <p:cNvSpPr txBox="1"/>
          <p:nvPr/>
        </p:nvSpPr>
        <p:spPr>
          <a:xfrm>
            <a:off x="172163" y="2073203"/>
            <a:ext cx="7703067" cy="3693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it-IT" sz="2000" dirty="0"/>
              <a:t>Creato con Microsoft </a:t>
            </a:r>
            <a:r>
              <a:rPr lang="it-IT" sz="2000" dirty="0" err="1"/>
              <a:t>Threat</a:t>
            </a:r>
            <a:r>
              <a:rPr lang="it-IT" sz="2000" dirty="0"/>
              <a:t> </a:t>
            </a:r>
            <a:r>
              <a:rPr lang="it-IT" sz="2000" dirty="0" err="1"/>
              <a:t>Modeling</a:t>
            </a:r>
            <a:r>
              <a:rPr lang="it-IT" sz="2000" dirty="0"/>
              <a:t> Tool. Il diagramma rappresenta l'intero flusso dei dati tra i componenti principali del nostro sistema, basato su </a:t>
            </a:r>
            <a:r>
              <a:rPr lang="it-IT" sz="2000" dirty="0" err="1"/>
              <a:t>Kubernetes</a:t>
            </a:r>
            <a:r>
              <a:rPr lang="it-IT" sz="2000" dirty="0"/>
              <a:t>.</a:t>
            </a:r>
          </a:p>
          <a:p>
            <a:endParaRPr lang="it-IT" sz="2000" dirty="0"/>
          </a:p>
          <a:p>
            <a:r>
              <a:rPr lang="it-IT" sz="2000" b="1" dirty="0"/>
              <a:t>Componenti analizzati: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nginx</a:t>
            </a:r>
            <a:r>
              <a:rPr lang="it-IT" sz="2000" dirty="0"/>
              <a:t> </a:t>
            </a:r>
            <a:r>
              <a:rPr lang="it-IT" sz="2000" dirty="0" err="1"/>
              <a:t>ingress</a:t>
            </a: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express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Keycloakapp-db</a:t>
            </a:r>
            <a:r>
              <a:rPr lang="it-IT" sz="2000" dirty="0"/>
              <a:t> e </a:t>
            </a:r>
            <a:r>
              <a:rPr lang="it-IT" sz="2000" dirty="0" err="1"/>
              <a:t>keycloak-db</a:t>
            </a: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r>
              <a:rPr lang="it-IT" sz="2000" b="1" dirty="0"/>
              <a:t>Comunicazioni: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HTTPS da utente a </a:t>
            </a:r>
            <a:r>
              <a:rPr lang="it-IT" sz="2000" dirty="0" err="1"/>
              <a:t>ingress</a:t>
            </a: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HTTP interni (su rete privata </a:t>
            </a:r>
            <a:r>
              <a:rPr lang="it-IT" sz="2000" dirty="0" err="1"/>
              <a:t>Kubernetes</a:t>
            </a:r>
            <a:r>
              <a:rPr lang="it-IT" sz="2000" dirty="0"/>
              <a:t>)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D4314439-E33C-0852-0311-96635B3AA002}"/>
              </a:ext>
            </a:extLst>
          </p:cNvPr>
          <p:cNvSpPr txBox="1"/>
          <p:nvPr/>
        </p:nvSpPr>
        <p:spPr>
          <a:xfrm>
            <a:off x="122830" y="1504327"/>
            <a:ext cx="7875170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 sz="3200" dirty="0"/>
              <a:t>Data Flow </a:t>
            </a:r>
            <a:r>
              <a:rPr lang="it-IT" sz="3200" dirty="0" err="1"/>
              <a:t>Diagram</a:t>
            </a:r>
            <a:r>
              <a:rPr lang="it-IT" sz="3200" dirty="0"/>
              <a:t> (DFD)</a:t>
            </a:r>
            <a:endParaRPr lang="en-US" sz="32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EEAA3F5-B3C9-D4B6-8DAB-182D8BA4EB9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97946" y="2729648"/>
            <a:ext cx="2191669" cy="2191669"/>
          </a:xfrm>
          <a:prstGeom prst="rect">
            <a:avLst/>
          </a:prstGeom>
        </p:spPr>
      </p:pic>
      <p:pic>
        <p:nvPicPr>
          <p:cNvPr id="8" name="Immagine 7" descr="Immagine che contiene testo, diagramma, schermata, cerchio&#10;&#10;Il contenuto generato dall'IA potrebbe non essere corretto.">
            <a:extLst>
              <a:ext uri="{FF2B5EF4-FFF2-40B4-BE49-F238E27FC236}">
                <a16:creationId xmlns:a16="http://schemas.microsoft.com/office/drawing/2014/main" id="{2DDF23FD-C869-D0D9-54E7-758289038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46" y="446727"/>
            <a:ext cx="8902307" cy="5964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996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2D4F-2F6E-BA16-170C-A4043A75E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3">
            <a:extLst>
              <a:ext uri="{FF2B5EF4-FFF2-40B4-BE49-F238E27FC236}">
                <a16:creationId xmlns:a16="http://schemas.microsoft.com/office/drawing/2014/main" id="{6F6EE47C-65EB-6E22-2E46-D1457942ED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98000" y="974366"/>
            <a:ext cx="4194000" cy="5904000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F2C5EB97-E951-0B3C-961C-D4DEDB1E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EEF20A-F148-D378-CEA4-4AF532874638}"/>
              </a:ext>
            </a:extLst>
          </p:cNvPr>
          <p:cNvSpPr txBox="1"/>
          <p:nvPr/>
        </p:nvSpPr>
        <p:spPr>
          <a:xfrm>
            <a:off x="3205368" y="318643"/>
            <a:ext cx="8276229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 Threat Modeling</a:t>
            </a:r>
          </a:p>
        </p:txBody>
      </p:sp>
      <p:pic>
        <p:nvPicPr>
          <p:cNvPr id="69" name="Immagine 68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BE6D317E-6754-B0AC-5CE9-AA2726BC6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142843"/>
            <a:ext cx="1787858" cy="503622"/>
          </a:xfrm>
          <a:prstGeom prst="rect">
            <a:avLst/>
          </a:prstGeom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C675ECB5-43C2-386C-32D5-42945255AF12}"/>
              </a:ext>
            </a:extLst>
          </p:cNvPr>
          <p:cNvSpPr txBox="1"/>
          <p:nvPr/>
        </p:nvSpPr>
        <p:spPr>
          <a:xfrm>
            <a:off x="0" y="681202"/>
            <a:ext cx="28440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Adobe Caslon Pro" panose="0205050205050A020403" pitchFamily="18" charset="0"/>
                <a:ea typeface="NSimSun" panose="02010609030101010101" pitchFamily="49" charset="-122"/>
              </a:rPr>
              <a:t>Dip. di Ingegneria Elettrica e delle Tecnologie dell’Informazione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C944A330-76AD-7FEC-111C-6FC2F10DED9A}"/>
              </a:ext>
            </a:extLst>
          </p:cNvPr>
          <p:cNvCxnSpPr>
            <a:cxnSpLocks/>
          </p:cNvCxnSpPr>
          <p:nvPr/>
        </p:nvCxnSpPr>
        <p:spPr>
          <a:xfrm>
            <a:off x="122830" y="974366"/>
            <a:ext cx="12069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>
            <a:extLst>
              <a:ext uri="{FF2B5EF4-FFF2-40B4-BE49-F238E27FC236}">
                <a16:creationId xmlns:a16="http://schemas.microsoft.com/office/drawing/2014/main" id="{9CE86944-0419-06BE-CAE8-6FCCF3397A53}"/>
              </a:ext>
            </a:extLst>
          </p:cNvPr>
          <p:cNvSpPr txBox="1"/>
          <p:nvPr/>
        </p:nvSpPr>
        <p:spPr>
          <a:xfrm>
            <a:off x="172163" y="2322000"/>
            <a:ext cx="7755779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it-IT" sz="2000" dirty="0"/>
              <a:t>Analisi automatica effettuata con Microsoft </a:t>
            </a:r>
            <a:r>
              <a:rPr lang="it-IT" sz="2000" dirty="0" err="1"/>
              <a:t>Threat</a:t>
            </a:r>
            <a:r>
              <a:rPr lang="it-IT" sz="2000" dirty="0"/>
              <a:t> </a:t>
            </a:r>
            <a:r>
              <a:rPr lang="it-IT" sz="2000" dirty="0" err="1"/>
              <a:t>Modeling</a:t>
            </a:r>
            <a:r>
              <a:rPr lang="it-IT" sz="2000" dirty="0"/>
              <a:t> Tool, che ha generato automaticamente le minacce potenziali secondo il modello STRIDE.</a:t>
            </a:r>
          </a:p>
          <a:p>
            <a:endParaRPr lang="it-IT" sz="2000" dirty="0"/>
          </a:p>
          <a:p>
            <a:r>
              <a:rPr lang="it-IT" sz="2000" dirty="0"/>
              <a:t>Per ogni </a:t>
            </a:r>
            <a:r>
              <a:rPr lang="it-IT" sz="2000" dirty="0" err="1"/>
              <a:t>threat</a:t>
            </a:r>
            <a:r>
              <a:rPr lang="it-IT" sz="2000" dirty="0"/>
              <a:t>:</a:t>
            </a:r>
          </a:p>
          <a:p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Impatto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Likelihood</a:t>
            </a: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Risk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Stato di mitigazione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6F662BF4-2ACF-71CC-7082-4790FDC305AB}"/>
              </a:ext>
            </a:extLst>
          </p:cNvPr>
          <p:cNvSpPr txBox="1"/>
          <p:nvPr/>
        </p:nvSpPr>
        <p:spPr>
          <a:xfrm>
            <a:off x="122830" y="1504327"/>
            <a:ext cx="7875170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 sz="3200" dirty="0"/>
              <a:t>STRIDE </a:t>
            </a:r>
            <a:r>
              <a:rPr lang="it-IT" sz="3200" dirty="0" err="1"/>
              <a:t>Threat</a:t>
            </a:r>
            <a:r>
              <a:rPr lang="it-IT" sz="3200" dirty="0"/>
              <a:t> </a:t>
            </a:r>
            <a:r>
              <a:rPr lang="it-IT" sz="3200" dirty="0" err="1"/>
              <a:t>Modeling</a:t>
            </a:r>
            <a:endParaRPr lang="en-US" sz="32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DBB6A29-4927-D60A-98BB-09239EC933A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97946" y="2729648"/>
            <a:ext cx="2191669" cy="2191669"/>
          </a:xfrm>
          <a:prstGeom prst="rect">
            <a:avLst/>
          </a:prstGeom>
        </p:spPr>
      </p:pic>
      <p:pic>
        <p:nvPicPr>
          <p:cNvPr id="6" name="Immagine 5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DAFB0613-CFFD-D79E-0EB1-581C46317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096" y="1642494"/>
            <a:ext cx="11715808" cy="3711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76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FFBEF-6EEB-1746-FC4A-88B1DAC03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3">
            <a:extLst>
              <a:ext uri="{FF2B5EF4-FFF2-40B4-BE49-F238E27FC236}">
                <a16:creationId xmlns:a16="http://schemas.microsoft.com/office/drawing/2014/main" id="{D2FBCB6C-5F36-9F5E-6B3D-7AB80E11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98000" y="974366"/>
            <a:ext cx="4194000" cy="5904000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0032E818-034B-17CD-5AF8-3567B419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F40CD-5B8C-2FEF-AFEF-B71ACCF01026}"/>
              </a:ext>
            </a:extLst>
          </p:cNvPr>
          <p:cNvSpPr txBox="1"/>
          <p:nvPr/>
        </p:nvSpPr>
        <p:spPr>
          <a:xfrm>
            <a:off x="3205368" y="318643"/>
            <a:ext cx="8276229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 Threat Modeling</a:t>
            </a:r>
          </a:p>
        </p:txBody>
      </p:sp>
      <p:pic>
        <p:nvPicPr>
          <p:cNvPr id="69" name="Immagine 68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EA497421-9DC9-EF76-9180-A1D2EE6B1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142843"/>
            <a:ext cx="1787858" cy="503622"/>
          </a:xfrm>
          <a:prstGeom prst="rect">
            <a:avLst/>
          </a:prstGeom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B5959830-61B7-EC83-0E5F-EEE6F2348FC9}"/>
              </a:ext>
            </a:extLst>
          </p:cNvPr>
          <p:cNvSpPr txBox="1"/>
          <p:nvPr/>
        </p:nvSpPr>
        <p:spPr>
          <a:xfrm>
            <a:off x="0" y="681202"/>
            <a:ext cx="28440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Adobe Caslon Pro" panose="0205050205050A020403" pitchFamily="18" charset="0"/>
                <a:ea typeface="NSimSun" panose="02010609030101010101" pitchFamily="49" charset="-122"/>
              </a:rPr>
              <a:t>Dip. di Ingegneria Elettrica e delle Tecnologie dell’Informazione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01DF9AD7-34BD-DA5E-4CC9-D63B761F9127}"/>
              </a:ext>
            </a:extLst>
          </p:cNvPr>
          <p:cNvCxnSpPr>
            <a:cxnSpLocks/>
          </p:cNvCxnSpPr>
          <p:nvPr/>
        </p:nvCxnSpPr>
        <p:spPr>
          <a:xfrm>
            <a:off x="122830" y="974366"/>
            <a:ext cx="12069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>
            <a:extLst>
              <a:ext uri="{FF2B5EF4-FFF2-40B4-BE49-F238E27FC236}">
                <a16:creationId xmlns:a16="http://schemas.microsoft.com/office/drawing/2014/main" id="{04CFE86D-6B1A-323F-36E6-5D56718A7A27}"/>
              </a:ext>
            </a:extLst>
          </p:cNvPr>
          <p:cNvSpPr txBox="1"/>
          <p:nvPr/>
        </p:nvSpPr>
        <p:spPr>
          <a:xfrm>
            <a:off x="172163" y="2073203"/>
            <a:ext cx="7755779" cy="4001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it-IT" sz="2000" dirty="0"/>
              <a:t>Analisi dei rischi sulla privacy secondo LINDDUN: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/>
              <a:t>Linkability: </a:t>
            </a:r>
            <a:r>
              <a:rPr lang="it-IT" sz="2000" dirty="0"/>
              <a:t>possibilità di collegare più azioni o record allo stesso utente.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err="1"/>
              <a:t>Identifiability</a:t>
            </a:r>
            <a:r>
              <a:rPr lang="it-IT" sz="2000" b="1" dirty="0"/>
              <a:t>: </a:t>
            </a:r>
            <a:r>
              <a:rPr lang="it-IT" sz="2000" dirty="0"/>
              <a:t>possibilità di associare un’identità reale a un utente o record.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/>
              <a:t>Non-</a:t>
            </a:r>
            <a:r>
              <a:rPr lang="it-IT" sz="2000" b="1" dirty="0" err="1"/>
              <a:t>repudiation</a:t>
            </a:r>
            <a:r>
              <a:rPr lang="it-IT" sz="2000" b="1" dirty="0"/>
              <a:t>: </a:t>
            </a:r>
            <a:r>
              <a:rPr lang="it-IT" sz="2000" dirty="0"/>
              <a:t>impossibilità per l’utente di negare un’azione effettuata.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err="1"/>
              <a:t>Detectability</a:t>
            </a:r>
            <a:r>
              <a:rPr lang="it-IT" sz="2000" b="1" dirty="0"/>
              <a:t>: </a:t>
            </a:r>
            <a:r>
              <a:rPr lang="it-IT" sz="2000" dirty="0"/>
              <a:t>possibilità di rilevare la presenza o le azioni di un utente nel sistema.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/>
              <a:t>Data Disclosure: </a:t>
            </a:r>
            <a:r>
              <a:rPr lang="it-IT" sz="2000" dirty="0"/>
              <a:t>accesso non autorizzato a dati personali sensibili.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err="1"/>
              <a:t>Unawareness</a:t>
            </a:r>
            <a:r>
              <a:rPr lang="it-IT" sz="2000" b="1" dirty="0"/>
              <a:t>: </a:t>
            </a:r>
            <a:r>
              <a:rPr lang="it-IT" sz="2000" dirty="0"/>
              <a:t>l’utente non è informato su cosa viene raccolto o tracciato.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/>
              <a:t>Non-compliance: </a:t>
            </a:r>
            <a:r>
              <a:rPr lang="it-IT" sz="2000" dirty="0"/>
              <a:t>violazione di normative sulla protezione dei dati (es. GDPR).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r>
              <a:rPr lang="it-IT" sz="2000" dirty="0"/>
              <a:t>Applicato su </a:t>
            </a:r>
            <a:r>
              <a:rPr lang="it-IT" sz="2000" dirty="0" err="1"/>
              <a:t>Keycloak</a:t>
            </a:r>
            <a:r>
              <a:rPr lang="it-IT" sz="2000" dirty="0"/>
              <a:t>, express API, database.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8D140BEF-7C6E-B4CA-AE71-834AF99B398A}"/>
              </a:ext>
            </a:extLst>
          </p:cNvPr>
          <p:cNvSpPr txBox="1"/>
          <p:nvPr/>
        </p:nvSpPr>
        <p:spPr>
          <a:xfrm>
            <a:off x="122830" y="1504327"/>
            <a:ext cx="7875170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 sz="3200" dirty="0"/>
              <a:t>LINDDUN Privacy </a:t>
            </a:r>
            <a:r>
              <a:rPr lang="it-IT" sz="3200" dirty="0" err="1"/>
              <a:t>Modeling</a:t>
            </a:r>
            <a:endParaRPr lang="en-US" sz="32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FBB6D5F-7820-6A04-6FD7-DEB3F33286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97946" y="2729648"/>
            <a:ext cx="2191669" cy="2191669"/>
          </a:xfrm>
          <a:prstGeom prst="rect">
            <a:avLst/>
          </a:prstGeom>
        </p:spPr>
      </p:pic>
      <p:pic>
        <p:nvPicPr>
          <p:cNvPr id="8" name="Immagine 7" descr="Immagine che contiene testo, schermata, Carattere, nero&#10;&#10;Il contenuto generato dall'IA potrebbe non essere corretto.">
            <a:extLst>
              <a:ext uri="{FF2B5EF4-FFF2-40B4-BE49-F238E27FC236}">
                <a16:creationId xmlns:a16="http://schemas.microsoft.com/office/drawing/2014/main" id="{91EF3E7C-7C7A-B5E3-03D4-409514E70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16" y="1983498"/>
            <a:ext cx="11481597" cy="3683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567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E1E18-FF90-F308-2C6D-C167B5FFF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3">
            <a:extLst>
              <a:ext uri="{FF2B5EF4-FFF2-40B4-BE49-F238E27FC236}">
                <a16:creationId xmlns:a16="http://schemas.microsoft.com/office/drawing/2014/main" id="{08797B90-1ABF-69CF-13E3-5ED01A726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98000" y="1214896"/>
            <a:ext cx="4194000" cy="5663469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8FC88680-F12F-26D4-6555-487EF054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7CEEB4-29E5-4FE0-6DBC-21DA58FA24A1}"/>
              </a:ext>
            </a:extLst>
          </p:cNvPr>
          <p:cNvSpPr txBox="1"/>
          <p:nvPr/>
        </p:nvSpPr>
        <p:spPr>
          <a:xfrm>
            <a:off x="3205368" y="111255"/>
            <a:ext cx="827622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And Use Cryptography Standards</a:t>
            </a:r>
          </a:p>
        </p:txBody>
      </p:sp>
      <p:pic>
        <p:nvPicPr>
          <p:cNvPr id="69" name="Immagine 68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CF1C7667-ACC8-9804-59FB-167C020A2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142843"/>
            <a:ext cx="1787858" cy="503622"/>
          </a:xfrm>
          <a:prstGeom prst="rect">
            <a:avLst/>
          </a:prstGeom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AC9E1DC8-999C-5544-385A-94983B897CA7}"/>
              </a:ext>
            </a:extLst>
          </p:cNvPr>
          <p:cNvSpPr txBox="1"/>
          <p:nvPr/>
        </p:nvSpPr>
        <p:spPr>
          <a:xfrm>
            <a:off x="0" y="681202"/>
            <a:ext cx="28440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Adobe Caslon Pro" panose="0205050205050A020403" pitchFamily="18" charset="0"/>
                <a:ea typeface="NSimSun" panose="02010609030101010101" pitchFamily="49" charset="-122"/>
              </a:rPr>
              <a:t>Dip. di Ingegneria Elettrica e delle Tecnologie dell’Informazione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083EE56C-1EDE-6607-2D07-8A5B63DC0B9A}"/>
              </a:ext>
            </a:extLst>
          </p:cNvPr>
          <p:cNvCxnSpPr>
            <a:cxnSpLocks/>
          </p:cNvCxnSpPr>
          <p:nvPr/>
        </p:nvCxnSpPr>
        <p:spPr>
          <a:xfrm>
            <a:off x="122830" y="1214896"/>
            <a:ext cx="12069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>
            <a:extLst>
              <a:ext uri="{FF2B5EF4-FFF2-40B4-BE49-F238E27FC236}">
                <a16:creationId xmlns:a16="http://schemas.microsoft.com/office/drawing/2014/main" id="{1A74F617-07CE-8C7E-F93D-7B9A146E546C}"/>
              </a:ext>
            </a:extLst>
          </p:cNvPr>
          <p:cNvSpPr txBox="1"/>
          <p:nvPr/>
        </p:nvSpPr>
        <p:spPr>
          <a:xfrm>
            <a:off x="208882" y="2184880"/>
            <a:ext cx="7703067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it-IT" sz="2000" b="1" dirty="0"/>
              <a:t>L’obiettivo di questa fase è usare algoritmi sicuri, standardizzati e aggiornati.</a:t>
            </a:r>
          </a:p>
          <a:p>
            <a:endParaRPr lang="it-IT" sz="2000" b="1" dirty="0"/>
          </a:p>
          <a:p>
            <a:r>
              <a:rPr lang="it-IT" sz="2000" b="1" dirty="0"/>
              <a:t>Attività svolte: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/>
              <a:t>Analisi degli algoritmi e delle chiavi usati nel progetto.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/>
              <a:t>Verifica delle librerie e dei certificati in uso.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/>
              <a:t>Protezione dei segreti tramite </a:t>
            </a:r>
            <a:r>
              <a:rPr lang="it-IT" sz="2000" b="1" dirty="0" err="1"/>
              <a:t>Vault</a:t>
            </a:r>
            <a:r>
              <a:rPr lang="it-IT" sz="2000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/>
              <a:t>Standard adottati: RS256, HS256, AES, TLS 1.3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CA125F07-77E5-4344-CE90-F4838F2FBF54}"/>
              </a:ext>
            </a:extLst>
          </p:cNvPr>
          <p:cNvSpPr txBox="1"/>
          <p:nvPr/>
        </p:nvSpPr>
        <p:spPr>
          <a:xfrm>
            <a:off x="9407928" y="3521161"/>
            <a:ext cx="1374144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Step 4.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1226F687-FD8A-AC9C-745F-2D1FF83C4802}"/>
              </a:ext>
            </a:extLst>
          </p:cNvPr>
          <p:cNvSpPr txBox="1"/>
          <p:nvPr/>
        </p:nvSpPr>
        <p:spPr>
          <a:xfrm>
            <a:off x="8327377" y="2905608"/>
            <a:ext cx="353524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And Use Cryptography Standards</a:t>
            </a:r>
          </a:p>
        </p:txBody>
      </p:sp>
    </p:spTree>
    <p:extLst>
      <p:ext uri="{BB962C8B-B14F-4D97-AF65-F5344CB8AC3E}">
        <p14:creationId xmlns:p14="http://schemas.microsoft.com/office/powerpoint/2010/main" val="177849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EEF0D-2680-E5FB-60FE-F6EFDD714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3">
            <a:extLst>
              <a:ext uri="{FF2B5EF4-FFF2-40B4-BE49-F238E27FC236}">
                <a16:creationId xmlns:a16="http://schemas.microsoft.com/office/drawing/2014/main" id="{18201619-04F1-ABDD-AD9D-C9639BF2A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98000" y="1214896"/>
            <a:ext cx="4194000" cy="5663469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C13C4F43-9D82-BFD6-0703-6A6C573B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244F7B-C779-09FE-1CAD-B32B086BC703}"/>
              </a:ext>
            </a:extLst>
          </p:cNvPr>
          <p:cNvSpPr txBox="1"/>
          <p:nvPr/>
        </p:nvSpPr>
        <p:spPr>
          <a:xfrm>
            <a:off x="3205368" y="111255"/>
            <a:ext cx="827622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And Use Cryptography Standards</a:t>
            </a:r>
          </a:p>
        </p:txBody>
      </p:sp>
      <p:pic>
        <p:nvPicPr>
          <p:cNvPr id="69" name="Immagine 68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A7B584CD-7F4A-D62C-8C7D-CF519FC24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142843"/>
            <a:ext cx="1787858" cy="503622"/>
          </a:xfrm>
          <a:prstGeom prst="rect">
            <a:avLst/>
          </a:prstGeom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3825FA19-3A49-E662-C11E-48CEF2CD4D5E}"/>
              </a:ext>
            </a:extLst>
          </p:cNvPr>
          <p:cNvSpPr txBox="1"/>
          <p:nvPr/>
        </p:nvSpPr>
        <p:spPr>
          <a:xfrm>
            <a:off x="0" y="681202"/>
            <a:ext cx="28440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Adobe Caslon Pro" panose="0205050205050A020403" pitchFamily="18" charset="0"/>
                <a:ea typeface="NSimSun" panose="02010609030101010101" pitchFamily="49" charset="-122"/>
              </a:rPr>
              <a:t>Dip. di Ingegneria Elettrica e delle Tecnologie dell’Informazione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95039D35-06AD-8E16-4C4D-0F6755FAD116}"/>
              </a:ext>
            </a:extLst>
          </p:cNvPr>
          <p:cNvCxnSpPr>
            <a:cxnSpLocks/>
          </p:cNvCxnSpPr>
          <p:nvPr/>
        </p:nvCxnSpPr>
        <p:spPr>
          <a:xfrm>
            <a:off x="122830" y="1214896"/>
            <a:ext cx="12069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>
            <a:extLst>
              <a:ext uri="{FF2B5EF4-FFF2-40B4-BE49-F238E27FC236}">
                <a16:creationId xmlns:a16="http://schemas.microsoft.com/office/drawing/2014/main" id="{613C7320-9C96-3897-862D-C653CE528D90}"/>
              </a:ext>
            </a:extLst>
          </p:cNvPr>
          <p:cNvSpPr txBox="1"/>
          <p:nvPr/>
        </p:nvSpPr>
        <p:spPr>
          <a:xfrm>
            <a:off x="171174" y="2322000"/>
            <a:ext cx="7703067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it-IT" sz="2000" b="1" dirty="0"/>
              <a:t>Firma e cifratura nei token OIDC (</a:t>
            </a:r>
            <a:r>
              <a:rPr lang="it-IT" sz="2000" b="1" dirty="0" err="1"/>
              <a:t>Keycloak</a:t>
            </a:r>
            <a:r>
              <a:rPr lang="it-IT" sz="2000" b="1" dirty="0"/>
              <a:t>)</a:t>
            </a:r>
          </a:p>
          <a:p>
            <a:endParaRPr lang="it-IT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Token JWT firmati con RS256 (RSA 2048-bit)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Crittografia opzionale con RSA-OAEP e AES-256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Algoritmi standard e configurabili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Validità chiavi fino al 2035, gestione interna sicura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Nessun algoritmo custom usato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28C69117-D7C8-DC77-5380-94BDB83999C2}"/>
              </a:ext>
            </a:extLst>
          </p:cNvPr>
          <p:cNvSpPr txBox="1"/>
          <p:nvPr/>
        </p:nvSpPr>
        <p:spPr>
          <a:xfrm>
            <a:off x="122830" y="1504327"/>
            <a:ext cx="6560774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 sz="3200" dirty="0"/>
              <a:t>Crittografia in </a:t>
            </a:r>
            <a:r>
              <a:rPr lang="it-IT" sz="3200" dirty="0" err="1"/>
              <a:t>Keycloak</a:t>
            </a:r>
            <a:endParaRPr lang="en-US" sz="32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27F2144-B18E-FC6A-E3CC-74E7AEF9E1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97946" y="2503400"/>
            <a:ext cx="2191669" cy="2191669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0C0CC64B-77FB-16BF-D528-BF52E5EC2C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1519" y="5017321"/>
            <a:ext cx="1604521" cy="1014453"/>
          </a:xfrm>
          <a:prstGeom prst="rect">
            <a:avLst/>
          </a:prstGeom>
        </p:spPr>
      </p:pic>
      <p:pic>
        <p:nvPicPr>
          <p:cNvPr id="12" name="Immagine 11" descr="Immagine che contiene schermata, spazio&#10;&#10;Il contenuto generato dall'IA potrebbe non essere corretto.">
            <a:extLst>
              <a:ext uri="{FF2B5EF4-FFF2-40B4-BE49-F238E27FC236}">
                <a16:creationId xmlns:a16="http://schemas.microsoft.com/office/drawing/2014/main" id="{12B35633-DB13-5A85-B109-FF3BBF879B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624" y="2351782"/>
            <a:ext cx="11788752" cy="2154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111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C7727-F2B6-CA69-10B0-82E7161AB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3">
            <a:extLst>
              <a:ext uri="{FF2B5EF4-FFF2-40B4-BE49-F238E27FC236}">
                <a16:creationId xmlns:a16="http://schemas.microsoft.com/office/drawing/2014/main" id="{B50FC46F-E2C4-3B4E-6357-F4308043A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98000" y="1214896"/>
            <a:ext cx="4194000" cy="5663469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E9B583DE-4FE1-F62C-E53E-D89BC4A4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E322FF-2C8B-7EA1-3B09-27E8CE05AED1}"/>
              </a:ext>
            </a:extLst>
          </p:cNvPr>
          <p:cNvSpPr txBox="1"/>
          <p:nvPr/>
        </p:nvSpPr>
        <p:spPr>
          <a:xfrm>
            <a:off x="3205368" y="111255"/>
            <a:ext cx="827622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And Use Cryptography Standards</a:t>
            </a:r>
          </a:p>
        </p:txBody>
      </p:sp>
      <p:pic>
        <p:nvPicPr>
          <p:cNvPr id="69" name="Immagine 68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989843A2-3335-0FE3-2141-0B290E599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142843"/>
            <a:ext cx="1787858" cy="503622"/>
          </a:xfrm>
          <a:prstGeom prst="rect">
            <a:avLst/>
          </a:prstGeom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D32EF651-E9F8-92C0-0BBB-25C69143326D}"/>
              </a:ext>
            </a:extLst>
          </p:cNvPr>
          <p:cNvSpPr txBox="1"/>
          <p:nvPr/>
        </p:nvSpPr>
        <p:spPr>
          <a:xfrm>
            <a:off x="0" y="681202"/>
            <a:ext cx="28440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Adobe Caslon Pro" panose="0205050205050A020403" pitchFamily="18" charset="0"/>
                <a:ea typeface="NSimSun" panose="02010609030101010101" pitchFamily="49" charset="-122"/>
              </a:rPr>
              <a:t>Dip. di Ingegneria Elettrica e delle Tecnologie dell’Informazione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BC73FFAF-51E6-892C-FE62-0DD52B9754F8}"/>
              </a:ext>
            </a:extLst>
          </p:cNvPr>
          <p:cNvCxnSpPr>
            <a:cxnSpLocks/>
          </p:cNvCxnSpPr>
          <p:nvPr/>
        </p:nvCxnSpPr>
        <p:spPr>
          <a:xfrm>
            <a:off x="122830" y="1214896"/>
            <a:ext cx="12069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>
            <a:extLst>
              <a:ext uri="{FF2B5EF4-FFF2-40B4-BE49-F238E27FC236}">
                <a16:creationId xmlns:a16="http://schemas.microsoft.com/office/drawing/2014/main" id="{4109D811-CD69-5728-0A2C-4FA240A48C54}"/>
              </a:ext>
            </a:extLst>
          </p:cNvPr>
          <p:cNvSpPr txBox="1"/>
          <p:nvPr/>
        </p:nvSpPr>
        <p:spPr>
          <a:xfrm>
            <a:off x="171174" y="2322000"/>
            <a:ext cx="7703067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it-IT" sz="2000" b="1" dirty="0"/>
              <a:t>HTTPS end-to-end con </a:t>
            </a:r>
            <a:r>
              <a:rPr lang="it-IT" sz="2000" b="1" dirty="0" err="1"/>
              <a:t>Cert</a:t>
            </a:r>
            <a:r>
              <a:rPr lang="it-IT" sz="2000" b="1" dirty="0"/>
              <a:t> Manager</a:t>
            </a:r>
          </a:p>
          <a:p>
            <a:endParaRPr lang="it-IT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Certificati emessi da </a:t>
            </a:r>
            <a:r>
              <a:rPr lang="it-IT" sz="2000" dirty="0" err="1"/>
              <a:t>Let’s</a:t>
            </a:r>
            <a:r>
              <a:rPr lang="it-IT" sz="2000" dirty="0"/>
              <a:t> </a:t>
            </a:r>
            <a:r>
              <a:rPr lang="it-IT" sz="2000" dirty="0" err="1"/>
              <a:t>Encrypt</a:t>
            </a: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TLS 1.3 + ECDSA / X25519 + AES-256 GCM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Forward</a:t>
            </a:r>
            <a:r>
              <a:rPr lang="it-IT" sz="2000" dirty="0"/>
              <a:t> </a:t>
            </a:r>
            <a:r>
              <a:rPr lang="it-IT" sz="2000" dirty="0" err="1"/>
              <a:t>secrecy</a:t>
            </a:r>
            <a:r>
              <a:rPr lang="it-IT" sz="2000" dirty="0"/>
              <a:t> garantita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Certificati gestiti automaticamente da </a:t>
            </a:r>
            <a:r>
              <a:rPr lang="it-IT" sz="2000" dirty="0" err="1"/>
              <a:t>cert</a:t>
            </a:r>
            <a:r>
              <a:rPr lang="it-IT" sz="2000" dirty="0"/>
              <a:t>-manager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Nessuna versione obsoleta abilitata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312B619-411C-B335-90FD-C19B0C07CE09}"/>
              </a:ext>
            </a:extLst>
          </p:cNvPr>
          <p:cNvSpPr txBox="1"/>
          <p:nvPr/>
        </p:nvSpPr>
        <p:spPr>
          <a:xfrm>
            <a:off x="122830" y="1504327"/>
            <a:ext cx="6560774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 sz="3200" dirty="0"/>
              <a:t>HTTPS con </a:t>
            </a:r>
            <a:r>
              <a:rPr lang="it-IT" sz="3200" dirty="0" err="1"/>
              <a:t>Cert</a:t>
            </a:r>
            <a:r>
              <a:rPr lang="it-IT" sz="3200" dirty="0"/>
              <a:t> Manager</a:t>
            </a:r>
            <a:endParaRPr lang="en-US" sz="32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000A22A-3DFB-A943-CAC3-E9E4C08B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97946" y="2503400"/>
            <a:ext cx="2191669" cy="2191669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25E95494-BEB0-2FB4-FD94-0A31C4FBB7D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276734" y="4278450"/>
            <a:ext cx="4325558" cy="2162778"/>
          </a:xfrm>
          <a:prstGeom prst="rect">
            <a:avLst/>
          </a:prstGeom>
        </p:spPr>
      </p:pic>
      <p:pic>
        <p:nvPicPr>
          <p:cNvPr id="9" name="Immagine 8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15C48AC7-D3B6-50D7-3444-C73803F89C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8233" y="1455427"/>
            <a:ext cx="6055534" cy="4205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30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arallelogram 3">
            <a:extLst>
              <a:ext uri="{FF2B5EF4-FFF2-40B4-BE49-F238E27FC236}">
                <a16:creationId xmlns:a16="http://schemas.microsoft.com/office/drawing/2014/main" id="{55F4121D-D4A2-B750-DB79-ADA91F3F4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3036" y="4174408"/>
            <a:ext cx="2461260" cy="2683592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1" name="Parallelogram 3">
            <a:extLst>
              <a:ext uri="{FF2B5EF4-FFF2-40B4-BE49-F238E27FC236}">
                <a16:creationId xmlns:a16="http://schemas.microsoft.com/office/drawing/2014/main" id="{4D54A598-BFE2-64D5-B914-1EE340D55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86742" y="4174408"/>
            <a:ext cx="2461260" cy="2683592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4562030" y="327040"/>
            <a:ext cx="2734927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Sommario</a:t>
            </a:r>
            <a:endParaRPr lang="en-US" sz="4400" b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9" name="Immagine 68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DD93A340-F1A3-4546-7E69-7835CC5A8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142843"/>
            <a:ext cx="1787858" cy="503622"/>
          </a:xfrm>
          <a:prstGeom prst="rect">
            <a:avLst/>
          </a:prstGeom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8C9CA1A5-FE25-C1CF-2C9F-18E16ADD8D79}"/>
              </a:ext>
            </a:extLst>
          </p:cNvPr>
          <p:cNvSpPr txBox="1"/>
          <p:nvPr/>
        </p:nvSpPr>
        <p:spPr>
          <a:xfrm>
            <a:off x="0" y="681202"/>
            <a:ext cx="28440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Adobe Caslon Pro" panose="0205050205050A020403" pitchFamily="18" charset="0"/>
                <a:ea typeface="NSimSun" panose="02010609030101010101" pitchFamily="49" charset="-122"/>
              </a:rPr>
              <a:t>Dip. di Ingegneria Elettrica e delle Tecnologie dell’Informazione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948C4C18-4DFD-3C36-A858-91CDA415C1FC}"/>
              </a:ext>
            </a:extLst>
          </p:cNvPr>
          <p:cNvCxnSpPr>
            <a:cxnSpLocks/>
          </p:cNvCxnSpPr>
          <p:nvPr/>
        </p:nvCxnSpPr>
        <p:spPr>
          <a:xfrm>
            <a:off x="122830" y="974366"/>
            <a:ext cx="11952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92">
            <a:extLst>
              <a:ext uri="{FF2B5EF4-FFF2-40B4-BE49-F238E27FC236}">
                <a16:creationId xmlns:a16="http://schemas.microsoft.com/office/drawing/2014/main" id="{C9B80F70-53BE-78D2-FCA3-A20947447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93983" y="4427302"/>
            <a:ext cx="2250257" cy="2251242"/>
            <a:chOff x="8483139" y="1346003"/>
            <a:chExt cx="3047138" cy="2250077"/>
          </a:xfrm>
        </p:grpSpPr>
        <p:sp>
          <p:nvSpPr>
            <p:cNvPr id="127" name="TextBox 100">
              <a:extLst>
                <a:ext uri="{FF2B5EF4-FFF2-40B4-BE49-F238E27FC236}">
                  <a16:creationId xmlns:a16="http://schemas.microsoft.com/office/drawing/2014/main" id="{17743D7C-D558-91A8-47E6-2577272C5DF3}"/>
                </a:ext>
              </a:extLst>
            </p:cNvPr>
            <p:cNvSpPr txBox="1"/>
            <p:nvPr/>
          </p:nvSpPr>
          <p:spPr>
            <a:xfrm>
              <a:off x="8483139" y="1346003"/>
              <a:ext cx="3047138" cy="8305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5. Define And Use Cryptography Standards</a:t>
              </a:r>
            </a:p>
          </p:txBody>
        </p:sp>
        <p:cxnSp>
          <p:nvCxnSpPr>
            <p:cNvPr id="129" name="Straight Connector 107">
              <a:extLst>
                <a:ext uri="{FF2B5EF4-FFF2-40B4-BE49-F238E27FC236}">
                  <a16:creationId xmlns:a16="http://schemas.microsoft.com/office/drawing/2014/main" id="{3828135E-01F6-7CA8-65F7-996F9F1CB336}"/>
                </a:ext>
              </a:extLst>
            </p:cNvPr>
            <p:cNvCxnSpPr>
              <a:cxnSpLocks/>
            </p:cNvCxnSpPr>
            <p:nvPr/>
          </p:nvCxnSpPr>
          <p:spPr>
            <a:xfrm>
              <a:off x="8483139" y="3596080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92">
            <a:extLst>
              <a:ext uri="{FF2B5EF4-FFF2-40B4-BE49-F238E27FC236}">
                <a16:creationId xmlns:a16="http://schemas.microsoft.com/office/drawing/2014/main" id="{525B95F7-74CB-1106-2467-458F31055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28539" y="4427301"/>
            <a:ext cx="2250258" cy="2243861"/>
            <a:chOff x="8483136" y="1346003"/>
            <a:chExt cx="3047138" cy="1898005"/>
          </a:xfrm>
        </p:grpSpPr>
        <p:sp>
          <p:nvSpPr>
            <p:cNvPr id="160" name="TextBox 100">
              <a:extLst>
                <a:ext uri="{FF2B5EF4-FFF2-40B4-BE49-F238E27FC236}">
                  <a16:creationId xmlns:a16="http://schemas.microsoft.com/office/drawing/2014/main" id="{DA101EAF-8AEF-E751-2D46-8900EFEB02BF}"/>
                </a:ext>
              </a:extLst>
            </p:cNvPr>
            <p:cNvSpPr txBox="1"/>
            <p:nvPr/>
          </p:nvSpPr>
          <p:spPr>
            <a:xfrm>
              <a:off x="8483136" y="1346003"/>
              <a:ext cx="3047138" cy="2343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effectLst/>
                </a:rPr>
                <a:t>7. Use Approved Tools</a:t>
              </a:r>
            </a:p>
          </p:txBody>
        </p:sp>
        <p:cxnSp>
          <p:nvCxnSpPr>
            <p:cNvPr id="162" name="Straight Connector 107">
              <a:extLst>
                <a:ext uri="{FF2B5EF4-FFF2-40B4-BE49-F238E27FC236}">
                  <a16:creationId xmlns:a16="http://schemas.microsoft.com/office/drawing/2014/main" id="{1CDBC4DC-01EC-D787-B2E4-E0BA95F5900E}"/>
                </a:ext>
              </a:extLst>
            </p:cNvPr>
            <p:cNvCxnSpPr>
              <a:cxnSpLocks/>
            </p:cNvCxnSpPr>
            <p:nvPr/>
          </p:nvCxnSpPr>
          <p:spPr>
            <a:xfrm>
              <a:off x="8534157" y="3244008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92">
            <a:extLst>
              <a:ext uri="{FF2B5EF4-FFF2-40B4-BE49-F238E27FC236}">
                <a16:creationId xmlns:a16="http://schemas.microsoft.com/office/drawing/2014/main" id="{94F020D8-CD65-E185-F2F1-AC0746C5C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6591" y="4427301"/>
            <a:ext cx="2250257" cy="2251243"/>
            <a:chOff x="8483139" y="1346003"/>
            <a:chExt cx="3047138" cy="1888531"/>
          </a:xfrm>
        </p:grpSpPr>
        <p:sp>
          <p:nvSpPr>
            <p:cNvPr id="164" name="TextBox 100">
              <a:extLst>
                <a:ext uri="{FF2B5EF4-FFF2-40B4-BE49-F238E27FC236}">
                  <a16:creationId xmlns:a16="http://schemas.microsoft.com/office/drawing/2014/main" id="{37C31541-CFFB-E2D3-4F68-B43FFC40948C}"/>
                </a:ext>
              </a:extLst>
            </p:cNvPr>
            <p:cNvSpPr txBox="1"/>
            <p:nvPr/>
          </p:nvSpPr>
          <p:spPr>
            <a:xfrm>
              <a:off x="8483139" y="1346003"/>
              <a:ext cx="3047138" cy="697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6. Manage Security Risk Of Third-Party Components</a:t>
              </a:r>
            </a:p>
          </p:txBody>
        </p:sp>
        <p:cxnSp>
          <p:nvCxnSpPr>
            <p:cNvPr id="166" name="Straight Connector 107">
              <a:extLst>
                <a:ext uri="{FF2B5EF4-FFF2-40B4-BE49-F238E27FC236}">
                  <a16:creationId xmlns:a16="http://schemas.microsoft.com/office/drawing/2014/main" id="{886B7AC0-C205-BAE3-74C7-139BC094401C}"/>
                </a:ext>
              </a:extLst>
            </p:cNvPr>
            <p:cNvCxnSpPr>
              <a:cxnSpLocks/>
            </p:cNvCxnSpPr>
            <p:nvPr/>
          </p:nvCxnSpPr>
          <p:spPr>
            <a:xfrm>
              <a:off x="8507913" y="3234534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2">
            <a:extLst>
              <a:ext uri="{FF2B5EF4-FFF2-40B4-BE49-F238E27FC236}">
                <a16:creationId xmlns:a16="http://schemas.microsoft.com/office/drawing/2014/main" id="{4DD1194B-9E2E-3645-7133-6568009EC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5006" y="4427302"/>
            <a:ext cx="2250257" cy="2243860"/>
            <a:chOff x="8483139" y="1346003"/>
            <a:chExt cx="3047138" cy="1838074"/>
          </a:xfrm>
        </p:grpSpPr>
        <p:sp>
          <p:nvSpPr>
            <p:cNvPr id="168" name="TextBox 100">
              <a:extLst>
                <a:ext uri="{FF2B5EF4-FFF2-40B4-BE49-F238E27FC236}">
                  <a16:creationId xmlns:a16="http://schemas.microsoft.com/office/drawing/2014/main" id="{A0DDB4AD-704E-421B-1064-41E51517D910}"/>
                </a:ext>
              </a:extLst>
            </p:cNvPr>
            <p:cNvSpPr txBox="1"/>
            <p:nvPr/>
          </p:nvSpPr>
          <p:spPr>
            <a:xfrm>
              <a:off x="8483139" y="1346003"/>
              <a:ext cx="3047138" cy="6807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8. </a:t>
              </a:r>
              <a:r>
                <a:rPr lang="it-IT" b="1" dirty="0" err="1">
                  <a:effectLst/>
                </a:rPr>
                <a:t>Perform</a:t>
              </a:r>
              <a:r>
                <a:rPr lang="it-IT" b="1" dirty="0">
                  <a:effectLst/>
                </a:rPr>
                <a:t> SAST e DAST (con </a:t>
              </a:r>
              <a:r>
                <a:rPr lang="it-IT" b="1" dirty="0" err="1">
                  <a:effectLst/>
                </a:rPr>
                <a:t>GitLab</a:t>
              </a:r>
              <a:r>
                <a:rPr lang="it-IT" b="1" dirty="0">
                  <a:effectLst/>
                </a:rPr>
                <a:t>)</a:t>
              </a:r>
            </a:p>
            <a:p>
              <a:endPara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0" name="Straight Connector 107">
              <a:extLst>
                <a:ext uri="{FF2B5EF4-FFF2-40B4-BE49-F238E27FC236}">
                  <a16:creationId xmlns:a16="http://schemas.microsoft.com/office/drawing/2014/main" id="{D25CE593-1319-A0FB-4475-753A2E4F3E98}"/>
                </a:ext>
              </a:extLst>
            </p:cNvPr>
            <p:cNvCxnSpPr>
              <a:cxnSpLocks/>
            </p:cNvCxnSpPr>
            <p:nvPr/>
          </p:nvCxnSpPr>
          <p:spPr>
            <a:xfrm>
              <a:off x="8534160" y="3184077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Parallelogram 3">
            <a:extLst>
              <a:ext uri="{FF2B5EF4-FFF2-40B4-BE49-F238E27FC236}">
                <a16:creationId xmlns:a16="http://schemas.microsoft.com/office/drawing/2014/main" id="{8F30F37C-582F-14F3-42C5-606AE6353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3036" y="1066408"/>
            <a:ext cx="2461260" cy="2683592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Parallelogram 3">
            <a:extLst>
              <a:ext uri="{FF2B5EF4-FFF2-40B4-BE49-F238E27FC236}">
                <a16:creationId xmlns:a16="http://schemas.microsoft.com/office/drawing/2014/main" id="{F41A3E3D-921A-354F-00D3-D928D5B88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86742" y="1066408"/>
            <a:ext cx="2461260" cy="2683592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92">
            <a:extLst>
              <a:ext uri="{FF2B5EF4-FFF2-40B4-BE49-F238E27FC236}">
                <a16:creationId xmlns:a16="http://schemas.microsoft.com/office/drawing/2014/main" id="{B8C42AA2-FC3B-73EF-0276-6AE72070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93983" y="1319302"/>
            <a:ext cx="2250257" cy="2345510"/>
            <a:chOff x="8483139" y="1346003"/>
            <a:chExt cx="3047138" cy="2344297"/>
          </a:xfrm>
        </p:grpSpPr>
        <p:sp>
          <p:nvSpPr>
            <p:cNvPr id="7" name="TextBox 100">
              <a:extLst>
                <a:ext uri="{FF2B5EF4-FFF2-40B4-BE49-F238E27FC236}">
                  <a16:creationId xmlns:a16="http://schemas.microsoft.com/office/drawing/2014/main" id="{D51CE754-1A39-8413-717A-EAA38246B816}"/>
                </a:ext>
              </a:extLst>
            </p:cNvPr>
            <p:cNvSpPr txBox="1"/>
            <p:nvPr/>
          </p:nvSpPr>
          <p:spPr>
            <a:xfrm>
              <a:off x="8483139" y="1346003"/>
              <a:ext cx="3047138" cy="2768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1. </a:t>
              </a:r>
              <a:r>
                <a:rPr lang="en-US" b="1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Introduzione</a:t>
              </a:r>
              <a:endPara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Rectangle 102">
              <a:extLst>
                <a:ext uri="{FF2B5EF4-FFF2-40B4-BE49-F238E27FC236}">
                  <a16:creationId xmlns:a16="http://schemas.microsoft.com/office/drawing/2014/main" id="{26DC8F7F-72A0-A5C6-C809-428189835B65}"/>
                </a:ext>
              </a:extLst>
            </p:cNvPr>
            <p:cNvSpPr/>
            <p:nvPr/>
          </p:nvSpPr>
          <p:spPr>
            <a:xfrm>
              <a:off x="8506293" y="1930933"/>
              <a:ext cx="2820840" cy="98437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85750" indent="-285750">
                <a:buSzPct val="100000"/>
                <a:buFont typeface="Arial" panose="020B0604020202020204" pitchFamily="34" charset="0"/>
                <a:buChar char="•"/>
              </a:pPr>
              <a:r>
                <a:rPr lang="en-US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Obiettivo</a:t>
              </a: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</a:pPr>
              <a:r>
                <a:rPr lang="en-US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Sezioni </a:t>
              </a:r>
              <a:r>
                <a:rPr lang="en-US" sz="1600" i="1" dirty="0" err="1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tematiche</a:t>
              </a:r>
              <a:endPara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  <a:p>
              <a:pPr>
                <a:buSzPct val="100000"/>
              </a:pPr>
              <a:br>
                <a:rPr lang="en-US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</a:br>
              <a:endPara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cxnSp>
          <p:nvCxnSpPr>
            <p:cNvPr id="9" name="Straight Connector 107">
              <a:extLst>
                <a:ext uri="{FF2B5EF4-FFF2-40B4-BE49-F238E27FC236}">
                  <a16:creationId xmlns:a16="http://schemas.microsoft.com/office/drawing/2014/main" id="{F1DE5136-1150-3FDA-C148-39FA24961DC5}"/>
                </a:ext>
              </a:extLst>
            </p:cNvPr>
            <p:cNvCxnSpPr>
              <a:cxnSpLocks/>
            </p:cNvCxnSpPr>
            <p:nvPr/>
          </p:nvCxnSpPr>
          <p:spPr>
            <a:xfrm>
              <a:off x="8483139" y="3690300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2">
            <a:extLst>
              <a:ext uri="{FF2B5EF4-FFF2-40B4-BE49-F238E27FC236}">
                <a16:creationId xmlns:a16="http://schemas.microsoft.com/office/drawing/2014/main" id="{E1484463-613C-3711-D7E4-81FCE334D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28539" y="1319301"/>
            <a:ext cx="2250258" cy="2322121"/>
            <a:chOff x="8483136" y="1346003"/>
            <a:chExt cx="3047138" cy="1964203"/>
          </a:xfrm>
        </p:grpSpPr>
        <p:sp>
          <p:nvSpPr>
            <p:cNvPr id="11" name="TextBox 100">
              <a:extLst>
                <a:ext uri="{FF2B5EF4-FFF2-40B4-BE49-F238E27FC236}">
                  <a16:creationId xmlns:a16="http://schemas.microsoft.com/office/drawing/2014/main" id="{1A2067BC-5F63-7841-4A1C-FCF125459709}"/>
                </a:ext>
              </a:extLst>
            </p:cNvPr>
            <p:cNvSpPr txBox="1"/>
            <p:nvPr/>
          </p:nvSpPr>
          <p:spPr>
            <a:xfrm>
              <a:off x="8483136" y="1346003"/>
              <a:ext cx="3047138" cy="4686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3. </a:t>
              </a:r>
              <a:r>
                <a:rPr lang="en-US" b="1" dirty="0">
                  <a:solidFill>
                    <a:schemeClr val="bg1"/>
                  </a:solidFill>
                  <a:effectLst/>
                </a:rPr>
                <a:t>Define Metrics and Compliance Reporting</a:t>
              </a:r>
            </a:p>
          </p:txBody>
        </p:sp>
        <p:cxnSp>
          <p:nvCxnSpPr>
            <p:cNvPr id="13" name="Straight Connector 107">
              <a:extLst>
                <a:ext uri="{FF2B5EF4-FFF2-40B4-BE49-F238E27FC236}">
                  <a16:creationId xmlns:a16="http://schemas.microsoft.com/office/drawing/2014/main" id="{E7640051-A12A-2785-759A-D7B3D228FC94}"/>
                </a:ext>
              </a:extLst>
            </p:cNvPr>
            <p:cNvCxnSpPr>
              <a:cxnSpLocks/>
            </p:cNvCxnSpPr>
            <p:nvPr/>
          </p:nvCxnSpPr>
          <p:spPr>
            <a:xfrm>
              <a:off x="8534157" y="3310206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00">
            <a:extLst>
              <a:ext uri="{FF2B5EF4-FFF2-40B4-BE49-F238E27FC236}">
                <a16:creationId xmlns:a16="http://schemas.microsoft.com/office/drawing/2014/main" id="{D2E04454-7F50-FEA9-7CE3-51EA46E70423}"/>
              </a:ext>
            </a:extLst>
          </p:cNvPr>
          <p:cNvSpPr txBox="1"/>
          <p:nvPr/>
        </p:nvSpPr>
        <p:spPr>
          <a:xfrm>
            <a:off x="3756591" y="1319301"/>
            <a:ext cx="225025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Define Security Requirements </a:t>
            </a:r>
          </a:p>
        </p:txBody>
      </p:sp>
      <p:grpSp>
        <p:nvGrpSpPr>
          <p:cNvPr id="18" name="Group 92">
            <a:extLst>
              <a:ext uri="{FF2B5EF4-FFF2-40B4-BE49-F238E27FC236}">
                <a16:creationId xmlns:a16="http://schemas.microsoft.com/office/drawing/2014/main" id="{B49C5191-E45E-3F4A-C420-B08E5AC45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5006" y="1319302"/>
            <a:ext cx="2250257" cy="2322121"/>
            <a:chOff x="8483139" y="1346003"/>
            <a:chExt cx="3047138" cy="1902182"/>
          </a:xfrm>
        </p:grpSpPr>
        <p:sp>
          <p:nvSpPr>
            <p:cNvPr id="19" name="TextBox 100">
              <a:extLst>
                <a:ext uri="{FF2B5EF4-FFF2-40B4-BE49-F238E27FC236}">
                  <a16:creationId xmlns:a16="http://schemas.microsoft.com/office/drawing/2014/main" id="{24978841-86A1-0E50-E825-BA8F8E7150A4}"/>
                </a:ext>
              </a:extLst>
            </p:cNvPr>
            <p:cNvSpPr txBox="1"/>
            <p:nvPr/>
          </p:nvSpPr>
          <p:spPr>
            <a:xfrm>
              <a:off x="8483139" y="1346003"/>
              <a:ext cx="3047138" cy="453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4. Perform Threat Modeling</a:t>
              </a:r>
            </a:p>
          </p:txBody>
        </p:sp>
        <p:cxnSp>
          <p:nvCxnSpPr>
            <p:cNvPr id="21" name="Straight Connector 107">
              <a:extLst>
                <a:ext uri="{FF2B5EF4-FFF2-40B4-BE49-F238E27FC236}">
                  <a16:creationId xmlns:a16="http://schemas.microsoft.com/office/drawing/2014/main" id="{FE437226-42FB-0A80-19D8-01E49EE4F4D6}"/>
                </a:ext>
              </a:extLst>
            </p:cNvPr>
            <p:cNvCxnSpPr>
              <a:cxnSpLocks/>
            </p:cNvCxnSpPr>
            <p:nvPr/>
          </p:nvCxnSpPr>
          <p:spPr>
            <a:xfrm>
              <a:off x="8509015" y="3248185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EBC48A25-EE08-5E54-EC8C-1053AEEA3710}"/>
              </a:ext>
            </a:extLst>
          </p:cNvPr>
          <p:cNvCxnSpPr>
            <a:cxnSpLocks/>
          </p:cNvCxnSpPr>
          <p:nvPr/>
        </p:nvCxnSpPr>
        <p:spPr>
          <a:xfrm>
            <a:off x="1224568" y="3987688"/>
            <a:ext cx="9742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02">
            <a:extLst>
              <a:ext uri="{FF2B5EF4-FFF2-40B4-BE49-F238E27FC236}">
                <a16:creationId xmlns:a16="http://schemas.microsoft.com/office/drawing/2014/main" id="{12D394C7-4149-2A3D-7A5D-800A76F78F0A}"/>
              </a:ext>
            </a:extLst>
          </p:cNvPr>
          <p:cNvSpPr/>
          <p:nvPr/>
        </p:nvSpPr>
        <p:spPr>
          <a:xfrm>
            <a:off x="3798711" y="1951262"/>
            <a:ext cx="2282885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F3B73"/>
                </a:solidFill>
                <a:latin typeface="+mj-lt"/>
                <a:cs typeface="Segoe UI" panose="020B0502040204020203" pitchFamily="34" charset="0"/>
              </a:rPr>
              <a:t>Modellazione </a:t>
            </a:r>
            <a:r>
              <a:rPr lang="en-US" sz="1600" i="1" dirty="0" err="1">
                <a:solidFill>
                  <a:srgbClr val="1F3B73"/>
                </a:solidFill>
                <a:latin typeface="+mj-lt"/>
                <a:cs typeface="Segoe UI" panose="020B0502040204020203" pitchFamily="34" charset="0"/>
              </a:rPr>
              <a:t>tramite</a:t>
            </a:r>
            <a:r>
              <a:rPr lang="en-US" sz="1600" i="1" dirty="0">
                <a:solidFill>
                  <a:srgbClr val="1F3B73"/>
                </a:solidFill>
                <a:latin typeface="+mj-lt"/>
                <a:cs typeface="Segoe UI" panose="020B0502040204020203" pitchFamily="34" charset="0"/>
              </a:rPr>
              <a:t> Abuse Case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F3B73"/>
                </a:solidFill>
                <a:latin typeface="+mj-lt"/>
                <a:cs typeface="Segoe UI" panose="020B0502040204020203" pitchFamily="34" charset="0"/>
              </a:rPr>
              <a:t>Abuse Case Mapping (</a:t>
            </a:r>
            <a:r>
              <a:rPr lang="en-US" sz="1600" i="1" dirty="0" err="1">
                <a:solidFill>
                  <a:srgbClr val="1F3B73"/>
                </a:solidFill>
                <a:latin typeface="+mj-lt"/>
                <a:cs typeface="Segoe UI" panose="020B0502040204020203" pitchFamily="34" charset="0"/>
              </a:rPr>
              <a:t>Esempi</a:t>
            </a:r>
            <a:r>
              <a:rPr lang="en-US" sz="1600" i="1" dirty="0">
                <a:solidFill>
                  <a:srgbClr val="1F3B73"/>
                </a:solidFill>
                <a:latin typeface="+mj-lt"/>
                <a:cs typeface="Segoe UI" panose="020B0502040204020203" pitchFamily="34" charset="0"/>
              </a:rPr>
              <a:t>)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F3B73"/>
                </a:solidFill>
                <a:latin typeface="+mj-lt"/>
                <a:cs typeface="Segoe UI" panose="020B0502040204020203" pitchFamily="34" charset="0"/>
              </a:rPr>
              <a:t>Implementazioni </a:t>
            </a:r>
            <a:r>
              <a:rPr lang="en-US" sz="1600" i="1" dirty="0" err="1">
                <a:solidFill>
                  <a:srgbClr val="1F3B73"/>
                </a:solidFill>
                <a:latin typeface="+mj-lt"/>
                <a:cs typeface="Segoe UI" panose="020B0502040204020203" pitchFamily="34" charset="0"/>
              </a:rPr>
              <a:t>Effettive</a:t>
            </a:r>
            <a:r>
              <a:rPr lang="en-US" sz="1600" i="1" dirty="0">
                <a:solidFill>
                  <a:srgbClr val="1F3B73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F3B73"/>
                </a:solidFill>
                <a:latin typeface="+mj-lt"/>
                <a:cs typeface="Segoe UI" panose="020B0502040204020203" pitchFamily="34" charset="0"/>
              </a:rPr>
              <a:t>delle</a:t>
            </a:r>
            <a:r>
              <a:rPr lang="en-US" sz="1600" i="1" dirty="0">
                <a:solidFill>
                  <a:srgbClr val="1F3B73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F3B73"/>
                </a:solidFill>
                <a:latin typeface="+mj-lt"/>
                <a:cs typeface="Segoe UI" panose="020B0502040204020203" pitchFamily="34" charset="0"/>
              </a:rPr>
              <a:t>Contromisure</a:t>
            </a:r>
            <a:endParaRPr lang="en-US" sz="1600" i="1" dirty="0">
              <a:solidFill>
                <a:srgbClr val="1F3B73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sz="1600" i="1" dirty="0">
              <a:solidFill>
                <a:srgbClr val="1F3B73"/>
              </a:solidFill>
              <a:latin typeface="+mj-lt"/>
              <a:cs typeface="Segoe UI" panose="020B0502040204020203" pitchFamily="34" charset="0"/>
            </a:endParaRPr>
          </a:p>
          <a:p>
            <a:pPr>
              <a:buSzPct val="100000"/>
            </a:pPr>
            <a:br>
              <a:rPr lang="en-US" sz="1600" i="1" dirty="0">
                <a:solidFill>
                  <a:srgbClr val="1F3B73"/>
                </a:solidFill>
                <a:latin typeface="+mj-lt"/>
                <a:cs typeface="Segoe UI" panose="020B0502040204020203" pitchFamily="34" charset="0"/>
              </a:rPr>
            </a:br>
            <a:endParaRPr lang="en-US" sz="1600" i="1" dirty="0">
              <a:solidFill>
                <a:srgbClr val="1F3B73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28" name="Straight Connector 107">
            <a:extLst>
              <a:ext uri="{FF2B5EF4-FFF2-40B4-BE49-F238E27FC236}">
                <a16:creationId xmlns:a16="http://schemas.microsoft.com/office/drawing/2014/main" id="{63D83A54-C657-8BFA-6637-F0E36AAE2612}"/>
              </a:ext>
            </a:extLst>
          </p:cNvPr>
          <p:cNvCxnSpPr>
            <a:cxnSpLocks/>
          </p:cNvCxnSpPr>
          <p:nvPr/>
        </p:nvCxnSpPr>
        <p:spPr>
          <a:xfrm>
            <a:off x="3756591" y="3664812"/>
            <a:ext cx="221257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02">
            <a:extLst>
              <a:ext uri="{FF2B5EF4-FFF2-40B4-BE49-F238E27FC236}">
                <a16:creationId xmlns:a16="http://schemas.microsoft.com/office/drawing/2014/main" id="{79DA9203-165F-ABA6-E016-508FDCCA4937}"/>
              </a:ext>
            </a:extLst>
          </p:cNvPr>
          <p:cNvSpPr/>
          <p:nvPr/>
        </p:nvSpPr>
        <p:spPr>
          <a:xfrm>
            <a:off x="6351164" y="1945610"/>
            <a:ext cx="2330717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it-IT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Vulnerabilità rilevate tramite </a:t>
            </a:r>
            <a:r>
              <a:rPr lang="it-IT" sz="1600" i="1" dirty="0" err="1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NodeJsScan</a:t>
            </a:r>
            <a:r>
              <a:rPr lang="it-IT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 (esempio)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Valutazione del </a:t>
            </a:r>
            <a:r>
              <a:rPr lang="en-US" sz="1600" i="1" dirty="0" err="1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Rischio</a:t>
            </a:r>
            <a:endParaRPr lang="en-US" sz="1600" i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it-IT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Tracciabilità e Reporting nel Repository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sz="1600" i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  <a:p>
            <a:pPr>
              <a:buSzPct val="100000"/>
            </a:pPr>
            <a:br>
              <a: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</a:br>
            <a:endParaRPr lang="en-US" sz="1600" i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31" name="Rectangle 102">
            <a:extLst>
              <a:ext uri="{FF2B5EF4-FFF2-40B4-BE49-F238E27FC236}">
                <a16:creationId xmlns:a16="http://schemas.microsoft.com/office/drawing/2014/main" id="{3200B8C6-B23A-FF54-4B89-AE8F7E460DFE}"/>
              </a:ext>
            </a:extLst>
          </p:cNvPr>
          <p:cNvSpPr/>
          <p:nvPr/>
        </p:nvSpPr>
        <p:spPr>
          <a:xfrm>
            <a:off x="8954115" y="1904535"/>
            <a:ext cx="2282885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F3B73"/>
                </a:solidFill>
                <a:latin typeface="+mj-lt"/>
                <a:cs typeface="Segoe UI" panose="020B0502040204020203" pitchFamily="34" charset="0"/>
              </a:rPr>
              <a:t>Data Flow Diagram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F3B73"/>
                </a:solidFill>
                <a:latin typeface="+mj-lt"/>
                <a:cs typeface="Segoe UI" panose="020B0502040204020203" pitchFamily="34" charset="0"/>
              </a:rPr>
              <a:t>STRIDE Threat Modeling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F3B73"/>
                </a:solidFill>
                <a:latin typeface="+mj-lt"/>
                <a:cs typeface="Segoe UI" panose="020B0502040204020203" pitchFamily="34" charset="0"/>
              </a:rPr>
              <a:t>LINDDUN Privacy Modeling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sz="1600" i="1" dirty="0">
              <a:solidFill>
                <a:srgbClr val="1F3B73"/>
              </a:solidFill>
              <a:latin typeface="+mj-lt"/>
              <a:cs typeface="Segoe UI" panose="020B0502040204020203" pitchFamily="34" charset="0"/>
            </a:endParaRPr>
          </a:p>
          <a:p>
            <a:pPr>
              <a:buSzPct val="100000"/>
            </a:pPr>
            <a:br>
              <a:rPr lang="en-US" sz="1600" i="1" dirty="0">
                <a:solidFill>
                  <a:srgbClr val="1F3B73"/>
                </a:solidFill>
                <a:latin typeface="+mj-lt"/>
                <a:cs typeface="Segoe UI" panose="020B0502040204020203" pitchFamily="34" charset="0"/>
              </a:rPr>
            </a:br>
            <a:endParaRPr lang="en-US" sz="1600" i="1" dirty="0">
              <a:solidFill>
                <a:srgbClr val="1F3B73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33" name="Rectangle 102">
            <a:extLst>
              <a:ext uri="{FF2B5EF4-FFF2-40B4-BE49-F238E27FC236}">
                <a16:creationId xmlns:a16="http://schemas.microsoft.com/office/drawing/2014/main" id="{8E14C20C-10EC-15BA-22C5-2109D56BC4F0}"/>
              </a:ext>
            </a:extLst>
          </p:cNvPr>
          <p:cNvSpPr/>
          <p:nvPr/>
        </p:nvSpPr>
        <p:spPr>
          <a:xfrm>
            <a:off x="1193983" y="5326069"/>
            <a:ext cx="2250256" cy="1969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Crittografia in Keycloak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HTTPS con Cert Manager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Token custom </a:t>
            </a:r>
            <a:r>
              <a:rPr lang="en-US" sz="1600" i="1" dirty="0" err="1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nel</a:t>
            </a:r>
            <a:r>
              <a: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 backend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sz="1600" i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  <a:p>
            <a:pPr>
              <a:buSzPct val="100000"/>
            </a:pPr>
            <a:br>
              <a: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</a:br>
            <a:endParaRPr lang="en-US" sz="1600" i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34" name="Rectangle 102">
            <a:extLst>
              <a:ext uri="{FF2B5EF4-FFF2-40B4-BE49-F238E27FC236}">
                <a16:creationId xmlns:a16="http://schemas.microsoft.com/office/drawing/2014/main" id="{808BC636-C4C7-A763-3694-75AF0C5A684A}"/>
              </a:ext>
            </a:extLst>
          </p:cNvPr>
          <p:cNvSpPr/>
          <p:nvPr/>
        </p:nvSpPr>
        <p:spPr>
          <a:xfrm>
            <a:off x="3781171" y="5258298"/>
            <a:ext cx="2282885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F3B73"/>
                </a:solidFill>
                <a:latin typeface="+mj-lt"/>
                <a:cs typeface="Segoe UI" panose="020B0502040204020203" pitchFamily="34" charset="0"/>
              </a:rPr>
              <a:t>Analisi </a:t>
            </a:r>
            <a:r>
              <a:rPr lang="en-US" sz="1600" i="1" dirty="0" err="1">
                <a:solidFill>
                  <a:srgbClr val="1F3B73"/>
                </a:solidFill>
                <a:latin typeface="+mj-lt"/>
                <a:cs typeface="Segoe UI" panose="020B0502040204020203" pitchFamily="34" charset="0"/>
              </a:rPr>
              <a:t>dipendenze</a:t>
            </a:r>
            <a:r>
              <a:rPr lang="en-US" sz="1600" i="1" dirty="0">
                <a:solidFill>
                  <a:srgbClr val="1F3B73"/>
                </a:solidFill>
                <a:latin typeface="+mj-lt"/>
                <a:cs typeface="Segoe UI" panose="020B0502040204020203" pitchFamily="34" charset="0"/>
              </a:rPr>
              <a:t> Node.js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F3B73"/>
                </a:solidFill>
                <a:latin typeface="+mj-lt"/>
                <a:cs typeface="Segoe UI" panose="020B0502040204020203" pitchFamily="34" charset="0"/>
              </a:rPr>
              <a:t>Analisi container e Helm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sz="1600" i="1" dirty="0">
              <a:solidFill>
                <a:srgbClr val="1F3B73"/>
              </a:solidFill>
              <a:latin typeface="+mj-lt"/>
              <a:cs typeface="Segoe UI" panose="020B0502040204020203" pitchFamily="34" charset="0"/>
            </a:endParaRPr>
          </a:p>
          <a:p>
            <a:pPr>
              <a:buSzPct val="100000"/>
            </a:pPr>
            <a:br>
              <a:rPr lang="en-US" sz="1600" i="1" dirty="0">
                <a:solidFill>
                  <a:srgbClr val="1F3B73"/>
                </a:solidFill>
                <a:latin typeface="+mj-lt"/>
                <a:cs typeface="Segoe UI" panose="020B0502040204020203" pitchFamily="34" charset="0"/>
              </a:rPr>
            </a:br>
            <a:endParaRPr lang="en-US" sz="1600" i="1" dirty="0">
              <a:solidFill>
                <a:srgbClr val="1F3B73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36" name="Rectangle 102">
            <a:extLst>
              <a:ext uri="{FF2B5EF4-FFF2-40B4-BE49-F238E27FC236}">
                <a16:creationId xmlns:a16="http://schemas.microsoft.com/office/drawing/2014/main" id="{B73AC1CB-D0A8-61FA-2C63-10614F22F056}"/>
              </a:ext>
            </a:extLst>
          </p:cNvPr>
          <p:cNvSpPr/>
          <p:nvPr/>
        </p:nvSpPr>
        <p:spPr>
          <a:xfrm>
            <a:off x="6347379" y="5205152"/>
            <a:ext cx="2250256" cy="270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it-IT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Verifica degli strumenti di sviluppo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it-IT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Immagini Docker firmate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it-IT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Conservazione e tracciabilità delle firme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it-IT" sz="1600" i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it-IT" sz="1600" i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sz="1600" i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  <a:p>
            <a:pPr>
              <a:buSzPct val="100000"/>
            </a:pPr>
            <a:br>
              <a: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</a:br>
            <a:endParaRPr lang="en-US" sz="1600" i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37" name="Rectangle 102">
            <a:extLst>
              <a:ext uri="{FF2B5EF4-FFF2-40B4-BE49-F238E27FC236}">
                <a16:creationId xmlns:a16="http://schemas.microsoft.com/office/drawing/2014/main" id="{316BA27F-02F0-1E97-6B65-19DEE583BD55}"/>
              </a:ext>
            </a:extLst>
          </p:cNvPr>
          <p:cNvSpPr/>
          <p:nvPr/>
        </p:nvSpPr>
        <p:spPr>
          <a:xfrm>
            <a:off x="8935006" y="5144970"/>
            <a:ext cx="2282885" cy="1969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1F3B73"/>
                </a:solidFill>
                <a:latin typeface="+mj-lt"/>
                <a:cs typeface="Segoe UI" panose="020B0502040204020203" pitchFamily="34" charset="0"/>
              </a:rPr>
              <a:t>SAST – Analisi </a:t>
            </a:r>
            <a:r>
              <a:rPr lang="en-US" sz="1600" i="1" dirty="0" err="1">
                <a:solidFill>
                  <a:srgbClr val="1F3B73"/>
                </a:solidFill>
                <a:latin typeface="+mj-lt"/>
                <a:cs typeface="Segoe UI" panose="020B0502040204020203" pitchFamily="34" charset="0"/>
              </a:rPr>
              <a:t>statica</a:t>
            </a:r>
            <a:r>
              <a:rPr lang="en-US" sz="1600" i="1" dirty="0">
                <a:solidFill>
                  <a:srgbClr val="1F3B73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1600" i="1" dirty="0" err="1">
                <a:solidFill>
                  <a:srgbClr val="1F3B73"/>
                </a:solidFill>
                <a:latin typeface="+mj-lt"/>
                <a:cs typeface="Segoe UI" panose="020B0502040204020203" pitchFamily="34" charset="0"/>
              </a:rPr>
              <a:t>automatica</a:t>
            </a:r>
            <a:endParaRPr lang="en-US" sz="1600" i="1" dirty="0">
              <a:solidFill>
                <a:srgbClr val="1F3B73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it-IT" sz="1600" i="1" dirty="0">
                <a:solidFill>
                  <a:srgbClr val="1F3B73"/>
                </a:solidFill>
                <a:latin typeface="+mj-lt"/>
                <a:cs typeface="Segoe UI" panose="020B0502040204020203" pitchFamily="34" charset="0"/>
              </a:rPr>
              <a:t>DAST – Verifica </a:t>
            </a:r>
            <a:r>
              <a:rPr lang="it-IT" sz="1600" i="1" dirty="0" err="1">
                <a:solidFill>
                  <a:srgbClr val="1F3B73"/>
                </a:solidFill>
                <a:latin typeface="+mj-lt"/>
                <a:cs typeface="Segoe UI" panose="020B0502040204020203" pitchFamily="34" charset="0"/>
              </a:rPr>
              <a:t>runtime</a:t>
            </a:r>
            <a:r>
              <a:rPr lang="it-IT" sz="1600" i="1" dirty="0">
                <a:solidFill>
                  <a:srgbClr val="1F3B73"/>
                </a:solidFill>
                <a:latin typeface="+mj-lt"/>
                <a:cs typeface="Segoe UI" panose="020B0502040204020203" pitchFamily="34" charset="0"/>
              </a:rPr>
              <a:t> con ZAP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rgbClr val="1F3B73"/>
                </a:solidFill>
                <a:latin typeface="+mj-lt"/>
                <a:cs typeface="Segoe UI" panose="020B0502040204020203" pitchFamily="34" charset="0"/>
              </a:rPr>
              <a:t>Raccolta</a:t>
            </a:r>
            <a:r>
              <a:rPr lang="en-US" sz="1600" i="1" dirty="0">
                <a:solidFill>
                  <a:srgbClr val="1F3B73"/>
                </a:solidFill>
                <a:latin typeface="+mj-lt"/>
                <a:cs typeface="Segoe UI" panose="020B0502040204020203" pitchFamily="34" charset="0"/>
              </a:rPr>
              <a:t> Report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US" sz="1600" i="1" dirty="0">
              <a:solidFill>
                <a:srgbClr val="1F3B73"/>
              </a:solidFill>
              <a:latin typeface="+mj-lt"/>
              <a:cs typeface="Segoe UI" panose="020B0502040204020203" pitchFamily="34" charset="0"/>
            </a:endParaRPr>
          </a:p>
          <a:p>
            <a:pPr>
              <a:buSzPct val="100000"/>
            </a:pPr>
            <a:br>
              <a:rPr lang="en-US" sz="1600" i="1" dirty="0">
                <a:solidFill>
                  <a:srgbClr val="1F3B73"/>
                </a:solidFill>
                <a:latin typeface="+mj-lt"/>
                <a:cs typeface="Segoe UI" panose="020B0502040204020203" pitchFamily="34" charset="0"/>
              </a:rPr>
            </a:br>
            <a:endParaRPr lang="en-US" sz="1600" i="1" dirty="0">
              <a:solidFill>
                <a:srgbClr val="1F3B73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04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CD5CD-FC04-752C-47C1-456B18391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3">
            <a:extLst>
              <a:ext uri="{FF2B5EF4-FFF2-40B4-BE49-F238E27FC236}">
                <a16:creationId xmlns:a16="http://schemas.microsoft.com/office/drawing/2014/main" id="{61485CB6-E332-E512-31EF-44E3BFEA7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98000" y="1214896"/>
            <a:ext cx="4194000" cy="5663469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F7BD5E3F-EAE9-C03E-47BB-923A9BC0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4CC53-0335-E87C-AED8-53745D28188C}"/>
              </a:ext>
            </a:extLst>
          </p:cNvPr>
          <p:cNvSpPr txBox="1"/>
          <p:nvPr/>
        </p:nvSpPr>
        <p:spPr>
          <a:xfrm>
            <a:off x="3205368" y="111255"/>
            <a:ext cx="827622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And Use Cryptography Standards</a:t>
            </a:r>
          </a:p>
        </p:txBody>
      </p:sp>
      <p:pic>
        <p:nvPicPr>
          <p:cNvPr id="69" name="Immagine 68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BFE81197-1B94-F3D0-EE42-D6FF90FE6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142843"/>
            <a:ext cx="1787858" cy="503622"/>
          </a:xfrm>
          <a:prstGeom prst="rect">
            <a:avLst/>
          </a:prstGeom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6F0A8160-8366-63C4-9C04-90DABA92D108}"/>
              </a:ext>
            </a:extLst>
          </p:cNvPr>
          <p:cNvSpPr txBox="1"/>
          <p:nvPr/>
        </p:nvSpPr>
        <p:spPr>
          <a:xfrm>
            <a:off x="0" y="681202"/>
            <a:ext cx="28440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Adobe Caslon Pro" panose="0205050205050A020403" pitchFamily="18" charset="0"/>
                <a:ea typeface="NSimSun" panose="02010609030101010101" pitchFamily="49" charset="-122"/>
              </a:rPr>
              <a:t>Dip. di Ingegneria Elettrica e delle Tecnologie dell’Informazione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8F46551F-F3EA-0BCA-2BC3-A9C0B90B0082}"/>
              </a:ext>
            </a:extLst>
          </p:cNvPr>
          <p:cNvCxnSpPr>
            <a:cxnSpLocks/>
          </p:cNvCxnSpPr>
          <p:nvPr/>
        </p:nvCxnSpPr>
        <p:spPr>
          <a:xfrm>
            <a:off x="122830" y="1214896"/>
            <a:ext cx="12069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>
            <a:extLst>
              <a:ext uri="{FF2B5EF4-FFF2-40B4-BE49-F238E27FC236}">
                <a16:creationId xmlns:a16="http://schemas.microsoft.com/office/drawing/2014/main" id="{F661446E-5F3F-9B53-B45C-DCEFA3B92F62}"/>
              </a:ext>
            </a:extLst>
          </p:cNvPr>
          <p:cNvSpPr txBox="1"/>
          <p:nvPr/>
        </p:nvSpPr>
        <p:spPr>
          <a:xfrm>
            <a:off x="171174" y="2322000"/>
            <a:ext cx="7703067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it-IT" sz="2000" b="1" dirty="0"/>
              <a:t>Token firmati in Node.js con </a:t>
            </a:r>
            <a:r>
              <a:rPr lang="it-IT" sz="2000" b="1" dirty="0" err="1"/>
              <a:t>Vault</a:t>
            </a:r>
            <a:endParaRPr lang="it-IT" sz="2000" b="1" dirty="0"/>
          </a:p>
          <a:p>
            <a:endParaRPr lang="it-IT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JWT firmati con HS256 usando </a:t>
            </a:r>
            <a:r>
              <a:rPr lang="it-IT" sz="2000" dirty="0" err="1"/>
              <a:t>jsonwebtoken</a:t>
            </a: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Secret da 4096 bit, generata in modo sicuro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Archiviazione tramite </a:t>
            </a:r>
            <a:r>
              <a:rPr lang="it-IT" sz="2000" dirty="0" err="1"/>
              <a:t>Vault</a:t>
            </a:r>
            <a:r>
              <a:rPr lang="it-IT" sz="2000" dirty="0"/>
              <a:t> + CSI driver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Nessuna chiave </a:t>
            </a:r>
            <a:r>
              <a:rPr lang="it-IT" sz="2000" dirty="0" err="1"/>
              <a:t>hardcoded</a:t>
            </a:r>
            <a:r>
              <a:rPr lang="it-IT" sz="2000" dirty="0"/>
              <a:t> nel codice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Token con TTL = 15m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0054A37F-4E57-B356-387A-18223C30A017}"/>
              </a:ext>
            </a:extLst>
          </p:cNvPr>
          <p:cNvSpPr txBox="1"/>
          <p:nvPr/>
        </p:nvSpPr>
        <p:spPr>
          <a:xfrm>
            <a:off x="122830" y="1504327"/>
            <a:ext cx="6560774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 sz="3200" dirty="0"/>
              <a:t>Token custom nel </a:t>
            </a:r>
            <a:r>
              <a:rPr lang="it-IT" sz="3200" dirty="0" err="1"/>
              <a:t>backend</a:t>
            </a:r>
            <a:endParaRPr lang="en-US" sz="32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C7DA9DB-CBD9-90E5-800D-DF3B1DCFDC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97946" y="2503400"/>
            <a:ext cx="2191669" cy="2191669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1195F143-F0F2-BECE-E327-4CC1615CA23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175888" y="4278450"/>
            <a:ext cx="3844938" cy="2162778"/>
          </a:xfrm>
          <a:prstGeom prst="rect">
            <a:avLst/>
          </a:prstGeom>
        </p:spPr>
      </p:pic>
      <p:pic>
        <p:nvPicPr>
          <p:cNvPr id="9" name="Immagine 8" descr="Immagine che contiene testo, schermata&#10;&#10;Il contenuto generato dall'IA potrebbe non essere corretto.">
            <a:extLst>
              <a:ext uri="{FF2B5EF4-FFF2-40B4-BE49-F238E27FC236}">
                <a16:creationId xmlns:a16="http://schemas.microsoft.com/office/drawing/2014/main" id="{BDF46617-DF29-1A78-F17E-970D978E1A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7762" y="505276"/>
            <a:ext cx="5631240" cy="5847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magine 11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A70ECF41-B72A-3F55-A162-7AB4BECEA6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616" y="2378803"/>
            <a:ext cx="11481597" cy="2100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612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FB2C5-6B78-982A-D92B-46C3107A8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3">
            <a:extLst>
              <a:ext uri="{FF2B5EF4-FFF2-40B4-BE49-F238E27FC236}">
                <a16:creationId xmlns:a16="http://schemas.microsoft.com/office/drawing/2014/main" id="{81B8485E-E1C3-CDB8-B274-468E406FB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98000" y="1214896"/>
            <a:ext cx="4194000" cy="5663469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4A91B821-24CF-BB07-EEA9-9300D3A7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4DA22-6730-B7B4-54D0-0491F1E5F1CC}"/>
              </a:ext>
            </a:extLst>
          </p:cNvPr>
          <p:cNvSpPr txBox="1"/>
          <p:nvPr/>
        </p:nvSpPr>
        <p:spPr>
          <a:xfrm>
            <a:off x="3205368" y="111255"/>
            <a:ext cx="827622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 Security Risk Of Third-Party Components</a:t>
            </a:r>
          </a:p>
        </p:txBody>
      </p:sp>
      <p:pic>
        <p:nvPicPr>
          <p:cNvPr id="69" name="Immagine 68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8499D9E9-A5E0-14FA-DFBE-6C830AC84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142843"/>
            <a:ext cx="1787858" cy="503622"/>
          </a:xfrm>
          <a:prstGeom prst="rect">
            <a:avLst/>
          </a:prstGeom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FE1B1432-3E56-B19A-0324-AE4CA10B095E}"/>
              </a:ext>
            </a:extLst>
          </p:cNvPr>
          <p:cNvSpPr txBox="1"/>
          <p:nvPr/>
        </p:nvSpPr>
        <p:spPr>
          <a:xfrm>
            <a:off x="0" y="681202"/>
            <a:ext cx="28440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Adobe Caslon Pro" panose="0205050205050A020403" pitchFamily="18" charset="0"/>
                <a:ea typeface="NSimSun" panose="02010609030101010101" pitchFamily="49" charset="-122"/>
              </a:rPr>
              <a:t>Dip. di Ingegneria Elettrica e delle Tecnologie dell’Informazione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6C10324A-BD92-B3D0-C9A7-6E4D868A5A27}"/>
              </a:ext>
            </a:extLst>
          </p:cNvPr>
          <p:cNvCxnSpPr>
            <a:cxnSpLocks/>
          </p:cNvCxnSpPr>
          <p:nvPr/>
        </p:nvCxnSpPr>
        <p:spPr>
          <a:xfrm>
            <a:off x="122830" y="1214896"/>
            <a:ext cx="12069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>
            <a:extLst>
              <a:ext uri="{FF2B5EF4-FFF2-40B4-BE49-F238E27FC236}">
                <a16:creationId xmlns:a16="http://schemas.microsoft.com/office/drawing/2014/main" id="{D61D6920-C3A2-4B61-0E68-B7F6447846CE}"/>
              </a:ext>
            </a:extLst>
          </p:cNvPr>
          <p:cNvSpPr txBox="1"/>
          <p:nvPr/>
        </p:nvSpPr>
        <p:spPr>
          <a:xfrm>
            <a:off x="208882" y="2184880"/>
            <a:ext cx="7703067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it-IT" sz="2000" b="1" dirty="0"/>
              <a:t>I componenti esterni (librerie, container, Helm) sono essenziali ma possono introdurre vulnerabilità.</a:t>
            </a:r>
          </a:p>
          <a:p>
            <a:endParaRPr lang="it-IT" sz="2000" b="1" dirty="0"/>
          </a:p>
          <a:p>
            <a:r>
              <a:rPr lang="it-IT" sz="2000" b="1" dirty="0"/>
              <a:t>L’obiettivo è monitorare e gestire il rischio in modo continuo.</a:t>
            </a:r>
          </a:p>
          <a:p>
            <a:endParaRPr lang="it-IT" sz="2000" b="1" dirty="0"/>
          </a:p>
          <a:p>
            <a:r>
              <a:rPr lang="it-IT" sz="2000" b="1" dirty="0"/>
              <a:t>Strumenti utilizzati: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err="1"/>
              <a:t>npm</a:t>
            </a:r>
            <a:r>
              <a:rPr lang="it-IT" sz="2000" b="1" dirty="0"/>
              <a:t> audit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err="1"/>
              <a:t>Trivy</a:t>
            </a:r>
            <a:endParaRPr lang="it-IT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/>
              <a:t>Controllo versioni Helm charts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7C769674-E74A-9E27-3B5E-61295A842D24}"/>
              </a:ext>
            </a:extLst>
          </p:cNvPr>
          <p:cNvSpPr txBox="1"/>
          <p:nvPr/>
        </p:nvSpPr>
        <p:spPr>
          <a:xfrm>
            <a:off x="9407928" y="3521161"/>
            <a:ext cx="1374144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Step 5.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BF312E14-EEC4-7791-7D42-B7826768FC9E}"/>
              </a:ext>
            </a:extLst>
          </p:cNvPr>
          <p:cNvSpPr txBox="1"/>
          <p:nvPr/>
        </p:nvSpPr>
        <p:spPr>
          <a:xfrm>
            <a:off x="8327377" y="2905608"/>
            <a:ext cx="353524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 Security Risk Of Third-Party Components</a:t>
            </a:r>
          </a:p>
        </p:txBody>
      </p:sp>
    </p:spTree>
    <p:extLst>
      <p:ext uri="{BB962C8B-B14F-4D97-AF65-F5344CB8AC3E}">
        <p14:creationId xmlns:p14="http://schemas.microsoft.com/office/powerpoint/2010/main" val="1899211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38468-12DE-1068-B3BA-65A407FFB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3">
            <a:extLst>
              <a:ext uri="{FF2B5EF4-FFF2-40B4-BE49-F238E27FC236}">
                <a16:creationId xmlns:a16="http://schemas.microsoft.com/office/drawing/2014/main" id="{7D7F3AA8-9E3F-3116-8009-C1E601604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98000" y="1214896"/>
            <a:ext cx="4194000" cy="5663469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FC477784-903B-FAE9-5A34-8A5517EF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BB35C1-DC1A-0A81-0A73-8EC940E263AD}"/>
              </a:ext>
            </a:extLst>
          </p:cNvPr>
          <p:cNvSpPr txBox="1"/>
          <p:nvPr/>
        </p:nvSpPr>
        <p:spPr>
          <a:xfrm>
            <a:off x="3205368" y="111255"/>
            <a:ext cx="827622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 Security Risk Of Third-Party Components</a:t>
            </a:r>
          </a:p>
        </p:txBody>
      </p:sp>
      <p:pic>
        <p:nvPicPr>
          <p:cNvPr id="69" name="Immagine 68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045FC088-E3AF-214C-E570-B1CBD0F30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142843"/>
            <a:ext cx="1787858" cy="503622"/>
          </a:xfrm>
          <a:prstGeom prst="rect">
            <a:avLst/>
          </a:prstGeom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0FAB56AF-EFEB-3702-7D55-65446488F2A4}"/>
              </a:ext>
            </a:extLst>
          </p:cNvPr>
          <p:cNvSpPr txBox="1"/>
          <p:nvPr/>
        </p:nvSpPr>
        <p:spPr>
          <a:xfrm>
            <a:off x="0" y="681202"/>
            <a:ext cx="28440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Adobe Caslon Pro" panose="0205050205050A020403" pitchFamily="18" charset="0"/>
                <a:ea typeface="NSimSun" panose="02010609030101010101" pitchFamily="49" charset="-122"/>
              </a:rPr>
              <a:t>Dip. di Ingegneria Elettrica e delle Tecnologie dell’Informazione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30B5FFEC-51BA-82E1-CDD4-537A174A2696}"/>
              </a:ext>
            </a:extLst>
          </p:cNvPr>
          <p:cNvCxnSpPr>
            <a:cxnSpLocks/>
          </p:cNvCxnSpPr>
          <p:nvPr/>
        </p:nvCxnSpPr>
        <p:spPr>
          <a:xfrm>
            <a:off x="122830" y="1214896"/>
            <a:ext cx="12069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>
            <a:extLst>
              <a:ext uri="{FF2B5EF4-FFF2-40B4-BE49-F238E27FC236}">
                <a16:creationId xmlns:a16="http://schemas.microsoft.com/office/drawing/2014/main" id="{67D0481F-D447-947A-F626-450702FD1660}"/>
              </a:ext>
            </a:extLst>
          </p:cNvPr>
          <p:cNvSpPr txBox="1"/>
          <p:nvPr/>
        </p:nvSpPr>
        <p:spPr>
          <a:xfrm>
            <a:off x="208882" y="2322000"/>
            <a:ext cx="7703067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it-IT" sz="2000" dirty="0"/>
              <a:t>Audit eseguito con:</a:t>
            </a:r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Nessuna vulnerabilità rilevata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Integrato nella pipeline CI/CD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Solo pacchetti </a:t>
            </a:r>
            <a:r>
              <a:rPr lang="it-IT" sz="2000" dirty="0" err="1"/>
              <a:t>runtime</a:t>
            </a:r>
            <a:r>
              <a:rPr lang="it-IT" sz="2000" dirty="0"/>
              <a:t> analizzati, esclusi </a:t>
            </a:r>
            <a:r>
              <a:rPr lang="it-IT" sz="2000" dirty="0" err="1"/>
              <a:t>dev</a:t>
            </a:r>
            <a:r>
              <a:rPr lang="it-IT" sz="2000" dirty="0"/>
              <a:t> </a:t>
            </a:r>
            <a:r>
              <a:rPr lang="it-IT" sz="2000" dirty="0" err="1"/>
              <a:t>dependencies</a:t>
            </a:r>
            <a:endParaRPr lang="it-IT" sz="2000" dirty="0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505FB7AB-64FD-ADAE-3142-FB7D766F370D}"/>
              </a:ext>
            </a:extLst>
          </p:cNvPr>
          <p:cNvSpPr txBox="1"/>
          <p:nvPr/>
        </p:nvSpPr>
        <p:spPr>
          <a:xfrm>
            <a:off x="122830" y="1504327"/>
            <a:ext cx="6560774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 sz="3200" dirty="0"/>
              <a:t>Analisi dipendenze Node.js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373F2C7-F1AC-DCDA-2291-483B1C2AE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79" y="2807056"/>
            <a:ext cx="6706536" cy="41915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A033788-D59A-D467-1D36-34100C6C79C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997946" y="2729648"/>
            <a:ext cx="2191669" cy="219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3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DCED3-40CE-8157-E36F-B80B92144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3">
            <a:extLst>
              <a:ext uri="{FF2B5EF4-FFF2-40B4-BE49-F238E27FC236}">
                <a16:creationId xmlns:a16="http://schemas.microsoft.com/office/drawing/2014/main" id="{618597DD-189F-9172-4567-D1A24CE8B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98000" y="1214896"/>
            <a:ext cx="4194000" cy="5663469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E77741DB-A7DD-A476-89F8-269B4AC0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7FEC1-6F2A-F0D3-5B51-9C51F34D4E60}"/>
              </a:ext>
            </a:extLst>
          </p:cNvPr>
          <p:cNvSpPr txBox="1"/>
          <p:nvPr/>
        </p:nvSpPr>
        <p:spPr>
          <a:xfrm>
            <a:off x="3205368" y="111255"/>
            <a:ext cx="827622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 Security Risk Of Third-Party Components</a:t>
            </a:r>
          </a:p>
        </p:txBody>
      </p:sp>
      <p:pic>
        <p:nvPicPr>
          <p:cNvPr id="69" name="Immagine 68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B365FB7F-D3CF-93B0-9007-2E0BE4566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142843"/>
            <a:ext cx="1787858" cy="503622"/>
          </a:xfrm>
          <a:prstGeom prst="rect">
            <a:avLst/>
          </a:prstGeom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EB238CB4-82F7-2CF6-FE92-4BC2B369FF42}"/>
              </a:ext>
            </a:extLst>
          </p:cNvPr>
          <p:cNvSpPr txBox="1"/>
          <p:nvPr/>
        </p:nvSpPr>
        <p:spPr>
          <a:xfrm>
            <a:off x="0" y="681202"/>
            <a:ext cx="28440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Adobe Caslon Pro" panose="0205050205050A020403" pitchFamily="18" charset="0"/>
                <a:ea typeface="NSimSun" panose="02010609030101010101" pitchFamily="49" charset="-122"/>
              </a:rPr>
              <a:t>Dip. di Ingegneria Elettrica e delle Tecnologie dell’Informazione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1D13EF23-765A-EE27-9CEB-2BB4CB17D6D6}"/>
              </a:ext>
            </a:extLst>
          </p:cNvPr>
          <p:cNvCxnSpPr>
            <a:cxnSpLocks/>
          </p:cNvCxnSpPr>
          <p:nvPr/>
        </p:nvCxnSpPr>
        <p:spPr>
          <a:xfrm>
            <a:off x="122830" y="1214896"/>
            <a:ext cx="12069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>
            <a:extLst>
              <a:ext uri="{FF2B5EF4-FFF2-40B4-BE49-F238E27FC236}">
                <a16:creationId xmlns:a16="http://schemas.microsoft.com/office/drawing/2014/main" id="{5FEC04E5-B85F-7174-CFA9-CD48D4BE8B16}"/>
              </a:ext>
            </a:extLst>
          </p:cNvPr>
          <p:cNvSpPr txBox="1"/>
          <p:nvPr/>
        </p:nvSpPr>
        <p:spPr>
          <a:xfrm>
            <a:off x="208882" y="2184880"/>
            <a:ext cx="7703067" cy="31700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it-IT" sz="2000" dirty="0"/>
              <a:t>Container analizzati (con </a:t>
            </a:r>
            <a:r>
              <a:rPr lang="it-IT" sz="2000" dirty="0" err="1"/>
              <a:t>Trivy</a:t>
            </a:r>
            <a:r>
              <a:rPr lang="it-IT" sz="2000" dirty="0"/>
              <a:t>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200" dirty="0" err="1"/>
              <a:t>quay.io</a:t>
            </a:r>
            <a:r>
              <a:rPr lang="it-IT" sz="2200" dirty="0"/>
              <a:t>/</a:t>
            </a:r>
            <a:r>
              <a:rPr lang="it-IT" sz="2200" dirty="0" err="1"/>
              <a:t>keycloak</a:t>
            </a:r>
            <a:r>
              <a:rPr lang="it-IT" sz="2200" dirty="0"/>
              <a:t>/</a:t>
            </a:r>
            <a:r>
              <a:rPr lang="it-IT" sz="2200" dirty="0" err="1"/>
              <a:t>keycloak</a:t>
            </a:r>
            <a:r>
              <a:rPr lang="it-IT" sz="22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200" dirty="0" err="1"/>
              <a:t>node</a:t>
            </a:r>
            <a:endParaRPr lang="it-IT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200" dirty="0" err="1"/>
              <a:t>postgres</a:t>
            </a:r>
            <a:endParaRPr lang="it-IT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Nessuna vulnerabilità critica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Solo </a:t>
            </a:r>
            <a:r>
              <a:rPr lang="it-IT" sz="2000" dirty="0" err="1"/>
              <a:t>alert</a:t>
            </a:r>
            <a:r>
              <a:rPr lang="it-IT" sz="2000" dirty="0"/>
              <a:t> su </a:t>
            </a:r>
            <a:r>
              <a:rPr lang="it-IT" sz="2000" dirty="0" err="1"/>
              <a:t>layer</a:t>
            </a:r>
            <a:r>
              <a:rPr lang="it-IT" sz="2000" dirty="0"/>
              <a:t> di base (</a:t>
            </a:r>
            <a:r>
              <a:rPr lang="it-IT" sz="2000" dirty="0" err="1"/>
              <a:t>Debian</a:t>
            </a:r>
            <a:r>
              <a:rPr lang="it-IT" sz="2000" dirty="0"/>
              <a:t>/</a:t>
            </a:r>
            <a:r>
              <a:rPr lang="it-IT" sz="2000" dirty="0" err="1"/>
              <a:t>RedHat</a:t>
            </a:r>
            <a:r>
              <a:rPr lang="it-IT" sz="2000" dirty="0"/>
              <a:t>)</a:t>
            </a:r>
          </a:p>
          <a:p>
            <a:endParaRPr lang="it-IT" sz="2000" dirty="0"/>
          </a:p>
          <a:p>
            <a:r>
              <a:rPr lang="it-IT" sz="2000" dirty="0"/>
              <a:t>Helm chart verificati: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Versioni immagini aggiornate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Nessun valore insicuro nei </a:t>
            </a:r>
            <a:r>
              <a:rPr lang="it-IT" sz="2000" dirty="0" err="1"/>
              <a:t>values.yaml</a:t>
            </a:r>
            <a:endParaRPr lang="it-IT" sz="2000" dirty="0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8F96D644-5AA3-25E4-63EF-FD3EBE6C5060}"/>
              </a:ext>
            </a:extLst>
          </p:cNvPr>
          <p:cNvSpPr txBox="1"/>
          <p:nvPr/>
        </p:nvSpPr>
        <p:spPr>
          <a:xfrm>
            <a:off x="122830" y="1504327"/>
            <a:ext cx="6560774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 sz="3200" dirty="0"/>
              <a:t>Analisi container e Helm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649A3F5-E842-4C77-EF14-E3E5EC4B0DE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97946" y="2729648"/>
            <a:ext cx="2191669" cy="2191669"/>
          </a:xfrm>
          <a:prstGeom prst="rect">
            <a:avLst/>
          </a:prstGeom>
        </p:spPr>
      </p:pic>
      <p:pic>
        <p:nvPicPr>
          <p:cNvPr id="11" name="Immagine 10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E274354F-3CAB-5046-331D-352B72A99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808" y="144999"/>
            <a:ext cx="10450383" cy="660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751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C8150-1F30-73A2-48D8-3ED8E275B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3">
            <a:extLst>
              <a:ext uri="{FF2B5EF4-FFF2-40B4-BE49-F238E27FC236}">
                <a16:creationId xmlns:a16="http://schemas.microsoft.com/office/drawing/2014/main" id="{D7764450-52C1-FCB6-CD9F-3CC214CCF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98000" y="1214896"/>
            <a:ext cx="4194000" cy="5663469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C291C9A5-C908-3C35-9D71-A3DCDB30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BDDA30-64F0-891F-B1FB-2C08DF5C68CE}"/>
              </a:ext>
            </a:extLst>
          </p:cNvPr>
          <p:cNvSpPr txBox="1"/>
          <p:nvPr/>
        </p:nvSpPr>
        <p:spPr>
          <a:xfrm>
            <a:off x="3205368" y="328076"/>
            <a:ext cx="5269329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Approved Tools</a:t>
            </a:r>
          </a:p>
        </p:txBody>
      </p:sp>
      <p:pic>
        <p:nvPicPr>
          <p:cNvPr id="69" name="Immagine 68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BB706CD3-BE37-302E-449F-2FEF03C24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142843"/>
            <a:ext cx="1787858" cy="503622"/>
          </a:xfrm>
          <a:prstGeom prst="rect">
            <a:avLst/>
          </a:prstGeom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5B1D065C-840B-DBF7-FB9D-40804F6EEE98}"/>
              </a:ext>
            </a:extLst>
          </p:cNvPr>
          <p:cNvSpPr txBox="1"/>
          <p:nvPr/>
        </p:nvSpPr>
        <p:spPr>
          <a:xfrm>
            <a:off x="0" y="681202"/>
            <a:ext cx="28440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Adobe Caslon Pro" panose="0205050205050A020403" pitchFamily="18" charset="0"/>
                <a:ea typeface="NSimSun" panose="02010609030101010101" pitchFamily="49" charset="-122"/>
              </a:rPr>
              <a:t>Dip. di Ingegneria Elettrica e delle Tecnologie dell’Informazione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33E5ADA8-E24C-F5C9-2741-9D20614F8F92}"/>
              </a:ext>
            </a:extLst>
          </p:cNvPr>
          <p:cNvCxnSpPr>
            <a:cxnSpLocks/>
          </p:cNvCxnSpPr>
          <p:nvPr/>
        </p:nvCxnSpPr>
        <p:spPr>
          <a:xfrm>
            <a:off x="122830" y="1214896"/>
            <a:ext cx="12069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>
            <a:extLst>
              <a:ext uri="{FF2B5EF4-FFF2-40B4-BE49-F238E27FC236}">
                <a16:creationId xmlns:a16="http://schemas.microsoft.com/office/drawing/2014/main" id="{02885902-7CF9-49A8-570F-C7AAACB36128}"/>
              </a:ext>
            </a:extLst>
          </p:cNvPr>
          <p:cNvSpPr txBox="1"/>
          <p:nvPr/>
        </p:nvSpPr>
        <p:spPr>
          <a:xfrm>
            <a:off x="208882" y="2524245"/>
            <a:ext cx="7703067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/>
              <a:t>L’uso di strumenti sicuri è fondamentale per ridurre il rischio nella supply chain.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/>
              <a:t>Sono stati selezionati solo tool ufficiali, firmati digitalmente o verificabili tramite </a:t>
            </a:r>
            <a:r>
              <a:rPr lang="it-IT" sz="2000" b="1" dirty="0" err="1"/>
              <a:t>hash</a:t>
            </a:r>
            <a:r>
              <a:rPr lang="it-IT" sz="2000" b="1" dirty="0"/>
              <a:t>/</a:t>
            </a:r>
            <a:r>
              <a:rPr lang="it-IT" sz="2000" b="1" dirty="0" err="1"/>
              <a:t>checksum</a:t>
            </a:r>
            <a:r>
              <a:rPr lang="it-IT" sz="2000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/>
              <a:t>Ogni elemento della </a:t>
            </a:r>
            <a:r>
              <a:rPr lang="it-IT" sz="2000" b="1" dirty="0" err="1"/>
              <a:t>toolchain</a:t>
            </a:r>
            <a:r>
              <a:rPr lang="it-IT" sz="2000" b="1" dirty="0"/>
              <a:t> è stato validato per garantirne provenienza, integrità e affidabilità.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20BC157-E664-741E-62BF-C740B844D648}"/>
              </a:ext>
            </a:extLst>
          </p:cNvPr>
          <p:cNvSpPr txBox="1"/>
          <p:nvPr/>
        </p:nvSpPr>
        <p:spPr>
          <a:xfrm>
            <a:off x="9407928" y="3521161"/>
            <a:ext cx="1374144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Step 6.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C4A854ED-F7C2-C1EB-A783-4D40FCBE78B6}"/>
              </a:ext>
            </a:extLst>
          </p:cNvPr>
          <p:cNvSpPr txBox="1"/>
          <p:nvPr/>
        </p:nvSpPr>
        <p:spPr>
          <a:xfrm>
            <a:off x="8327377" y="3121223"/>
            <a:ext cx="353524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Approved Tools</a:t>
            </a:r>
          </a:p>
        </p:txBody>
      </p:sp>
    </p:spTree>
    <p:extLst>
      <p:ext uri="{BB962C8B-B14F-4D97-AF65-F5344CB8AC3E}">
        <p14:creationId xmlns:p14="http://schemas.microsoft.com/office/powerpoint/2010/main" val="592048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EEBEF-C150-344F-DD80-2AB9A61C5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3">
            <a:extLst>
              <a:ext uri="{FF2B5EF4-FFF2-40B4-BE49-F238E27FC236}">
                <a16:creationId xmlns:a16="http://schemas.microsoft.com/office/drawing/2014/main" id="{9B7BBEEA-2E2B-EDFF-74FA-75398DA61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98000" y="1214896"/>
            <a:ext cx="4194000" cy="5663469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ECEFD966-AF3C-9BD8-E2AE-7B45AA30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429FB-9B0E-0DEC-672E-73DAC0294911}"/>
              </a:ext>
            </a:extLst>
          </p:cNvPr>
          <p:cNvSpPr txBox="1"/>
          <p:nvPr/>
        </p:nvSpPr>
        <p:spPr>
          <a:xfrm>
            <a:off x="3205368" y="328076"/>
            <a:ext cx="5269329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Approved Tools</a:t>
            </a:r>
          </a:p>
        </p:txBody>
      </p:sp>
      <p:pic>
        <p:nvPicPr>
          <p:cNvPr id="69" name="Immagine 68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D4872351-235D-BA23-94AD-3AD3CA56B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142843"/>
            <a:ext cx="1787858" cy="503622"/>
          </a:xfrm>
          <a:prstGeom prst="rect">
            <a:avLst/>
          </a:prstGeom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0DB30C2E-1DDE-ADD2-F92C-29B329E00A50}"/>
              </a:ext>
            </a:extLst>
          </p:cNvPr>
          <p:cNvSpPr txBox="1"/>
          <p:nvPr/>
        </p:nvSpPr>
        <p:spPr>
          <a:xfrm>
            <a:off x="0" y="681202"/>
            <a:ext cx="28440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Adobe Caslon Pro" panose="0205050205050A020403" pitchFamily="18" charset="0"/>
                <a:ea typeface="NSimSun" panose="02010609030101010101" pitchFamily="49" charset="-122"/>
              </a:rPr>
              <a:t>Dip. di Ingegneria Elettrica e delle Tecnologie dell’Informazione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D5CC114E-FE1E-25A7-A99D-B883E87D396A}"/>
              </a:ext>
            </a:extLst>
          </p:cNvPr>
          <p:cNvCxnSpPr>
            <a:cxnSpLocks/>
          </p:cNvCxnSpPr>
          <p:nvPr/>
        </p:nvCxnSpPr>
        <p:spPr>
          <a:xfrm>
            <a:off x="122830" y="1214896"/>
            <a:ext cx="12069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>
            <a:extLst>
              <a:ext uri="{FF2B5EF4-FFF2-40B4-BE49-F238E27FC236}">
                <a16:creationId xmlns:a16="http://schemas.microsoft.com/office/drawing/2014/main" id="{6E6B9F5C-F18E-ECF8-1627-B3E00F0127D5}"/>
              </a:ext>
            </a:extLst>
          </p:cNvPr>
          <p:cNvSpPr txBox="1"/>
          <p:nvPr/>
        </p:nvSpPr>
        <p:spPr>
          <a:xfrm>
            <a:off x="208882" y="2322000"/>
            <a:ext cx="7703067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IDE: Visual Studio Code scaricato dal sito ufficiale, firma digitale verificata (installer + eseguibile).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Tool CLI: </a:t>
            </a:r>
            <a:r>
              <a:rPr lang="it-IT" sz="2000" dirty="0" err="1"/>
              <a:t>kubectl</a:t>
            </a:r>
            <a:r>
              <a:rPr lang="it-IT" sz="2000" dirty="0"/>
              <a:t>, </a:t>
            </a:r>
            <a:r>
              <a:rPr lang="it-IT" sz="2000" dirty="0" err="1"/>
              <a:t>helm</a:t>
            </a:r>
            <a:r>
              <a:rPr lang="it-IT" sz="2000" dirty="0"/>
              <a:t>, </a:t>
            </a:r>
            <a:r>
              <a:rPr lang="it-IT" sz="2000" dirty="0" err="1"/>
              <a:t>doctl</a:t>
            </a:r>
            <a:r>
              <a:rPr lang="it-IT" sz="2000" dirty="0"/>
              <a:t> scaricati da repo ufficiali e verificati con firma GPG.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Librerie NPM: installate da registro ufficiale con package-</a:t>
            </a:r>
            <a:r>
              <a:rPr lang="it-IT" sz="2000" dirty="0" err="1"/>
              <a:t>lock.json</a:t>
            </a:r>
            <a:r>
              <a:rPr lang="it-IT" sz="2000" dirty="0"/>
              <a:t> </a:t>
            </a:r>
            <a:r>
              <a:rPr lang="it-IT" sz="2000" dirty="0" err="1"/>
              <a:t>versionato</a:t>
            </a:r>
            <a:r>
              <a:rPr lang="it-IT" sz="2000" dirty="0"/>
              <a:t> e firmato.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Verifica integrità tramite </a:t>
            </a:r>
            <a:r>
              <a:rPr lang="it-IT" sz="2000" dirty="0" err="1"/>
              <a:t>Cosign</a:t>
            </a:r>
            <a:r>
              <a:rPr lang="it-IT" sz="2000" dirty="0"/>
              <a:t> sul </a:t>
            </a:r>
            <a:r>
              <a:rPr lang="it-IT" sz="2000" dirty="0" err="1"/>
              <a:t>lockfile</a:t>
            </a:r>
            <a:r>
              <a:rPr lang="it-IT" sz="2000" dirty="0"/>
              <a:t> in uso nel container.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237AC3F7-EC5E-85B3-4B3C-7226528496EB}"/>
              </a:ext>
            </a:extLst>
          </p:cNvPr>
          <p:cNvSpPr txBox="1"/>
          <p:nvPr/>
        </p:nvSpPr>
        <p:spPr>
          <a:xfrm>
            <a:off x="122830" y="1504327"/>
            <a:ext cx="7022688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 sz="3200" dirty="0"/>
              <a:t>Verifica degli strumenti di sviluppo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426EA07-2DDF-10EC-423C-D394A33533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97946" y="2833029"/>
            <a:ext cx="2191669" cy="1984907"/>
          </a:xfrm>
          <a:prstGeom prst="rect">
            <a:avLst/>
          </a:prstGeom>
        </p:spPr>
      </p:pic>
      <p:pic>
        <p:nvPicPr>
          <p:cNvPr id="10" name="Immagine 9" descr="Immagine che contiene testo, elettronica, schermata, schermo&#10;&#10;Il contenuto generato dall'IA potrebbe non essere corretto.">
            <a:extLst>
              <a:ext uri="{FF2B5EF4-FFF2-40B4-BE49-F238E27FC236}">
                <a16:creationId xmlns:a16="http://schemas.microsoft.com/office/drawing/2014/main" id="{ACC6280C-C416-DE66-499E-260B14DA6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623" y="971207"/>
            <a:ext cx="3829584" cy="4915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magine 13" descr="Immagine che contiene testo, schermata, schermo, Carattere&#10;&#10;Il contenuto generato dall'IA potrebbe non essere corretto.">
            <a:extLst>
              <a:ext uri="{FF2B5EF4-FFF2-40B4-BE49-F238E27FC236}">
                <a16:creationId xmlns:a16="http://schemas.microsoft.com/office/drawing/2014/main" id="{21B74CE0-C0FE-40E6-A9DE-56E2605EB6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6439" y="1314155"/>
            <a:ext cx="3810532" cy="4572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magine 15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10C5AB52-22DE-4614-85CB-784512BD10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4362" y="1023602"/>
            <a:ext cx="8783276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3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07F33-B766-44EA-740A-7636CBD56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3">
            <a:extLst>
              <a:ext uri="{FF2B5EF4-FFF2-40B4-BE49-F238E27FC236}">
                <a16:creationId xmlns:a16="http://schemas.microsoft.com/office/drawing/2014/main" id="{1BE8CA6E-7C65-8DFE-7A23-5228039C4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98000" y="1214896"/>
            <a:ext cx="4194000" cy="5663469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A9C0B084-760D-A693-9550-01B155C28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6F2C1-80F3-219F-7CE8-15DFB49A370F}"/>
              </a:ext>
            </a:extLst>
          </p:cNvPr>
          <p:cNvSpPr txBox="1"/>
          <p:nvPr/>
        </p:nvSpPr>
        <p:spPr>
          <a:xfrm>
            <a:off x="3205368" y="328076"/>
            <a:ext cx="5269329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Approved Tools</a:t>
            </a:r>
          </a:p>
        </p:txBody>
      </p:sp>
      <p:pic>
        <p:nvPicPr>
          <p:cNvPr id="69" name="Immagine 68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74974168-7E36-16CC-5DD2-9882FD12F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142843"/>
            <a:ext cx="1787858" cy="503622"/>
          </a:xfrm>
          <a:prstGeom prst="rect">
            <a:avLst/>
          </a:prstGeom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457A1795-4877-61E4-8DEA-C4D34DB3C595}"/>
              </a:ext>
            </a:extLst>
          </p:cNvPr>
          <p:cNvSpPr txBox="1"/>
          <p:nvPr/>
        </p:nvSpPr>
        <p:spPr>
          <a:xfrm>
            <a:off x="0" y="681202"/>
            <a:ext cx="28440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Adobe Caslon Pro" panose="0205050205050A020403" pitchFamily="18" charset="0"/>
                <a:ea typeface="NSimSun" panose="02010609030101010101" pitchFamily="49" charset="-122"/>
              </a:rPr>
              <a:t>Dip. di Ingegneria Elettrica e delle Tecnologie dell’Informazione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6F412754-AAE2-F0F3-C363-5848BF9B2985}"/>
              </a:ext>
            </a:extLst>
          </p:cNvPr>
          <p:cNvCxnSpPr>
            <a:cxnSpLocks/>
          </p:cNvCxnSpPr>
          <p:nvPr/>
        </p:nvCxnSpPr>
        <p:spPr>
          <a:xfrm>
            <a:off x="122830" y="1214896"/>
            <a:ext cx="12069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>
            <a:extLst>
              <a:ext uri="{FF2B5EF4-FFF2-40B4-BE49-F238E27FC236}">
                <a16:creationId xmlns:a16="http://schemas.microsoft.com/office/drawing/2014/main" id="{A6622426-E7A0-2C21-5843-B07DFD07EEC9}"/>
              </a:ext>
            </a:extLst>
          </p:cNvPr>
          <p:cNvSpPr txBox="1"/>
          <p:nvPr/>
        </p:nvSpPr>
        <p:spPr>
          <a:xfrm>
            <a:off x="208882" y="2322000"/>
            <a:ext cx="7703067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Le immagini Docker per Express API e </a:t>
            </a:r>
            <a:r>
              <a:rPr lang="it-IT" sz="2000" dirty="0" err="1"/>
              <a:t>Keycloak</a:t>
            </a:r>
            <a:r>
              <a:rPr lang="it-IT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rgbClr val="1F3B73"/>
                </a:solidFill>
                <a:latin typeface="+mj-lt"/>
              </a:rPr>
              <a:t>Derivate da immagini ufficiali.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rgbClr val="1F3B73"/>
                </a:solidFill>
                <a:latin typeface="+mj-lt"/>
              </a:rPr>
              <a:t>Scansionate con </a:t>
            </a:r>
            <a:r>
              <a:rPr lang="it-IT" sz="2000" i="1" dirty="0" err="1">
                <a:solidFill>
                  <a:srgbClr val="1F3B73"/>
                </a:solidFill>
                <a:latin typeface="+mj-lt"/>
              </a:rPr>
              <a:t>Trivy</a:t>
            </a:r>
            <a:r>
              <a:rPr lang="it-IT" sz="2000" i="1" dirty="0">
                <a:solidFill>
                  <a:srgbClr val="1F3B73"/>
                </a:solidFill>
                <a:latin typeface="+mj-lt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rgbClr val="1F3B73"/>
                </a:solidFill>
                <a:latin typeface="+mj-lt"/>
              </a:rPr>
              <a:t>Firmate manualmente con </a:t>
            </a:r>
            <a:r>
              <a:rPr lang="it-IT" sz="2000" i="1" dirty="0" err="1">
                <a:solidFill>
                  <a:srgbClr val="1F3B73"/>
                </a:solidFill>
                <a:latin typeface="+mj-lt"/>
              </a:rPr>
              <a:t>Cosign</a:t>
            </a:r>
            <a:r>
              <a:rPr lang="it-IT" sz="2000" i="1" dirty="0">
                <a:solidFill>
                  <a:srgbClr val="1F3B73"/>
                </a:solidFill>
                <a:latin typeface="+mj-lt"/>
              </a:rPr>
              <a:t> dopo il </a:t>
            </a:r>
            <a:r>
              <a:rPr lang="it-IT" sz="2000" i="1" dirty="0" err="1">
                <a:solidFill>
                  <a:srgbClr val="1F3B73"/>
                </a:solidFill>
                <a:latin typeface="+mj-lt"/>
              </a:rPr>
              <a:t>push</a:t>
            </a:r>
            <a:r>
              <a:rPr lang="it-IT" sz="2000" i="1" dirty="0">
                <a:solidFill>
                  <a:srgbClr val="1F3B73"/>
                </a:solidFill>
                <a:latin typeface="+mj-lt"/>
              </a:rPr>
              <a:t> sul </a:t>
            </a:r>
            <a:r>
              <a:rPr lang="it-IT" sz="2000" i="1" dirty="0" err="1">
                <a:solidFill>
                  <a:srgbClr val="1F3B73"/>
                </a:solidFill>
                <a:latin typeface="+mj-lt"/>
              </a:rPr>
              <a:t>GitLab</a:t>
            </a:r>
            <a:r>
              <a:rPr lang="it-IT" sz="2000" i="1" dirty="0">
                <a:solidFill>
                  <a:srgbClr val="1F3B73"/>
                </a:solidFill>
                <a:latin typeface="+mj-lt"/>
              </a:rPr>
              <a:t> Container </a:t>
            </a:r>
            <a:r>
              <a:rPr lang="it-IT" sz="2000" i="1" dirty="0" err="1">
                <a:solidFill>
                  <a:srgbClr val="1F3B73"/>
                </a:solidFill>
                <a:latin typeface="+mj-lt"/>
              </a:rPr>
              <a:t>Registry</a:t>
            </a:r>
            <a:r>
              <a:rPr lang="it-IT" sz="2000" i="1" dirty="0">
                <a:solidFill>
                  <a:srgbClr val="1F3B73"/>
                </a:solidFill>
                <a:latin typeface="+mj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Anche le immagini dei chart Helm sono state verificate (digest + provenienza).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Output di </a:t>
            </a:r>
            <a:r>
              <a:rPr lang="it-IT" sz="2000" dirty="0" err="1"/>
              <a:t>cosign</a:t>
            </a:r>
            <a:r>
              <a:rPr lang="it-IT" sz="2000" dirty="0"/>
              <a:t> </a:t>
            </a:r>
            <a:r>
              <a:rPr lang="it-IT" sz="2000" dirty="0" err="1"/>
              <a:t>verify</a:t>
            </a:r>
            <a:r>
              <a:rPr lang="it-IT" sz="2000" dirty="0"/>
              <a:t> conservato come evidenza.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D00423B8-1E03-30B8-E3A5-310724E3E181}"/>
              </a:ext>
            </a:extLst>
          </p:cNvPr>
          <p:cNvSpPr txBox="1"/>
          <p:nvPr/>
        </p:nvSpPr>
        <p:spPr>
          <a:xfrm>
            <a:off x="122830" y="1504327"/>
            <a:ext cx="7022688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 sz="3200" dirty="0"/>
              <a:t>Immagini Docker firmate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8F1CAEC-74A9-0BB7-CF46-E9E8F3A32F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97946" y="2833029"/>
            <a:ext cx="2191669" cy="1984907"/>
          </a:xfrm>
          <a:prstGeom prst="rect">
            <a:avLst/>
          </a:prstGeom>
        </p:spPr>
      </p:pic>
      <p:pic>
        <p:nvPicPr>
          <p:cNvPr id="6" name="Immagine 5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0A931867-E83D-3594-199E-B03BA0495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677" y="1823813"/>
            <a:ext cx="9640645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6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84A29-5D21-0B08-617A-B2FAF14DD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3">
            <a:extLst>
              <a:ext uri="{FF2B5EF4-FFF2-40B4-BE49-F238E27FC236}">
                <a16:creationId xmlns:a16="http://schemas.microsoft.com/office/drawing/2014/main" id="{DA7DFE43-0F31-400B-8E27-7395A536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98000" y="1214896"/>
            <a:ext cx="4194000" cy="5663469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4F62B68D-43CA-E7FB-3F37-F119DD81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02DA4D-40EA-DC8F-54A4-7341780CBCDA}"/>
              </a:ext>
            </a:extLst>
          </p:cNvPr>
          <p:cNvSpPr txBox="1"/>
          <p:nvPr/>
        </p:nvSpPr>
        <p:spPr>
          <a:xfrm>
            <a:off x="3205368" y="328076"/>
            <a:ext cx="5269329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Approved Tools</a:t>
            </a:r>
          </a:p>
        </p:txBody>
      </p:sp>
      <p:pic>
        <p:nvPicPr>
          <p:cNvPr id="69" name="Immagine 68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776ADEA8-B235-1F75-A420-17ADE2DC7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142843"/>
            <a:ext cx="1787858" cy="503622"/>
          </a:xfrm>
          <a:prstGeom prst="rect">
            <a:avLst/>
          </a:prstGeom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A30977FD-8956-0999-0498-A49509BA2AAA}"/>
              </a:ext>
            </a:extLst>
          </p:cNvPr>
          <p:cNvSpPr txBox="1"/>
          <p:nvPr/>
        </p:nvSpPr>
        <p:spPr>
          <a:xfrm>
            <a:off x="0" y="681202"/>
            <a:ext cx="28440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Adobe Caslon Pro" panose="0205050205050A020403" pitchFamily="18" charset="0"/>
                <a:ea typeface="NSimSun" panose="02010609030101010101" pitchFamily="49" charset="-122"/>
              </a:rPr>
              <a:t>Dip. di Ingegneria Elettrica e delle Tecnologie dell’Informazione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8F332CBC-94F0-F295-206C-DFE28801A7DC}"/>
              </a:ext>
            </a:extLst>
          </p:cNvPr>
          <p:cNvCxnSpPr>
            <a:cxnSpLocks/>
          </p:cNvCxnSpPr>
          <p:nvPr/>
        </p:nvCxnSpPr>
        <p:spPr>
          <a:xfrm>
            <a:off x="122830" y="1214896"/>
            <a:ext cx="12069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>
            <a:extLst>
              <a:ext uri="{FF2B5EF4-FFF2-40B4-BE49-F238E27FC236}">
                <a16:creationId xmlns:a16="http://schemas.microsoft.com/office/drawing/2014/main" id="{382F6794-A3DF-677D-966F-2187C8CE2EAF}"/>
              </a:ext>
            </a:extLst>
          </p:cNvPr>
          <p:cNvSpPr txBox="1"/>
          <p:nvPr/>
        </p:nvSpPr>
        <p:spPr>
          <a:xfrm>
            <a:off x="216000" y="2322427"/>
            <a:ext cx="7703067" cy="244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File firmati e chiavi pubbliche raccolti nella repo: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rgbClr val="1F3B73"/>
                </a:solidFill>
                <a:latin typeface="+mj-lt"/>
              </a:rPr>
              <a:t>package-</a:t>
            </a:r>
            <a:r>
              <a:rPr lang="it-IT" sz="2000" i="1" dirty="0" err="1">
                <a:solidFill>
                  <a:srgbClr val="1F3B73"/>
                </a:solidFill>
                <a:latin typeface="+mj-lt"/>
              </a:rPr>
              <a:t>lock.json.sig</a:t>
            </a:r>
            <a:endParaRPr lang="it-IT" sz="2000" i="1" dirty="0">
              <a:solidFill>
                <a:srgbClr val="1F3B73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rgbClr val="1F3B73"/>
                </a:solidFill>
                <a:latin typeface="+mj-lt"/>
              </a:rPr>
              <a:t>Output </a:t>
            </a:r>
            <a:r>
              <a:rPr lang="it-IT" sz="2000" i="1" dirty="0" err="1">
                <a:solidFill>
                  <a:srgbClr val="1F3B73"/>
                </a:solidFill>
                <a:latin typeface="+mj-lt"/>
              </a:rPr>
              <a:t>cosign</a:t>
            </a:r>
            <a:r>
              <a:rPr lang="it-IT" sz="2000" i="1" dirty="0">
                <a:solidFill>
                  <a:srgbClr val="1F3B73"/>
                </a:solidFill>
                <a:latin typeface="+mj-lt"/>
              </a:rPr>
              <a:t> </a:t>
            </a:r>
            <a:r>
              <a:rPr lang="it-IT" sz="2000" i="1" dirty="0" err="1">
                <a:solidFill>
                  <a:srgbClr val="1F3B73"/>
                </a:solidFill>
                <a:latin typeface="+mj-lt"/>
              </a:rPr>
              <a:t>verify</a:t>
            </a:r>
            <a:endParaRPr lang="it-IT" sz="2000" i="1" dirty="0">
              <a:solidFill>
                <a:srgbClr val="1F3B73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rgbClr val="1F3B73"/>
                </a:solidFill>
                <a:latin typeface="+mj-lt"/>
              </a:rPr>
              <a:t>Chiavi pubbliche </a:t>
            </a:r>
            <a:r>
              <a:rPr lang="it-IT" sz="2000" i="1" dirty="0" err="1">
                <a:solidFill>
                  <a:srgbClr val="1F3B73"/>
                </a:solidFill>
                <a:latin typeface="+mj-lt"/>
              </a:rPr>
              <a:t>Cosign</a:t>
            </a:r>
            <a:endParaRPr lang="it-IT" sz="2000" i="1" dirty="0">
              <a:solidFill>
                <a:srgbClr val="1F3B73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000" i="1" dirty="0">
              <a:solidFill>
                <a:srgbClr val="1F3B73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File MANIFEST.md documenta ogni verifica e firma manuale.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E’ garantita tracciabilità compatibile con SLSA livello 1+.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B7DDA2E-D2A1-2039-F421-EFB9C2DA1A40}"/>
              </a:ext>
            </a:extLst>
          </p:cNvPr>
          <p:cNvSpPr txBox="1"/>
          <p:nvPr/>
        </p:nvSpPr>
        <p:spPr>
          <a:xfrm>
            <a:off x="122829" y="1504327"/>
            <a:ext cx="77891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 sz="3200" dirty="0"/>
              <a:t>Conservazione e tracciabilità delle firme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C58DA74-4A5A-2351-DB40-E12A43FE82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97946" y="2833029"/>
            <a:ext cx="2191669" cy="19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89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34A51-F052-A77B-CF41-0A70F8248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3">
            <a:extLst>
              <a:ext uri="{FF2B5EF4-FFF2-40B4-BE49-F238E27FC236}">
                <a16:creationId xmlns:a16="http://schemas.microsoft.com/office/drawing/2014/main" id="{F24E7279-D97D-5983-7998-0141B6571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98000" y="1214896"/>
            <a:ext cx="4194000" cy="5663469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D2659AD5-B6C6-DBEA-F3EF-97BD3612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CBE00C-7BBD-460A-A86A-D9D998825697}"/>
              </a:ext>
            </a:extLst>
          </p:cNvPr>
          <p:cNvSpPr txBox="1"/>
          <p:nvPr/>
        </p:nvSpPr>
        <p:spPr>
          <a:xfrm>
            <a:off x="3052968" y="328076"/>
            <a:ext cx="9106038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 SAST e DAST (con GitLab)</a:t>
            </a:r>
          </a:p>
        </p:txBody>
      </p:sp>
      <p:pic>
        <p:nvPicPr>
          <p:cNvPr id="69" name="Immagine 68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C674FA2E-391B-1AF8-E551-AA8055E96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142843"/>
            <a:ext cx="1787858" cy="503622"/>
          </a:xfrm>
          <a:prstGeom prst="rect">
            <a:avLst/>
          </a:prstGeom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D810F4F5-A15B-2F8D-0F01-E88FF49548FD}"/>
              </a:ext>
            </a:extLst>
          </p:cNvPr>
          <p:cNvSpPr txBox="1"/>
          <p:nvPr/>
        </p:nvSpPr>
        <p:spPr>
          <a:xfrm>
            <a:off x="0" y="681202"/>
            <a:ext cx="28440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Adobe Caslon Pro" panose="0205050205050A020403" pitchFamily="18" charset="0"/>
                <a:ea typeface="NSimSun" panose="02010609030101010101" pitchFamily="49" charset="-122"/>
              </a:rPr>
              <a:t>Dip. di Ingegneria Elettrica e delle Tecnologie dell’Informazione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C5674F3D-E8EE-F360-DC25-D1B2CA1DF775}"/>
              </a:ext>
            </a:extLst>
          </p:cNvPr>
          <p:cNvCxnSpPr>
            <a:cxnSpLocks/>
          </p:cNvCxnSpPr>
          <p:nvPr/>
        </p:nvCxnSpPr>
        <p:spPr>
          <a:xfrm>
            <a:off x="122830" y="1214896"/>
            <a:ext cx="12069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>
            <a:extLst>
              <a:ext uri="{FF2B5EF4-FFF2-40B4-BE49-F238E27FC236}">
                <a16:creationId xmlns:a16="http://schemas.microsoft.com/office/drawing/2014/main" id="{A652380D-A460-79E1-2364-071ABF4CDAD7}"/>
              </a:ext>
            </a:extLst>
          </p:cNvPr>
          <p:cNvSpPr txBox="1"/>
          <p:nvPr/>
        </p:nvSpPr>
        <p:spPr>
          <a:xfrm>
            <a:off x="208882" y="2524245"/>
            <a:ext cx="7703067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/>
              <a:t>Integrazione di SAST (</a:t>
            </a:r>
            <a:r>
              <a:rPr lang="it-IT" sz="2000" b="1" dirty="0" err="1"/>
              <a:t>Static</a:t>
            </a:r>
            <a:r>
              <a:rPr lang="it-IT" sz="2000" b="1" dirty="0"/>
              <a:t> Application Security Testing) e DAST (Dynamic Application Security Testing) nella pipeline </a:t>
            </a:r>
            <a:r>
              <a:rPr lang="it-IT" sz="2000" b="1" dirty="0" err="1"/>
              <a:t>GitLab</a:t>
            </a:r>
            <a:r>
              <a:rPr lang="it-IT" sz="2000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/>
              <a:t>Obiettivo: rilevare vulnerabilità prima e dopo il </a:t>
            </a:r>
            <a:r>
              <a:rPr lang="it-IT" sz="2000" b="1" dirty="0" err="1"/>
              <a:t>deploy</a:t>
            </a:r>
            <a:r>
              <a:rPr lang="it-IT" sz="2000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/>
              <a:t>Tool adottati: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rgbClr val="1F3B73"/>
                </a:solidFill>
                <a:latin typeface="+mj-lt"/>
              </a:rPr>
              <a:t>eslint</a:t>
            </a:r>
            <a:r>
              <a:rPr lang="it-IT" sz="2000" i="1" dirty="0">
                <a:solidFill>
                  <a:srgbClr val="1F3B73"/>
                </a:solidFill>
                <a:latin typeface="+mj-lt"/>
              </a:rPr>
              <a:t>, </a:t>
            </a:r>
            <a:r>
              <a:rPr lang="it-IT" sz="2000" i="1" dirty="0" err="1">
                <a:solidFill>
                  <a:srgbClr val="1F3B73"/>
                </a:solidFill>
                <a:latin typeface="+mj-lt"/>
              </a:rPr>
              <a:t>nodejsscan</a:t>
            </a:r>
            <a:r>
              <a:rPr lang="it-IT" sz="2000" i="1" dirty="0">
                <a:solidFill>
                  <a:srgbClr val="1F3B73"/>
                </a:solidFill>
                <a:latin typeface="+mj-lt"/>
              </a:rPr>
              <a:t> per SAST.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rgbClr val="1F3B73"/>
                </a:solidFill>
                <a:latin typeface="+mj-lt"/>
              </a:rPr>
              <a:t>OWASP ZAP per DAST.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rgbClr val="1F3B73"/>
                </a:solidFill>
                <a:latin typeface="+mj-lt"/>
              </a:rPr>
              <a:t>Trivy</a:t>
            </a:r>
            <a:r>
              <a:rPr lang="it-IT" sz="2000" i="1" dirty="0">
                <a:solidFill>
                  <a:srgbClr val="1F3B73"/>
                </a:solidFill>
                <a:latin typeface="+mj-lt"/>
              </a:rPr>
              <a:t> e </a:t>
            </a:r>
            <a:r>
              <a:rPr lang="it-IT" sz="2000" i="1" dirty="0" err="1">
                <a:solidFill>
                  <a:srgbClr val="1F3B73"/>
                </a:solidFill>
                <a:latin typeface="+mj-lt"/>
              </a:rPr>
              <a:t>Kubescape</a:t>
            </a:r>
            <a:r>
              <a:rPr lang="it-IT" sz="2000" i="1" dirty="0">
                <a:solidFill>
                  <a:srgbClr val="1F3B73"/>
                </a:solidFill>
                <a:latin typeface="+mj-lt"/>
              </a:rPr>
              <a:t> per container e cluster.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D9E7BA54-D28B-5FBD-5B86-C487D14FCDA0}"/>
              </a:ext>
            </a:extLst>
          </p:cNvPr>
          <p:cNvSpPr txBox="1"/>
          <p:nvPr/>
        </p:nvSpPr>
        <p:spPr>
          <a:xfrm>
            <a:off x="9407928" y="3835486"/>
            <a:ext cx="1374144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Step 7.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4E1F085F-989A-3B10-5482-EF730DF314C6}"/>
              </a:ext>
            </a:extLst>
          </p:cNvPr>
          <p:cNvSpPr txBox="1"/>
          <p:nvPr/>
        </p:nvSpPr>
        <p:spPr>
          <a:xfrm>
            <a:off x="8327377" y="3178373"/>
            <a:ext cx="353524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 SAST e DAST 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(con GitLab)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2AF0D2C-14CF-2CF6-FF95-CD5F77181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3368991"/>
            <a:ext cx="11658600" cy="1080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408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A40C7-F27D-57A0-997C-90908C31E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3">
            <a:extLst>
              <a:ext uri="{FF2B5EF4-FFF2-40B4-BE49-F238E27FC236}">
                <a16:creationId xmlns:a16="http://schemas.microsoft.com/office/drawing/2014/main" id="{E547B190-8933-59AB-51D8-DD4CD1474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98000" y="1214896"/>
            <a:ext cx="4194000" cy="5663469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73CA54A5-DFE8-B57A-BE70-14699B45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7F58AD-FFA5-6C0F-E60A-773801BB41EA}"/>
              </a:ext>
            </a:extLst>
          </p:cNvPr>
          <p:cNvSpPr txBox="1"/>
          <p:nvPr/>
        </p:nvSpPr>
        <p:spPr>
          <a:xfrm>
            <a:off x="3052968" y="328076"/>
            <a:ext cx="9106038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 SAST e DAST (con GitLab)</a:t>
            </a:r>
          </a:p>
        </p:txBody>
      </p:sp>
      <p:pic>
        <p:nvPicPr>
          <p:cNvPr id="69" name="Immagine 68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1DECDCE2-C61D-9DA0-B9BE-0E136060D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142843"/>
            <a:ext cx="1787858" cy="503622"/>
          </a:xfrm>
          <a:prstGeom prst="rect">
            <a:avLst/>
          </a:prstGeom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817D91FF-05F7-3DD7-4484-A150C9314DE8}"/>
              </a:ext>
            </a:extLst>
          </p:cNvPr>
          <p:cNvSpPr txBox="1"/>
          <p:nvPr/>
        </p:nvSpPr>
        <p:spPr>
          <a:xfrm>
            <a:off x="0" y="681202"/>
            <a:ext cx="28440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Adobe Caslon Pro" panose="0205050205050A020403" pitchFamily="18" charset="0"/>
                <a:ea typeface="NSimSun" panose="02010609030101010101" pitchFamily="49" charset="-122"/>
              </a:rPr>
              <a:t>Dip. di Ingegneria Elettrica e delle Tecnologie dell’Informazione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B7444CDB-AF67-4531-2230-D4858AB6A4AE}"/>
              </a:ext>
            </a:extLst>
          </p:cNvPr>
          <p:cNvCxnSpPr>
            <a:cxnSpLocks/>
          </p:cNvCxnSpPr>
          <p:nvPr/>
        </p:nvCxnSpPr>
        <p:spPr>
          <a:xfrm>
            <a:off x="122830" y="1214896"/>
            <a:ext cx="12069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">
            <a:extLst>
              <a:ext uri="{FF2B5EF4-FFF2-40B4-BE49-F238E27FC236}">
                <a16:creationId xmlns:a16="http://schemas.microsoft.com/office/drawing/2014/main" id="{D02F12BF-40A6-B140-BF68-65D09FA220C3}"/>
              </a:ext>
            </a:extLst>
          </p:cNvPr>
          <p:cNvSpPr txBox="1"/>
          <p:nvPr/>
        </p:nvSpPr>
        <p:spPr>
          <a:xfrm>
            <a:off x="122829" y="1504327"/>
            <a:ext cx="77891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 sz="3200" dirty="0"/>
              <a:t>SAST – Analisi statica automatica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2BC8675F-B5B3-242F-9F53-ABE2674FBF03}"/>
              </a:ext>
            </a:extLst>
          </p:cNvPr>
          <p:cNvSpPr txBox="1"/>
          <p:nvPr/>
        </p:nvSpPr>
        <p:spPr>
          <a:xfrm>
            <a:off x="216000" y="2322427"/>
            <a:ext cx="7703067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F3B73"/>
                </a:solidFill>
              </a:rPr>
              <a:t>Eseguita nel job </a:t>
            </a:r>
            <a:r>
              <a:rPr lang="it-IT" sz="2000" b="1" dirty="0" err="1">
                <a:solidFill>
                  <a:srgbClr val="1F3B73"/>
                </a:solidFill>
              </a:rPr>
              <a:t>sast_express</a:t>
            </a:r>
            <a:r>
              <a:rPr lang="it-IT" sz="2000" dirty="0">
                <a:solidFill>
                  <a:srgbClr val="1F3B73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rgbClr val="1F3B73"/>
                </a:solidFill>
                <a:latin typeface="+mj-lt"/>
              </a:rPr>
              <a:t>Linter</a:t>
            </a:r>
            <a:r>
              <a:rPr lang="it-IT" sz="2000" i="1" dirty="0">
                <a:solidFill>
                  <a:srgbClr val="1F3B73"/>
                </a:solidFill>
                <a:latin typeface="+mj-lt"/>
              </a:rPr>
              <a:t> </a:t>
            </a:r>
            <a:r>
              <a:rPr lang="it-IT" sz="2000" i="1" dirty="0" err="1">
                <a:solidFill>
                  <a:srgbClr val="1F3B73"/>
                </a:solidFill>
                <a:latin typeface="+mj-lt"/>
              </a:rPr>
              <a:t>eslint</a:t>
            </a:r>
            <a:r>
              <a:rPr lang="it-IT" sz="2000" i="1" dirty="0">
                <a:solidFill>
                  <a:srgbClr val="1F3B73"/>
                </a:solidFill>
                <a:latin typeface="+mj-lt"/>
              </a:rPr>
              <a:t> per code </a:t>
            </a:r>
            <a:r>
              <a:rPr lang="it-IT" sz="2000" i="1" dirty="0" err="1">
                <a:solidFill>
                  <a:srgbClr val="1F3B73"/>
                </a:solidFill>
                <a:latin typeface="+mj-lt"/>
              </a:rPr>
              <a:t>quality</a:t>
            </a:r>
            <a:r>
              <a:rPr lang="it-IT" sz="2000" i="1" dirty="0">
                <a:solidFill>
                  <a:srgbClr val="1F3B73"/>
                </a:solidFill>
                <a:latin typeface="+mj-lt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rgbClr val="1F3B73"/>
                </a:solidFill>
                <a:latin typeface="+mj-lt"/>
              </a:rPr>
              <a:t>nodejsscan</a:t>
            </a:r>
            <a:r>
              <a:rPr lang="it-IT" sz="2000" i="1" dirty="0">
                <a:solidFill>
                  <a:srgbClr val="1F3B73"/>
                </a:solidFill>
                <a:latin typeface="+mj-lt"/>
              </a:rPr>
              <a:t> per vulnerabilità note (injection, </a:t>
            </a:r>
            <a:r>
              <a:rPr lang="it-IT" sz="2000" i="1" dirty="0" err="1">
                <a:solidFill>
                  <a:srgbClr val="1F3B73"/>
                </a:solidFill>
                <a:latin typeface="+mj-lt"/>
              </a:rPr>
              <a:t>weak</a:t>
            </a:r>
            <a:r>
              <a:rPr lang="it-IT" sz="2000" i="1" dirty="0">
                <a:solidFill>
                  <a:srgbClr val="1F3B73"/>
                </a:solidFill>
                <a:latin typeface="+mj-lt"/>
              </a:rPr>
              <a:t> </a:t>
            </a:r>
            <a:r>
              <a:rPr lang="it-IT" sz="2000" i="1" dirty="0" err="1">
                <a:solidFill>
                  <a:srgbClr val="1F3B73"/>
                </a:solidFill>
                <a:latin typeface="+mj-lt"/>
              </a:rPr>
              <a:t>crypto</a:t>
            </a:r>
            <a:r>
              <a:rPr lang="it-IT" sz="2000" i="1" dirty="0">
                <a:solidFill>
                  <a:srgbClr val="1F3B73"/>
                </a:solidFill>
                <a:latin typeface="+mj-lt"/>
              </a:rPr>
              <a:t>, </a:t>
            </a:r>
            <a:r>
              <a:rPr lang="it-IT" sz="2000" i="1" dirty="0" err="1">
                <a:solidFill>
                  <a:srgbClr val="1F3B73"/>
                </a:solidFill>
                <a:latin typeface="+mj-lt"/>
              </a:rPr>
              <a:t>misconfig</a:t>
            </a:r>
            <a:r>
              <a:rPr lang="it-IT" sz="2000" i="1" dirty="0">
                <a:solidFill>
                  <a:srgbClr val="1F3B73"/>
                </a:solidFill>
                <a:latin typeface="+mj-lt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F3B73"/>
                </a:solidFill>
              </a:rPr>
              <a:t>Output</a:t>
            </a:r>
            <a:r>
              <a:rPr lang="it-IT" sz="2000" dirty="0">
                <a:solidFill>
                  <a:srgbClr val="1F3B73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rgbClr val="1F3B73"/>
                </a:solidFill>
                <a:latin typeface="+mj-lt"/>
              </a:rPr>
              <a:t>eslint_report.json</a:t>
            </a:r>
            <a:endParaRPr lang="it-IT" sz="2000" i="1" dirty="0">
              <a:solidFill>
                <a:srgbClr val="1F3B73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rgbClr val="1F3B73"/>
                </a:solidFill>
                <a:latin typeface="+mj-lt"/>
              </a:rPr>
              <a:t>nodejsscan_report.json</a:t>
            </a:r>
            <a:endParaRPr lang="it-IT" sz="2000" i="1" dirty="0">
              <a:solidFill>
                <a:srgbClr val="1F3B73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F3B73"/>
                </a:solidFill>
              </a:rPr>
              <a:t>Blocca il job in caso di vulnerabilità gravi.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3AFDE66-7F02-5473-DE6B-1B4CABE983A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101327" y="2833029"/>
            <a:ext cx="1984907" cy="1984907"/>
          </a:xfrm>
          <a:prstGeom prst="rect">
            <a:avLst/>
          </a:prstGeom>
        </p:spPr>
      </p:pic>
      <p:pic>
        <p:nvPicPr>
          <p:cNvPr id="6" name="Immagine 5" descr="Immagine che contiene testo, schermata&#10;&#10;Il contenuto generato dall'IA potrebbe non essere corretto.">
            <a:extLst>
              <a:ext uri="{FF2B5EF4-FFF2-40B4-BE49-F238E27FC236}">
                <a16:creationId xmlns:a16="http://schemas.microsoft.com/office/drawing/2014/main" id="{C6285CCA-2A16-8F4D-5D82-C6608A64F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3133" y="520346"/>
            <a:ext cx="6565733" cy="5817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482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20918FB7-C7FA-E719-1262-ED0B2D852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935924" y="974366"/>
            <a:ext cx="4256076" cy="5883634"/>
          </a:xfrm>
          <a:prstGeom prst="rect">
            <a:avLst/>
          </a:prstGeom>
        </p:spPr>
      </p:pic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4176579" y="327600"/>
            <a:ext cx="3440639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Introduzione</a:t>
            </a:r>
          </a:p>
        </p:txBody>
      </p:sp>
      <p:pic>
        <p:nvPicPr>
          <p:cNvPr id="69" name="Immagine 68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DD93A340-F1A3-4546-7E69-7835CC5A8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30" y="142843"/>
            <a:ext cx="1787858" cy="503622"/>
          </a:xfrm>
          <a:prstGeom prst="rect">
            <a:avLst/>
          </a:prstGeom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8C9CA1A5-FE25-C1CF-2C9F-18E16ADD8D79}"/>
              </a:ext>
            </a:extLst>
          </p:cNvPr>
          <p:cNvSpPr txBox="1"/>
          <p:nvPr/>
        </p:nvSpPr>
        <p:spPr>
          <a:xfrm>
            <a:off x="0" y="681202"/>
            <a:ext cx="28440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Adobe Caslon Pro" panose="0205050205050A020403" pitchFamily="18" charset="0"/>
                <a:ea typeface="NSimSun" panose="02010609030101010101" pitchFamily="49" charset="-122"/>
              </a:rPr>
              <a:t>Dip. di Ingegneria Elettrica e delle Tecnologie dell’Informazione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948C4C18-4DFD-3C36-A858-91CDA415C1FC}"/>
              </a:ext>
            </a:extLst>
          </p:cNvPr>
          <p:cNvCxnSpPr>
            <a:cxnSpLocks/>
          </p:cNvCxnSpPr>
          <p:nvPr/>
        </p:nvCxnSpPr>
        <p:spPr>
          <a:xfrm>
            <a:off x="122830" y="974366"/>
            <a:ext cx="12069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>
            <a:extLst>
              <a:ext uri="{FF2B5EF4-FFF2-40B4-BE49-F238E27FC236}">
                <a16:creationId xmlns:a16="http://schemas.microsoft.com/office/drawing/2014/main" id="{7B9A1D73-8FFF-0FCF-5624-533503BCF7FA}"/>
              </a:ext>
            </a:extLst>
          </p:cNvPr>
          <p:cNvSpPr txBox="1"/>
          <p:nvPr/>
        </p:nvSpPr>
        <p:spPr>
          <a:xfrm>
            <a:off x="177844" y="2238024"/>
            <a:ext cx="7703067" cy="32008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L'applicazione oggetto di questo lavoro è già dotata di un'infrastruttura </a:t>
            </a:r>
            <a:r>
              <a:rPr lang="it-IT" dirty="0" err="1"/>
              <a:t>backend</a:t>
            </a:r>
            <a:r>
              <a:rPr lang="it-IT" dirty="0"/>
              <a:t> sicura, orchestrata con </a:t>
            </a:r>
            <a:r>
              <a:rPr lang="it-IT" dirty="0" err="1"/>
              <a:t>Kubernetes</a:t>
            </a:r>
            <a:r>
              <a:rPr lang="it-IT" dirty="0"/>
              <a:t>, con meccanismi </a:t>
            </a:r>
            <a:r>
              <a:rPr lang="it-IT" dirty="0" err="1"/>
              <a:t>DevSecOps</a:t>
            </a:r>
            <a:r>
              <a:rPr lang="it-IT" dirty="0"/>
              <a:t> integrati lungo tutta la pipeline CI/CD.</a:t>
            </a:r>
          </a:p>
          <a:p>
            <a:endParaRPr lang="it-IT" dirty="0"/>
          </a:p>
          <a:p>
            <a:r>
              <a:rPr lang="it-IT" dirty="0"/>
              <a:t>In questa fase, il focus si sposta sull'applicazione del </a:t>
            </a:r>
            <a:r>
              <a:rPr lang="it-IT" b="1" dirty="0"/>
              <a:t>Microsoft Security Development Lifecycle (SDL)</a:t>
            </a:r>
            <a:r>
              <a:rPr lang="it-IT" dirty="0"/>
              <a:t> per rafforzare e formalizzare la sicurezza del progetto.</a:t>
            </a:r>
          </a:p>
          <a:p>
            <a:endParaRPr lang="it-IT" dirty="0"/>
          </a:p>
          <a:p>
            <a:r>
              <a:rPr lang="it-IT" dirty="0"/>
              <a:t>Lo SDL viene usato come guida metodologica per analizzare le pratiche esistenti, introdurre nuovi controlli dove necessario e documentare in modo sistematico il ciclo di vita della sicurezza.</a:t>
            </a:r>
          </a:p>
          <a:p>
            <a:endParaRPr lang="it-IT" dirty="0"/>
          </a:p>
          <a:p>
            <a:r>
              <a:rPr lang="it-IT" dirty="0"/>
              <a:t>L’obiettivo non è solo migliorare la resilienza del sistema, ma anche rendere la sicurezza </a:t>
            </a:r>
            <a:r>
              <a:rPr lang="it-IT" b="1" dirty="0"/>
              <a:t>visibile, tracciabile e verificabile</a:t>
            </a:r>
            <a:r>
              <a:rPr lang="it-IT" dirty="0"/>
              <a:t>.</a:t>
            </a:r>
          </a:p>
          <a:p>
            <a:endParaRPr lang="en-US" i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7941B-292C-86C4-1C9C-A592C28AA6DC}"/>
              </a:ext>
            </a:extLst>
          </p:cNvPr>
          <p:cNvSpPr txBox="1"/>
          <p:nvPr/>
        </p:nvSpPr>
        <p:spPr>
          <a:xfrm>
            <a:off x="177844" y="1690972"/>
            <a:ext cx="3134303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3154473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D24FD-F3A6-015B-90B5-7FF450800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3">
            <a:extLst>
              <a:ext uri="{FF2B5EF4-FFF2-40B4-BE49-F238E27FC236}">
                <a16:creationId xmlns:a16="http://schemas.microsoft.com/office/drawing/2014/main" id="{2A4C1082-4D23-B4F8-19DD-E37EAB8C6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98000" y="1214896"/>
            <a:ext cx="4194000" cy="5663469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583FD6DB-0EB4-FA14-FDEA-08FED3F8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5D2051-FACE-5188-23A8-7B3D09DF64E0}"/>
              </a:ext>
            </a:extLst>
          </p:cNvPr>
          <p:cNvSpPr txBox="1"/>
          <p:nvPr/>
        </p:nvSpPr>
        <p:spPr>
          <a:xfrm>
            <a:off x="3052968" y="328076"/>
            <a:ext cx="9106038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 SAST e DAST (con GitLab)</a:t>
            </a:r>
          </a:p>
        </p:txBody>
      </p:sp>
      <p:pic>
        <p:nvPicPr>
          <p:cNvPr id="69" name="Immagine 68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1A516A04-DACD-BC02-07F3-D183B5BE3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142843"/>
            <a:ext cx="1787858" cy="503622"/>
          </a:xfrm>
          <a:prstGeom prst="rect">
            <a:avLst/>
          </a:prstGeom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28649D36-FD0C-0115-899E-A2AD2B847D7A}"/>
              </a:ext>
            </a:extLst>
          </p:cNvPr>
          <p:cNvSpPr txBox="1"/>
          <p:nvPr/>
        </p:nvSpPr>
        <p:spPr>
          <a:xfrm>
            <a:off x="0" y="681202"/>
            <a:ext cx="28440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Adobe Caslon Pro" panose="0205050205050A020403" pitchFamily="18" charset="0"/>
                <a:ea typeface="NSimSun" panose="02010609030101010101" pitchFamily="49" charset="-122"/>
              </a:rPr>
              <a:t>Dip. di Ingegneria Elettrica e delle Tecnologie dell’Informazione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221AC759-1FC9-8A77-47A5-4920E0857359}"/>
              </a:ext>
            </a:extLst>
          </p:cNvPr>
          <p:cNvCxnSpPr>
            <a:cxnSpLocks/>
          </p:cNvCxnSpPr>
          <p:nvPr/>
        </p:nvCxnSpPr>
        <p:spPr>
          <a:xfrm>
            <a:off x="122830" y="1214896"/>
            <a:ext cx="12069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">
            <a:extLst>
              <a:ext uri="{FF2B5EF4-FFF2-40B4-BE49-F238E27FC236}">
                <a16:creationId xmlns:a16="http://schemas.microsoft.com/office/drawing/2014/main" id="{37DA0865-3B85-0AB5-BF90-BC84329557A6}"/>
              </a:ext>
            </a:extLst>
          </p:cNvPr>
          <p:cNvSpPr txBox="1"/>
          <p:nvPr/>
        </p:nvSpPr>
        <p:spPr>
          <a:xfrm>
            <a:off x="122829" y="1504327"/>
            <a:ext cx="77891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 sz="3200" dirty="0"/>
              <a:t>DAST – Verifica </a:t>
            </a:r>
            <a:r>
              <a:rPr lang="it-IT" sz="3200" dirty="0" err="1"/>
              <a:t>runtime</a:t>
            </a:r>
            <a:r>
              <a:rPr lang="it-IT" sz="3200" dirty="0"/>
              <a:t> con ZAP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C331B807-730A-AB30-2B6A-0AB472088392}"/>
              </a:ext>
            </a:extLst>
          </p:cNvPr>
          <p:cNvSpPr txBox="1"/>
          <p:nvPr/>
        </p:nvSpPr>
        <p:spPr>
          <a:xfrm>
            <a:off x="216000" y="2322427"/>
            <a:ext cx="7703067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F3B73"/>
                </a:solidFill>
              </a:rPr>
              <a:t>Job </a:t>
            </a:r>
            <a:r>
              <a:rPr lang="it-IT" sz="2000" b="1" dirty="0" err="1">
                <a:solidFill>
                  <a:srgbClr val="1F3B73"/>
                </a:solidFill>
              </a:rPr>
              <a:t>dast_scan</a:t>
            </a:r>
            <a:r>
              <a:rPr lang="it-IT" sz="2000" b="1" dirty="0">
                <a:solidFill>
                  <a:srgbClr val="1F3B73"/>
                </a:solidFill>
              </a:rPr>
              <a:t> usa OWASP ZAP in modalità automatizzata.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1F3B7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F3B73"/>
                </a:solidFill>
              </a:rPr>
              <a:t>Importa </a:t>
            </a:r>
            <a:r>
              <a:rPr lang="it-IT" sz="2000" b="1" dirty="0" err="1">
                <a:solidFill>
                  <a:srgbClr val="1F3B73"/>
                </a:solidFill>
              </a:rPr>
              <a:t>openapi.json</a:t>
            </a:r>
            <a:r>
              <a:rPr lang="it-IT" sz="2000" b="1" dirty="0">
                <a:solidFill>
                  <a:srgbClr val="1F3B73"/>
                </a:solidFill>
              </a:rPr>
              <a:t> dell’API per la generazione dinamica dei test.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b="1" dirty="0">
              <a:solidFill>
                <a:srgbClr val="1F3B7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F3B73"/>
                </a:solidFill>
              </a:rPr>
              <a:t>Simula attacchi comuni: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rgbClr val="1F3B73"/>
                </a:solidFill>
                <a:latin typeface="+mj-lt"/>
              </a:rPr>
              <a:t>XSS, CSRF, </a:t>
            </a:r>
            <a:r>
              <a:rPr lang="it-IT" sz="2000" i="1" dirty="0" err="1">
                <a:solidFill>
                  <a:srgbClr val="1F3B73"/>
                </a:solidFill>
                <a:latin typeface="+mj-lt"/>
              </a:rPr>
              <a:t>SQLi</a:t>
            </a:r>
            <a:r>
              <a:rPr lang="it-IT" sz="2000" i="1" dirty="0">
                <a:solidFill>
                  <a:srgbClr val="1F3B73"/>
                </a:solidFill>
                <a:latin typeface="+mj-lt"/>
              </a:rPr>
              <a:t>, injection.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000" i="1" dirty="0">
              <a:solidFill>
                <a:srgbClr val="1F3B73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F3B73"/>
                </a:solidFill>
              </a:rPr>
              <a:t>Report HTML completo: </a:t>
            </a:r>
            <a:r>
              <a:rPr lang="it-IT" sz="2000" dirty="0">
                <a:solidFill>
                  <a:srgbClr val="1F3B73"/>
                </a:solidFill>
              </a:rPr>
              <a:t>zap_report.html.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3BE515B-4233-A289-2153-8092D4D00F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101327" y="2833029"/>
            <a:ext cx="1984907" cy="1984907"/>
          </a:xfrm>
          <a:prstGeom prst="rect">
            <a:avLst/>
          </a:prstGeom>
        </p:spPr>
      </p:pic>
      <p:pic>
        <p:nvPicPr>
          <p:cNvPr id="13" name="Immagine 12" descr="Immagine che contiene schermata, testo&#10;&#10;Il contenuto generato dall'IA potrebbe non essere corretto.">
            <a:extLst>
              <a:ext uri="{FF2B5EF4-FFF2-40B4-BE49-F238E27FC236}">
                <a16:creationId xmlns:a16="http://schemas.microsoft.com/office/drawing/2014/main" id="{9280C4B1-A1D4-E9EA-A76C-4C4B122F7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90" y="981202"/>
            <a:ext cx="11507619" cy="5144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33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B942C-87AE-5BB3-7D2B-30E37F34B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3">
            <a:extLst>
              <a:ext uri="{FF2B5EF4-FFF2-40B4-BE49-F238E27FC236}">
                <a16:creationId xmlns:a16="http://schemas.microsoft.com/office/drawing/2014/main" id="{E5663C38-233C-0CF8-07C6-54A4410E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98000" y="1214896"/>
            <a:ext cx="4194000" cy="5663469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B75B86E3-CA5F-156D-D47B-1E9F4B54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953C8-4F15-9690-05F5-7CAF8B9529BF}"/>
              </a:ext>
            </a:extLst>
          </p:cNvPr>
          <p:cNvSpPr txBox="1"/>
          <p:nvPr/>
        </p:nvSpPr>
        <p:spPr>
          <a:xfrm>
            <a:off x="3052968" y="328076"/>
            <a:ext cx="9106038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 SAST e DAST (con GitLab)</a:t>
            </a:r>
          </a:p>
        </p:txBody>
      </p:sp>
      <p:pic>
        <p:nvPicPr>
          <p:cNvPr id="69" name="Immagine 68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9834103B-328F-AFDB-7F0C-7933BF3B7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142843"/>
            <a:ext cx="1787858" cy="503622"/>
          </a:xfrm>
          <a:prstGeom prst="rect">
            <a:avLst/>
          </a:prstGeom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93B02BFD-4855-D2F2-6C88-C5EB6CEF9FE5}"/>
              </a:ext>
            </a:extLst>
          </p:cNvPr>
          <p:cNvSpPr txBox="1"/>
          <p:nvPr/>
        </p:nvSpPr>
        <p:spPr>
          <a:xfrm>
            <a:off x="0" y="681202"/>
            <a:ext cx="28440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Adobe Caslon Pro" panose="0205050205050A020403" pitchFamily="18" charset="0"/>
                <a:ea typeface="NSimSun" panose="02010609030101010101" pitchFamily="49" charset="-122"/>
              </a:rPr>
              <a:t>Dip. di Ingegneria Elettrica e delle Tecnologie dell’Informazione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FB29E9A9-BDAB-13D5-3D61-7A6DA1182D93}"/>
              </a:ext>
            </a:extLst>
          </p:cNvPr>
          <p:cNvCxnSpPr>
            <a:cxnSpLocks/>
          </p:cNvCxnSpPr>
          <p:nvPr/>
        </p:nvCxnSpPr>
        <p:spPr>
          <a:xfrm>
            <a:off x="122830" y="1214896"/>
            <a:ext cx="12069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">
            <a:extLst>
              <a:ext uri="{FF2B5EF4-FFF2-40B4-BE49-F238E27FC236}">
                <a16:creationId xmlns:a16="http://schemas.microsoft.com/office/drawing/2014/main" id="{9BCA6FC0-A4CD-97AA-9D45-12A0C54AAF73}"/>
              </a:ext>
            </a:extLst>
          </p:cNvPr>
          <p:cNvSpPr txBox="1"/>
          <p:nvPr/>
        </p:nvSpPr>
        <p:spPr>
          <a:xfrm>
            <a:off x="122829" y="1504327"/>
            <a:ext cx="77891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 sz="3200" dirty="0"/>
              <a:t>Raccolta Report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86176889-91FB-E85A-4CDA-D4E1030ADDE7}"/>
              </a:ext>
            </a:extLst>
          </p:cNvPr>
          <p:cNvSpPr txBox="1"/>
          <p:nvPr/>
        </p:nvSpPr>
        <p:spPr>
          <a:xfrm>
            <a:off x="216000" y="2322427"/>
            <a:ext cx="7703067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F3B73"/>
                </a:solidFill>
              </a:rPr>
              <a:t>Il job </a:t>
            </a:r>
            <a:r>
              <a:rPr lang="it-IT" sz="2000" b="1" dirty="0" err="1">
                <a:solidFill>
                  <a:srgbClr val="1F3B73"/>
                </a:solidFill>
              </a:rPr>
              <a:t>collect_reports</a:t>
            </a:r>
            <a:r>
              <a:rPr lang="it-IT" sz="2000" b="1" dirty="0">
                <a:solidFill>
                  <a:srgbClr val="1F3B73"/>
                </a:solidFill>
              </a:rPr>
              <a:t> aggrega i risultati di: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rgbClr val="1F3B73"/>
                </a:solidFill>
                <a:latin typeface="+mj-lt"/>
              </a:rPr>
              <a:t>SAST (</a:t>
            </a:r>
            <a:r>
              <a:rPr lang="it-IT" sz="2000" i="1" dirty="0" err="1">
                <a:solidFill>
                  <a:srgbClr val="1F3B73"/>
                </a:solidFill>
                <a:latin typeface="+mj-lt"/>
              </a:rPr>
              <a:t>eslint</a:t>
            </a:r>
            <a:r>
              <a:rPr lang="it-IT" sz="2000" i="1" dirty="0">
                <a:solidFill>
                  <a:srgbClr val="1F3B73"/>
                </a:solidFill>
                <a:latin typeface="+mj-lt"/>
              </a:rPr>
              <a:t>, </a:t>
            </a:r>
            <a:r>
              <a:rPr lang="it-IT" sz="2000" i="1" dirty="0" err="1">
                <a:solidFill>
                  <a:srgbClr val="1F3B73"/>
                </a:solidFill>
                <a:latin typeface="+mj-lt"/>
              </a:rPr>
              <a:t>nodejsscan</a:t>
            </a:r>
            <a:r>
              <a:rPr lang="it-IT" sz="2000" i="1" dirty="0">
                <a:solidFill>
                  <a:srgbClr val="1F3B73"/>
                </a:solidFill>
                <a:latin typeface="+mj-lt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rgbClr val="1F3B73"/>
                </a:solidFill>
                <a:latin typeface="+mj-lt"/>
              </a:rPr>
              <a:t>DAST (ZAP)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rgbClr val="1F3B73"/>
                </a:solidFill>
                <a:latin typeface="+mj-lt"/>
              </a:rPr>
              <a:t>Trivy</a:t>
            </a:r>
            <a:r>
              <a:rPr lang="it-IT" sz="2000" i="1" dirty="0">
                <a:solidFill>
                  <a:srgbClr val="1F3B73"/>
                </a:solidFill>
                <a:latin typeface="+mj-lt"/>
              </a:rPr>
              <a:t> + </a:t>
            </a:r>
            <a:r>
              <a:rPr lang="it-IT" sz="2000" i="1" dirty="0" err="1">
                <a:solidFill>
                  <a:srgbClr val="1F3B73"/>
                </a:solidFill>
                <a:latin typeface="+mj-lt"/>
              </a:rPr>
              <a:t>Kubescape</a:t>
            </a:r>
            <a:endParaRPr lang="it-IT" sz="2000" i="1" dirty="0">
              <a:solidFill>
                <a:srgbClr val="1F3B73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000" i="1" dirty="0">
              <a:solidFill>
                <a:srgbClr val="1F3B73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F3B73"/>
                </a:solidFill>
              </a:rPr>
              <a:t>Script Python produce: </a:t>
            </a:r>
            <a:r>
              <a:rPr lang="it-IT" sz="2000" dirty="0">
                <a:solidFill>
                  <a:srgbClr val="1F3B73"/>
                </a:solidFill>
              </a:rPr>
              <a:t>combined_report.html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solidFill>
                <a:srgbClr val="1F3B7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rgbClr val="1F3B73"/>
                </a:solidFill>
              </a:rPr>
              <a:t>Vulnerabilità critiche: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rgbClr val="1F3B73"/>
                </a:solidFill>
                <a:latin typeface="+mj-lt"/>
              </a:rPr>
              <a:t>Bloccano la pipeline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rgbClr val="1F3B73"/>
                </a:solidFill>
                <a:latin typeface="+mj-lt"/>
              </a:rPr>
              <a:t>Vengono analizzate, classificate e, se necessario, corrette o documentate.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17F288E-DB84-541A-7B49-C3195674945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101327" y="2833029"/>
            <a:ext cx="1984907" cy="1984907"/>
          </a:xfrm>
          <a:prstGeom prst="rect">
            <a:avLst/>
          </a:prstGeom>
        </p:spPr>
      </p:pic>
      <p:pic>
        <p:nvPicPr>
          <p:cNvPr id="6" name="Immagine 5" descr="Immagine che contiene testo, schermata, software, Pagina Web&#10;&#10;Il contenuto generato dall'IA potrebbe non essere corretto.">
            <a:extLst>
              <a:ext uri="{FF2B5EF4-FFF2-40B4-BE49-F238E27FC236}">
                <a16:creationId xmlns:a16="http://schemas.microsoft.com/office/drawing/2014/main" id="{3DD00B35-B305-9010-51C5-006F1AC73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9988" y="501503"/>
            <a:ext cx="7632024" cy="5854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082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984986C-2E84-2908-5B98-05903C1BFEAA}"/>
              </a:ext>
            </a:extLst>
          </p:cNvPr>
          <p:cNvCxnSpPr>
            <a:cxnSpLocks/>
          </p:cNvCxnSpPr>
          <p:nvPr/>
        </p:nvCxnSpPr>
        <p:spPr>
          <a:xfrm>
            <a:off x="26249" y="5604152"/>
            <a:ext cx="6841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Human resources slide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498068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Grazie per l’attenzione</a:t>
            </a:r>
            <a:endParaRPr lang="en-US" sz="5400" b="1" err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504344-8563-476C-9EF9-4200B272F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25441" y="-2554462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Immagine 4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6E73226E-301A-3FEA-BAA7-C5120D5DE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43" y="157578"/>
            <a:ext cx="3381375" cy="9525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CD3AABC-09A0-1B49-DC5B-4620123E1522}"/>
              </a:ext>
            </a:extLst>
          </p:cNvPr>
          <p:cNvSpPr txBox="1"/>
          <p:nvPr/>
        </p:nvSpPr>
        <p:spPr>
          <a:xfrm>
            <a:off x="2449040" y="5817305"/>
            <a:ext cx="3649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Francesco Scognamiglio  M63001364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BCB95AD-AA6A-946B-246D-A6F8AE95AE37}"/>
              </a:ext>
            </a:extLst>
          </p:cNvPr>
          <p:cNvSpPr txBox="1"/>
          <p:nvPr/>
        </p:nvSpPr>
        <p:spPr>
          <a:xfrm>
            <a:off x="2449040" y="6095024"/>
            <a:ext cx="364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Felice Micillo                     M63001377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6456B6-770D-F39F-074F-E2666AB60528}"/>
              </a:ext>
            </a:extLst>
          </p:cNvPr>
          <p:cNvSpPr txBox="1"/>
          <p:nvPr/>
        </p:nvSpPr>
        <p:spPr>
          <a:xfrm>
            <a:off x="145623" y="1166631"/>
            <a:ext cx="5610089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it-IT" sz="1100" dirty="0">
                <a:latin typeface="Adobe Caslon Pro" panose="0205050205050A020403" pitchFamily="18" charset="0"/>
                <a:ea typeface="NSimSun" panose="02010609030101010101" pitchFamily="49" charset="-122"/>
              </a:rPr>
              <a:t>Dip. di Ingegneria Elettrica e delle Tecnologie dell’Informazione </a:t>
            </a:r>
          </a:p>
          <a:p>
            <a:pPr>
              <a:spcBef>
                <a:spcPts val="600"/>
              </a:spcBef>
            </a:pPr>
            <a:r>
              <a:rPr lang="it-IT" sz="1100" dirty="0">
                <a:latin typeface="Adobe Caslon Pro" panose="0205050205050A020403" pitchFamily="18" charset="0"/>
                <a:ea typeface="NSimSun" panose="02010609030101010101" pitchFamily="49" charset="-122"/>
              </a:rPr>
              <a:t>Corso di Laurea Magistrale in Ingegneria Informatica</a:t>
            </a:r>
          </a:p>
          <a:p>
            <a:pPr>
              <a:spcBef>
                <a:spcPts val="600"/>
              </a:spcBef>
            </a:pPr>
            <a:r>
              <a:rPr lang="it-IT" sz="1100" b="1" dirty="0">
                <a:latin typeface="Adobe Caslon Pro" panose="0205050205050A020403" pitchFamily="18" charset="0"/>
                <a:ea typeface="NSimSun" panose="02010609030101010101" pitchFamily="49" charset="-122"/>
              </a:rPr>
              <a:t>Elaborato di Software Security </a:t>
            </a:r>
            <a:r>
              <a:rPr lang="it-IT" sz="1100" b="1" dirty="0" err="1">
                <a:latin typeface="Adobe Caslon Pro" panose="0205050205050A020403" pitchFamily="18" charset="0"/>
                <a:ea typeface="NSimSun" panose="02010609030101010101" pitchFamily="49" charset="-122"/>
              </a:rPr>
              <a:t>a.a</a:t>
            </a:r>
            <a:r>
              <a:rPr lang="it-IT" sz="1100" b="1" dirty="0">
                <a:latin typeface="Adobe Caslon Pro" panose="0205050205050A020403" pitchFamily="18" charset="0"/>
                <a:ea typeface="NSimSun" panose="02010609030101010101" pitchFamily="49" charset="-122"/>
              </a:rPr>
              <a:t>. 2024/2025</a:t>
            </a:r>
          </a:p>
        </p:txBody>
      </p:sp>
      <p:pic>
        <p:nvPicPr>
          <p:cNvPr id="7" name="Immagine 6" descr="Immagine che contiene testo, cerchio, Elementi grafici, Carattere&#10;&#10;Il contenuto generato dall'IA potrebbe non essere corretto.">
            <a:extLst>
              <a:ext uri="{FF2B5EF4-FFF2-40B4-BE49-F238E27FC236}">
                <a16:creationId xmlns:a16="http://schemas.microsoft.com/office/drawing/2014/main" id="{12DC25A9-D75A-C615-6BC6-F40E8CF59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367" y="5049471"/>
            <a:ext cx="33337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4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3">
            <a:extLst>
              <a:ext uri="{FF2B5EF4-FFF2-40B4-BE49-F238E27FC236}">
                <a16:creationId xmlns:a16="http://schemas.microsoft.com/office/drawing/2014/main" id="{4EAA84C4-7955-62FC-411F-460885359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98000" y="974366"/>
            <a:ext cx="4194000" cy="5904000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4176579" y="327600"/>
            <a:ext cx="3440639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Introduzione</a:t>
            </a:r>
          </a:p>
        </p:txBody>
      </p:sp>
      <p:pic>
        <p:nvPicPr>
          <p:cNvPr id="69" name="Immagine 68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DD93A340-F1A3-4546-7E69-7835CC5A8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142843"/>
            <a:ext cx="1787858" cy="503622"/>
          </a:xfrm>
          <a:prstGeom prst="rect">
            <a:avLst/>
          </a:prstGeom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8C9CA1A5-FE25-C1CF-2C9F-18E16ADD8D79}"/>
              </a:ext>
            </a:extLst>
          </p:cNvPr>
          <p:cNvSpPr txBox="1"/>
          <p:nvPr/>
        </p:nvSpPr>
        <p:spPr>
          <a:xfrm>
            <a:off x="0" y="681202"/>
            <a:ext cx="28440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Adobe Caslon Pro" panose="0205050205050A020403" pitchFamily="18" charset="0"/>
                <a:ea typeface="NSimSun" panose="02010609030101010101" pitchFamily="49" charset="-122"/>
              </a:rPr>
              <a:t>Dip. di Ingegneria Elettrica e delle Tecnologie dell’Informazione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948C4C18-4DFD-3C36-A858-91CDA415C1FC}"/>
              </a:ext>
            </a:extLst>
          </p:cNvPr>
          <p:cNvCxnSpPr>
            <a:cxnSpLocks/>
          </p:cNvCxnSpPr>
          <p:nvPr/>
        </p:nvCxnSpPr>
        <p:spPr>
          <a:xfrm>
            <a:off x="122830" y="974366"/>
            <a:ext cx="12069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4">
            <a:extLst>
              <a:ext uri="{FF2B5EF4-FFF2-40B4-BE49-F238E27FC236}">
                <a16:creationId xmlns:a16="http://schemas.microsoft.com/office/drawing/2014/main" id="{5624ACC0-BCE8-12C6-500E-E2D0DC787217}"/>
              </a:ext>
            </a:extLst>
          </p:cNvPr>
          <p:cNvSpPr txBox="1"/>
          <p:nvPr/>
        </p:nvSpPr>
        <p:spPr>
          <a:xfrm>
            <a:off x="159438" y="1817317"/>
            <a:ext cx="7703067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it-IT" sz="2000" dirty="0"/>
              <a:t>Applicare selettivamente le attività del Microsoft SDL al progetto esistente, con un duplice scopo: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Valutare e giustificare le misure di sicurezza già adottate;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Individuare e integrare ulteriori pratiche per colmare eventuali gap.</a:t>
            </a:r>
            <a:endParaRPr lang="en-US" sz="2000" i="0" dirty="0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D9B0249C-9B92-EF5D-D44A-D1793EE331F3}"/>
              </a:ext>
            </a:extLst>
          </p:cNvPr>
          <p:cNvSpPr txBox="1"/>
          <p:nvPr/>
        </p:nvSpPr>
        <p:spPr>
          <a:xfrm>
            <a:off x="122830" y="1221520"/>
            <a:ext cx="4256076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 sz="3200" dirty="0"/>
              <a:t>Obiettivo</a:t>
            </a:r>
            <a:endParaRPr lang="en-US" sz="3200" dirty="0"/>
          </a:p>
        </p:txBody>
      </p:sp>
      <p:sp>
        <p:nvSpPr>
          <p:cNvPr id="6" name="TextBox 67">
            <a:extLst>
              <a:ext uri="{FF2B5EF4-FFF2-40B4-BE49-F238E27FC236}">
                <a16:creationId xmlns:a16="http://schemas.microsoft.com/office/drawing/2014/main" id="{F09AF49A-5698-0974-603A-8125B57E9142}"/>
              </a:ext>
            </a:extLst>
          </p:cNvPr>
          <p:cNvSpPr txBox="1"/>
          <p:nvPr/>
        </p:nvSpPr>
        <p:spPr>
          <a:xfrm>
            <a:off x="159438" y="3175122"/>
            <a:ext cx="526600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sz="2000" b="1" dirty="0">
                <a:latin typeface="Segoe UI" panose="020B0502040204020203" pitchFamily="34" charset="0"/>
              </a:rPr>
              <a:t>Sezioni </a:t>
            </a:r>
            <a:r>
              <a:rPr lang="en-US" sz="2000" b="1" dirty="0" err="1">
                <a:latin typeface="Segoe UI" panose="020B0502040204020203" pitchFamily="34" charset="0"/>
              </a:rPr>
              <a:t>tematiche</a:t>
            </a:r>
            <a:endParaRPr lang="en-US" sz="2000" b="1" dirty="0">
              <a:latin typeface="Segoe UI" panose="020B0502040204020203" pitchFamily="34" charset="0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102329C7-CB5D-3E68-9E1D-78EBACD6323F}"/>
              </a:ext>
            </a:extLst>
          </p:cNvPr>
          <p:cNvSpPr txBox="1"/>
          <p:nvPr/>
        </p:nvSpPr>
        <p:spPr>
          <a:xfrm>
            <a:off x="159438" y="3579832"/>
            <a:ext cx="7703067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it-IT" sz="2000" dirty="0"/>
              <a:t>Il lavoro sarà organizzato in sezioni tematiche (</a:t>
            </a:r>
            <a:r>
              <a:rPr lang="it-IT" sz="2000" dirty="0" err="1"/>
              <a:t>requirement</a:t>
            </a:r>
            <a:r>
              <a:rPr lang="it-IT" sz="2000" dirty="0"/>
              <a:t>, </a:t>
            </a:r>
            <a:r>
              <a:rPr lang="it-IT" sz="2000" dirty="0" err="1"/>
              <a:t>threat</a:t>
            </a:r>
            <a:r>
              <a:rPr lang="it-IT" sz="2000" dirty="0"/>
              <a:t> </a:t>
            </a:r>
            <a:r>
              <a:rPr lang="it-IT" sz="2000" dirty="0" err="1"/>
              <a:t>modeling</a:t>
            </a:r>
            <a:r>
              <a:rPr lang="it-IT" sz="2000" dirty="0"/>
              <a:t>, testing, ecc.) e per ogni attività SDL verranno documentati: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Metodo applicato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Strumenti utilizzati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Evidenze pratiche</a:t>
            </a:r>
          </a:p>
          <a:p>
            <a:r>
              <a:rPr lang="it-IT" sz="2000" dirty="0"/>
              <a:t>Il risultato è una visione organica e verificabile della sicurezza del software, coerente con i principi del Security Life </a:t>
            </a:r>
            <a:r>
              <a:rPr lang="it-IT" sz="2000" dirty="0" err="1"/>
              <a:t>Cycle</a:t>
            </a:r>
            <a:r>
              <a:rPr lang="it-IT" sz="2000" dirty="0"/>
              <a:t>.</a:t>
            </a:r>
            <a:endParaRPr lang="en-US" sz="2000" i="0" dirty="0"/>
          </a:p>
        </p:txBody>
      </p:sp>
      <p:pic>
        <p:nvPicPr>
          <p:cNvPr id="14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F5426C1C-B5AC-5233-8948-4518B9A942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224"/>
          <a:stretch/>
        </p:blipFill>
        <p:spPr>
          <a:xfrm>
            <a:off x="7935924" y="974366"/>
            <a:ext cx="4256076" cy="588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5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3">
            <a:extLst>
              <a:ext uri="{FF2B5EF4-FFF2-40B4-BE49-F238E27FC236}">
                <a16:creationId xmlns:a16="http://schemas.microsoft.com/office/drawing/2014/main" id="{C72AEE38-5094-D3C3-8D6F-697B251F1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98000" y="974366"/>
            <a:ext cx="4194000" cy="5904000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3205368" y="318643"/>
            <a:ext cx="8276229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Security Requirements</a:t>
            </a:r>
          </a:p>
        </p:txBody>
      </p:sp>
      <p:pic>
        <p:nvPicPr>
          <p:cNvPr id="69" name="Immagine 68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DD93A340-F1A3-4546-7E69-7835CC5A8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142843"/>
            <a:ext cx="1787858" cy="503622"/>
          </a:xfrm>
          <a:prstGeom prst="rect">
            <a:avLst/>
          </a:prstGeom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8C9CA1A5-FE25-C1CF-2C9F-18E16ADD8D79}"/>
              </a:ext>
            </a:extLst>
          </p:cNvPr>
          <p:cNvSpPr txBox="1"/>
          <p:nvPr/>
        </p:nvSpPr>
        <p:spPr>
          <a:xfrm>
            <a:off x="0" y="681202"/>
            <a:ext cx="28440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Adobe Caslon Pro" panose="0205050205050A020403" pitchFamily="18" charset="0"/>
                <a:ea typeface="NSimSun" panose="02010609030101010101" pitchFamily="49" charset="-122"/>
              </a:rPr>
              <a:t>Dip. di Ingegneria Elettrica e delle Tecnologie dell’Informazione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948C4C18-4DFD-3C36-A858-91CDA415C1FC}"/>
              </a:ext>
            </a:extLst>
          </p:cNvPr>
          <p:cNvCxnSpPr>
            <a:cxnSpLocks/>
          </p:cNvCxnSpPr>
          <p:nvPr/>
        </p:nvCxnSpPr>
        <p:spPr>
          <a:xfrm>
            <a:off x="122830" y="974366"/>
            <a:ext cx="12069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>
            <a:extLst>
              <a:ext uri="{FF2B5EF4-FFF2-40B4-BE49-F238E27FC236}">
                <a16:creationId xmlns:a16="http://schemas.microsoft.com/office/drawing/2014/main" id="{7B9A1D73-8FFF-0FCF-5624-533503BCF7FA}"/>
              </a:ext>
            </a:extLst>
          </p:cNvPr>
          <p:cNvSpPr txBox="1"/>
          <p:nvPr/>
        </p:nvSpPr>
        <p:spPr>
          <a:xfrm>
            <a:off x="172163" y="2073203"/>
            <a:ext cx="7703067" cy="4001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it-IT" sz="2000" dirty="0"/>
              <a:t>Il primo passo pratico, che corrisponde alla seconda fase del Microsoft SDL, consiste nell’identificare i requisiti di sicurezza a partire dalle funzionalità dell’applicazione.</a:t>
            </a:r>
          </a:p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In questo progetto, l'analisi si è concentrata sulla </a:t>
            </a:r>
            <a:r>
              <a:rPr lang="it-IT" sz="2000" b="1" dirty="0"/>
              <a:t>modellazione delle minacce legate ai flussi utente</a:t>
            </a:r>
            <a:r>
              <a:rPr lang="it-IT" sz="2000" dirty="0"/>
              <a:t>, con l'obiettivo di prevenire attacchi già in fase di progettazione.</a:t>
            </a:r>
          </a:p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È stato adottato un approccio </a:t>
            </a:r>
            <a:r>
              <a:rPr lang="it-IT" sz="2000" b="1" dirty="0"/>
              <a:t>proattivo</a:t>
            </a:r>
            <a:r>
              <a:rPr lang="it-IT" sz="2000" dirty="0"/>
              <a:t>, strutturato attraverso l’individuazione di potenziali </a:t>
            </a:r>
            <a:r>
              <a:rPr lang="it-IT" sz="2000" b="1" dirty="0" err="1"/>
              <a:t>abuse</a:t>
            </a:r>
            <a:r>
              <a:rPr lang="it-IT" sz="2000" b="1" dirty="0"/>
              <a:t> case</a:t>
            </a:r>
            <a:r>
              <a:rPr lang="it-IT" sz="2000" dirty="0"/>
              <a:t> e la definizione delle relative contromisure.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67156114-AF01-CBFE-A783-4F002CD769A5}"/>
              </a:ext>
            </a:extLst>
          </p:cNvPr>
          <p:cNvSpPr txBox="1"/>
          <p:nvPr/>
        </p:nvSpPr>
        <p:spPr>
          <a:xfrm>
            <a:off x="9407928" y="3521161"/>
            <a:ext cx="1374144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Step 1.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8828C227-DD4C-35A2-8065-232006126878}"/>
              </a:ext>
            </a:extLst>
          </p:cNvPr>
          <p:cNvSpPr txBox="1"/>
          <p:nvPr/>
        </p:nvSpPr>
        <p:spPr>
          <a:xfrm>
            <a:off x="8295393" y="2974580"/>
            <a:ext cx="3599214" cy="454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Security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1683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15C78-9CE9-F861-AF1B-69F15D7CB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3">
            <a:extLst>
              <a:ext uri="{FF2B5EF4-FFF2-40B4-BE49-F238E27FC236}">
                <a16:creationId xmlns:a16="http://schemas.microsoft.com/office/drawing/2014/main" id="{461464C7-F59F-B648-D94B-E51FB2BFB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98000" y="974366"/>
            <a:ext cx="4194000" cy="5904000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50E53DA5-5BBE-9547-077C-DF599159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1DDCF2-36BD-E1E6-04A0-9E216F564285}"/>
              </a:ext>
            </a:extLst>
          </p:cNvPr>
          <p:cNvSpPr txBox="1"/>
          <p:nvPr/>
        </p:nvSpPr>
        <p:spPr>
          <a:xfrm>
            <a:off x="3205368" y="318643"/>
            <a:ext cx="8276229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Security Requirements</a:t>
            </a:r>
          </a:p>
        </p:txBody>
      </p:sp>
      <p:pic>
        <p:nvPicPr>
          <p:cNvPr id="69" name="Immagine 68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95559CFC-28D2-7149-94E8-F4F3F537B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142843"/>
            <a:ext cx="1787858" cy="503622"/>
          </a:xfrm>
          <a:prstGeom prst="rect">
            <a:avLst/>
          </a:prstGeom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8DF11C4B-8CA3-FD22-C0CA-D7D9CBFB29AF}"/>
              </a:ext>
            </a:extLst>
          </p:cNvPr>
          <p:cNvSpPr txBox="1"/>
          <p:nvPr/>
        </p:nvSpPr>
        <p:spPr>
          <a:xfrm>
            <a:off x="0" y="681202"/>
            <a:ext cx="28440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Adobe Caslon Pro" panose="0205050205050A020403" pitchFamily="18" charset="0"/>
                <a:ea typeface="NSimSun" panose="02010609030101010101" pitchFamily="49" charset="-122"/>
              </a:rPr>
              <a:t>Dip. di Ingegneria Elettrica e delle Tecnologie dell’Informazione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BE18350F-70A7-B12B-4487-179B1BB7D5F9}"/>
              </a:ext>
            </a:extLst>
          </p:cNvPr>
          <p:cNvCxnSpPr>
            <a:cxnSpLocks/>
          </p:cNvCxnSpPr>
          <p:nvPr/>
        </p:nvCxnSpPr>
        <p:spPr>
          <a:xfrm>
            <a:off x="122830" y="974366"/>
            <a:ext cx="12069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>
            <a:extLst>
              <a:ext uri="{FF2B5EF4-FFF2-40B4-BE49-F238E27FC236}">
                <a16:creationId xmlns:a16="http://schemas.microsoft.com/office/drawing/2014/main" id="{9A172A1A-F185-604D-84F8-F4A3638C286F}"/>
              </a:ext>
            </a:extLst>
          </p:cNvPr>
          <p:cNvSpPr txBox="1"/>
          <p:nvPr/>
        </p:nvSpPr>
        <p:spPr>
          <a:xfrm>
            <a:off x="172163" y="2073203"/>
            <a:ext cx="7703067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it-IT" sz="2000" dirty="0"/>
              <a:t>Gli </a:t>
            </a:r>
            <a:r>
              <a:rPr lang="it-IT" sz="2000" dirty="0" err="1"/>
              <a:t>abuse</a:t>
            </a:r>
            <a:r>
              <a:rPr lang="it-IT" sz="2000" dirty="0"/>
              <a:t> case permettono di ragionare in termini di attacco: partendo da un use case funzionale, si immagina come potrebbe essere abusato da un attore malevolo.</a:t>
            </a:r>
          </a:p>
          <a:p>
            <a:endParaRPr lang="it-IT" sz="2000" dirty="0"/>
          </a:p>
          <a:p>
            <a:r>
              <a:rPr lang="it-IT" sz="2000" dirty="0"/>
              <a:t>Per ogni abuso sono stati analizzati: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L’attore coinvolto (esterno, interno, autenticato, bot)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L’impatto stimato (basso, medio, alto)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Le contromisure implementate o previste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r>
              <a:rPr lang="it-IT" sz="2000" dirty="0"/>
              <a:t>L’approccio è stato volutamente tabellare e focalizzato sulle reali funzionalità dell'applicazione.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52230A25-FF3C-B575-B0F3-8BC4AC5CE84B}"/>
              </a:ext>
            </a:extLst>
          </p:cNvPr>
          <p:cNvSpPr txBox="1"/>
          <p:nvPr/>
        </p:nvSpPr>
        <p:spPr>
          <a:xfrm>
            <a:off x="122830" y="1504327"/>
            <a:ext cx="6560774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 sz="3200" dirty="0"/>
              <a:t>Modellazione tramite </a:t>
            </a:r>
            <a:r>
              <a:rPr lang="it-IT" sz="3200" dirty="0" err="1"/>
              <a:t>Abuse</a:t>
            </a:r>
            <a:r>
              <a:rPr lang="it-IT" sz="3200" dirty="0"/>
              <a:t> Case</a:t>
            </a:r>
            <a:endParaRPr lang="en-US" sz="3200" dirty="0"/>
          </a:p>
        </p:txBody>
      </p:sp>
      <p:pic>
        <p:nvPicPr>
          <p:cNvPr id="9" name="Immagine 8" descr="Immagine che contiene nero, oscurità&#10;&#10;Il contenuto generato dall'IA potrebbe non essere corretto.">
            <a:extLst>
              <a:ext uri="{FF2B5EF4-FFF2-40B4-BE49-F238E27FC236}">
                <a16:creationId xmlns:a16="http://schemas.microsoft.com/office/drawing/2014/main" id="{9B5D5E74-7C85-8F3E-D4E6-F9DCA724C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7946" y="2729648"/>
            <a:ext cx="2191669" cy="219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4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pic>
        <p:nvPicPr>
          <p:cNvPr id="69" name="Immagine 68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DD93A340-F1A3-4546-7E69-7835CC5A8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142843"/>
            <a:ext cx="1787858" cy="503622"/>
          </a:xfrm>
          <a:prstGeom prst="rect">
            <a:avLst/>
          </a:prstGeom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8C9CA1A5-FE25-C1CF-2C9F-18E16ADD8D79}"/>
              </a:ext>
            </a:extLst>
          </p:cNvPr>
          <p:cNvSpPr txBox="1"/>
          <p:nvPr/>
        </p:nvSpPr>
        <p:spPr>
          <a:xfrm>
            <a:off x="0" y="681202"/>
            <a:ext cx="28440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Adobe Caslon Pro" panose="0205050205050A020403" pitchFamily="18" charset="0"/>
                <a:ea typeface="NSimSun" panose="02010609030101010101" pitchFamily="49" charset="-122"/>
              </a:rPr>
              <a:t>Dip. di Ingegneria Elettrica e delle Tecnologie dell’Informazione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948C4C18-4DFD-3C36-A858-91CDA415C1FC}"/>
              </a:ext>
            </a:extLst>
          </p:cNvPr>
          <p:cNvCxnSpPr>
            <a:cxnSpLocks/>
          </p:cNvCxnSpPr>
          <p:nvPr/>
        </p:nvCxnSpPr>
        <p:spPr>
          <a:xfrm>
            <a:off x="122830" y="974366"/>
            <a:ext cx="12069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1">
            <a:extLst>
              <a:ext uri="{FF2B5EF4-FFF2-40B4-BE49-F238E27FC236}">
                <a16:creationId xmlns:a16="http://schemas.microsoft.com/office/drawing/2014/main" id="{DA3656E8-4C8B-F2C8-DDC6-F6422FFC68B5}"/>
              </a:ext>
            </a:extLst>
          </p:cNvPr>
          <p:cNvSpPr txBox="1"/>
          <p:nvPr/>
        </p:nvSpPr>
        <p:spPr>
          <a:xfrm>
            <a:off x="3895508" y="1069298"/>
            <a:ext cx="4345260" cy="454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Abuse Case Mapping (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Esempi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99" name="TextBox 100">
            <a:extLst>
              <a:ext uri="{FF2B5EF4-FFF2-40B4-BE49-F238E27FC236}">
                <a16:creationId xmlns:a16="http://schemas.microsoft.com/office/drawing/2014/main" id="{922C046F-A38E-F74D-850D-B7EE5E1308E9}"/>
              </a:ext>
            </a:extLst>
          </p:cNvPr>
          <p:cNvSpPr txBox="1"/>
          <p:nvPr/>
        </p:nvSpPr>
        <p:spPr>
          <a:xfrm>
            <a:off x="4572431" y="2259975"/>
            <a:ext cx="304713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CONFIDENTIALITY</a:t>
            </a:r>
          </a:p>
        </p:txBody>
      </p:sp>
      <p:sp>
        <p:nvSpPr>
          <p:cNvPr id="100" name="Rectangle 102">
            <a:extLst>
              <a:ext uri="{FF2B5EF4-FFF2-40B4-BE49-F238E27FC236}">
                <a16:creationId xmlns:a16="http://schemas.microsoft.com/office/drawing/2014/main" id="{1FD7379E-EAFF-3AB6-7D9E-12E36BBA691F}"/>
              </a:ext>
            </a:extLst>
          </p:cNvPr>
          <p:cNvSpPr/>
          <p:nvPr/>
        </p:nvSpPr>
        <p:spPr>
          <a:xfrm>
            <a:off x="4572432" y="2629158"/>
            <a:ext cx="3031784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it-IT" sz="14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Si riferisce alla protezione e al mantenimento della riservatezza delle informazioni sensibili, impedendo l'accesso non autorizzato o la divulgazione.</a:t>
            </a:r>
            <a:endParaRPr lang="en-US" sz="1400" i="1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0941DFA-DDC4-CA56-4816-CC4ACCAEB7BC}"/>
              </a:ext>
            </a:extLst>
          </p:cNvPr>
          <p:cNvSpPr/>
          <p:nvPr/>
        </p:nvSpPr>
        <p:spPr>
          <a:xfrm>
            <a:off x="535544" y="5290954"/>
            <a:ext cx="297566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it-IT" sz="1400" i="1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Si riferisce alla garanzia che i dati siano accurati, completi e non manipolati, mantenendo la loro affidabilità e coerenza nel tempo.</a:t>
            </a:r>
            <a:endParaRPr lang="en-US" sz="1400" i="1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129" name="Connettore diritto 128">
            <a:extLst>
              <a:ext uri="{FF2B5EF4-FFF2-40B4-BE49-F238E27FC236}">
                <a16:creationId xmlns:a16="http://schemas.microsoft.com/office/drawing/2014/main" id="{D3E44706-954C-8EE1-2D04-01631EEA5979}"/>
              </a:ext>
            </a:extLst>
          </p:cNvPr>
          <p:cNvCxnSpPr>
            <a:cxnSpLocks/>
          </p:cNvCxnSpPr>
          <p:nvPr/>
        </p:nvCxnSpPr>
        <p:spPr>
          <a:xfrm>
            <a:off x="3996965" y="1565000"/>
            <a:ext cx="41043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EF04E8D5-00EF-0B4C-93F3-0906D8E4B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06700"/>
              </p:ext>
            </p:extLst>
          </p:nvPr>
        </p:nvGraphicFramePr>
        <p:xfrm>
          <a:off x="246667" y="1988627"/>
          <a:ext cx="11698665" cy="4448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9555">
                  <a:extLst>
                    <a:ext uri="{9D8B030D-6E8A-4147-A177-3AD203B41FA5}">
                      <a16:colId xmlns:a16="http://schemas.microsoft.com/office/drawing/2014/main" val="3322571502"/>
                    </a:ext>
                  </a:extLst>
                </a:gridCol>
                <a:gridCol w="3899555">
                  <a:extLst>
                    <a:ext uri="{9D8B030D-6E8A-4147-A177-3AD203B41FA5}">
                      <a16:colId xmlns:a16="http://schemas.microsoft.com/office/drawing/2014/main" val="2936355516"/>
                    </a:ext>
                  </a:extLst>
                </a:gridCol>
                <a:gridCol w="3899555">
                  <a:extLst>
                    <a:ext uri="{9D8B030D-6E8A-4147-A177-3AD203B41FA5}">
                      <a16:colId xmlns:a16="http://schemas.microsoft.com/office/drawing/2014/main" val="2304766433"/>
                    </a:ext>
                  </a:extLst>
                </a:gridCol>
              </a:tblGrid>
              <a:tr h="409402">
                <a:tc>
                  <a:txBody>
                    <a:bodyPr/>
                    <a:lstStyle/>
                    <a:p>
                      <a:r>
                        <a:rPr lang="it-IT" dirty="0"/>
                        <a:t>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Abuse</a:t>
                      </a:r>
                      <a:r>
                        <a:rPr lang="it-IT" dirty="0"/>
                        <a:t>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Dettagli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751389"/>
                  </a:ext>
                </a:extLst>
              </a:tr>
              <a:tr h="1615175">
                <a:tc>
                  <a:txBody>
                    <a:bodyPr/>
                    <a:lstStyle/>
                    <a:p>
                      <a:r>
                        <a:rPr lang="it-IT" dirty="0"/>
                        <a:t>Login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Tentativo di brute force tramite credenziali ripetute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Attore:</a:t>
                      </a:r>
                      <a:r>
                        <a:rPr lang="it-IT" dirty="0"/>
                        <a:t> Attaccante esterno</a:t>
                      </a:r>
                    </a:p>
                    <a:p>
                      <a:r>
                        <a:rPr lang="it-IT" b="1" dirty="0"/>
                        <a:t>Impatto: </a:t>
                      </a:r>
                      <a:r>
                        <a:rPr lang="it-IT" dirty="0"/>
                        <a:t>Alto</a:t>
                      </a:r>
                    </a:p>
                    <a:p>
                      <a:r>
                        <a:rPr lang="it-IT" b="1" dirty="0"/>
                        <a:t>Contromisure: </a:t>
                      </a:r>
                      <a:r>
                        <a:rPr lang="it-IT" dirty="0"/>
                        <a:t>Rate </a:t>
                      </a:r>
                      <a:r>
                        <a:rPr lang="it-IT" dirty="0" err="1"/>
                        <a:t>limiting</a:t>
                      </a:r>
                      <a:r>
                        <a:rPr lang="it-IT" dirty="0"/>
                        <a:t>, CAPTCHA, blocco temporaneo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360884"/>
                  </a:ext>
                </a:extLst>
              </a:tr>
              <a:tr h="1164564">
                <a:tc>
                  <a:txBody>
                    <a:bodyPr/>
                    <a:lstStyle/>
                    <a:p>
                      <a:r>
                        <a:rPr lang="it-IT" dirty="0" err="1"/>
                        <a:t>Signup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Registrazioni automatizzate da 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Attore: </a:t>
                      </a:r>
                      <a:r>
                        <a:rPr lang="it-IT" dirty="0"/>
                        <a:t>Bot/script </a:t>
                      </a:r>
                    </a:p>
                    <a:p>
                      <a:r>
                        <a:rPr lang="it-IT" b="1" dirty="0"/>
                        <a:t>Impatto: </a:t>
                      </a:r>
                      <a:r>
                        <a:rPr lang="it-IT" dirty="0"/>
                        <a:t>Medio</a:t>
                      </a:r>
                    </a:p>
                    <a:p>
                      <a:r>
                        <a:rPr lang="it-IT" b="1" dirty="0"/>
                        <a:t>Contromisure: </a:t>
                      </a:r>
                      <a:r>
                        <a:rPr lang="it-IT" dirty="0"/>
                        <a:t>CAPTCHA, verifica email obbligatoria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862858"/>
                  </a:ext>
                </a:extLst>
              </a:tr>
              <a:tr h="1235496">
                <a:tc>
                  <a:txBody>
                    <a:bodyPr/>
                    <a:lstStyle/>
                    <a:p>
                      <a:r>
                        <a:rPr lang="it-IT" dirty="0"/>
                        <a:t>Accesso area </a:t>
                      </a:r>
                      <a:r>
                        <a:rPr lang="it-IT" dirty="0" err="1"/>
                        <a:t>GraphQL</a:t>
                      </a:r>
                      <a:r>
                        <a:rPr lang="it-IT" dirty="0"/>
                        <a:t> (create/update/delete esperienze)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Accesso non autorizzato a dati privati o non propri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Attore: </a:t>
                      </a:r>
                      <a:r>
                        <a:rPr lang="it-IT" dirty="0"/>
                        <a:t>Utente autenticato malevolo </a:t>
                      </a:r>
                    </a:p>
                    <a:p>
                      <a:r>
                        <a:rPr lang="it-IT" b="1" dirty="0"/>
                        <a:t>Impatto: </a:t>
                      </a:r>
                      <a:r>
                        <a:rPr lang="it-IT" dirty="0"/>
                        <a:t>Alto </a:t>
                      </a:r>
                    </a:p>
                    <a:p>
                      <a:r>
                        <a:rPr lang="it-IT" b="1" dirty="0"/>
                        <a:t>Contromisure: </a:t>
                      </a:r>
                      <a:r>
                        <a:rPr lang="it-IT" dirty="0"/>
                        <a:t>Verifica proprietà risorse lato server (es. autore == user.id)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012228"/>
                  </a:ext>
                </a:extLst>
              </a:tr>
            </a:tbl>
          </a:graphicData>
        </a:graphic>
      </p:graphicFrame>
      <p:sp>
        <p:nvSpPr>
          <p:cNvPr id="6" name="TextBox 4">
            <a:extLst>
              <a:ext uri="{FF2B5EF4-FFF2-40B4-BE49-F238E27FC236}">
                <a16:creationId xmlns:a16="http://schemas.microsoft.com/office/drawing/2014/main" id="{25A3B020-FAC9-7898-6ED1-F0BE8A5FF80D}"/>
              </a:ext>
            </a:extLst>
          </p:cNvPr>
          <p:cNvSpPr txBox="1"/>
          <p:nvPr/>
        </p:nvSpPr>
        <p:spPr>
          <a:xfrm>
            <a:off x="6713456" y="6511546"/>
            <a:ext cx="53057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it-IT" sz="1800" dirty="0"/>
              <a:t>Ulteriori </a:t>
            </a:r>
            <a:r>
              <a:rPr lang="it-IT" sz="1800" dirty="0" err="1"/>
              <a:t>Abuse</a:t>
            </a:r>
            <a:r>
              <a:rPr lang="it-IT" sz="1800" dirty="0"/>
              <a:t> Case sono presenti nella documentazione.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9E536AC7-74AB-C95F-06FA-3847714FCDC5}"/>
              </a:ext>
            </a:extLst>
          </p:cNvPr>
          <p:cNvSpPr txBox="1"/>
          <p:nvPr/>
        </p:nvSpPr>
        <p:spPr>
          <a:xfrm>
            <a:off x="2505984" y="1646499"/>
            <a:ext cx="712430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it-IT" sz="1800" dirty="0"/>
              <a:t>La mappatura aiuta a collegare ogni rischio a un'azione concreta nel sistema.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BAF47F92-FFA8-A67B-98B5-34F744A2F2EA}"/>
              </a:ext>
            </a:extLst>
          </p:cNvPr>
          <p:cNvSpPr txBox="1"/>
          <p:nvPr/>
        </p:nvSpPr>
        <p:spPr>
          <a:xfrm>
            <a:off x="3205368" y="318643"/>
            <a:ext cx="8276229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Security Requirements</a:t>
            </a:r>
          </a:p>
        </p:txBody>
      </p:sp>
    </p:spTree>
    <p:extLst>
      <p:ext uri="{BB962C8B-B14F-4D97-AF65-F5344CB8AC3E}">
        <p14:creationId xmlns:p14="http://schemas.microsoft.com/office/powerpoint/2010/main" val="129000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92ABB-227C-4EB4-4E2C-5957EFE7C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3">
            <a:extLst>
              <a:ext uri="{FF2B5EF4-FFF2-40B4-BE49-F238E27FC236}">
                <a16:creationId xmlns:a16="http://schemas.microsoft.com/office/drawing/2014/main" id="{3E9D5836-BEB1-DE61-616C-34BE2871A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98000" y="974366"/>
            <a:ext cx="4194000" cy="5904000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47B24D32-20E6-9630-5B39-39434668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E567E4-12B5-3D32-6D85-E4C01F06E2F1}"/>
              </a:ext>
            </a:extLst>
          </p:cNvPr>
          <p:cNvSpPr txBox="1"/>
          <p:nvPr/>
        </p:nvSpPr>
        <p:spPr>
          <a:xfrm>
            <a:off x="3205368" y="318643"/>
            <a:ext cx="8276229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Security Requirements</a:t>
            </a:r>
          </a:p>
        </p:txBody>
      </p:sp>
      <p:pic>
        <p:nvPicPr>
          <p:cNvPr id="69" name="Immagine 68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FF6FFC2D-C532-1D5C-FB85-6DD660DC5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142843"/>
            <a:ext cx="1787858" cy="503622"/>
          </a:xfrm>
          <a:prstGeom prst="rect">
            <a:avLst/>
          </a:prstGeom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B508C4FB-ABF5-1B8D-3622-7FAAFCB5993D}"/>
              </a:ext>
            </a:extLst>
          </p:cNvPr>
          <p:cNvSpPr txBox="1"/>
          <p:nvPr/>
        </p:nvSpPr>
        <p:spPr>
          <a:xfrm>
            <a:off x="0" y="681202"/>
            <a:ext cx="28440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Adobe Caslon Pro" panose="0205050205050A020403" pitchFamily="18" charset="0"/>
                <a:ea typeface="NSimSun" panose="02010609030101010101" pitchFamily="49" charset="-122"/>
              </a:rPr>
              <a:t>Dip. di Ingegneria Elettrica e delle Tecnologie dell’Informazione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EB0310F9-DCCB-FEAD-0AEC-09A1E9BE987C}"/>
              </a:ext>
            </a:extLst>
          </p:cNvPr>
          <p:cNvCxnSpPr>
            <a:cxnSpLocks/>
          </p:cNvCxnSpPr>
          <p:nvPr/>
        </p:nvCxnSpPr>
        <p:spPr>
          <a:xfrm>
            <a:off x="122830" y="974366"/>
            <a:ext cx="12069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>
            <a:extLst>
              <a:ext uri="{FF2B5EF4-FFF2-40B4-BE49-F238E27FC236}">
                <a16:creationId xmlns:a16="http://schemas.microsoft.com/office/drawing/2014/main" id="{C9D12C1A-2DB2-3429-66D9-213E70830A29}"/>
              </a:ext>
            </a:extLst>
          </p:cNvPr>
          <p:cNvSpPr txBox="1"/>
          <p:nvPr/>
        </p:nvSpPr>
        <p:spPr>
          <a:xfrm>
            <a:off x="172163" y="2393719"/>
            <a:ext cx="7703067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0" dirty="0"/>
              <a:t>🔐 </a:t>
            </a:r>
            <a:r>
              <a:rPr lang="it-IT" sz="2000" b="1" i="0" dirty="0"/>
              <a:t>Login – Brute Force </a:t>
            </a:r>
            <a:br>
              <a:rPr lang="it-IT" sz="2000" dirty="0"/>
            </a:br>
            <a:r>
              <a:rPr lang="it-IT" sz="2000" dirty="0"/>
              <a:t>Rate </a:t>
            </a:r>
            <a:r>
              <a:rPr lang="it-IT" sz="2000" dirty="0" err="1"/>
              <a:t>limiting</a:t>
            </a:r>
            <a:r>
              <a:rPr lang="it-IT" sz="2000" dirty="0"/>
              <a:t> configurabile via </a:t>
            </a:r>
            <a:r>
              <a:rPr lang="it-IT" sz="2000" dirty="0" err="1"/>
              <a:t>Keycloak</a:t>
            </a:r>
            <a:r>
              <a:rPr lang="it-IT" sz="2000" dirty="0"/>
              <a:t> Admin Console (</a:t>
            </a:r>
            <a:r>
              <a:rPr lang="it-IT" sz="2000" dirty="0" err="1"/>
              <a:t>realm-level</a:t>
            </a:r>
            <a:r>
              <a:rPr lang="it-IT" sz="2000" dirty="0"/>
              <a:t> login </a:t>
            </a:r>
            <a:r>
              <a:rPr lang="it-IT" sz="2000" dirty="0" err="1"/>
              <a:t>failure</a:t>
            </a:r>
            <a:r>
              <a:rPr lang="it-IT" sz="2000" dirty="0"/>
              <a:t> </a:t>
            </a:r>
            <a:r>
              <a:rPr lang="it-IT" sz="2000" dirty="0" err="1"/>
              <a:t>limits</a:t>
            </a:r>
            <a:r>
              <a:rPr lang="it-IT" sz="2000" dirty="0"/>
              <a:t>)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5CEEFED9-C975-A877-1FC5-BD6A2A5E7396}"/>
              </a:ext>
            </a:extLst>
          </p:cNvPr>
          <p:cNvSpPr txBox="1"/>
          <p:nvPr/>
        </p:nvSpPr>
        <p:spPr>
          <a:xfrm>
            <a:off x="122830" y="1240377"/>
            <a:ext cx="6080007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 sz="3200" dirty="0"/>
              <a:t>Implementazioni Effettive delle Contromisure</a:t>
            </a:r>
            <a:endParaRPr lang="en-US" sz="3200" dirty="0"/>
          </a:p>
        </p:txBody>
      </p:sp>
      <p:pic>
        <p:nvPicPr>
          <p:cNvPr id="9" name="Immagine 8" descr="Immagine che contiene nero, oscurità&#10;&#10;Il contenuto generato dall'IA potrebbe non essere corretto.">
            <a:extLst>
              <a:ext uri="{FF2B5EF4-FFF2-40B4-BE49-F238E27FC236}">
                <a16:creationId xmlns:a16="http://schemas.microsoft.com/office/drawing/2014/main" id="{B156AC06-D184-3289-4147-418D4FFAD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7946" y="2729648"/>
            <a:ext cx="2191669" cy="2191669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E43F925F-7A60-D4C4-48E3-136BE5141942}"/>
              </a:ext>
            </a:extLst>
          </p:cNvPr>
          <p:cNvSpPr txBox="1"/>
          <p:nvPr/>
        </p:nvSpPr>
        <p:spPr>
          <a:xfrm>
            <a:off x="172162" y="3540952"/>
            <a:ext cx="7703067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0" dirty="0"/>
              <a:t>📧 </a:t>
            </a:r>
            <a:r>
              <a:rPr lang="it-IT" sz="2000" b="1" i="0" dirty="0" err="1"/>
              <a:t>Signup</a:t>
            </a:r>
            <a:r>
              <a:rPr lang="it-IT" sz="2000" b="1" i="0" dirty="0"/>
              <a:t> – Verifica Email</a:t>
            </a:r>
            <a:br>
              <a:rPr lang="it-IT" sz="2000" dirty="0"/>
            </a:br>
            <a:r>
              <a:rPr lang="it-IT" sz="2000" dirty="0"/>
              <a:t>Accesso disabilitato finché l’utente non verifica l’email tramite link con token firmato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1C5AD84C-021F-B519-ED6B-FE212A027EE2}"/>
              </a:ext>
            </a:extLst>
          </p:cNvPr>
          <p:cNvSpPr txBox="1"/>
          <p:nvPr/>
        </p:nvSpPr>
        <p:spPr>
          <a:xfrm>
            <a:off x="172162" y="4694293"/>
            <a:ext cx="7703067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0" dirty="0"/>
              <a:t>🔒 </a:t>
            </a:r>
            <a:r>
              <a:rPr lang="it-IT" sz="2000" b="1" i="0" dirty="0"/>
              <a:t>Accesso </a:t>
            </a:r>
            <a:r>
              <a:rPr lang="it-IT" sz="2000" b="1" i="0" dirty="0" err="1"/>
              <a:t>GraphQL</a:t>
            </a:r>
            <a:r>
              <a:rPr lang="it-IT" sz="2000" b="1" i="0" dirty="0"/>
              <a:t> – Autorizzazioni</a:t>
            </a:r>
            <a:br>
              <a:rPr lang="it-IT" sz="2000" dirty="0"/>
            </a:br>
            <a:r>
              <a:rPr lang="it-IT" sz="2000" dirty="0"/>
              <a:t>Middleware </a:t>
            </a:r>
            <a:r>
              <a:rPr lang="it-IT" sz="2000" dirty="0" err="1"/>
              <a:t>requireToken</a:t>
            </a:r>
            <a:r>
              <a:rPr lang="it-IT" sz="2000" dirty="0"/>
              <a:t> + controllo </a:t>
            </a:r>
            <a:r>
              <a:rPr lang="it-IT" sz="2000" dirty="0" err="1"/>
              <a:t>authorId</a:t>
            </a:r>
            <a:r>
              <a:rPr lang="it-IT" sz="2000" dirty="0"/>
              <a:t> === user.id per tutte le mutazioni sensibili</a:t>
            </a:r>
          </a:p>
        </p:txBody>
      </p:sp>
      <p:pic>
        <p:nvPicPr>
          <p:cNvPr id="11" name="Immagine 10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882A4CE0-E3D2-8D37-D956-E81BB280F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756" y="454421"/>
            <a:ext cx="10126488" cy="6173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magine 12" descr="Immagine che contiene testo, schermata, software, Sistema operativo&#10;&#10;Il contenuto generato dall'IA potrebbe non essere corretto.">
            <a:extLst>
              <a:ext uri="{FF2B5EF4-FFF2-40B4-BE49-F238E27FC236}">
                <a16:creationId xmlns:a16="http://schemas.microsoft.com/office/drawing/2014/main" id="{FDBF4A15-A350-B499-62BF-678F4B865E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062" y="1416591"/>
            <a:ext cx="5922353" cy="4079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magine 14" descr="Immagine che contiene testo, schermata, Carattere, logo&#10;&#10;Il contenuto generato dall'IA potrebbe non essere corretto.">
            <a:extLst>
              <a:ext uri="{FF2B5EF4-FFF2-40B4-BE49-F238E27FC236}">
                <a16:creationId xmlns:a16="http://schemas.microsoft.com/office/drawing/2014/main" id="{647F70F6-2F6C-DE25-F948-838D3D5775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1916" y="1416591"/>
            <a:ext cx="5687254" cy="4079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magine 18" descr="Immagine che contiene testo, schermata, software&#10;&#10;Il contenuto generato dall'IA potrebbe non essere corretto.">
            <a:extLst>
              <a:ext uri="{FF2B5EF4-FFF2-40B4-BE49-F238E27FC236}">
                <a16:creationId xmlns:a16="http://schemas.microsoft.com/office/drawing/2014/main" id="{EEC18AF7-67AC-90AD-673B-04755CBD27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7285" y="422272"/>
            <a:ext cx="7582958" cy="60682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Immagine 16" descr="Immagine che contiene schermata, testo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3E00C9B4-E0ED-E5DF-E6E4-FEA586AA7C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1007" y="4866616"/>
            <a:ext cx="7630590" cy="1133633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358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62B86-7AB7-72A1-27D0-EF24449E3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3">
            <a:extLst>
              <a:ext uri="{FF2B5EF4-FFF2-40B4-BE49-F238E27FC236}">
                <a16:creationId xmlns:a16="http://schemas.microsoft.com/office/drawing/2014/main" id="{EE1028C3-CDB7-73B8-C9EB-472560AE8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98000" y="1214896"/>
            <a:ext cx="4194000" cy="5663469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9F6BA676-3CC9-E88C-8ED0-1F0DE5B1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Human resources slide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8B68FB-0F31-2CCD-2631-1B393CD42728}"/>
              </a:ext>
            </a:extLst>
          </p:cNvPr>
          <p:cNvSpPr txBox="1"/>
          <p:nvPr/>
        </p:nvSpPr>
        <p:spPr>
          <a:xfrm>
            <a:off x="3205368" y="111255"/>
            <a:ext cx="8276229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Metrics and Compliance Reporting</a:t>
            </a:r>
          </a:p>
        </p:txBody>
      </p:sp>
      <p:pic>
        <p:nvPicPr>
          <p:cNvPr id="69" name="Immagine 68" descr="Immagine che contiene testo, Carattere, logo, simbolo&#10;&#10;Descrizione generata automaticamente">
            <a:extLst>
              <a:ext uri="{FF2B5EF4-FFF2-40B4-BE49-F238E27FC236}">
                <a16:creationId xmlns:a16="http://schemas.microsoft.com/office/drawing/2014/main" id="{A62CFFDA-B516-F221-1A6B-45F765342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0" y="142843"/>
            <a:ext cx="1787858" cy="503622"/>
          </a:xfrm>
          <a:prstGeom prst="rect">
            <a:avLst/>
          </a:prstGeom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0D7397EC-E51A-683A-7426-68C45191A239}"/>
              </a:ext>
            </a:extLst>
          </p:cNvPr>
          <p:cNvSpPr txBox="1"/>
          <p:nvPr/>
        </p:nvSpPr>
        <p:spPr>
          <a:xfrm>
            <a:off x="0" y="681202"/>
            <a:ext cx="28440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>
                <a:latin typeface="Adobe Caslon Pro" panose="0205050205050A020403" pitchFamily="18" charset="0"/>
                <a:ea typeface="NSimSun" panose="02010609030101010101" pitchFamily="49" charset="-122"/>
              </a:rPr>
              <a:t>Dip. di Ingegneria Elettrica e delle Tecnologie dell’Informazione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CEF0BE28-E036-CA72-BE7D-CF27AD4B4619}"/>
              </a:ext>
            </a:extLst>
          </p:cNvPr>
          <p:cNvCxnSpPr>
            <a:cxnSpLocks/>
          </p:cNvCxnSpPr>
          <p:nvPr/>
        </p:nvCxnSpPr>
        <p:spPr>
          <a:xfrm>
            <a:off x="122830" y="1214896"/>
            <a:ext cx="120691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">
            <a:extLst>
              <a:ext uri="{FF2B5EF4-FFF2-40B4-BE49-F238E27FC236}">
                <a16:creationId xmlns:a16="http://schemas.microsoft.com/office/drawing/2014/main" id="{3063F685-3414-675C-D545-4DC8A813552C}"/>
              </a:ext>
            </a:extLst>
          </p:cNvPr>
          <p:cNvSpPr txBox="1"/>
          <p:nvPr/>
        </p:nvSpPr>
        <p:spPr>
          <a:xfrm>
            <a:off x="208882" y="2184880"/>
            <a:ext cx="7703067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it-IT" sz="2000" dirty="0"/>
              <a:t>Per migliorare la sicurezza del software è essenziale misurarla.</a:t>
            </a:r>
          </a:p>
          <a:p>
            <a:br>
              <a:rPr lang="it-IT" sz="2000" dirty="0"/>
            </a:br>
            <a:r>
              <a:rPr lang="it-IT" sz="2000" dirty="0"/>
              <a:t>Il terzo punto dello SDL prevede la definizione di </a:t>
            </a:r>
            <a:r>
              <a:rPr lang="it-IT" sz="2000" b="1" dirty="0"/>
              <a:t>metriche</a:t>
            </a:r>
            <a:r>
              <a:rPr lang="it-IT" sz="2000" dirty="0"/>
              <a:t> e la produzione di </a:t>
            </a:r>
            <a:r>
              <a:rPr lang="it-IT" sz="2000" b="1" dirty="0"/>
              <a:t>report</a:t>
            </a:r>
            <a:r>
              <a:rPr lang="it-IT" sz="2000" dirty="0"/>
              <a:t> per tenere traccia: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Delle vulnerabilità rilevate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Delle contromisure adottate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Dello stato di avanzamento nella mitigazione dei rischi</a:t>
            </a:r>
          </a:p>
          <a:p>
            <a:endParaRPr lang="it-IT" sz="2000" dirty="0"/>
          </a:p>
          <a:p>
            <a:r>
              <a:rPr lang="it-IT" sz="2000" dirty="0"/>
              <a:t>Le metriche e i report favoriscono la </a:t>
            </a:r>
            <a:r>
              <a:rPr lang="it-IT" sz="2000" b="1" dirty="0"/>
              <a:t>responsabilizzazione del team (accountability)</a:t>
            </a:r>
            <a:r>
              <a:rPr lang="it-IT" sz="2000" dirty="0"/>
              <a:t> e permettono di identificare aree di miglioramento.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36979F14-6862-A1FA-1BCD-87EB3BB6E9D7}"/>
              </a:ext>
            </a:extLst>
          </p:cNvPr>
          <p:cNvSpPr txBox="1"/>
          <p:nvPr/>
        </p:nvSpPr>
        <p:spPr>
          <a:xfrm>
            <a:off x="9407928" y="3521161"/>
            <a:ext cx="1374144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/>
              <a:t>Step 2.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38A061-42A6-5C40-B83A-82DB01CF014D}"/>
              </a:ext>
            </a:extLst>
          </p:cNvPr>
          <p:cNvSpPr txBox="1"/>
          <p:nvPr/>
        </p:nvSpPr>
        <p:spPr>
          <a:xfrm>
            <a:off x="8295393" y="2905607"/>
            <a:ext cx="359921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Metrics and Compliance Reporting</a:t>
            </a:r>
          </a:p>
        </p:txBody>
      </p:sp>
    </p:spTree>
    <p:extLst>
      <p:ext uri="{BB962C8B-B14F-4D97-AF65-F5344CB8AC3E}">
        <p14:creationId xmlns:p14="http://schemas.microsoft.com/office/powerpoint/2010/main" val="173303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68227_win32_fixed" id="{17DD1A52-D3DE-4BC7-AB4E-5ED952CBB3F4}" vid="{D8C85220-06A0-4E3D-954C-BC12E2647B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1421E6-0B73-4301-8D1C-0131DB42FA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00F64-9193-44F8-BD63-E681103777C8}">
  <ds:schemaRefs>
    <ds:schemaRef ds:uri="http://purl.org/dc/terms/"/>
    <ds:schemaRef ds:uri="http://schemas.microsoft.com/sharepoint/v3"/>
    <ds:schemaRef ds:uri="http://purl.org/dc/dcmitype/"/>
    <ds:schemaRef ds:uri="http://www.w3.org/XML/1998/namespace"/>
    <ds:schemaRef ds:uri="16c05727-aa75-4e4a-9b5f-8a80a1165891"/>
    <ds:schemaRef ds:uri="http://schemas.microsoft.com/office/2006/documentManagement/types"/>
    <ds:schemaRef ds:uri="230e9df3-be65-4c73-a93b-d1236ebd677e"/>
    <ds:schemaRef ds:uri="71af3243-3dd4-4a8d-8c0d-dd76da1f02a5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0CA4BDF-ECBC-4F8E-8F31-E58428FA4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6538</TotalTime>
  <Words>2602</Words>
  <Application>Microsoft Office PowerPoint</Application>
  <PresentationFormat>Widescreen</PresentationFormat>
  <Paragraphs>495</Paragraphs>
  <Slides>32</Slides>
  <Notes>32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8" baseType="lpstr">
      <vt:lpstr>Adobe Caslon Pro</vt:lpstr>
      <vt:lpstr>Arial</vt:lpstr>
      <vt:lpstr>Calibri</vt:lpstr>
      <vt:lpstr>Calibri Light</vt:lpstr>
      <vt:lpstr>Segoe UI</vt:lpstr>
      <vt:lpstr>Office Theme</vt:lpstr>
      <vt:lpstr>Human resources slide 1</vt:lpstr>
      <vt:lpstr>Human resources slide 3</vt:lpstr>
      <vt:lpstr>Human resources slide 3</vt:lpstr>
      <vt:lpstr>Human resources slide 3</vt:lpstr>
      <vt:lpstr>Human resources slide 3</vt:lpstr>
      <vt:lpstr>Human resources slide 3</vt:lpstr>
      <vt:lpstr>Human resources slide 3</vt:lpstr>
      <vt:lpstr>Human resources slide 3</vt:lpstr>
      <vt:lpstr>Human resources slide 3</vt:lpstr>
      <vt:lpstr>Human resources slide 3</vt:lpstr>
      <vt:lpstr>Human resources slide 3</vt:lpstr>
      <vt:lpstr>Human resources slide 3</vt:lpstr>
      <vt:lpstr>Human resources slide 3</vt:lpstr>
      <vt:lpstr>Human resources slide 3</vt:lpstr>
      <vt:lpstr>Human resources slide 3</vt:lpstr>
      <vt:lpstr>Human resources slide 3</vt:lpstr>
      <vt:lpstr>Human resources slide 3</vt:lpstr>
      <vt:lpstr>Human resources slide 3</vt:lpstr>
      <vt:lpstr>Human resources slide 3</vt:lpstr>
      <vt:lpstr>Human resources slide 3</vt:lpstr>
      <vt:lpstr>Human resources slide 3</vt:lpstr>
      <vt:lpstr>Human resources slide 3</vt:lpstr>
      <vt:lpstr>Human resources slide 3</vt:lpstr>
      <vt:lpstr>Human resources slide 3</vt:lpstr>
      <vt:lpstr>Human resources slide 3</vt:lpstr>
      <vt:lpstr>Human resources slide 3</vt:lpstr>
      <vt:lpstr>Human resources slide 3</vt:lpstr>
      <vt:lpstr>Human resources slide 3</vt:lpstr>
      <vt:lpstr>Human resources slide 3</vt:lpstr>
      <vt:lpstr>Human resources slide 3</vt:lpstr>
      <vt:lpstr>Human resources slide 3</vt:lpstr>
      <vt:lpstr>Human resources slide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resources slide 1</dc:title>
  <dc:creator>Francesco Scognamiglio</dc:creator>
  <cp:lastModifiedBy>FRANCESCO SCOGNAMIGLIO</cp:lastModifiedBy>
  <cp:revision>62</cp:revision>
  <dcterms:created xsi:type="dcterms:W3CDTF">2024-07-03T16:25:49Z</dcterms:created>
  <dcterms:modified xsi:type="dcterms:W3CDTF">2025-06-16T17:36:08Z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2ad0b24d-6422-44b0-b3de-abb3a9e8c81a_Enabled">
    <vt:lpwstr>true</vt:lpwstr>
  </property>
  <property fmtid="{D5CDD505-2E9C-101B-9397-08002B2CF9AE}" pid="4" name="MSIP_Label_2ad0b24d-6422-44b0-b3de-abb3a9e8c81a_SetDate">
    <vt:lpwstr>2024-07-03T16:29:56Z</vt:lpwstr>
  </property>
  <property fmtid="{D5CDD505-2E9C-101B-9397-08002B2CF9AE}" pid="5" name="MSIP_Label_2ad0b24d-6422-44b0-b3de-abb3a9e8c81a_Method">
    <vt:lpwstr>Standard</vt:lpwstr>
  </property>
  <property fmtid="{D5CDD505-2E9C-101B-9397-08002B2CF9AE}" pid="6" name="MSIP_Label_2ad0b24d-6422-44b0-b3de-abb3a9e8c81a_Name">
    <vt:lpwstr>defa4170-0d19-0005-0004-bc88714345d2</vt:lpwstr>
  </property>
  <property fmtid="{D5CDD505-2E9C-101B-9397-08002B2CF9AE}" pid="7" name="MSIP_Label_2ad0b24d-6422-44b0-b3de-abb3a9e8c81a_SiteId">
    <vt:lpwstr>2fcfe26a-bb62-46b0-b1e3-28f9da0c45fd</vt:lpwstr>
  </property>
  <property fmtid="{D5CDD505-2E9C-101B-9397-08002B2CF9AE}" pid="8" name="MSIP_Label_2ad0b24d-6422-44b0-b3de-abb3a9e8c81a_ActionId">
    <vt:lpwstr>10ebcee2-1428-4b31-8b7c-2ca6d98baf52</vt:lpwstr>
  </property>
  <property fmtid="{D5CDD505-2E9C-101B-9397-08002B2CF9AE}" pid="9" name="MSIP_Label_2ad0b24d-6422-44b0-b3de-abb3a9e8c81a_ContentBits">
    <vt:lpwstr>0</vt:lpwstr>
  </property>
</Properties>
</file>