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4" r:id="rId8"/>
    <p:sldId id="277" r:id="rId9"/>
    <p:sldId id="273" r:id="rId10"/>
    <p:sldId id="263" r:id="rId11"/>
    <p:sldId id="275" r:id="rId12"/>
    <p:sldId id="276" r:id="rId13"/>
    <p:sldId id="278" r:id="rId14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6395" autoAdjust="0"/>
  </p:normalViewPr>
  <p:slideViewPr>
    <p:cSldViewPr>
      <p:cViewPr>
        <p:scale>
          <a:sx n="85" d="100"/>
          <a:sy n="85" d="100"/>
        </p:scale>
        <p:origin x="824" y="7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30/5/18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Clic para editar título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dirty="0" smtClean="0"/>
              <a:t>Arrastre la imagen al marcador de posición o haga clic en el icono para agregar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‹Nr.›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30/5/18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3550" y="1052736"/>
            <a:ext cx="8861724" cy="992139"/>
          </a:xfrm>
        </p:spPr>
        <p:txBody>
          <a:bodyPr rtlCol="0"/>
          <a:lstStyle/>
          <a:p>
            <a:pPr algn="ctr" rtl="0"/>
            <a:r>
              <a:rPr lang="es-ES" dirty="0" smtClean="0"/>
              <a:t>LITERALES E IDENTIFICADORES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63550" y="2044875"/>
            <a:ext cx="8861724" cy="320700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s-ES" dirty="0" smtClean="0">
                <a:solidFill>
                  <a:schemeClr val="accent4"/>
                </a:solidFill>
              </a:rPr>
              <a:t>PROGRAMACIÓN II</a:t>
            </a:r>
          </a:p>
          <a:p>
            <a:pPr algn="ctr" rtl="0"/>
            <a:endParaRPr lang="es-ES" dirty="0" smtClean="0"/>
          </a:p>
          <a:p>
            <a:pPr rtl="0"/>
            <a:r>
              <a:rPr lang="es-ES" sz="2400" dirty="0" smtClean="0"/>
              <a:t>INTEGRANTES DEL GRUPO:</a:t>
            </a:r>
          </a:p>
          <a:p>
            <a:pPr marL="457200" indent="-457200" rtl="0">
              <a:lnSpc>
                <a:spcPct val="100000"/>
              </a:lnSpc>
              <a:buFont typeface="Arial" charset="0"/>
              <a:buChar char="•"/>
            </a:pPr>
            <a:r>
              <a:rPr lang="es-ES" sz="2400" dirty="0" smtClean="0"/>
              <a:t>FRÍAS, FRANCYN</a:t>
            </a:r>
            <a:endParaRPr lang="es-ES" sz="2400" dirty="0"/>
          </a:p>
          <a:p>
            <a:pPr marL="457200" indent="-457200" rtl="0">
              <a:lnSpc>
                <a:spcPct val="100000"/>
              </a:lnSpc>
              <a:buFont typeface="Arial" charset="0"/>
              <a:buChar char="•"/>
            </a:pPr>
            <a:r>
              <a:rPr lang="es-ES" sz="2400" dirty="0" smtClean="0"/>
              <a:t>HERRERA, ANGELA</a:t>
            </a:r>
          </a:p>
          <a:p>
            <a:pPr marL="457200" indent="-457200" rtl="0">
              <a:lnSpc>
                <a:spcPct val="100000"/>
              </a:lnSpc>
              <a:buFont typeface="Arial" charset="0"/>
              <a:buChar char="•"/>
            </a:pPr>
            <a:r>
              <a:rPr lang="es-ES" sz="2400" dirty="0" smtClean="0"/>
              <a:t>Miranda, Steven</a:t>
            </a:r>
          </a:p>
          <a:p>
            <a:pPr marL="457200" indent="-457200" rtl="0">
              <a:lnSpc>
                <a:spcPct val="100000"/>
              </a:lnSpc>
              <a:buFont typeface="Arial" charset="0"/>
              <a:buChar char="•"/>
            </a:pPr>
            <a:r>
              <a:rPr lang="es-ES" sz="2400" dirty="0" smtClean="0"/>
              <a:t>MORALES, EILEEN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s-ES_tradnl" sz="2400" dirty="0" smtClean="0"/>
              <a:t>N</a:t>
            </a:r>
            <a:r>
              <a:rPr lang="es-ES" sz="2400" dirty="0" smtClean="0"/>
              <a:t>ÚÑEZ, </a:t>
            </a:r>
            <a:r>
              <a:rPr lang="es-ES_tradnl" sz="2400" dirty="0" smtClean="0"/>
              <a:t>Carolina 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s-ES" sz="2400" dirty="0" smtClean="0"/>
              <a:t>Vanegas, CHRISTOPHER</a:t>
            </a:r>
            <a:endParaRPr lang="es-ES" dirty="0"/>
          </a:p>
          <a:p>
            <a:pPr marL="457200" indent="-457200" rtl="0">
              <a:buFont typeface="Arial" charset="0"/>
              <a:buChar char="•"/>
            </a:pPr>
            <a:endParaRPr lang="es-E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8686700" y="2943559"/>
            <a:ext cx="1838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>
                <a:solidFill>
                  <a:schemeClr val="accent1"/>
                </a:solidFill>
              </a:rPr>
              <a:t>8-943-472</a:t>
            </a:r>
          </a:p>
          <a:p>
            <a:pPr algn="just"/>
            <a:r>
              <a:rPr lang="es-ES_tradnl" dirty="0" smtClean="0">
                <a:solidFill>
                  <a:schemeClr val="accent1"/>
                </a:solidFill>
              </a:rPr>
              <a:t>8-937-1130</a:t>
            </a:r>
          </a:p>
          <a:p>
            <a:pPr algn="just"/>
            <a:r>
              <a:rPr lang="es-ES_tradnl" dirty="0" smtClean="0">
                <a:solidFill>
                  <a:schemeClr val="accent1"/>
                </a:solidFill>
              </a:rPr>
              <a:t>8-923-1559</a:t>
            </a:r>
          </a:p>
          <a:p>
            <a:pPr algn="just"/>
            <a:r>
              <a:rPr lang="es-ES_tradnl" dirty="0" smtClean="0">
                <a:solidFill>
                  <a:schemeClr val="accent1"/>
                </a:solidFill>
              </a:rPr>
              <a:t>4-797-421</a:t>
            </a:r>
          </a:p>
          <a:p>
            <a:pPr algn="just"/>
            <a:r>
              <a:rPr lang="es-ES_tradnl" dirty="0" smtClean="0">
                <a:solidFill>
                  <a:schemeClr val="accent1"/>
                </a:solidFill>
                <a:latin typeface="+mj-lt"/>
              </a:rPr>
              <a:t>3-733-1261</a:t>
            </a:r>
          </a:p>
          <a:p>
            <a:pPr algn="just"/>
            <a:r>
              <a:rPr lang="es-ES_tradnl" dirty="0" smtClean="0">
                <a:solidFill>
                  <a:schemeClr val="accent1"/>
                </a:solidFill>
              </a:rPr>
              <a:t>8-924-80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8748" cy="684700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7324" cy="68580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94" y="0"/>
            <a:ext cx="1877324" cy="68580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88" y="0"/>
            <a:ext cx="1877324" cy="685800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891733" y="0"/>
            <a:ext cx="405359" cy="68429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71" y="0"/>
            <a:ext cx="1877324" cy="68580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47" y="0"/>
            <a:ext cx="1877324" cy="68580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23" y="1034"/>
            <a:ext cx="1877324" cy="685800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190595" y="2312876"/>
            <a:ext cx="5807634" cy="2232248"/>
          </a:xfrm>
          <a:prstGeom prst="roundRect">
            <a:avLst/>
          </a:prstGeom>
          <a:solidFill>
            <a:schemeClr val="accent2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b="1" dirty="0" smtClean="0">
                <a:solidFill>
                  <a:schemeClr val="tx1"/>
                </a:solidFill>
                <a:latin typeface="Curlz MT" charset="0"/>
                <a:ea typeface="Curlz MT" charset="0"/>
                <a:cs typeface="Curlz MT" charset="0"/>
              </a:rPr>
              <a:t>GRACIAS!</a:t>
            </a:r>
            <a:endParaRPr lang="es-ES_tradnl" sz="8000" b="1" dirty="0">
              <a:solidFill>
                <a:schemeClr val="tx1"/>
              </a:solidFill>
              <a:latin typeface="Curlz MT" charset="0"/>
              <a:ea typeface="Curlz MT" charset="0"/>
              <a:cs typeface="Curlz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332656"/>
            <a:ext cx="10360501" cy="720080"/>
          </a:xfrm>
        </p:spPr>
        <p:txBody>
          <a:bodyPr rtlCol="0"/>
          <a:lstStyle/>
          <a:p>
            <a:pPr rtl="0"/>
            <a:r>
              <a:rPr lang="es-ES" dirty="0" smtClean="0"/>
              <a:t>LITERALES</a:t>
            </a:r>
            <a:endParaRPr lang="es-ES" dirty="0"/>
          </a:p>
        </p:txBody>
      </p:sp>
      <p:sp>
        <p:nvSpPr>
          <p:cNvPr id="2" name="Rectángulo redondeado 1"/>
          <p:cNvSpPr/>
          <p:nvPr/>
        </p:nvSpPr>
        <p:spPr>
          <a:xfrm>
            <a:off x="1773932" y="1248819"/>
            <a:ext cx="9264191" cy="11640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A" sz="2000" b="1" dirty="0" smtClean="0">
                <a:solidFill>
                  <a:schemeClr val="accent1"/>
                </a:solidFill>
              </a:rPr>
              <a:t>LITERAL</a:t>
            </a:r>
            <a:r>
              <a:rPr lang="es-PA" sz="2000" dirty="0" smtClean="0"/>
              <a:t> ES UN VALOR CONSTANTE FORMADO POR UNA SECUENCIA DE CARACTERES. </a:t>
            </a:r>
          </a:p>
          <a:p>
            <a:pPr algn="just"/>
            <a:r>
              <a:rPr lang="es-PA" sz="2000" dirty="0" smtClean="0"/>
              <a:t>CUALQUIER DECLARACIÓN EN JAVA QUE DEFINA UN VALOR </a:t>
            </a:r>
            <a:r>
              <a:rPr lang="es-PA" sz="2000" u="sng" dirty="0" smtClean="0"/>
              <a:t>CONSTANTE</a:t>
            </a:r>
            <a:r>
              <a:rPr lang="es-PA" sz="2000" dirty="0" smtClean="0"/>
              <a:t> </a:t>
            </a:r>
            <a:r>
              <a:rPr lang="es-PA" sz="2000" dirty="0"/>
              <a:t>ES LITERAL. </a:t>
            </a:r>
            <a:endParaRPr lang="es-PA" sz="2000" dirty="0" smtClean="0"/>
          </a:p>
          <a:p>
            <a:pPr algn="just"/>
            <a:r>
              <a:rPr lang="es-PA" sz="2000" dirty="0" smtClean="0"/>
              <a:t>-UN VALOR QUE NO PUEDA SER CAMBIADO DURANTE LA EJECUCIÓN DEL PROGRAMA-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315191" y="2648121"/>
            <a:ext cx="8167883" cy="4426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PA" sz="2000" dirty="0" smtClean="0">
                <a:ea typeface="Calibri" charset="0"/>
                <a:cs typeface="Times New Roman" charset="0"/>
              </a:rPr>
              <a:t>EJEMPLO: LOS NÚMEROS, LOS CARACTERES Y LAS CADENAS DE CARACTERES.</a:t>
            </a:r>
            <a:r>
              <a:rPr lang="es-ES_tradnl" sz="2000" dirty="0" smtClean="0"/>
              <a:t> </a:t>
            </a:r>
            <a:endParaRPr lang="es-ES_tradnl" sz="2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184255" y="3789040"/>
            <a:ext cx="10326700" cy="7831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000" b="1" dirty="0" smtClean="0">
                <a:solidFill>
                  <a:schemeClr val="tx1"/>
                </a:solidFill>
              </a:rPr>
              <a:t>LITERALES NUMÉRICAS </a:t>
            </a:r>
            <a:r>
              <a:rPr lang="es-ES_tradnl" sz="2000" dirty="0" smtClean="0">
                <a:solidFill>
                  <a:schemeClr val="tx1"/>
                </a:solidFill>
              </a:rPr>
              <a:t/>
            </a:r>
            <a:br>
              <a:rPr lang="es-ES_tradnl" sz="2000" dirty="0" smtClean="0">
                <a:solidFill>
                  <a:schemeClr val="tx1"/>
                </a:solidFill>
              </a:rPr>
            </a:br>
            <a:r>
              <a:rPr lang="es-ES_tradnl" sz="2000" dirty="0" smtClean="0">
                <a:solidFill>
                  <a:schemeClr val="tx1"/>
                </a:solidFill>
              </a:rPr>
              <a:t>SE PUEDEN CREAR LITERALES NUMÉRICAS A PARTIR DE CUALQUIER TIPO DE DATO PRIMITIVO. </a:t>
            </a:r>
            <a:endParaRPr lang="es-ES_tradnl" sz="2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41831" y="4797152"/>
            <a:ext cx="3528392" cy="1631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_tradnl" sz="2000" b="1" dirty="0" smtClean="0">
                <a:solidFill>
                  <a:schemeClr val="tx1"/>
                </a:solidFill>
              </a:rPr>
              <a:t>EJEMPLO:</a:t>
            </a:r>
          </a:p>
          <a:p>
            <a:r>
              <a:rPr lang="es-ES_tradnl" sz="2000" b="1" dirty="0" smtClean="0">
                <a:solidFill>
                  <a:schemeClr val="tx1"/>
                </a:solidFill>
              </a:rPr>
              <a:t>123                   //LITERAL INT </a:t>
            </a:r>
          </a:p>
          <a:p>
            <a:r>
              <a:rPr lang="es-ES_tradnl" sz="2000" b="1" dirty="0" smtClean="0">
                <a:solidFill>
                  <a:schemeClr val="tx1"/>
                </a:solidFill>
              </a:rPr>
              <a:t>123.456         //LITERAL DOUBLE </a:t>
            </a:r>
          </a:p>
          <a:p>
            <a:r>
              <a:rPr lang="es-ES_tradnl" sz="2000" b="1" dirty="0" smtClean="0">
                <a:solidFill>
                  <a:schemeClr val="tx1"/>
                </a:solidFill>
              </a:rPr>
              <a:t>123L             //LITERAL LONG </a:t>
            </a:r>
          </a:p>
          <a:p>
            <a:r>
              <a:rPr lang="es-ES_tradnl" sz="2000" b="1" dirty="0" smtClean="0">
                <a:solidFill>
                  <a:schemeClr val="tx1"/>
                </a:solidFill>
              </a:rPr>
              <a:t>123.456F   //LITERAL FLOAT</a:t>
            </a:r>
            <a:endParaRPr lang="es-ES_tradnl" sz="2000" b="1" dirty="0">
              <a:solidFill>
                <a:schemeClr val="tx1"/>
              </a:solidFill>
            </a:endParaRPr>
          </a:p>
        </p:txBody>
      </p:sp>
      <p:sp>
        <p:nvSpPr>
          <p:cNvPr id="15" name="Título 12"/>
          <p:cNvSpPr txBox="1">
            <a:spLocks/>
          </p:cNvSpPr>
          <p:nvPr/>
        </p:nvSpPr>
        <p:spPr>
          <a:xfrm>
            <a:off x="1123814" y="3010941"/>
            <a:ext cx="3026382" cy="7780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smtClean="0"/>
              <a:t>USO Y FUNCIONAMIENTO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053852" y="421045"/>
            <a:ext cx="10326700" cy="7831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000" b="1" dirty="0" smtClean="0">
                <a:solidFill>
                  <a:schemeClr val="tx1"/>
                </a:solidFill>
              </a:rPr>
              <a:t>LITERALES BOOLEANAS</a:t>
            </a:r>
            <a:r>
              <a:rPr lang="es-ES_tradnl" sz="2000" dirty="0" smtClean="0">
                <a:solidFill>
                  <a:schemeClr val="tx1"/>
                </a:solidFill>
              </a:rPr>
              <a:t> </a:t>
            </a:r>
            <a:br>
              <a:rPr lang="es-ES_tradnl" sz="2000" dirty="0" smtClean="0">
                <a:solidFill>
                  <a:schemeClr val="tx1"/>
                </a:solidFill>
              </a:rPr>
            </a:br>
            <a:r>
              <a:rPr lang="es-ES_tradnl" sz="2000" dirty="0" smtClean="0">
                <a:solidFill>
                  <a:schemeClr val="tx1"/>
                </a:solidFill>
              </a:rPr>
              <a:t>LAS LITERALES BOOLENAS CONSISTEN DE LAS PALABRAS RESERVADAS </a:t>
            </a:r>
            <a:r>
              <a:rPr lang="es-ES_tradnl" sz="2000" b="1" dirty="0" smtClean="0">
                <a:solidFill>
                  <a:schemeClr val="accent2"/>
                </a:solidFill>
              </a:rPr>
              <a:t>TRUE</a:t>
            </a:r>
            <a:r>
              <a:rPr lang="es-ES_tradnl" sz="2000" dirty="0" smtClean="0">
                <a:solidFill>
                  <a:schemeClr val="tx1"/>
                </a:solidFill>
              </a:rPr>
              <a:t> Y </a:t>
            </a:r>
            <a:r>
              <a:rPr lang="es-ES_tradnl" sz="2000" b="1" dirty="0" smtClean="0">
                <a:solidFill>
                  <a:schemeClr val="accent2"/>
                </a:solidFill>
              </a:rPr>
              <a:t>FALSE</a:t>
            </a:r>
            <a:r>
              <a:rPr lang="es-ES_tradnl" sz="2000" dirty="0" smtClean="0">
                <a:solidFill>
                  <a:schemeClr val="tx1"/>
                </a:solidFill>
              </a:rPr>
              <a:t>. </a:t>
            </a:r>
            <a:endParaRPr lang="es-ES_tradnl" sz="20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053852" y="1634909"/>
            <a:ext cx="10326700" cy="11237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000" b="1" dirty="0" smtClean="0"/>
              <a:t>LITERALES DE CARACTERES</a:t>
            </a:r>
            <a:r>
              <a:rPr lang="es-ES_tradnl" sz="2000" dirty="0" smtClean="0"/>
              <a:t> </a:t>
            </a:r>
            <a:br>
              <a:rPr lang="es-ES_tradnl" sz="2000" dirty="0" smtClean="0"/>
            </a:br>
            <a:r>
              <a:rPr lang="es-ES_tradnl" sz="2000" dirty="0" smtClean="0"/>
              <a:t>LAS LITERALES DE CARACTERES SE EXPRESAN POR UN SOLO CARACTER ENTRE COMILLAS SENCILLAS.</a:t>
            </a:r>
            <a:r>
              <a:rPr lang="es-ES_tradnl" sz="2000" dirty="0"/>
              <a:t> 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24468" y="3025218"/>
            <a:ext cx="1785468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chemeClr val="tx1"/>
                </a:solidFill>
              </a:rPr>
              <a:t>EJEMPLO:</a:t>
            </a:r>
          </a:p>
          <a:p>
            <a:r>
              <a:rPr lang="es-ES_tradnl" sz="2000" b="1" dirty="0" smtClean="0">
                <a:solidFill>
                  <a:schemeClr val="tx1"/>
                </a:solidFill>
              </a:rPr>
              <a:t>'A’      '%’       '7'</a:t>
            </a:r>
            <a:endParaRPr lang="es-ES_tradnl" sz="2000" b="1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44052" y="4026657"/>
            <a:ext cx="10326700" cy="14642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000" b="1" dirty="0" smtClean="0"/>
              <a:t>LITERALES DE CADENA</a:t>
            </a:r>
            <a:r>
              <a:rPr lang="es-ES_tradnl" sz="2000" dirty="0" smtClean="0"/>
              <a:t> </a:t>
            </a:r>
            <a:br>
              <a:rPr lang="es-ES_tradnl" sz="2000" dirty="0" smtClean="0"/>
            </a:br>
            <a:r>
              <a:rPr lang="es-ES_tradnl" sz="2000" dirty="0" smtClean="0"/>
              <a:t>UNA CADENA ES UNA COMBINACIÓN DE CARACTERES. </a:t>
            </a:r>
            <a:br>
              <a:rPr lang="es-ES_tradnl" sz="2000" dirty="0" smtClean="0"/>
            </a:br>
            <a:r>
              <a:rPr lang="es-ES_tradnl" sz="2000" dirty="0" smtClean="0"/>
              <a:t>LAS LITERALES DE CADENA SE REPRESENTAN POR UNA SECUENCIA DE CARACTERES ENTRE         </a:t>
            </a:r>
          </a:p>
          <a:p>
            <a:r>
              <a:rPr lang="es-ES_tradnl" sz="2000" dirty="0" smtClean="0"/>
              <a:t>      COMILLAS DOBLES.</a:t>
            </a:r>
            <a:endParaRPr lang="es-ES_tradnl" sz="2000" dirty="0"/>
          </a:p>
        </p:txBody>
      </p:sp>
      <p:sp>
        <p:nvSpPr>
          <p:cNvPr id="12" name="Rectángulo 11"/>
          <p:cNvSpPr/>
          <p:nvPr/>
        </p:nvSpPr>
        <p:spPr>
          <a:xfrm>
            <a:off x="4150485" y="5733256"/>
            <a:ext cx="4113835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sz="2000" b="1" dirty="0" err="1" smtClean="0">
                <a:solidFill>
                  <a:schemeClr val="tx1"/>
                </a:solidFill>
              </a:rPr>
              <a:t>E</a:t>
            </a:r>
            <a:r>
              <a:rPr lang="es-ES" sz="2000" b="1" dirty="0" smtClean="0">
                <a:solidFill>
                  <a:schemeClr val="tx1"/>
                </a:solidFill>
              </a:rPr>
              <a:t>JEMPLO:</a:t>
            </a:r>
          </a:p>
          <a:p>
            <a:pPr algn="ctr"/>
            <a:r>
              <a:rPr lang="mr-IN" sz="2000" b="1" dirty="0" smtClean="0">
                <a:solidFill>
                  <a:schemeClr val="tx1"/>
                </a:solidFill>
              </a:rPr>
              <a:t>"HOLA”</a:t>
            </a:r>
            <a:r>
              <a:rPr lang="es-ES" sz="2000" b="1" dirty="0" smtClean="0">
                <a:solidFill>
                  <a:schemeClr val="tx1"/>
                </a:solidFill>
              </a:rPr>
              <a:t>      </a:t>
            </a:r>
            <a:r>
              <a:rPr lang="mr-IN" sz="2000" b="1" dirty="0" smtClean="0">
                <a:solidFill>
                  <a:schemeClr val="tx1"/>
                </a:solidFill>
              </a:rPr>
              <a:t>"CADENA123”</a:t>
            </a:r>
            <a:r>
              <a:rPr lang="es-ES" sz="2000" b="1" dirty="0" smtClean="0">
                <a:solidFill>
                  <a:schemeClr val="tx1"/>
                </a:solidFill>
              </a:rPr>
              <a:t>      </a:t>
            </a:r>
            <a:r>
              <a:rPr lang="mr-IN" sz="2000" b="1" dirty="0" smtClean="0">
                <a:solidFill>
                  <a:schemeClr val="tx1"/>
                </a:solidFill>
              </a:rPr>
              <a:t>"12345"</a:t>
            </a:r>
            <a:endParaRPr lang="es-ES_tradn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8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1053852" y="490166"/>
            <a:ext cx="10336500" cy="18047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s-ES_tradnl" sz="2000" b="1" dirty="0" smtClean="0"/>
              <a:t>LITERALES ENTEROS</a:t>
            </a:r>
          </a:p>
          <a:p>
            <a:pPr algn="just"/>
            <a:r>
              <a:rPr lang="es-ES_tradnl" sz="2000" dirty="0" smtClean="0"/>
              <a:t>EXISTEN 3 MANERAS DE REPRESENTAR EL VALOR DE UN NÚMERO ENTERO. </a:t>
            </a:r>
          </a:p>
          <a:p>
            <a:pPr algn="just"/>
            <a:r>
              <a:rPr lang="es-ES_tradnl" sz="2000" dirty="0" smtClean="0"/>
              <a:t>SI SE ESCRIBE EL NÚMERO SOLAMENTE, ÉSTE REPRESENTA UN NÚMERO EN BASE </a:t>
            </a:r>
            <a:r>
              <a:rPr lang="es-ES_tradnl" sz="2000" u="sng" dirty="0" smtClean="0"/>
              <a:t>DECIMAL</a:t>
            </a:r>
            <a:r>
              <a:rPr lang="es-ES_tradnl" sz="2000" dirty="0" smtClean="0"/>
              <a:t>. </a:t>
            </a:r>
          </a:p>
          <a:p>
            <a:pPr algn="just"/>
            <a:r>
              <a:rPr lang="es-ES_tradnl" sz="2000" dirty="0" smtClean="0"/>
              <a:t>SI TIENE UN CERO DELANTE ESTAMOS ESCRIBIENDO </a:t>
            </a:r>
            <a:r>
              <a:rPr lang="es-ES_tradnl" sz="2000" u="sng" dirty="0" smtClean="0"/>
              <a:t>OCTALES</a:t>
            </a:r>
            <a:r>
              <a:rPr lang="es-ES_tradnl" sz="2000" dirty="0" smtClean="0"/>
              <a:t>.</a:t>
            </a:r>
          </a:p>
          <a:p>
            <a:pPr algn="just"/>
            <a:r>
              <a:rPr lang="es-ES_tradnl" sz="2000" dirty="0" smtClean="0"/>
              <a:t>SI TIENE EL PREFIJO "0x" EL VALOR ESTÁ REPRESENTADO EN BASE </a:t>
            </a:r>
            <a:r>
              <a:rPr lang="es-ES_tradnl" sz="2000" u="sng" dirty="0" smtClean="0"/>
              <a:t>HEXADECIMAL</a:t>
            </a:r>
            <a:r>
              <a:rPr lang="es-ES_tradnl" sz="2000" dirty="0" smtClean="0"/>
              <a:t>. </a:t>
            </a:r>
            <a:endParaRPr lang="es-ES_tradnl" sz="20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65953"/>
              </p:ext>
            </p:extLst>
          </p:nvPr>
        </p:nvGraphicFramePr>
        <p:xfrm>
          <a:off x="1829614" y="2537921"/>
          <a:ext cx="8784975" cy="184959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28325"/>
                <a:gridCol w="2928325"/>
                <a:gridCol w="2928325"/>
              </a:tblGrid>
              <a:tr h="462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b="1" dirty="0" smtClean="0"/>
                        <a:t>BASE DE NUMERACIÓN</a:t>
                      </a:r>
                      <a:endParaRPr lang="es-ES_tradn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b="1" dirty="0" smtClean="0"/>
                        <a:t>VALOR</a:t>
                      </a:r>
                      <a:endParaRPr lang="es-ES_tradn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b="1" dirty="0" smtClean="0"/>
                        <a:t>VALOR DECIMAL</a:t>
                      </a:r>
                      <a:endParaRPr lang="es-ES_tradn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2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dirty="0" smtClean="0"/>
                        <a:t>DECIMAL</a:t>
                      </a:r>
                      <a:endParaRPr lang="es-ES_tradnl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s-IS" sz="2000" dirty="0" smtClean="0"/>
                        <a:t>100</a:t>
                      </a:r>
                      <a:endParaRPr lang="is-I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s-IS" sz="2000" dirty="0" smtClean="0"/>
                        <a:t>100</a:t>
                      </a:r>
                      <a:endParaRPr lang="is-I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2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dirty="0" smtClean="0"/>
                        <a:t>OCTAL</a:t>
                      </a:r>
                      <a:endParaRPr lang="es-ES_tradnl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s-IS" sz="2000" dirty="0" smtClean="0"/>
                        <a:t>0100</a:t>
                      </a:r>
                      <a:endParaRPr lang="is-I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dirty="0" smtClean="0"/>
                        <a:t>64</a:t>
                      </a:r>
                      <a:endParaRPr lang="es-ES_tradnl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2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2000" dirty="0" smtClean="0"/>
                        <a:t>HEXADECIMAL</a:t>
                      </a:r>
                      <a:endParaRPr lang="es-ES_tradnl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s-IS" sz="2000" dirty="0" smtClean="0"/>
                        <a:t>0x100</a:t>
                      </a:r>
                      <a:endParaRPr lang="is-I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s-IS" sz="2000" dirty="0" smtClean="0"/>
                        <a:t>256</a:t>
                      </a:r>
                      <a:endParaRPr lang="is-I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49" y="4509120"/>
            <a:ext cx="1553303" cy="21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/>
          <p:cNvSpPr txBox="1">
            <a:spLocks/>
          </p:cNvSpPr>
          <p:nvPr/>
        </p:nvSpPr>
        <p:spPr>
          <a:xfrm>
            <a:off x="1218883" y="404664"/>
            <a:ext cx="10360501" cy="648072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dirty="0" smtClean="0"/>
              <a:t>EJEMPLO </a:t>
            </a:r>
            <a:r>
              <a:rPr lang="es-ES" dirty="0" smtClean="0"/>
              <a:t>EN JAVA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794892"/>
            <a:ext cx="6465702" cy="40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648072"/>
          </a:xfrm>
        </p:spPr>
        <p:txBody>
          <a:bodyPr rtlCol="0"/>
          <a:lstStyle/>
          <a:p>
            <a:pPr rtl="0"/>
            <a:r>
              <a:rPr lang="es-ES" dirty="0" smtClean="0"/>
              <a:t>IDENTIFICADORES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767036" y="1484784"/>
            <a:ext cx="9264191" cy="146010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A" sz="2000" dirty="0" smtClean="0">
                <a:solidFill>
                  <a:schemeClr val="accent1"/>
                </a:solidFill>
              </a:rPr>
              <a:t>IDENTIFICADOR </a:t>
            </a:r>
            <a:r>
              <a:rPr lang="es-PA" sz="2000" dirty="0" smtClean="0"/>
              <a:t>ES EL NOMBRE QUE SE LE DA A LAS VARIABLES,  CLASES,  OBJETOS Y MÉTODOS DE LOS PROGRAMAS JAVA.</a:t>
            </a:r>
          </a:p>
          <a:p>
            <a:pPr algn="just"/>
            <a:r>
              <a:rPr lang="es-PA" sz="2000" dirty="0" smtClean="0"/>
              <a:t>NO PUEDEN SER IDENTIFICADORES LAS PALABRAS CLAVES NI LAS PALABRAS RESERVADAS DEL LENGUAJE JAVA.</a:t>
            </a:r>
            <a:r>
              <a:rPr lang="es-ES_tradnl" sz="2000" dirty="0" smtClean="0"/>
              <a:t>  </a:t>
            </a:r>
            <a:r>
              <a:rPr lang="es-PA" sz="2000" dirty="0" smtClean="0"/>
              <a:t> 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48008"/>
              </p:ext>
            </p:extLst>
          </p:nvPr>
        </p:nvGraphicFramePr>
        <p:xfrm>
          <a:off x="1589507" y="3573016"/>
          <a:ext cx="9619248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6481"/>
                <a:gridCol w="3456384"/>
                <a:gridCol w="34563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_tradnl" sz="2000" dirty="0" smtClean="0"/>
                        <a:t>V</a:t>
                      </a:r>
                      <a:r>
                        <a:rPr lang="es-ES" sz="2000" dirty="0" smtClean="0"/>
                        <a:t>ÁLIDO ☑</a:t>
                      </a:r>
                      <a:endParaRPr lang="es-ES_tradnl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</a:rPr>
                        <a:t>COMIENZO CON LETRA</a:t>
                      </a:r>
                      <a:endParaRPr lang="es-ES_tradn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</a:rPr>
                        <a:t>COMIENZO CON GUI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</a:rPr>
                        <a:t>ÓN BAJO </a:t>
                      </a:r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s-ES_tradn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>
                          <a:solidFill>
                            <a:schemeClr val="tx1"/>
                          </a:solidFill>
                        </a:rPr>
                        <a:t>COMIENZO</a:t>
                      </a:r>
                      <a:r>
                        <a:rPr lang="es-ES_tradnl" sz="2000" baseline="0" dirty="0" smtClean="0">
                          <a:solidFill>
                            <a:schemeClr val="tx1"/>
                          </a:solidFill>
                        </a:rPr>
                        <a:t> CON EL SIGNO </a:t>
                      </a:r>
                      <a:r>
                        <a:rPr lang="en-US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s-ES_tradn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489372" y="4970935"/>
            <a:ext cx="1819517" cy="13234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_tradnl" sz="2000" b="1" dirty="0" smtClean="0">
                <a:solidFill>
                  <a:schemeClr val="tx1"/>
                </a:solidFill>
              </a:rPr>
              <a:t>EJEMPLO:</a:t>
            </a:r>
          </a:p>
          <a:p>
            <a:pPr algn="ctr"/>
            <a:r>
              <a:rPr lang="es-ES_tradnl" sz="2000" b="1" dirty="0" smtClean="0">
                <a:solidFill>
                  <a:schemeClr val="tx1"/>
                </a:solidFill>
              </a:rPr>
              <a:t>MENSAJE</a:t>
            </a:r>
          </a:p>
          <a:p>
            <a:pPr algn="ctr"/>
            <a:r>
              <a:rPr lang="es-ES_tradnl" sz="2000" b="1" dirty="0" smtClean="0">
                <a:solidFill>
                  <a:schemeClr val="tx1"/>
                </a:solidFill>
              </a:rPr>
              <a:t>_NOTA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$A</a:t>
            </a:r>
            <a:endParaRPr lang="es-ES_tradnl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85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269876" y="260648"/>
            <a:ext cx="10326700" cy="35073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CUANDO HABLAMOS DE </a:t>
            </a:r>
            <a:r>
              <a:rPr lang="es-ES_tradnl" sz="2000" u="sng" dirty="0" smtClean="0">
                <a:solidFill>
                  <a:schemeClr val="tx1"/>
                </a:solidFill>
              </a:rPr>
              <a:t>VARIABLES</a:t>
            </a:r>
            <a:r>
              <a:rPr lang="es-ES_tradnl" sz="2000" dirty="0" smtClean="0">
                <a:solidFill>
                  <a:schemeClr val="tx1"/>
                </a:solidFill>
              </a:rPr>
              <a:t> NOS ESTAMOS REFIRIENDO A LUGARES CONCRETOS DE MEMORIA EN DONDE SE ALMACENARÁ UN DATO DEL TIPO ADMITIDO POR JAVA.</a:t>
            </a:r>
          </a:p>
          <a:p>
            <a:pPr algn="just"/>
            <a:endParaRPr lang="es-ES_tradnl" sz="2000" dirty="0" smtClean="0">
              <a:solidFill>
                <a:schemeClr val="tx1"/>
              </a:solidFill>
            </a:endParaRPr>
          </a:p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LAS </a:t>
            </a:r>
            <a:r>
              <a:rPr lang="es-ES_tradnl" sz="2000" u="sng" dirty="0" smtClean="0">
                <a:solidFill>
                  <a:schemeClr val="tx1"/>
                </a:solidFill>
              </a:rPr>
              <a:t>CLASES</a:t>
            </a:r>
            <a:r>
              <a:rPr lang="es-ES_tradnl" sz="2000" dirty="0" smtClean="0">
                <a:solidFill>
                  <a:schemeClr val="tx1"/>
                </a:solidFill>
              </a:rPr>
              <a:t> SON DEFINICIONES DE MÉTODOS Y VARIABLES CON UN FIN.</a:t>
            </a:r>
          </a:p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LOS </a:t>
            </a:r>
            <a:r>
              <a:rPr lang="es-ES_tradnl" sz="2000" u="sng" dirty="0" smtClean="0">
                <a:solidFill>
                  <a:schemeClr val="tx1"/>
                </a:solidFill>
              </a:rPr>
              <a:t>OBJETOS</a:t>
            </a:r>
            <a:r>
              <a:rPr lang="es-ES_tradnl" sz="2000" dirty="0" smtClean="0">
                <a:solidFill>
                  <a:schemeClr val="tx1"/>
                </a:solidFill>
              </a:rPr>
              <a:t> SON INSTANCIAS DE UNA CLASE. </a:t>
            </a:r>
          </a:p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MIENTRAS QUE LA CLASE ES ÚNICA EL OBJETO NO LO ES.</a:t>
            </a:r>
          </a:p>
          <a:p>
            <a:pPr algn="just"/>
            <a:r>
              <a:rPr lang="es-ES_tradnl" sz="2000" dirty="0">
                <a:solidFill>
                  <a:schemeClr val="tx1"/>
                </a:solidFill>
              </a:rPr>
              <a:t>LOS </a:t>
            </a:r>
            <a:r>
              <a:rPr lang="es-ES_tradnl" sz="2000" u="sng" dirty="0">
                <a:solidFill>
                  <a:schemeClr val="tx1"/>
                </a:solidFill>
              </a:rPr>
              <a:t>MÉTODOS</a:t>
            </a:r>
            <a:r>
              <a:rPr lang="es-ES_tradnl" sz="2000" dirty="0">
                <a:solidFill>
                  <a:schemeClr val="tx1"/>
                </a:solidFill>
              </a:rPr>
              <a:t> SON TAREAS ESPECÍFICAS DEL </a:t>
            </a:r>
            <a:r>
              <a:rPr lang="es-ES_tradnl" sz="2000" dirty="0" smtClean="0">
                <a:solidFill>
                  <a:schemeClr val="tx1"/>
                </a:solidFill>
              </a:rPr>
              <a:t>PROGRAMA.</a:t>
            </a:r>
          </a:p>
          <a:p>
            <a:pPr algn="just"/>
            <a:endParaRPr lang="es-ES_tradnl" sz="2000" dirty="0" smtClean="0">
              <a:solidFill>
                <a:schemeClr val="tx1"/>
              </a:solidFill>
            </a:endParaRPr>
          </a:p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DE UNAS CLASES PUEDE HABER MUCHOS OBJETOS Y ESTOS SÓLO PUEDEN SER CREADOS EN EL MOMENTO DE LA EJECUCIÓN DEL PROGRAMA.</a:t>
            </a:r>
            <a:endParaRPr lang="es-ES_tradnl" sz="200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1269876" y="4062783"/>
            <a:ext cx="10326700" cy="783193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PA" sz="20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EN EL SIGUIENTE EJEMPLO SE USAN ALGUNOS IDENTIFICADORES DE TIPO VARIABLE. </a:t>
            </a:r>
          </a:p>
          <a:p>
            <a:pPr algn="just"/>
            <a:r>
              <a:rPr lang="es-PA" sz="20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LOS DOMINIOS DE ÉSTAS VARIABLES SON ENTERO, CARÁCTER Y FLOTANTE.</a:t>
            </a:r>
            <a:endParaRPr lang="es-ES_tradnl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38618" y="5301948"/>
            <a:ext cx="2189216" cy="13234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_tradnl" sz="2000" b="1" dirty="0" smtClean="0">
                <a:solidFill>
                  <a:schemeClr val="tx1"/>
                </a:solidFill>
              </a:rPr>
              <a:t>EJEMPLO:</a:t>
            </a:r>
          </a:p>
          <a:p>
            <a:pPr algn="ctr"/>
            <a:r>
              <a:rPr lang="es-ES_tradnl" sz="2000" b="1" dirty="0" smtClean="0">
                <a:solidFill>
                  <a:schemeClr val="tx1"/>
                </a:solidFill>
              </a:rPr>
              <a:t>INT  A </a:t>
            </a:r>
          </a:p>
          <a:p>
            <a:pPr algn="ctr"/>
            <a:r>
              <a:rPr lang="es-ES_tradnl" sz="2000" b="1" dirty="0" smtClean="0">
                <a:solidFill>
                  <a:schemeClr val="tx1"/>
                </a:solidFill>
              </a:rPr>
              <a:t>CHAR  _CAR</a:t>
            </a:r>
          </a:p>
          <a:p>
            <a:pPr algn="ctr"/>
            <a:r>
              <a:rPr lang="es-ES_tradnl" sz="2000" b="1" dirty="0" smtClean="0">
                <a:solidFill>
                  <a:schemeClr val="tx1"/>
                </a:solidFill>
              </a:rPr>
              <a:t>FLOAT  </a:t>
            </a:r>
            <a:r>
              <a:rPr lang="en-US" sz="2000" b="1" dirty="0" smtClean="0">
                <a:solidFill>
                  <a:schemeClr val="tx1"/>
                </a:solidFill>
              </a:rPr>
              <a:t>$</a:t>
            </a:r>
            <a:r>
              <a:rPr lang="es-ES_tradnl" sz="2000" b="1" dirty="0" smtClean="0">
                <a:solidFill>
                  <a:schemeClr val="tx1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269876" y="332656"/>
            <a:ext cx="10326700" cy="7831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ES" sz="2000" dirty="0" smtClean="0">
                <a:ea typeface="Times New Roman" charset="0"/>
                <a:cs typeface="Helvetica" charset="0"/>
              </a:rPr>
              <a:t>JAVA ES CASE-SENSITIVE, DIFERENCIA LAS MAYÚSCULAS DE LAS MINÚSCULAS. </a:t>
            </a:r>
          </a:p>
          <a:p>
            <a:pPr algn="just" fontAlgn="base"/>
            <a:r>
              <a:rPr lang="es-ES" sz="2000" dirty="0" smtClean="0">
                <a:ea typeface="Times New Roman" charset="0"/>
                <a:cs typeface="Helvetica" charset="0"/>
              </a:rPr>
              <a:t>POR EJEMPLO, RESULTADO Y RESULTADO SON DOS IDENTIFICADORES DISTINTOS.</a:t>
            </a:r>
            <a:endParaRPr lang="es-ES_tradnl" dirty="0">
              <a:effectLst/>
              <a:ea typeface="Times New Roman" charset="0"/>
            </a:endParaRPr>
          </a:p>
        </p:txBody>
      </p:sp>
      <p:pic>
        <p:nvPicPr>
          <p:cNvPr id="4" name="Imagen 3" descr="Reglas identificadores en Jav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r="3262"/>
          <a:stretch/>
        </p:blipFill>
        <p:spPr bwMode="auto">
          <a:xfrm>
            <a:off x="2796822" y="2461788"/>
            <a:ext cx="7272808" cy="3953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redondeado 4"/>
          <p:cNvSpPr/>
          <p:nvPr/>
        </p:nvSpPr>
        <p:spPr>
          <a:xfrm>
            <a:off x="1273042" y="1381025"/>
            <a:ext cx="10323534" cy="7831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ES_tradnl" sz="2000" dirty="0" smtClean="0">
                <a:solidFill>
                  <a:schemeClr val="tx1"/>
                </a:solidFill>
              </a:rPr>
              <a:t>LOS IDENTIFICADORES NO TIENEN LONGITUD MÁXIMA Y NO PUEDEN TENER ESPACIOS EN BLANCO.</a:t>
            </a:r>
            <a:endParaRPr lang="es-ES_trad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/>
          <p:cNvSpPr txBox="1">
            <a:spLocks/>
          </p:cNvSpPr>
          <p:nvPr/>
        </p:nvSpPr>
        <p:spPr>
          <a:xfrm>
            <a:off x="1218883" y="404664"/>
            <a:ext cx="10360501" cy="648072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dirty="0" smtClean="0"/>
              <a:t>EJEMPLO </a:t>
            </a:r>
            <a:r>
              <a:rPr lang="es-ES" dirty="0" smtClean="0"/>
              <a:t>EN JAVA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93" y="1794892"/>
            <a:ext cx="6460239" cy="40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1672</TotalTime>
  <Words>368</Words>
  <Application>Microsoft Macintosh PowerPoint</Application>
  <PresentationFormat>Personalizado</PresentationFormat>
  <Paragraphs>87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Curlz MT</vt:lpstr>
      <vt:lpstr>Helvetica</vt:lpstr>
      <vt:lpstr>Mangal</vt:lpstr>
      <vt:lpstr>Times New Roman</vt:lpstr>
      <vt:lpstr>Tecnología 16x9</vt:lpstr>
      <vt:lpstr>LITERALES E IDENTIFICADORES</vt:lpstr>
      <vt:lpstr>LITERALES</vt:lpstr>
      <vt:lpstr>Presentación de PowerPoint</vt:lpstr>
      <vt:lpstr>Presentación de PowerPoint</vt:lpstr>
      <vt:lpstr>Presentación de PowerPoint</vt:lpstr>
      <vt:lpstr>IDENTIFICADORES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LITERALES E IDENTIFICADORES</dc:title>
  <dc:creator>Angela Herrera</dc:creator>
  <cp:lastModifiedBy>Angela Herrera</cp:lastModifiedBy>
  <cp:revision>23</cp:revision>
  <dcterms:created xsi:type="dcterms:W3CDTF">2018-05-25T19:15:49Z</dcterms:created>
  <dcterms:modified xsi:type="dcterms:W3CDTF">2018-05-30T14:17:04Z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