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85" d="100"/>
          <a:sy n="85" d="100"/>
        </p:scale>
        <p:origin x="10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79150" y="6100156"/>
            <a:ext cx="35116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Programación II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1026" name="Picture 2" descr="Resultado de imagen para jav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14" y="1797455"/>
            <a:ext cx="2111130" cy="32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70663" y="827959"/>
            <a:ext cx="6082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ÁMBITO DE UNA VARIABLE </a:t>
            </a:r>
            <a:endParaRPr lang="es-ES_tradnl" sz="6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660072" y="3399732"/>
            <a:ext cx="40613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s-ES" sz="2000" b="1" dirty="0" smtClean="0">
                <a:latin typeface="Al Bayan Plain" charset="-78"/>
                <a:ea typeface="Al Bayan Plain" charset="-78"/>
                <a:cs typeface="Al Bayan Plain" charset="-78"/>
              </a:rPr>
              <a:t>FRÍAS, FRANCYN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000" b="1" dirty="0" smtClean="0">
                <a:latin typeface="Al Bayan Plain" charset="-78"/>
                <a:ea typeface="Al Bayan Plain" charset="-78"/>
                <a:cs typeface="Al Bayan Plain" charset="-78"/>
              </a:rPr>
              <a:t>GIRÓN, MELISSA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000" b="1" dirty="0" smtClean="0">
                <a:latin typeface="Al Bayan Plain" charset="-78"/>
                <a:ea typeface="Al Bayan Plain" charset="-78"/>
                <a:cs typeface="Al Bayan Plain" charset="-78"/>
              </a:rPr>
              <a:t>HERRERA, ANGELA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000" b="1" dirty="0" smtClean="0">
                <a:latin typeface="Al Bayan Plain" charset="-78"/>
                <a:ea typeface="Al Bayan Plain" charset="-78"/>
                <a:cs typeface="Al Bayan Plain" charset="-78"/>
              </a:rPr>
              <a:t>MIRANDA, STEVEN</a:t>
            </a:r>
          </a:p>
          <a:p>
            <a:pPr marL="457200" indent="-457200">
              <a:buFont typeface="Arial" charset="0"/>
              <a:buChar char="•"/>
            </a:pPr>
            <a:r>
              <a:rPr lang="es-ES" sz="2000" b="1" dirty="0" smtClean="0">
                <a:latin typeface="Al Bayan Plain" charset="-78"/>
                <a:ea typeface="Al Bayan Plain" charset="-78"/>
                <a:cs typeface="Al Bayan Plain" charset="-78"/>
              </a:rPr>
              <a:t>MORALES, EILEEN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s-ES_tradnl" sz="2000" b="1" dirty="0" smtClean="0">
                <a:latin typeface="Al Bayan Plain" charset="-78"/>
                <a:ea typeface="Al Bayan Plain" charset="-78"/>
                <a:cs typeface="Al Bayan Plain" charset="-78"/>
              </a:rPr>
              <a:t>N</a:t>
            </a:r>
            <a:r>
              <a:rPr lang="es-ES" sz="2000" b="1" dirty="0" smtClean="0">
                <a:latin typeface="Al Bayan Plain" charset="-78"/>
                <a:ea typeface="Al Bayan Plain" charset="-78"/>
                <a:cs typeface="Al Bayan Plain" charset="-78"/>
              </a:rPr>
              <a:t>ÚÑEZ, </a:t>
            </a:r>
            <a:r>
              <a:rPr lang="es-ES_tradnl" sz="2000" b="1" dirty="0" smtClean="0">
                <a:latin typeface="Al Bayan Plain" charset="-78"/>
                <a:ea typeface="Al Bayan Plain" charset="-78"/>
                <a:cs typeface="Al Bayan Plain" charset="-78"/>
              </a:rPr>
              <a:t>CAROLINA 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s-ES" sz="2000" b="1" dirty="0" smtClean="0">
                <a:latin typeface="Al Bayan Plain" charset="-78"/>
                <a:ea typeface="Al Bayan Plain" charset="-78"/>
                <a:cs typeface="Al Bayan Plain" charset="-78"/>
              </a:rPr>
              <a:t>VANEGAS, CHRISTOPHER</a:t>
            </a:r>
            <a:endParaRPr lang="es-ES" sz="2000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787418" y="3399731"/>
            <a:ext cx="2020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latin typeface="Al Bayan Plain" charset="-78"/>
                <a:ea typeface="Al Bayan Plain" charset="-78"/>
                <a:cs typeface="Al Bayan Plain" charset="-78"/>
              </a:rPr>
              <a:t>8-943-472</a:t>
            </a:r>
          </a:p>
          <a:p>
            <a:r>
              <a:rPr lang="es-P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8-819-2201</a:t>
            </a:r>
          </a:p>
          <a:p>
            <a:r>
              <a:rPr lang="es-ES_tradnl" sz="2000" b="1" dirty="0" smtClean="0">
                <a:latin typeface="Al Bayan Plain" charset="-78"/>
                <a:ea typeface="Al Bayan Plain" charset="-78"/>
                <a:cs typeface="Al Bayan Plain" charset="-78"/>
              </a:rPr>
              <a:t>8-937-1130</a:t>
            </a:r>
            <a:endParaRPr lang="es-ES_tradnl" sz="2000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ES_tradnl" sz="2000" b="1" dirty="0">
                <a:latin typeface="Al Bayan Plain" charset="-78"/>
                <a:ea typeface="Al Bayan Plain" charset="-78"/>
                <a:cs typeface="Al Bayan Plain" charset="-78"/>
              </a:rPr>
              <a:t>8-923-1559</a:t>
            </a:r>
          </a:p>
          <a:p>
            <a:r>
              <a:rPr lang="es-ES_tradnl" sz="2000" b="1" dirty="0">
                <a:latin typeface="Al Bayan Plain" charset="-78"/>
                <a:ea typeface="Al Bayan Plain" charset="-78"/>
                <a:cs typeface="Al Bayan Plain" charset="-78"/>
              </a:rPr>
              <a:t>4-797-421</a:t>
            </a:r>
          </a:p>
          <a:p>
            <a:r>
              <a:rPr lang="es-ES_tradnl" sz="2000" b="1" dirty="0">
                <a:latin typeface="Al Bayan Plain" charset="-78"/>
                <a:ea typeface="Al Bayan Plain" charset="-78"/>
                <a:cs typeface="Al Bayan Plain" charset="-78"/>
              </a:rPr>
              <a:t>3-733-1261</a:t>
            </a:r>
          </a:p>
          <a:p>
            <a:r>
              <a:rPr lang="es-ES_tradnl" sz="2000" b="1" dirty="0" smtClean="0">
                <a:latin typeface="Al Bayan Plain" charset="-78"/>
                <a:ea typeface="Al Bayan Plain" charset="-78"/>
                <a:cs typeface="Al Bayan Plain" charset="-78"/>
              </a:rPr>
              <a:t>8-924-80</a:t>
            </a:r>
            <a:endParaRPr lang="es-ES_tradnl" sz="2000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5771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735820" y="788091"/>
            <a:ext cx="272036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INTRODUCCI</a:t>
            </a:r>
            <a:r>
              <a:rPr lang="es-ES" sz="3000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ÓN</a:t>
            </a:r>
            <a:endParaRPr lang="es-ES_tradnl" sz="3000" b="1" dirty="0" smtClean="0">
              <a:solidFill>
                <a:schemeClr val="accent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99260" y="1748017"/>
            <a:ext cx="919348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 smtClean="0">
                <a:latin typeface="Al Bayan Plain" charset="-78"/>
                <a:ea typeface="Al Bayan Plain" charset="-78"/>
                <a:cs typeface="Al Bayan Plain" charset="-78"/>
              </a:rPr>
              <a:t>EL ÁMBITO O ALCANCE DE UNA VARIABLE ES LA ZONA DEL PROGRAMA DONDE LA VARIABLE ES ACCESIBLE. EL ÁMBITO LO DETERMINA EL LUGAR DONDE SE DECLARA LA VARIABLE. </a:t>
            </a: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latin typeface="Al Bayan Plain" charset="-78"/>
                <a:ea typeface="Al Bayan Plain" charset="-78"/>
                <a:cs typeface="Al Bayan Plain" charset="-78"/>
              </a:rPr>
              <a:t>EN JAVA LAS VARIABLES SE PUEDEN CLASIFICAR SEGÚN SU ÁMBITO EN:</a:t>
            </a:r>
          </a:p>
          <a:p>
            <a:pPr algn="just">
              <a:lnSpc>
                <a:spcPct val="150000"/>
              </a:lnSpc>
            </a:pPr>
            <a:endParaRPr lang="es-ES" b="1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285750" indent="-285750" algn="just">
              <a:lnSpc>
                <a:spcPct val="150000"/>
              </a:lnSpc>
              <a:buFont typeface="Wingdings" charset="2"/>
              <a:buChar char="v"/>
            </a:pPr>
            <a:r>
              <a:rPr lang="es-ES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VARIABLES LOCALES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v"/>
            </a:pPr>
            <a:r>
              <a:rPr lang="es-ES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VARIABLES ESTÁTICAS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v"/>
            </a:pPr>
            <a:r>
              <a:rPr lang="es-ES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VARIABLES GLOBALES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v"/>
            </a:pPr>
            <a:endParaRPr lang="es-ES" b="1" dirty="0" smtClean="0">
              <a:solidFill>
                <a:schemeClr val="accent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algn="just">
              <a:lnSpc>
                <a:spcPct val="150000"/>
              </a:lnSpc>
            </a:pPr>
            <a:r>
              <a:rPr lang="es-ES" b="1" dirty="0" smtClean="0">
                <a:latin typeface="Al Bayan Plain" charset="-78"/>
                <a:ea typeface="Al Bayan Plain" charset="-78"/>
                <a:cs typeface="Al Bayan Plain" charset="-78"/>
              </a:rPr>
              <a:t>EL “ÁMBITO DE VALIDEZ” DE UNA VARIABLE ESTÁ COMPUESTO POR LAS PORCIONES DE CÓDIGO DESDE DONDE SE PUEDE ACCEDER Y MANIPULAR SU CONTENIDO. ESTAS PORCIONES SUELEN CORRESPONDER CON DIFERENTES BLOQUES DE CÓDIGO ESCRITOS ENTRE LLAVES (“{}”). </a:t>
            </a:r>
            <a:endParaRPr lang="es-ES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2691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470071" y="3076065"/>
            <a:ext cx="4956464" cy="31393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public class MiClase {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static int variableEstatica;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int variableGlobal;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void miMetodo(int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Par</a:t>
            </a:r>
            <a:r>
              <a:rPr lang="es-ES" b="1" dirty="0" smtClean="0">
                <a:latin typeface="Al Bayan Plain" charset="-78"/>
                <a:ea typeface="Al Bayan Plain" charset="-78"/>
                <a:cs typeface="Al Bayan Plain" charset="-78"/>
              </a:rPr>
              <a:t>á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metro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) {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	int variableLocal;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//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Par</a:t>
            </a:r>
            <a:r>
              <a:rPr lang="es-ES" b="1" dirty="0" smtClean="0">
                <a:latin typeface="Al Bayan Plain" charset="-78"/>
                <a:ea typeface="Al Bayan Plain" charset="-78"/>
                <a:cs typeface="Al Bayan Plain" charset="-78"/>
              </a:rPr>
              <a:t>á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metro 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También Es Local Dentro Del Método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ES_tradnl" dirty="0">
                <a:latin typeface="Al Bayan Plain" charset="-78"/>
                <a:ea typeface="Al Bayan Plain" charset="-78"/>
                <a:cs typeface="Al Bayan Plain" charset="-78"/>
              </a:rPr>
              <a:t> </a:t>
            </a: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}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}</a:t>
            </a:r>
            <a:endParaRPr lang="es-ES_tradnl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73065" y="4230228"/>
            <a:ext cx="28873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 smtClean="0">
                <a:ln w="0"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EJEMPLO</a:t>
            </a:r>
            <a:endParaRPr lang="es-ES" sz="4800" b="0" cap="none" spc="0" dirty="0">
              <a:ln w="0">
                <a:solidFill>
                  <a:schemeClr val="tx1">
                    <a:lumMod val="95000"/>
                  </a:schemeClr>
                </a:solidFill>
              </a:ln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81627" y="899863"/>
            <a:ext cx="797688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P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EL ÁMBITO DE UNA VARIABLE DEFINE SU ALCANCE DE USO, O LO QUE ES LO MISMO, EN QUE SECCIONES DE CÓDIGO UNA VARIABLE ESTARÁ DISPONIBLE. </a:t>
            </a:r>
          </a:p>
          <a:p>
            <a:pPr algn="just"/>
            <a:endParaRPr lang="es-P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 Bayan Plain" charset="-78"/>
              <a:ea typeface="Al Bayan Plain" charset="-78"/>
              <a:cs typeface="Al Bayan Plain" charset="-78"/>
            </a:endParaRPr>
          </a:p>
          <a:p>
            <a:pPr algn="just"/>
            <a:r>
              <a:rPr lang="es-P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FUERA DE ESTE ÁMBITO, UNA VARIABLE NO PODRÁ SER ACCEDIDA (NO EXISTE).</a:t>
            </a:r>
            <a:endParaRPr lang="es-P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1342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37879" y="1236459"/>
            <a:ext cx="9387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LAS VARIABLES DE ÁMBITO LOCAL, O DE BLOQUE, SON AQUELLAS QUE SÓLO PUEDEN SER ACCEDIDAS DESDE EL BLOQUE DE CÓDIGO EN EL QUE HAN SIDO DECLARADAS (QUE NO INICIALIZADAS).</a:t>
            </a:r>
            <a:endParaRPr lang="es-PA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73509" y="412559"/>
            <a:ext cx="34449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s-ES" sz="3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VARIABLES LOCALES</a:t>
            </a:r>
            <a:endParaRPr lang="es-ES" sz="3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40687" y="2589191"/>
            <a:ext cx="6910625" cy="175432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void miMetodo(int parametro)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int variableLocal = new Random().nextInt();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	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System.out.println("El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Valor De 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variableLocal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Es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: "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+variableLocal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);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System.out.println("EL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Valor 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D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e 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parámetro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Es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: " </a:t>
            </a:r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+parametro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);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}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20312" y="4659586"/>
            <a:ext cx="9622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EN EL EJEMPLO ANTERIOR, TENEMOS DOS VARIABLES DE ÁMBITO LOCAL, PARÁMETRO Y VARIABLE LOCAL. AMBAS PUEDEN SER ACCEDIDAS DESDE CUALQUIER PARTE DEL MÉTODO MIMETODO(), YA QUE ES EL BLOQUE DONDE HAN SIDO DECLARADAS. </a:t>
            </a:r>
          </a:p>
          <a:p>
            <a:pPr algn="just"/>
            <a:r>
              <a:rPr lang="es-P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OTRO EJEMPLO DE VARIABLE DE ÁMBITO LOCAL ES AQUELLA DECLARADA DENTRO DE UN BUCLE O UN BLOQUE CONDICIONAL (EN CUYO CASO SÓLO EXISTE DENTRO DE ÉSTE). </a:t>
            </a:r>
          </a:p>
          <a:p>
            <a:pPr algn="just"/>
            <a:r>
              <a:rPr lang="es-P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EN RESUMEN, LA VARIABLE PERTENECE AL BLOQUE DONDE HA SIDO DECLARADA.</a:t>
            </a:r>
            <a:endParaRPr lang="es-P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1568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2021" y="1347952"/>
            <a:ext cx="5116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LAS VARIABLES ESTÁTICAS, O DE CLASE, SON AQUELLAS QUE PERTENECEN A LA PROPIA CLASE DONDE HAN SIDO DECLARADAS, Y DEPENDIENDO DEL MODIFICADOR DE VISIBILIDAD USADO PODRÍAN SER SÓLO ACCEDIDAS DESDE LA PROPIA CLASE EN LA QUE HAN SIDO DECLARADAS:</a:t>
            </a:r>
            <a:endParaRPr lang="es-PA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50628" y="2370672"/>
            <a:ext cx="4081549" cy="286232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public class UnaClase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public static int variableEstatica;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}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public class OtraClase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void metodo()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System.out.println("Valor De UnaClase.variableEstatica:"+UnaClase.variableEstatica);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}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}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22021" y="3385461"/>
            <a:ext cx="5116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UNACLASE COMPARTIRÁ UNA ÚNICA COPIA DE LA VARIABLE VARIABLEGLOBAL INDEPENDIENTEMENTE DEL NÚMERO DE INICIALIZACIONES QUE HAGAMOS DE LA CLASE, Y EL ÚLTIMO VALOR DE DICHA VARIABLE SERÁ EL QUE ESTÉ VIGENTE EN CADA MOMENTO. </a:t>
            </a:r>
          </a:p>
          <a:p>
            <a:pPr algn="just"/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AL SER UNA VARIABLE DE CLASE, REPITO, NO ES NECESARIO CREAR NINGUNA INSTANCIA DE DICHA CLASE PARA PODER USARLA (NO ES NECESARIO INVOCAR A NEW).</a:t>
            </a:r>
            <a:endParaRPr lang="es-PA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81753" y="366392"/>
            <a:ext cx="36284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VARIABLES ESTÁTICAS</a:t>
            </a:r>
            <a:endParaRPr lang="es-ES" sz="3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2637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0042" y="2068403"/>
            <a:ext cx="37882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LAS VARIABLES DE ÁMBITO GLOBAL, O DE INSTANCIA, SON AQUELLAS QUE PERTENECEN A CADA INSTANCIA CONCRETA DE LA CLASE DONDE HAN SIDO DECLARADAS, Y DEPENDIENDO DEL MODIFICADOR DE VISIBILIDAD USADO PODRÍAN SER SÓLO ACCEDIDAS DESDE LA PROPIA INSTANCIA A LA QUE PERTENECEN:</a:t>
            </a:r>
            <a:endParaRPr lang="es-PA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982991" y="1237926"/>
            <a:ext cx="4767945" cy="4247317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public class MiClase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int variableGlobal;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void miMetodo()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System.out.println("Valor de variableGlobal: " + variableGlobal);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}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}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public class OtraClase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void otroMetodo() {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	// Error De Compilación, No Es Visible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	System.out.println("Valor de variableGlobal: " + variableGlobal);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}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}</a:t>
            </a:r>
            <a:r>
              <a:rPr lang="es-PA" b="1" dirty="0">
                <a:latin typeface="Al Bayan Plain" charset="-78"/>
                <a:ea typeface="Al Bayan Plain" charset="-78"/>
                <a:cs typeface="Al Bayan Plain" charset="-78"/>
              </a:rPr>
              <a:t>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43992" y="5746424"/>
            <a:ext cx="10232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 smtClean="0">
                <a:latin typeface="Al Bayan Plain" charset="-78"/>
                <a:ea typeface="Al Bayan Plain" charset="-78"/>
                <a:cs typeface="Al Bayan Plain" charset="-78"/>
              </a:rPr>
              <a:t>CADA INSTANCIA DE LA CLASE MICLASE TENDRÁ SU PROPIA COPIA DE LA VARIABLE VARIABLEGLOBAL, Y MODIFICAR EL VALOR DE DICHA VARIABLE EN UNA INSTANCIA EN CONCRETO NO AFECTARÁ A LOS VALORES DE LA MISMA VARIABLE EN EL RESTO DE (POSIBLES) INSTANCIAS.</a:t>
            </a:r>
            <a:endParaRPr lang="es-PA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84382" y="329894"/>
            <a:ext cx="36258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 Bayan Plain" charset="-78"/>
                <a:ea typeface="Al Bayan Plain" charset="-78"/>
                <a:cs typeface="Al Bayan Plain" charset="-78"/>
              </a:rPr>
              <a:t>VARIABLES GLOBALES</a:t>
            </a:r>
            <a:endParaRPr lang="es-ES" sz="3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5351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64582" y="372456"/>
            <a:ext cx="76758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VARIABLE DE INSTANCIA VS VARIABLE ESTÁTICA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97525" y="1710046"/>
            <a:ext cx="49149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es-ES_tradnl" b="1" dirty="0" smtClean="0">
                <a:latin typeface="Al Bayan Plain" charset="-78"/>
                <a:ea typeface="Al Bayan Plain" charset="-78"/>
                <a:cs typeface="Al Bayan Plain" charset="-78"/>
              </a:rPr>
              <a:t>SOLO PODEMOS TENER UNA COPIA DE UNA VARIABLE ESTÁTICA POR CLASE. </a:t>
            </a:r>
          </a:p>
          <a:p>
            <a:pPr marL="285750" indent="-285750" algn="just">
              <a:buFont typeface="Wingdings" charset="2"/>
              <a:buChar char="Ø"/>
            </a:pPr>
            <a:endParaRPr lang="es-ES_tradnl" b="1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s-ES_tradnl" b="1" dirty="0" smtClean="0">
                <a:latin typeface="Al Bayan Plain" charset="-78"/>
                <a:ea typeface="Al Bayan Plain" charset="-78"/>
                <a:cs typeface="Al Bayan Plain" charset="-78"/>
              </a:rPr>
              <a:t>LOS CAMBIOS SE REFLEJARÁN EN OTROS OBJETOS. </a:t>
            </a:r>
          </a:p>
          <a:p>
            <a:pPr marL="285750" indent="-285750" algn="just">
              <a:buFont typeface="Wingdings" charset="2"/>
              <a:buChar char="Ø"/>
            </a:pPr>
            <a:endParaRPr lang="es-ES_tradnl" b="1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s-ES_tradnl" b="1" dirty="0" smtClean="0">
                <a:latin typeface="Al Bayan Plain" charset="-78"/>
                <a:ea typeface="Al Bayan Plain" charset="-78"/>
                <a:cs typeface="Al Bayan Plain" charset="-78"/>
              </a:rPr>
              <a:t>SE PUEDE ACCEDER DIRECTAMENTE A LAS VARIABLES ESTÁTICAS USANDO EL NOMBRE DE CLASE.</a:t>
            </a:r>
            <a:endParaRPr lang="es-ES_tradnl" b="1" i="0" u="none" strike="noStrike" dirty="0">
              <a:effectLst/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57390" y="1402270"/>
            <a:ext cx="4631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es-ES_tradnl" b="1" dirty="0">
                <a:latin typeface="Al Bayan Plain" charset="-78"/>
                <a:ea typeface="Al Bayan Plain" charset="-78"/>
                <a:cs typeface="Al Bayan Plain" charset="-78"/>
              </a:rPr>
              <a:t>CADA OBJETO TENDRÁ SU PROPIA COPIA DE LA VARIABLE DE </a:t>
            </a:r>
            <a:r>
              <a:rPr lang="es-ES_tradnl" b="1" dirty="0" smtClean="0">
                <a:latin typeface="Al Bayan Plain" charset="-78"/>
                <a:ea typeface="Al Bayan Plain" charset="-78"/>
                <a:cs typeface="Al Bayan Plain" charset="-78"/>
              </a:rPr>
              <a:t>INSTANCIA.</a:t>
            </a:r>
          </a:p>
          <a:p>
            <a:pPr marL="285750" indent="-285750" algn="just">
              <a:buFont typeface="Wingdings" charset="2"/>
              <a:buChar char="Ø"/>
            </a:pPr>
            <a:endParaRPr lang="es-ES_tradnl" b="1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s-ES_tradnl" b="1" dirty="0">
                <a:latin typeface="Al Bayan Plain" charset="-78"/>
                <a:ea typeface="Al Bayan Plain" charset="-78"/>
                <a:cs typeface="Al Bayan Plain" charset="-78"/>
              </a:rPr>
              <a:t>LOS CAMBIOS REALIZADOS EN UNA VARIABLE DE INSTANCIA UTILIZANDO UN OBJETO NO SE REFLEJARÁN EN OTROS </a:t>
            </a:r>
            <a:r>
              <a:rPr lang="es-ES_tradnl" b="1" dirty="0" smtClean="0">
                <a:latin typeface="Al Bayan Plain" charset="-78"/>
                <a:ea typeface="Al Bayan Plain" charset="-78"/>
                <a:cs typeface="Al Bayan Plain" charset="-78"/>
              </a:rPr>
              <a:t>OBJETOS.</a:t>
            </a:r>
          </a:p>
          <a:p>
            <a:pPr marL="285750" indent="-285750" algn="just">
              <a:buFont typeface="Wingdings" charset="2"/>
              <a:buChar char="Ø"/>
            </a:pPr>
            <a:endParaRPr lang="es-ES_tradnl" b="1" dirty="0" smtClean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s-ES_tradnl" b="1" dirty="0">
                <a:latin typeface="Al Bayan Plain" charset="-78"/>
                <a:ea typeface="Al Bayan Plain" charset="-78"/>
                <a:cs typeface="Al Bayan Plain" charset="-78"/>
              </a:rPr>
              <a:t>PODEMOS ACCEDER A VARIABLES DE INSTANCIA A TRAVÉS DE REFERENCIAS DE </a:t>
            </a:r>
            <a:r>
              <a:rPr lang="es-ES_tradnl" b="1" dirty="0" smtClean="0">
                <a:latin typeface="Al Bayan Plain" charset="-78"/>
                <a:ea typeface="Al Bayan Plain" charset="-78"/>
                <a:cs typeface="Al Bayan Plain" charset="-78"/>
              </a:rPr>
              <a:t>OBJETOS.</a:t>
            </a:r>
            <a:endParaRPr lang="es-ES_tradnl" b="1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5" y="4897862"/>
            <a:ext cx="4216721" cy="13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2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751977" y="1681342"/>
            <a:ext cx="8688052" cy="3997828"/>
          </a:xfrm>
        </p:spPr>
        <p:txBody>
          <a:bodyPr>
            <a:normAutofit/>
          </a:bodyPr>
          <a:lstStyle/>
          <a:p>
            <a:pPr marL="6160" indent="0" algn="just">
              <a:buNone/>
            </a:pPr>
            <a:r>
              <a:rPr lang="es-ES" b="1" dirty="0" smtClean="0">
                <a:latin typeface="Al Bayan Plain" charset="-78"/>
                <a:ea typeface="Al Bayan Plain" charset="-78"/>
                <a:cs typeface="Al Bayan Plain" charset="-78"/>
              </a:rPr>
              <a:t>EL USO ADECUADO DEL ÁMBITO DE LAS VARIABLES ES TAN IMPORTANTE QUE, ADEMÁS DE PRODUCIR UN CÓDIGO MÁS LIMPIO, LEGIBLE Y MANTENIBLE, PUEDE AHORRARNOS MUCHAS HORAS DE DEPURACIÓN INTENTANDO CORREGIR ERRORES QUE SON CONSECUENCIA DE SU MAL USO.</a:t>
            </a:r>
          </a:p>
          <a:p>
            <a:pPr marL="6160" indent="0" algn="just">
              <a:buNone/>
            </a:pPr>
            <a:endParaRPr lang="es-ES" b="1" dirty="0">
              <a:latin typeface="Al Bayan Plain" charset="-78"/>
              <a:ea typeface="Al Bayan Plain" charset="-78"/>
              <a:cs typeface="Al Bayan Plain" charset="-78"/>
            </a:endParaRPr>
          </a:p>
          <a:p>
            <a:pPr marL="6160" indent="0" algn="ctr">
              <a:buNone/>
            </a:pPr>
            <a:r>
              <a:rPr lang="es-ES" b="1" dirty="0" smtClean="0">
                <a:latin typeface="Al Bayan Plain" charset="-78"/>
                <a:ea typeface="Al Bayan Plain" charset="-78"/>
                <a:cs typeface="Al Bayan Plain" charset="-78"/>
              </a:rPr>
              <a:t>“TODA VARIABLE DEBE SER DECLARADA EN EL ÁMBITO MÁS REDUCIDO POSIBLE”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944438" y="788091"/>
            <a:ext cx="230313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3000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CONCLUSI</a:t>
            </a:r>
            <a:r>
              <a:rPr lang="es-ES" sz="3000" b="1" dirty="0" smtClean="0">
                <a:solidFill>
                  <a:schemeClr val="accent1"/>
                </a:solidFill>
                <a:latin typeface="Al Bayan Plain" charset="-78"/>
                <a:ea typeface="Al Bayan Plain" charset="-78"/>
                <a:cs typeface="Al Bayan Plain" charset="-78"/>
              </a:rPr>
              <a:t>ÓN</a:t>
            </a:r>
            <a:endParaRPr lang="es-ES_tradnl" sz="3000" b="1" dirty="0" smtClean="0">
              <a:solidFill>
                <a:schemeClr val="accent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353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185862" y="2921169"/>
            <a:ext cx="38202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0" cap="none" spc="0" dirty="0" smtClean="0">
                <a:ln w="0">
                  <a:solidFill>
                    <a:schemeClr val="tx1">
                      <a:lumMod val="95000"/>
                    </a:schemeClr>
                  </a:solidFill>
                </a:ln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GRACIAS!</a:t>
            </a:r>
            <a:endParaRPr lang="es-ES" sz="6000" b="0" cap="none" spc="0" dirty="0">
              <a:ln w="0">
                <a:solidFill>
                  <a:schemeClr val="tx1">
                    <a:lumMod val="95000"/>
                  </a:schemeClr>
                </a:solidFill>
              </a:ln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 descr="Resultado de imagen para jav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44" y="4508293"/>
            <a:ext cx="1620349" cy="21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91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835</TotalTime>
  <Words>645</Words>
  <Application>Microsoft Macintosh PowerPoint</Application>
  <PresentationFormat>Panorámica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Al Bayan Plain</vt:lpstr>
      <vt:lpstr>MS Shell Dlg 2</vt:lpstr>
      <vt:lpstr>Times New Roman</vt:lpstr>
      <vt:lpstr>Wingdings</vt:lpstr>
      <vt:lpstr>Wingdings 3</vt:lpstr>
      <vt:lpstr>Arial</vt:lpstr>
      <vt:lpstr>Madison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Ámbito de una variable</dc:title>
  <dc:creator>gizsymorales@gmail.com</dc:creator>
  <cp:lastModifiedBy>Angela Herrera</cp:lastModifiedBy>
  <cp:revision>21</cp:revision>
  <dcterms:created xsi:type="dcterms:W3CDTF">2018-07-12T00:33:34Z</dcterms:created>
  <dcterms:modified xsi:type="dcterms:W3CDTF">2018-07-20T19:11:43Z</dcterms:modified>
</cp:coreProperties>
</file>