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  <p:sldId id="266" r:id="rId23"/>
    <p:sldId id="261" r:id="rId24"/>
    <p:sldId id="267" r:id="rId25"/>
    <p:sldId id="262" r:id="rId26"/>
    <p:sldId id="263" r:id="rId27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2557" dt="2024-07-01T14:16:21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7-01T14:16:21.863" v="4769" actId="20577"/>
      <pc:docMkLst>
        <pc:docMk/>
      </pc:docMkLst>
      <pc:sldChg chg="modSp mod">
        <pc:chgData name="Franz Andersch" userId="88b46490-1a31-494c-af6b-e252cc2a642d" providerId="ADAL" clId="{AB1E0CFC-1C57-4A1E-92D1-DAC8DD9182A6}" dt="2024-06-27T18:48:13.389" v="2836" actId="107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modSp mod">
        <pc:chgData name="Franz Andersch" userId="88b46490-1a31-494c-af6b-e252cc2a642d" providerId="ADAL" clId="{AB1E0CFC-1C57-4A1E-92D1-DAC8DD9182A6}" dt="2024-07-01T14:16:21.863" v="4769" actId="20577"/>
        <pc:sldMkLst>
          <pc:docMk/>
          <pc:sldMk cId="2939723199" sldId="265"/>
        </pc:sldMkLst>
        <pc:spChg chg="mod">
          <ac:chgData name="Franz Andersch" userId="88b46490-1a31-494c-af6b-e252cc2a642d" providerId="ADAL" clId="{AB1E0CFC-1C57-4A1E-92D1-DAC8DD9182A6}" dt="2024-07-01T14:16:21.863" v="4769" actId="20577"/>
          <ac:spMkLst>
            <pc:docMk/>
            <pc:sldMk cId="2939723199" sldId="265"/>
            <ac:spMk id="2" creationId="{388F7BA3-B785-BDE2-BAC6-74C1F53E9285}"/>
          </ac:spMkLst>
        </pc:spChg>
      </pc:sldChg>
      <pc:sldChg chg="addSp delSp modSp add mod">
        <pc:chgData name="Franz Andersch" userId="88b46490-1a31-494c-af6b-e252cc2a642d" providerId="ADAL" clId="{AB1E0CFC-1C57-4A1E-92D1-DAC8DD9182A6}" dt="2024-06-28T07:01:33.204" v="2868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mod">
          <ac:chgData name="Franz Andersch" userId="88b46490-1a31-494c-af6b-e252cc2a642d" providerId="ADAL" clId="{AB1E0CFC-1C57-4A1E-92D1-DAC8DD9182A6}" dt="2024-06-28T07:01:33.204" v="2868" actId="1076"/>
          <ac:picMkLst>
            <pc:docMk/>
            <pc:sldMk cId="1770530705" sldId="268"/>
            <ac:picMk id="4" creationId="{46ACD664-B35B-1FDD-FFED-70FE77B7A53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2:33.242" v="2880" actId="14100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mod">
          <ac:chgData name="Franz Andersch" userId="88b46490-1a31-494c-af6b-e252cc2a642d" providerId="ADAL" clId="{AB1E0CFC-1C57-4A1E-92D1-DAC8DD9182A6}" dt="2024-06-28T07:02:33.242" v="2880" actId="14100"/>
          <ac:picMkLst>
            <pc:docMk/>
            <pc:sldMk cId="3990756690" sldId="269"/>
            <ac:picMk id="4" creationId="{B2C0436D-5BE1-74F9-9D50-6E433CE2DCCA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0:21:21.276" v="4072" actId="14100"/>
        <pc:sldMkLst>
          <pc:docMk/>
          <pc:sldMk cId="2902806685" sldId="270"/>
        </pc:sldMkLst>
        <pc:picChg chg="add mod">
          <ac:chgData name="Franz Andersch" userId="88b46490-1a31-494c-af6b-e252cc2a642d" providerId="ADAL" clId="{AB1E0CFC-1C57-4A1E-92D1-DAC8DD9182A6}" dt="2024-06-29T10:21:21.276" v="4072" actId="14100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mod ord replST">
          <ac:chgData name="Franz Andersch" userId="88b46490-1a31-494c-af6b-e252cc2a642d" providerId="ADAL" clId="{AB1E0CFC-1C57-4A1E-92D1-DAC8DD9182A6}" dt="2024-06-27T17:36:32.374" v="2397" actId="962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51:38.438" v="3366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mod ord replST">
          <ac:chgData name="Franz Andersch" userId="88b46490-1a31-494c-af6b-e252cc2a642d" providerId="ADAL" clId="{AB1E0CFC-1C57-4A1E-92D1-DAC8DD9182A6}" dt="2024-06-28T10:51:38.438" v="3366" actId="1076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7:50:23.303" v="2624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mod ord replST">
          <ac:chgData name="Franz Andersch" userId="88b46490-1a31-494c-af6b-e252cc2a642d" providerId="ADAL" clId="{AB1E0CFC-1C57-4A1E-92D1-DAC8DD9182A6}" dt="2024-06-27T17:50:23.303" v="2624" actId="962"/>
          <ac:picMkLst>
            <pc:docMk/>
            <pc:sldMk cId="3291923032" sldId="273"/>
            <ac:picMk id="5" creationId="{3631A129-09AA-DE6B-12C8-59A8EBB5EDBF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5:19:48.057" v="4644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mod">
          <ac:chgData name="Franz Andersch" userId="88b46490-1a31-494c-af6b-e252cc2a642d" providerId="ADAL" clId="{AB1E0CFC-1C57-4A1E-92D1-DAC8DD9182A6}" dt="2024-06-29T10:22:05.171" v="4089" actId="692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mod ord replST">
          <ac:chgData name="Franz Andersch" userId="88b46490-1a31-494c-af6b-e252cc2a642d" providerId="ADAL" clId="{AB1E0CFC-1C57-4A1E-92D1-DAC8DD9182A6}" dt="2024-06-29T15:19:48.057" v="4644" actId="1076"/>
          <ac:picMkLst>
            <pc:docMk/>
            <pc:sldMk cId="67254046" sldId="280"/>
            <ac:picMk id="5" creationId="{0BD178F6-139F-08A1-43CE-A92D328783B6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del mod ord replST">
          <ac:chgData name="Franz Andersch" userId="88b46490-1a31-494c-af6b-e252cc2a642d" providerId="ADAL" clId="{AB1E0CFC-1C57-4A1E-92D1-DAC8DD9182A6}" dt="2024-06-29T15:19:44.877" v="4641" actId="478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30T14:30:17.683" v="4725" actId="14100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add mod">
          <ac:chgData name="Franz Andersch" userId="88b46490-1a31-494c-af6b-e252cc2a642d" providerId="ADAL" clId="{AB1E0CFC-1C57-4A1E-92D1-DAC8DD9182A6}" dt="2024-06-30T14:30:17.683" v="4725" actId="14100"/>
          <ac:picMkLst>
            <pc:docMk/>
            <pc:sldMk cId="2769262704" sldId="281"/>
            <ac:picMk id="4" creationId="{0B7929DF-AAAA-3F3D-F31B-2B252ED91295}"/>
          </ac:picMkLst>
        </pc:pic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30T14:29:06.588" v="4709" actId="478"/>
          <ac:picMkLst>
            <pc:docMk/>
            <pc:sldMk cId="2769262704" sldId="281"/>
            <ac:picMk id="6" creationId="{B8FB4886-366C-1807-83F1-3FD2E6022809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mod ord replST">
          <ac:chgData name="Franz Andersch" userId="88b46490-1a31-494c-af6b-e252cc2a642d" providerId="ADAL" clId="{AB1E0CFC-1C57-4A1E-92D1-DAC8DD9182A6}" dt="2024-06-30T14:29:10.096" v="4712" actId="1076"/>
          <ac:picMkLst>
            <pc:docMk/>
            <pc:sldMk cId="2769262704" sldId="281"/>
            <ac:picMk id="8" creationId="{7A1DE830-5A11-C260-5125-2CCCA25E99FF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del mod ord replST">
          <ac:chgData name="Franz Andersch" userId="88b46490-1a31-494c-af6b-e252cc2a642d" providerId="ADAL" clId="{AB1E0CFC-1C57-4A1E-92D1-DAC8DD9182A6}" dt="2024-06-30T14:28:41.066" v="4677" actId="478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30T14:31:21.075" v="4755" actId="962"/>
        <pc:sldMkLst>
          <pc:docMk/>
          <pc:sldMk cId="1208863920" sldId="282"/>
        </pc:sldMkLst>
        <pc:picChg chg="mod ord replST">
          <ac:chgData name="Franz Andersch" userId="88b46490-1a31-494c-af6b-e252cc2a642d" providerId="ADAL" clId="{AB1E0CFC-1C57-4A1E-92D1-DAC8DD9182A6}" dt="2024-06-30T14:31:21.075" v="4755" actId="962"/>
          <ac:picMkLst>
            <pc:docMk/>
            <pc:sldMk cId="1208863920" sldId="282"/>
            <ac:picMk id="4" creationId="{19DFE7B8-4BDE-D9BF-B2D3-C7DCF15E1F81}"/>
          </ac:picMkLst>
        </pc:picChg>
        <pc:picChg chg="del mod ord replST">
          <ac:chgData name="Franz Andersch" userId="88b46490-1a31-494c-af6b-e252cc2a642d" providerId="ADAL" clId="{AB1E0CFC-1C57-4A1E-92D1-DAC8DD9182A6}" dt="2024-06-29T13:39:31.097" v="4519" actId="478"/>
          <ac:picMkLst>
            <pc:docMk/>
            <pc:sldMk cId="1208863920" sldId="282"/>
            <ac:picMk id="4" creationId="{BDF4531F-0542-2038-3616-A400689EFA21}"/>
          </ac:picMkLst>
        </pc:picChg>
        <pc:picChg chg="del mod ord replST">
          <ac:chgData name="Franz Andersch" userId="88b46490-1a31-494c-af6b-e252cc2a642d" providerId="ADAL" clId="{AB1E0CFC-1C57-4A1E-92D1-DAC8DD9182A6}" dt="2024-06-29T13:44:07.666" v="4549" actId="478"/>
          <ac:picMkLst>
            <pc:docMk/>
            <pc:sldMk cId="1208863920" sldId="282"/>
            <ac:picMk id="5" creationId="{1F3C24A9-9740-723A-F14E-B274E9E4D36A}"/>
          </ac:picMkLst>
        </pc:picChg>
        <pc:picChg chg="del mod ord replST">
          <ac:chgData name="Franz Andersch" userId="88b46490-1a31-494c-af6b-e252cc2a642d" providerId="ADAL" clId="{AB1E0CFC-1C57-4A1E-92D1-DAC8DD9182A6}" dt="2024-06-29T13:44:56.094" v="4579" actId="478"/>
          <ac:picMkLst>
            <pc:docMk/>
            <pc:sldMk cId="1208863920" sldId="282"/>
            <ac:picMk id="7" creationId="{9D0EF0ED-B810-6A2A-2BE1-149DF40090CA}"/>
          </ac:picMkLst>
        </pc:picChg>
        <pc:picChg chg="del mod ord replST">
          <ac:chgData name="Franz Andersch" userId="88b46490-1a31-494c-af6b-e252cc2a642d" providerId="ADAL" clId="{AB1E0CFC-1C57-4A1E-92D1-DAC8DD9182A6}" dt="2024-06-29T13:45:13.615" v="4610" actId="478"/>
          <ac:picMkLst>
            <pc:docMk/>
            <pc:sldMk cId="1208863920" sldId="282"/>
            <ac:picMk id="9" creationId="{F25B4257-2FB3-6E59-B345-01CD6C405F3E}"/>
          </ac:picMkLst>
        </pc:picChg>
        <pc:picChg chg="del mod ord replST">
          <ac:chgData name="Franz Andersch" userId="88b46490-1a31-494c-af6b-e252cc2a642d" providerId="ADAL" clId="{AB1E0CFC-1C57-4A1E-92D1-DAC8DD9182A6}" dt="2024-06-30T14:31:21.074" v="4753" actId="478"/>
          <ac:picMkLst>
            <pc:docMk/>
            <pc:sldMk cId="1208863920" sldId="282"/>
            <ac:picMk id="11" creationId="{BCC2E1D0-7729-C292-11EB-21117805E966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01.07.2024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‹#›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Setting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Constraints</a:t>
            </a:r>
            <a:endParaRPr lang="de-DE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3631A129-09AA-DE6B-12C8-59A8EBB5ED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70314" cy="21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Decision</a:t>
            </a:r>
            <a:r>
              <a:rPr lang="de-DE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27" name="Grafik 2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B0BBD2F6-635F-076B-ABB1-ACD6F9A3D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269"/>
            <a:ext cx="7492556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non </a:t>
            </a:r>
            <a:r>
              <a:rPr lang="de-DE" err="1"/>
              <a:t>linearity</a:t>
            </a:r>
            <a:endParaRPr lang="de-DE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0BD178F6-139F-08A1-43CE-A92D328783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4673577" cy="1789914"/>
          </a:xfrm>
          <a:prstGeom prst="rect">
            <a:avLst/>
          </a:prstGeom>
        </p:spPr>
      </p:pic>
      <p:pic>
        <p:nvPicPr>
          <p:cNvPr id="4" name="Grafik 3" descr="Ein Bild, das Reihe, Diagramm, Screenshot, Steigung enthält.&#10;&#10;Automatisch generierte Beschreibung">
            <a:extLst>
              <a:ext uri="{FF2B5EF4-FFF2-40B4-BE49-F238E27FC236}">
                <a16:creationId xmlns:a16="http://schemas.microsoft.com/office/drawing/2014/main" id="{8EEA629F-03D6-6808-AE13-538CEEE9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1188000"/>
            <a:ext cx="3605704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Kernels</a:t>
            </a:r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7A1DE830-5A11-C260-5125-2CCCA25E99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5446861" cy="3209390"/>
          </a:xfrm>
          <a:prstGeom prst="rect">
            <a:avLst/>
          </a:prstGeom>
        </p:spPr>
      </p:pic>
      <p:pic>
        <p:nvPicPr>
          <p:cNvPr id="4" name="Grafik 3" descr="Ein Bild, das Diagramm, Design enthält.&#10;&#10;Automatisch generierte Beschreibung">
            <a:extLst>
              <a:ext uri="{FF2B5EF4-FFF2-40B4-BE49-F238E27FC236}">
                <a16:creationId xmlns:a16="http://schemas.microsoft.com/office/drawing/2014/main" id="{0B7929DF-AAAA-3F3D-F31B-2B252ED91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87574"/>
            <a:ext cx="3928615" cy="3024000"/>
          </a:xfrm>
          <a:prstGeom prst="round1Rect">
            <a:avLst>
              <a:gd name="adj" fmla="val 28717"/>
            </a:avLst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Kernels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 title="IguanaTex Picture Display">
            <a:extLst>
              <a:ext uri="{FF2B5EF4-FFF2-40B4-BE49-F238E27FC236}">
                <a16:creationId xmlns:a16="http://schemas.microsoft.com/office/drawing/2014/main" id="{19DFE7B8-4BDE-D9BF-B2D3-C7DCF15E1F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3678"/>
            <a:ext cx="7441488" cy="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err="1">
                <a:latin typeface="Arial" panose="020B0604020202020204" pitchFamily="34" charset="0"/>
              </a:rPr>
              <a:t>Introduction</a:t>
            </a: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Maximal </a:t>
            </a:r>
            <a:r>
              <a:rPr lang="de-DE" err="1"/>
              <a:t>margin</a:t>
            </a:r>
            <a:r>
              <a:rPr lang="de-DE"/>
              <a:t> </a:t>
            </a:r>
            <a:r>
              <a:rPr lang="de-DE" err="1"/>
              <a:t>classifier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/>
                  <a:t>Find </a:t>
                </a:r>
                <a:r>
                  <a:rPr lang="de-DE" sz="2000" err="1"/>
                  <a:t>the</a:t>
                </a:r>
                <a:r>
                  <a:rPr lang="de-DE" sz="2000"/>
                  <a:t> „</a:t>
                </a:r>
                <a:r>
                  <a:rPr lang="de-DE" sz="2000" err="1"/>
                  <a:t>best</a:t>
                </a:r>
                <a:r>
                  <a:rPr lang="de-DE" sz="2000"/>
                  <a:t>“ hyperplane </a:t>
                </a:r>
                <a:r>
                  <a:rPr lang="de-DE" sz="2000" err="1"/>
                  <a:t>using</a:t>
                </a:r>
                <a:r>
                  <a:rPr lang="de-DE" sz="2000"/>
                  <a:t> </a:t>
                </a:r>
                <a:r>
                  <a:rPr lang="de-DE" sz="2000" err="1"/>
                  <a:t>the</a:t>
                </a:r>
                <a:r>
                  <a:rPr lang="de-DE" sz="2000"/>
                  <a:t> </a:t>
                </a:r>
                <a:r>
                  <a:rPr lang="de-DE" sz="2000" err="1"/>
                  <a:t>margin</a:t>
                </a:r>
                <a:endParaRPr lang="de-DE" sz="2000"/>
              </a:p>
              <a:p>
                <a:r>
                  <a:rPr lang="de-DE" sz="2000"/>
                  <a:t>Margin: </a:t>
                </a:r>
                <a:r>
                  <a:rPr lang="de-DE" sz="2000" err="1"/>
                  <a:t>smallest</a:t>
                </a:r>
                <a:r>
                  <a:rPr lang="de-DE" sz="2000"/>
                  <a:t> </a:t>
                </a:r>
                <a:r>
                  <a:rPr lang="de-DE" sz="2000" err="1"/>
                  <a:t>perpendicular</a:t>
                </a:r>
                <a:r>
                  <a:rPr lang="de-DE" sz="2000"/>
                  <a:t> </a:t>
                </a:r>
                <a:r>
                  <a:rPr lang="de-DE" sz="2000" err="1"/>
                  <a:t>distance</a:t>
                </a:r>
                <a:r>
                  <a:rPr lang="de-DE" sz="2000"/>
                  <a:t> </a:t>
                </a:r>
                <a:r>
                  <a:rPr lang="de-DE" sz="2000" err="1"/>
                  <a:t>from</a:t>
                </a:r>
                <a:r>
                  <a:rPr lang="de-DE" sz="2000"/>
                  <a:t> </a:t>
                </a:r>
                <a:r>
                  <a:rPr lang="de-DE" sz="2000" err="1"/>
                  <a:t>any</a:t>
                </a:r>
                <a:r>
                  <a:rPr lang="de-DE" sz="2000"/>
                  <a:t> </a:t>
                </a:r>
                <a:r>
                  <a:rPr lang="de-DE" sz="2000" err="1"/>
                  <a:t>observation</a:t>
                </a:r>
                <a:r>
                  <a:rPr lang="de-DE" sz="2000"/>
                  <a:t> </a:t>
                </a:r>
                <a:r>
                  <a:rPr lang="de-DE" sz="2000" err="1"/>
                  <a:t>to</a:t>
                </a:r>
                <a:r>
                  <a:rPr lang="de-DE" sz="2000"/>
                  <a:t> hyperplane</a:t>
                </a:r>
              </a:p>
              <a:p>
                <a:r>
                  <a:rPr lang="de-DE" sz="2000" b="1"/>
                  <a:t>maximal </a:t>
                </a:r>
                <a:r>
                  <a:rPr lang="de-DE" sz="2000" b="1" err="1"/>
                  <a:t>margin</a:t>
                </a:r>
                <a:r>
                  <a:rPr lang="de-DE" sz="2000" b="1"/>
                  <a:t> </a:t>
                </a:r>
                <a:r>
                  <a:rPr lang="de-DE" sz="2000" b="1" err="1"/>
                  <a:t>classifier</a:t>
                </a:r>
                <a:r>
                  <a:rPr lang="de-DE" sz="2000" b="1"/>
                  <a:t> </a:t>
                </a:r>
                <a:r>
                  <a:rPr lang="de-DE" sz="2000"/>
                  <a:t>= </a:t>
                </a:r>
                <a:r>
                  <a:rPr lang="de-DE" sz="2000" err="1"/>
                  <a:t>largest</a:t>
                </a:r>
                <a:r>
                  <a:rPr lang="de-DE" sz="2000"/>
                  <a:t> </a:t>
                </a:r>
                <a:r>
                  <a:rPr lang="de-DE" sz="2000" err="1"/>
                  <a:t>margin</a:t>
                </a:r>
                <a:r>
                  <a:rPr lang="de-DE" sz="2000"/>
                  <a:t> </a:t>
                </a:r>
                <a:r>
                  <a:rPr lang="de-DE" sz="2000" err="1"/>
                  <a:t>among</a:t>
                </a:r>
                <a:r>
                  <a:rPr lang="de-DE" sz="2000"/>
                  <a:t> all </a:t>
                </a:r>
                <a:r>
                  <a:rPr lang="de-DE" sz="2000" err="1"/>
                  <a:t>seperating</a:t>
                </a:r>
                <a:r>
                  <a:rPr lang="de-DE" sz="2000"/>
                  <a:t> hyperplanes</a:t>
                </a:r>
              </a:p>
              <a:p>
                <a:pPr lvl="1"/>
                <a:r>
                  <a:rPr lang="de-DE" sz="1600" err="1"/>
                  <a:t>Optimization</a:t>
                </a:r>
                <a:r>
                  <a:rPr lang="de-DE" sz="1600"/>
                  <a:t> </a:t>
                </a:r>
                <a:r>
                  <a:rPr lang="de-DE" sz="1600" err="1"/>
                  <a:t>problem</a:t>
                </a:r>
                <a:r>
                  <a:rPr lang="de-DE" sz="160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Pros and Cons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Support </a:t>
            </a:r>
            <a:r>
              <a:rPr lang="de-DE" err="1"/>
              <a:t>vector</a:t>
            </a:r>
            <a:r>
              <a:rPr lang="de-DE"/>
              <a:t> </a:t>
            </a:r>
            <a:r>
              <a:rPr lang="de-DE" err="1"/>
              <a:t>machine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/>
              <a:t>„General </a:t>
            </a:r>
            <a:r>
              <a:rPr lang="de-DE" sz="2000" err="1"/>
              <a:t>population</a:t>
            </a:r>
            <a:r>
              <a:rPr lang="de-DE" sz="2000"/>
              <a:t> </a:t>
            </a:r>
            <a:r>
              <a:rPr lang="de-DE" sz="2000" err="1"/>
              <a:t>survey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the</a:t>
            </a:r>
            <a:r>
              <a:rPr lang="de-DE" sz="2000"/>
              <a:t> social </a:t>
            </a:r>
            <a:r>
              <a:rPr lang="de-DE" sz="2000" err="1"/>
              <a:t>sciences</a:t>
            </a:r>
            <a:r>
              <a:rPr lang="de-DE" sz="2000"/>
              <a:t>“ 	  </a:t>
            </a:r>
            <a:r>
              <a:rPr lang="de-DE" sz="1000"/>
              <a:t>(Allgemeine Bevölkerungsumfrage der Sozialwissenschaften)</a:t>
            </a:r>
          </a:p>
          <a:p>
            <a:r>
              <a:rPr lang="de-DE" sz="2000" b="1"/>
              <a:t>Response Variable</a:t>
            </a:r>
            <a:r>
              <a:rPr lang="de-DE" sz="2000"/>
              <a:t>:</a:t>
            </a:r>
          </a:p>
          <a:p>
            <a:pPr lvl="1"/>
            <a:r>
              <a:rPr lang="de-DE" sz="1800"/>
              <a:t>„Federal </a:t>
            </a:r>
            <a:r>
              <a:rPr lang="de-DE" sz="1800" err="1"/>
              <a:t>state</a:t>
            </a:r>
            <a:r>
              <a:rPr lang="de-DE" sz="1800"/>
              <a:t> </a:t>
            </a:r>
            <a:r>
              <a:rPr lang="de-DE" sz="1800" err="1"/>
              <a:t>where</a:t>
            </a:r>
            <a:r>
              <a:rPr lang="de-DE" sz="1800"/>
              <a:t> </a:t>
            </a:r>
            <a:r>
              <a:rPr lang="de-DE" sz="1800" err="1"/>
              <a:t>interviewee</a:t>
            </a:r>
            <a:r>
              <a:rPr lang="de-DE" sz="1800"/>
              <a:t> </a:t>
            </a:r>
            <a:r>
              <a:rPr lang="de-DE" sz="1800" err="1"/>
              <a:t>lived</a:t>
            </a:r>
            <a:r>
              <a:rPr lang="de-DE" sz="1800"/>
              <a:t> in </a:t>
            </a:r>
            <a:r>
              <a:rPr lang="de-DE" sz="1800" err="1"/>
              <a:t>youth</a:t>
            </a:r>
            <a:r>
              <a:rPr lang="de-DE" sz="1800"/>
              <a:t>“</a:t>
            </a:r>
          </a:p>
          <a:p>
            <a:pPr lvl="1"/>
            <a:r>
              <a:rPr lang="de-DE" sz="1800" err="1">
                <a:sym typeface="Wingdings" panose="05000000000000000000" pitchFamily="2" charset="2"/>
              </a:rPr>
              <a:t>coded</a:t>
            </a:r>
            <a:r>
              <a:rPr lang="de-DE" sz="1800">
                <a:sym typeface="Wingdings" panose="05000000000000000000" pitchFamily="2" charset="2"/>
              </a:rPr>
              <a:t> </a:t>
            </a:r>
            <a:r>
              <a:rPr lang="de-DE" sz="1800" err="1">
                <a:sym typeface="Wingdings" panose="05000000000000000000" pitchFamily="2" charset="2"/>
              </a:rPr>
              <a:t>to</a:t>
            </a:r>
            <a:r>
              <a:rPr lang="de-DE" sz="1800">
                <a:sym typeface="Wingdings" panose="05000000000000000000" pitchFamily="2" charset="2"/>
              </a:rPr>
              <a:t> „Youth in East/West Germany“</a:t>
            </a:r>
            <a:endParaRPr lang="de-DE" sz="1800"/>
          </a:p>
          <a:p>
            <a:r>
              <a:rPr lang="de-DE" sz="2000" b="1" err="1"/>
              <a:t>Predictor</a:t>
            </a:r>
            <a:r>
              <a:rPr lang="de-DE" sz="2000" b="1"/>
              <a:t> Variables</a:t>
            </a:r>
            <a:r>
              <a:rPr lang="de-DE" sz="2000"/>
              <a:t>:</a:t>
            </a:r>
          </a:p>
          <a:p>
            <a:pPr lvl="1"/>
            <a:r>
              <a:rPr lang="de-DE" sz="1800"/>
              <a:t>121 variables </a:t>
            </a:r>
            <a:r>
              <a:rPr lang="de-DE" sz="1800" err="1"/>
              <a:t>concerning</a:t>
            </a:r>
            <a:r>
              <a:rPr lang="de-DE" sz="1800"/>
              <a:t> </a:t>
            </a:r>
            <a:r>
              <a:rPr lang="de-DE" sz="1800" err="1"/>
              <a:t>attitudes</a:t>
            </a:r>
            <a:r>
              <a:rPr lang="de-DE" sz="1800"/>
              <a:t>, </a:t>
            </a:r>
            <a:r>
              <a:rPr lang="de-DE" sz="1800" err="1"/>
              <a:t>behavior</a:t>
            </a:r>
            <a:r>
              <a:rPr lang="de-DE" sz="1800"/>
              <a:t> and social </a:t>
            </a:r>
            <a:r>
              <a:rPr lang="de-DE" sz="1800" err="1"/>
              <a:t>change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/>
              <a:t>Data </a:t>
            </a:r>
            <a:r>
              <a:rPr lang="de-DE" sz="2000" b="1" err="1"/>
              <a:t>Preparation</a:t>
            </a:r>
            <a:r>
              <a:rPr lang="de-DE" sz="2000" b="1"/>
              <a:t>:</a:t>
            </a:r>
          </a:p>
          <a:p>
            <a:pPr lvl="1"/>
            <a:r>
              <a:rPr lang="de-DE" sz="1800" err="1"/>
              <a:t>Only</a:t>
            </a:r>
            <a:r>
              <a:rPr lang="de-DE" sz="1800"/>
              <a:t> </a:t>
            </a:r>
            <a:r>
              <a:rPr lang="de-DE" sz="1800" err="1"/>
              <a:t>include</a:t>
            </a:r>
            <a:r>
              <a:rPr lang="de-DE" sz="1800"/>
              <a:t> </a:t>
            </a:r>
            <a:r>
              <a:rPr lang="de-DE" sz="1800" err="1"/>
              <a:t>questions</a:t>
            </a:r>
            <a:r>
              <a:rPr lang="de-DE" sz="1800"/>
              <a:t> </a:t>
            </a:r>
            <a:r>
              <a:rPr lang="de-DE" sz="1800" err="1"/>
              <a:t>answered</a:t>
            </a:r>
            <a:r>
              <a:rPr lang="de-DE" sz="1800"/>
              <a:t> in all 3 Splits</a:t>
            </a:r>
          </a:p>
          <a:p>
            <a:pPr lvl="1"/>
            <a:r>
              <a:rPr lang="de-DE" sz="1800" err="1"/>
              <a:t>Exclude</a:t>
            </a:r>
            <a:r>
              <a:rPr lang="de-DE" sz="1800"/>
              <a:t> </a:t>
            </a:r>
            <a:r>
              <a:rPr lang="de-DE" sz="1800" err="1"/>
              <a:t>questions</a:t>
            </a:r>
            <a:r>
              <a:rPr lang="de-DE" sz="1800"/>
              <a:t> </a:t>
            </a:r>
            <a:r>
              <a:rPr lang="de-DE" sz="1800" err="1"/>
              <a:t>with</a:t>
            </a:r>
            <a:r>
              <a:rPr lang="de-DE" sz="1800"/>
              <a:t> &gt; 5% NA</a:t>
            </a:r>
          </a:p>
          <a:p>
            <a:pPr lvl="1"/>
            <a:r>
              <a:rPr lang="de-DE" sz="1800" err="1"/>
              <a:t>Exclude</a:t>
            </a:r>
            <a:r>
              <a:rPr lang="de-DE" sz="1800"/>
              <a:t> </a:t>
            </a:r>
            <a:r>
              <a:rPr lang="de-DE" sz="1800" err="1"/>
              <a:t>observations</a:t>
            </a:r>
            <a:r>
              <a:rPr lang="de-DE" sz="1800"/>
              <a:t> </a:t>
            </a:r>
            <a:r>
              <a:rPr lang="de-DE" sz="1800" err="1"/>
              <a:t>with</a:t>
            </a:r>
            <a:r>
              <a:rPr lang="de-DE" sz="1800"/>
              <a:t> NA</a:t>
            </a:r>
          </a:p>
          <a:p>
            <a:r>
              <a:rPr lang="de-DE" sz="2000"/>
              <a:t>After </a:t>
            </a:r>
            <a:r>
              <a:rPr lang="de-DE" sz="2000" err="1"/>
              <a:t>Preparation</a:t>
            </a:r>
            <a:r>
              <a:rPr lang="de-DE" sz="2000"/>
              <a:t>: 2509 </a:t>
            </a:r>
            <a:r>
              <a:rPr lang="de-DE" sz="2000" err="1"/>
              <a:t>observations</a:t>
            </a:r>
            <a:r>
              <a:rPr lang="de-DE" sz="200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Simulation </a:t>
            </a:r>
            <a:r>
              <a:rPr lang="de-DE" err="1"/>
              <a:t>study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Measurement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accuracy</a:t>
            </a:r>
            <a:r>
              <a:rPr lang="de-DE" sz="2000"/>
              <a:t>:</a:t>
            </a:r>
          </a:p>
          <a:p>
            <a:pPr lvl="1"/>
            <a:r>
              <a:rPr lang="en-GB" sz="1800"/>
              <a:t>Misclassification</a:t>
            </a:r>
            <a:r>
              <a:rPr lang="de-DE" sz="1800"/>
              <a:t> rate</a:t>
            </a:r>
          </a:p>
          <a:p>
            <a:pPr lvl="1"/>
            <a:r>
              <a:rPr lang="de-DE" sz="1800"/>
              <a:t>ROC </a:t>
            </a:r>
            <a:r>
              <a:rPr lang="de-DE" sz="1800" err="1"/>
              <a:t>curve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Basic </a:t>
            </a:r>
            <a:r>
              <a:rPr lang="en-GB"/>
              <a:t>idea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Support Vector </a:t>
            </a:r>
            <a:r>
              <a:rPr lang="de-DE" err="1"/>
              <a:t>Machine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/>
              <a:t>Especially effective in </a:t>
            </a:r>
            <a:r>
              <a:rPr lang="en-GB" sz="2000" b="1"/>
              <a:t>classification</a:t>
            </a:r>
            <a:r>
              <a:rPr lang="en-GB" sz="2000"/>
              <a:t> (also used for regression)</a:t>
            </a:r>
          </a:p>
          <a:p>
            <a:r>
              <a:rPr lang="en-GB" sz="2000"/>
              <a:t>Find the </a:t>
            </a:r>
            <a:r>
              <a:rPr lang="en-GB" sz="2000" b="1"/>
              <a:t>hyperplane</a:t>
            </a:r>
            <a:r>
              <a:rPr lang="en-GB" sz="2000"/>
              <a:t> that </a:t>
            </a:r>
            <a:r>
              <a:rPr lang="en-GB" sz="2000" b="1"/>
              <a:t>separates</a:t>
            </a:r>
            <a:r>
              <a:rPr lang="en-GB" sz="2000"/>
              <a:t> classes with the maximum possible </a:t>
            </a:r>
            <a:r>
              <a:rPr lang="en-GB" sz="2000" b="1"/>
              <a:t>margin</a:t>
            </a:r>
          </a:p>
          <a:p>
            <a:r>
              <a:rPr lang="en-GB" sz="2000"/>
              <a:t>Only the </a:t>
            </a:r>
            <a:r>
              <a:rPr lang="en-GB" sz="2000" b="1"/>
              <a:t>support vectors </a:t>
            </a:r>
            <a:r>
              <a:rPr lang="en-GB" sz="200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History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Support Vector </a:t>
            </a:r>
            <a:r>
              <a:rPr lang="de-DE" err="1"/>
              <a:t>Machine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/>
              <a:t>Early </a:t>
            </a:r>
            <a:r>
              <a:rPr lang="de-DE" sz="2000" err="1"/>
              <a:t>ideas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a </a:t>
            </a:r>
            <a:r>
              <a:rPr lang="de-DE" sz="2000" err="1"/>
              <a:t>seperating</a:t>
            </a:r>
            <a:r>
              <a:rPr lang="de-DE" sz="2000"/>
              <a:t> Hyperplane 1936 </a:t>
            </a:r>
            <a:r>
              <a:rPr lang="de-DE" sz="1000"/>
              <a:t>(R. Fisher)</a:t>
            </a:r>
          </a:p>
          <a:p>
            <a:r>
              <a:rPr lang="de-DE" sz="2000"/>
              <a:t>First SVM </a:t>
            </a:r>
            <a:r>
              <a:rPr lang="de-DE" sz="2000" err="1"/>
              <a:t>algorithm</a:t>
            </a:r>
            <a:r>
              <a:rPr lang="de-DE" sz="2000"/>
              <a:t> in 1964 </a:t>
            </a:r>
            <a:r>
              <a:rPr lang="de-DE" sz="1000"/>
              <a:t>(V. </a:t>
            </a:r>
            <a:r>
              <a:rPr lang="de-DE" sz="1000" err="1"/>
              <a:t>Vapnik</a:t>
            </a:r>
            <a:r>
              <a:rPr lang="de-DE" sz="1000"/>
              <a:t>, A. </a:t>
            </a:r>
            <a:r>
              <a:rPr lang="de-DE" sz="1000" err="1"/>
              <a:t>Chervonenkis</a:t>
            </a:r>
            <a:r>
              <a:rPr lang="de-DE" sz="1000"/>
              <a:t>)</a:t>
            </a:r>
          </a:p>
          <a:p>
            <a:r>
              <a:rPr lang="de-DE" sz="2000"/>
              <a:t>Use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kernel</a:t>
            </a:r>
            <a:r>
              <a:rPr lang="de-DE" sz="2000"/>
              <a:t> </a:t>
            </a:r>
            <a:r>
              <a:rPr lang="de-DE" sz="2000" err="1"/>
              <a:t>trick</a:t>
            </a:r>
            <a:r>
              <a:rPr lang="de-DE" sz="2000"/>
              <a:t> </a:t>
            </a:r>
            <a:r>
              <a:rPr lang="de-DE" sz="2000" err="1"/>
              <a:t>for</a:t>
            </a:r>
            <a:r>
              <a:rPr lang="de-DE" sz="2000"/>
              <a:t> </a:t>
            </a:r>
            <a:r>
              <a:rPr lang="de-DE" sz="2000" err="1"/>
              <a:t>nonlinear</a:t>
            </a:r>
            <a:r>
              <a:rPr lang="de-DE" sz="2000"/>
              <a:t> </a:t>
            </a:r>
            <a:r>
              <a:rPr lang="de-DE" sz="2000" err="1"/>
              <a:t>classifiers</a:t>
            </a:r>
            <a:r>
              <a:rPr lang="de-DE" sz="2000"/>
              <a:t> in 1992 </a:t>
            </a:r>
            <a:r>
              <a:rPr lang="de-DE" sz="1000"/>
              <a:t>(B. Boser, I. Guyon, V. </a:t>
            </a:r>
            <a:r>
              <a:rPr lang="de-DE" sz="1000" err="1"/>
              <a:t>Vapnik</a:t>
            </a:r>
            <a:r>
              <a:rPr lang="de-DE" sz="1000"/>
              <a:t>) </a:t>
            </a:r>
          </a:p>
          <a:p>
            <a:r>
              <a:rPr lang="de-DE" sz="2000" err="1"/>
              <a:t>Introduction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„soft </a:t>
            </a:r>
            <a:r>
              <a:rPr lang="de-DE" sz="2000" err="1"/>
              <a:t>margin</a:t>
            </a:r>
            <a:r>
              <a:rPr lang="de-DE" sz="2000"/>
              <a:t>“ in 1995 </a:t>
            </a:r>
            <a:r>
              <a:rPr lang="de-DE" sz="1000"/>
              <a:t>(C. Cortes, V. </a:t>
            </a:r>
            <a:r>
              <a:rPr lang="de-DE" sz="1000" err="1"/>
              <a:t>Vapnik</a:t>
            </a:r>
            <a:r>
              <a:rPr lang="de-DE" sz="1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Seperating</a:t>
            </a:r>
            <a:r>
              <a:rPr lang="de-DE"/>
              <a:t> Hyperplane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</p:spPr>
            <p:txBody>
              <a:bodyPr/>
              <a:lstStyle/>
              <a:p>
                <a:r>
                  <a:rPr lang="de-DE" sz="2000"/>
                  <a:t>Subspace </a:t>
                </a:r>
                <a:r>
                  <a:rPr lang="de-DE" sz="2000" err="1"/>
                  <a:t>of</a:t>
                </a:r>
                <a:r>
                  <a:rPr lang="de-DE" sz="2000"/>
                  <a:t> </a:t>
                </a:r>
                <a:r>
                  <a:rPr lang="de-DE" sz="2000" err="1"/>
                  <a:t>dimension</a:t>
                </a:r>
                <a:r>
                  <a:rPr lang="de-DE" sz="2000"/>
                  <a:t> p-1</a:t>
                </a:r>
              </a:p>
              <a:p>
                <a:r>
                  <a:rPr lang="de-DE" sz="2000"/>
                  <a:t>Linear </a:t>
                </a:r>
                <a:r>
                  <a:rPr lang="de-DE" sz="2000" err="1"/>
                  <a:t>combination</a:t>
                </a:r>
                <a:r>
                  <a:rPr lang="de-DE" sz="2000"/>
                  <a:t> </a:t>
                </a:r>
                <a:r>
                  <a:rPr lang="de-DE" sz="2000" err="1"/>
                  <a:t>of</a:t>
                </a:r>
                <a:r>
                  <a:rPr lang="de-DE" sz="2000"/>
                  <a:t> </a:t>
                </a:r>
                <a:r>
                  <a:rPr lang="de-DE" sz="2000" err="1"/>
                  <a:t>input</a:t>
                </a:r>
                <a:r>
                  <a:rPr lang="de-DE" sz="2000"/>
                  <a:t> </a:t>
                </a:r>
                <a:r>
                  <a:rPr lang="de-DE" sz="2000" err="1"/>
                  <a:t>features</a:t>
                </a:r>
                <a:r>
                  <a:rPr lang="de-DE" sz="200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/>
              </a:p>
              <a:p>
                <a:r>
                  <a:rPr lang="de-DE" sz="2000" err="1"/>
                  <a:t>Seperates</a:t>
                </a:r>
                <a:r>
                  <a:rPr lang="de-DE" sz="2000"/>
                  <a:t> </a:t>
                </a:r>
                <a:r>
                  <a:rPr lang="de-DE" sz="2000" err="1"/>
                  <a:t>classes</a:t>
                </a:r>
                <a:r>
                  <a:rPr lang="de-DE" sz="2000"/>
                  <a:t> in a </a:t>
                </a:r>
                <a:r>
                  <a:rPr lang="de-DE" sz="2000" err="1"/>
                  <a:t>way</a:t>
                </a:r>
                <a:r>
                  <a:rPr lang="de-DE" sz="2000"/>
                  <a:t> </a:t>
                </a:r>
                <a:r>
                  <a:rPr lang="de-DE" sz="2000" err="1"/>
                  <a:t>that</a:t>
                </a:r>
                <a:r>
                  <a:rPr lang="de-DE" sz="200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/>
              </a:p>
              <a:p>
                <a:r>
                  <a:rPr lang="de-DE" sz="2000" err="1"/>
                  <a:t>If</a:t>
                </a:r>
                <a:r>
                  <a:rPr lang="de-DE" sz="2000"/>
                  <a:t> </a:t>
                </a:r>
                <a:r>
                  <a:rPr lang="de-DE" sz="2000" err="1"/>
                  <a:t>classes</a:t>
                </a:r>
                <a:r>
                  <a:rPr lang="de-DE" sz="2000"/>
                  <a:t> </a:t>
                </a:r>
                <a:r>
                  <a:rPr lang="de-DE" sz="2000" err="1"/>
                  <a:t>are</a:t>
                </a:r>
                <a:r>
                  <a:rPr lang="de-DE" sz="2000"/>
                  <a:t> </a:t>
                </a:r>
                <a:r>
                  <a:rPr lang="de-DE" sz="2000" err="1"/>
                  <a:t>seperable</a:t>
                </a:r>
                <a:r>
                  <a:rPr lang="de-DE" sz="2000"/>
                  <a:t> </a:t>
                </a:r>
                <a:r>
                  <a:rPr lang="de-DE" sz="2000">
                    <a:sym typeface="Wingdings" panose="05000000000000000000" pitchFamily="2" charset="2"/>
                  </a:rPr>
                  <a:t> infinite </a:t>
                </a:r>
                <a:r>
                  <a:rPr lang="de-DE" sz="2000" err="1">
                    <a:sym typeface="Wingdings" panose="05000000000000000000" pitchFamily="2" charset="2"/>
                  </a:rPr>
                  <a:t>number</a:t>
                </a:r>
                <a:r>
                  <a:rPr lang="de-DE" sz="2000">
                    <a:sym typeface="Wingdings" panose="05000000000000000000" pitchFamily="2" charset="2"/>
                  </a:rPr>
                  <a:t> </a:t>
                </a:r>
                <a:r>
                  <a:rPr lang="de-DE" sz="2000" err="1">
                    <a:sym typeface="Wingdings" panose="05000000000000000000" pitchFamily="2" charset="2"/>
                  </a:rPr>
                  <a:t>of</a:t>
                </a:r>
                <a:r>
                  <a:rPr lang="de-DE" sz="2000">
                    <a:sym typeface="Wingdings" panose="05000000000000000000" pitchFamily="2" charset="2"/>
                  </a:rPr>
                  <a:t> </a:t>
                </a:r>
                <a:r>
                  <a:rPr lang="de-DE" sz="2000" err="1">
                    <a:sym typeface="Wingdings" panose="05000000000000000000" pitchFamily="2" charset="2"/>
                  </a:rPr>
                  <a:t>seperating</a:t>
                </a:r>
                <a:r>
                  <a:rPr lang="de-DE" sz="2000">
                    <a:sym typeface="Wingdings" panose="05000000000000000000" pitchFamily="2" charset="2"/>
                  </a:rPr>
                  <a:t> hyperplanes</a:t>
                </a:r>
                <a:endParaRPr lang="de-DE" sz="200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  <a:blipFill>
                <a:blip r:embed="rId2"/>
                <a:stretch>
                  <a:fillRect l="-1173" t="-915" r="-3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Setting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Constraints</a:t>
            </a:r>
            <a:endParaRPr lang="de-DE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6ACD664-B35B-1FDD-FFED-70FE77B7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8000"/>
            <a:ext cx="3634198" cy="307266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Setting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Constraints</a:t>
            </a:r>
            <a:endParaRPr lang="de-DE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4" name="Grafik 3" descr="Ein Bild, das Reihe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B2C0436D-5BE1-74F9-9D50-6E433CE2D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0272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Setting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Constraints</a:t>
            </a:r>
            <a:endParaRPr lang="de-DE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19F18647-D3FC-29E5-A5FE-9CEA64B812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5"/>
            <a:ext cx="3698355" cy="2680019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57267605-1410-A119-1AFA-DEDF53609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3625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Setting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Constraints</a:t>
            </a:r>
            <a:endParaRPr lang="de-DE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C6BABD42-AA54-D773-CF47-EBFC11A93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432051" cy="30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541,35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/>
  <p:tag name="IGUANATEXSIZE" val="18"/>
  <p:tag name="IGUANATEXCURSOR" val="4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3,977"/>
  <p:tag name="ORIGINALWIDTH" val="2953,16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626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,8187"/>
  <p:tag name="ORIGINALWIDTH" val="4028,81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/>
  <p:tag name="IGUANATEXSIZE" val="18"/>
  <p:tag name="IGUANATEXCURSOR" val="27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,2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9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4065,56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/>
  <p:tag name="IGUANATEXSIZE" val="18"/>
  <p:tag name="IGUANATEXCURSOR" val="8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8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6,737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82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Application>Microsoft Office PowerPoint</Application>
  <PresentationFormat>On-screen Show (16:9)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Soft Margin</vt:lpstr>
      <vt:lpstr>How it works: Soft Margin</vt:lpstr>
      <vt:lpstr>How it works: Soft Margin</vt:lpstr>
      <vt:lpstr>How it works: non linearity</vt:lpstr>
      <vt:lpstr>How it works: use of Kernels</vt:lpstr>
      <vt:lpstr>How it works: use of Kernels</vt:lpstr>
      <vt:lpstr>How it works: Maximal margin classifier</vt:lpstr>
      <vt:lpstr>Pros and Cons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Niklas Münz</dc:creator>
  <cp:revision>1</cp:revision>
  <cp:lastPrinted>2016-02-18T09:13:59Z</cp:lastPrinted>
  <dcterms:created xsi:type="dcterms:W3CDTF">2024-06-19T11:14:16Z</dcterms:created>
  <dcterms:modified xsi:type="dcterms:W3CDTF">2024-07-01T14:17:03Z</dcterms:modified>
</cp:coreProperties>
</file>