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7" r:id="rId11"/>
    <p:sldId id="262" r:id="rId12"/>
    <p:sldId id="263" r:id="rId13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5" autoAdjust="0"/>
    <p:restoredTop sz="94641" autoAdjust="0"/>
  </p:normalViewPr>
  <p:slideViewPr>
    <p:cSldViewPr>
      <p:cViewPr varScale="1">
        <p:scale>
          <a:sx n="138" d="100"/>
          <a:sy n="138" d="100"/>
        </p:scale>
        <p:origin x="10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22.06.2024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 dirty="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Thema | Name | Fachbereich/Lehrstuhl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de-DE" altLang="de-DE" dirty="0" err="1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altLang="de-DE" dirty="0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 dirty="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b="1" dirty="0"/>
              <a:t>Data </a:t>
            </a:r>
            <a:r>
              <a:rPr lang="de-DE" sz="2000" b="1" dirty="0" err="1"/>
              <a:t>Preparation</a:t>
            </a:r>
            <a:r>
              <a:rPr lang="de-DE" sz="2000" b="1" dirty="0"/>
              <a:t>:</a:t>
            </a:r>
          </a:p>
          <a:p>
            <a:pPr lvl="1"/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include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answered</a:t>
            </a:r>
            <a:r>
              <a:rPr lang="de-DE" sz="1800" dirty="0"/>
              <a:t> in all 3 Splits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&gt; 5% NA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observations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NA</a:t>
            </a:r>
          </a:p>
          <a:p>
            <a:r>
              <a:rPr lang="de-DE" sz="2000" dirty="0"/>
              <a:t>After </a:t>
            </a:r>
            <a:r>
              <a:rPr lang="de-DE" sz="2000" dirty="0" err="1"/>
              <a:t>Preparation</a:t>
            </a:r>
            <a:r>
              <a:rPr lang="de-DE" sz="2000" dirty="0"/>
              <a:t>: 2509 </a:t>
            </a:r>
            <a:r>
              <a:rPr lang="de-DE" sz="2000" dirty="0" err="1"/>
              <a:t>observations</a:t>
            </a:r>
            <a:r>
              <a:rPr lang="de-DE" sz="2000" dirty="0"/>
              <a:t> and 122 variables</a:t>
            </a:r>
          </a:p>
        </p:txBody>
      </p:sp>
    </p:spTree>
    <p:extLst>
      <p:ext uri="{BB962C8B-B14F-4D97-AF65-F5344CB8AC3E}">
        <p14:creationId xmlns:p14="http://schemas.microsoft.com/office/powerpoint/2010/main" val="382802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D17ED-09C8-55E6-DF2F-BBE1E91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Simulationsstudie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E10F2-1F49-793B-6371-20F0C962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Maßzahlen (</a:t>
            </a:r>
            <a:r>
              <a:rPr lang="de-DE" sz="2000" dirty="0" err="1"/>
              <a:t>prediciton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, ROC </a:t>
            </a:r>
            <a:r>
              <a:rPr lang="de-DE" sz="2000" dirty="0" err="1"/>
              <a:t>curves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601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Eventuell Vergleich zur logistischen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err="1">
                <a:latin typeface="Arial" panose="020B0604020202020204" pitchFamily="34" charset="0"/>
              </a:rPr>
              <a:t>Introduction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1354138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en-GB" dirty="0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Especially effective in </a:t>
            </a:r>
            <a:r>
              <a:rPr lang="en-GB" sz="2000" b="1" dirty="0"/>
              <a:t>classification</a:t>
            </a:r>
            <a:r>
              <a:rPr lang="en-GB" sz="2000" dirty="0"/>
              <a:t> (also used for regression)</a:t>
            </a:r>
          </a:p>
          <a:p>
            <a:r>
              <a:rPr lang="en-GB" sz="2000" dirty="0"/>
              <a:t>Find the </a:t>
            </a:r>
            <a:r>
              <a:rPr lang="en-GB" sz="2000" b="1" dirty="0"/>
              <a:t>hyperplane</a:t>
            </a:r>
            <a:r>
              <a:rPr lang="en-GB" sz="2000" dirty="0"/>
              <a:t> that </a:t>
            </a:r>
            <a:r>
              <a:rPr lang="en-GB" sz="2000" b="1" dirty="0"/>
              <a:t>separates</a:t>
            </a:r>
            <a:r>
              <a:rPr lang="en-GB" sz="2000" dirty="0"/>
              <a:t> classes with the maximum possible </a:t>
            </a:r>
            <a:r>
              <a:rPr lang="en-GB" sz="2000" b="1" dirty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8640960" cy="2664633"/>
          </a:xfrm>
        </p:spPr>
        <p:txBody>
          <a:bodyPr/>
          <a:lstStyle/>
          <a:p>
            <a:r>
              <a:rPr lang="de-DE" sz="2000" dirty="0"/>
              <a:t>Early </a:t>
            </a:r>
            <a:r>
              <a:rPr lang="de-DE" sz="2000" dirty="0" err="1"/>
              <a:t>ideas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seperating</a:t>
            </a:r>
            <a:r>
              <a:rPr lang="de-DE" sz="2000" dirty="0"/>
              <a:t> Hyperplane 1936 </a:t>
            </a:r>
            <a:r>
              <a:rPr lang="de-DE" sz="1000" dirty="0"/>
              <a:t>(R. Fisher)</a:t>
            </a:r>
          </a:p>
          <a:p>
            <a:r>
              <a:rPr lang="de-DE" sz="2000" dirty="0"/>
              <a:t>First SVM </a:t>
            </a:r>
            <a:r>
              <a:rPr lang="de-DE" sz="2000" dirty="0" err="1"/>
              <a:t>algorithm</a:t>
            </a:r>
            <a:r>
              <a:rPr lang="de-DE" sz="2000" dirty="0"/>
              <a:t> in 1964 </a:t>
            </a:r>
            <a:r>
              <a:rPr lang="de-DE" sz="1000" dirty="0"/>
              <a:t>(V. </a:t>
            </a:r>
            <a:r>
              <a:rPr lang="de-DE" sz="1000" dirty="0" err="1"/>
              <a:t>Vapnik</a:t>
            </a:r>
            <a:r>
              <a:rPr lang="de-DE" sz="1000" dirty="0"/>
              <a:t>, A. </a:t>
            </a:r>
            <a:r>
              <a:rPr lang="de-DE" sz="1000" dirty="0" err="1"/>
              <a:t>Chervonenkis</a:t>
            </a:r>
            <a:r>
              <a:rPr lang="de-DE" sz="1000" dirty="0"/>
              <a:t>)</a:t>
            </a:r>
          </a:p>
          <a:p>
            <a:r>
              <a:rPr lang="de-DE" sz="2000" dirty="0"/>
              <a:t>Use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kernel</a:t>
            </a:r>
            <a:r>
              <a:rPr lang="de-DE" sz="2000" dirty="0"/>
              <a:t> </a:t>
            </a:r>
            <a:r>
              <a:rPr lang="de-DE" sz="2000" dirty="0" err="1"/>
              <a:t>trick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nonlinear</a:t>
            </a:r>
            <a:r>
              <a:rPr lang="de-DE" sz="2000" dirty="0"/>
              <a:t> </a:t>
            </a:r>
            <a:r>
              <a:rPr lang="de-DE" sz="2000" dirty="0" err="1"/>
              <a:t>classifiers</a:t>
            </a:r>
            <a:r>
              <a:rPr lang="de-DE" sz="2000" dirty="0"/>
              <a:t> in 1992 </a:t>
            </a:r>
            <a:r>
              <a:rPr lang="de-DE" sz="1000" dirty="0"/>
              <a:t>(B. Boser, I. Guyon, V. </a:t>
            </a:r>
            <a:r>
              <a:rPr lang="de-DE" sz="1000" dirty="0" err="1"/>
              <a:t>Vapnik</a:t>
            </a:r>
            <a:r>
              <a:rPr lang="de-DE" sz="1000" dirty="0"/>
              <a:t>) </a:t>
            </a:r>
          </a:p>
          <a:p>
            <a:r>
              <a:rPr lang="de-DE" sz="2000" dirty="0" err="1"/>
              <a:t>Introduction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„soft </a:t>
            </a:r>
            <a:r>
              <a:rPr lang="de-DE" sz="2000" dirty="0" err="1"/>
              <a:t>margin</a:t>
            </a:r>
            <a:r>
              <a:rPr lang="de-DE" sz="2000" dirty="0"/>
              <a:t>“ in 1995 </a:t>
            </a:r>
            <a:r>
              <a:rPr lang="de-DE" sz="1000" dirty="0"/>
              <a:t>(C. Cortes, V. </a:t>
            </a:r>
            <a:r>
              <a:rPr lang="de-DE" sz="1000" dirty="0" err="1"/>
              <a:t>Vapnik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Seperating</a:t>
            </a:r>
            <a:r>
              <a:rPr lang="de-DE" dirty="0"/>
              <a:t> Hyperplane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4680520" cy="2664633"/>
              </a:xfrm>
            </p:spPr>
            <p:txBody>
              <a:bodyPr/>
              <a:lstStyle/>
              <a:p>
                <a:r>
                  <a:rPr lang="de-DE" sz="2000" dirty="0"/>
                  <a:t>Subspace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dimension</a:t>
                </a:r>
                <a:r>
                  <a:rPr lang="de-DE" sz="2000" dirty="0"/>
                  <a:t> p-1</a:t>
                </a:r>
              </a:p>
              <a:p>
                <a:r>
                  <a:rPr lang="de-DE" sz="2000" dirty="0"/>
                  <a:t>Linear </a:t>
                </a:r>
                <a:r>
                  <a:rPr lang="de-DE" sz="2000" dirty="0" err="1"/>
                  <a:t>combination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input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features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de-DE" sz="1800" dirty="0"/>
              </a:p>
              <a:p>
                <a:r>
                  <a:rPr lang="de-DE" sz="2000" dirty="0" err="1"/>
                  <a:t>Seperates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in a </a:t>
                </a:r>
                <a:r>
                  <a:rPr lang="de-DE" sz="2000" dirty="0" err="1"/>
                  <a:t>way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that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de-DE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de-DE" sz="1800" dirty="0"/>
              </a:p>
              <a:p>
                <a:r>
                  <a:rPr lang="de-DE" sz="2000" dirty="0" err="1"/>
                  <a:t>If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seperable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anose="05000000000000000000" pitchFamily="2" charset="2"/>
                  </a:rPr>
                  <a:t> infinite </a:t>
                </a:r>
                <a:r>
                  <a:rPr lang="de-DE" sz="2000" dirty="0" err="1">
                    <a:sym typeface="Wingdings" panose="05000000000000000000" pitchFamily="2" charset="2"/>
                  </a:rPr>
                  <a:t>number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of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seperating</a:t>
                </a:r>
                <a:r>
                  <a:rPr lang="de-DE" sz="2000" dirty="0">
                    <a:sym typeface="Wingdings" panose="05000000000000000000" pitchFamily="2" charset="2"/>
                  </a:rPr>
                  <a:t> hyperplanes</a:t>
                </a:r>
                <a:endParaRPr lang="de-DE" sz="20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4680520" cy="2664633"/>
              </a:xfrm>
              <a:blipFill>
                <a:blip r:embed="rId2"/>
                <a:stretch>
                  <a:fillRect l="-1172" t="-915" r="-260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B21BA278-5AA0-7413-5DB3-4EB47B444F21}"/>
              </a:ext>
            </a:extLst>
          </p:cNvPr>
          <p:cNvSpPr/>
          <p:nvPr/>
        </p:nvSpPr>
        <p:spPr>
          <a:xfrm>
            <a:off x="5436096" y="1563638"/>
            <a:ext cx="2952328" cy="2454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374817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Maximal </a:t>
            </a:r>
            <a:r>
              <a:rPr lang="de-DE" dirty="0" err="1"/>
              <a:t>margin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</p:spPr>
            <p:txBody>
              <a:bodyPr/>
              <a:lstStyle/>
              <a:p>
                <a:r>
                  <a:rPr lang="de-DE" sz="2000" dirty="0"/>
                  <a:t>Find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„</a:t>
                </a:r>
                <a:r>
                  <a:rPr lang="de-DE" sz="2000" dirty="0" err="1"/>
                  <a:t>best</a:t>
                </a:r>
                <a:r>
                  <a:rPr lang="de-DE" sz="2000" dirty="0"/>
                  <a:t>“ hyperplane </a:t>
                </a:r>
                <a:r>
                  <a:rPr lang="de-DE" sz="2000" dirty="0" err="1"/>
                  <a:t>using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endParaRPr lang="de-DE" sz="2000" dirty="0"/>
              </a:p>
              <a:p>
                <a:r>
                  <a:rPr lang="de-DE" sz="2000" dirty="0"/>
                  <a:t>Margin: </a:t>
                </a:r>
                <a:r>
                  <a:rPr lang="de-DE" sz="2000" dirty="0" err="1"/>
                  <a:t>smallest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perpendicular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distance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from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any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observation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hyperplane</a:t>
                </a:r>
              </a:p>
              <a:p>
                <a:r>
                  <a:rPr lang="de-DE" sz="2000" b="1" dirty="0"/>
                  <a:t>maximal </a:t>
                </a:r>
                <a:r>
                  <a:rPr lang="de-DE" sz="2000" b="1" dirty="0" err="1"/>
                  <a:t>margin</a:t>
                </a:r>
                <a:r>
                  <a:rPr lang="de-DE" sz="2000" b="1" dirty="0"/>
                  <a:t> </a:t>
                </a:r>
                <a:r>
                  <a:rPr lang="de-DE" sz="2000" b="1" dirty="0" err="1"/>
                  <a:t>classifier</a:t>
                </a:r>
                <a:r>
                  <a:rPr lang="de-DE" sz="2000" b="1" dirty="0"/>
                  <a:t> </a:t>
                </a:r>
                <a:r>
                  <a:rPr lang="de-DE" sz="2000" dirty="0"/>
                  <a:t>= </a:t>
                </a:r>
                <a:r>
                  <a:rPr lang="de-DE" sz="2000" dirty="0" err="1"/>
                  <a:t>largest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among</a:t>
                </a:r>
                <a:r>
                  <a:rPr lang="de-DE" sz="2000" dirty="0"/>
                  <a:t> all </a:t>
                </a:r>
                <a:r>
                  <a:rPr lang="de-DE" sz="2000" dirty="0" err="1"/>
                  <a:t>seperating</a:t>
                </a:r>
                <a:r>
                  <a:rPr lang="de-DE" sz="2000" dirty="0"/>
                  <a:t> hyperplanes</a:t>
                </a:r>
              </a:p>
              <a:p>
                <a:pPr lvl="1"/>
                <a:r>
                  <a:rPr lang="de-DE" sz="1600" dirty="0" err="1"/>
                  <a:t>Optimization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problem</a:t>
                </a:r>
                <a:r>
                  <a:rPr lang="de-DE" sz="16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𝑚𝑎𝑥𝑖𝑚𝑖𝑧𝑒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/>
                      <m:t>∀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)≥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nary>
                  </m:oMath>
                </a14:m>
                <a:endParaRPr lang="de-DE" sz="16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  <a:blipFill>
                <a:blip r:embed="rId2"/>
                <a:stretch>
                  <a:fillRect l="-1002" t="-915" r="-557" b="-329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A562C1B5-281C-3BDC-6412-20057B1E2222}"/>
              </a:ext>
            </a:extLst>
          </p:cNvPr>
          <p:cNvSpPr/>
          <p:nvPr/>
        </p:nvSpPr>
        <p:spPr>
          <a:xfrm>
            <a:off x="6300192" y="1707654"/>
            <a:ext cx="2520280" cy="2376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69557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3972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618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dirty="0"/>
              <a:t>„General </a:t>
            </a:r>
            <a:r>
              <a:rPr lang="de-DE" sz="2000" dirty="0" err="1"/>
              <a:t>population</a:t>
            </a:r>
            <a:r>
              <a:rPr lang="de-DE" sz="2000" dirty="0"/>
              <a:t> </a:t>
            </a:r>
            <a:r>
              <a:rPr lang="de-DE" sz="2000" dirty="0" err="1"/>
              <a:t>survey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social </a:t>
            </a:r>
            <a:r>
              <a:rPr lang="de-DE" sz="2000" dirty="0" err="1"/>
              <a:t>sciences</a:t>
            </a:r>
            <a:r>
              <a:rPr lang="de-DE" sz="2000" dirty="0"/>
              <a:t>“ 	  </a:t>
            </a:r>
            <a:r>
              <a:rPr lang="de-DE" sz="1000" dirty="0"/>
              <a:t>(Allgemeine Bevölkerungsumfrage der Sozialwissenschaften)</a:t>
            </a:r>
          </a:p>
          <a:p>
            <a:r>
              <a:rPr lang="de-DE" sz="2000" b="1" dirty="0"/>
              <a:t>Response Variable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„Federal </a:t>
            </a:r>
            <a:r>
              <a:rPr lang="de-DE" sz="1800" dirty="0" err="1"/>
              <a:t>state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interviewee</a:t>
            </a:r>
            <a:r>
              <a:rPr lang="de-DE" sz="1800" dirty="0"/>
              <a:t> </a:t>
            </a:r>
            <a:r>
              <a:rPr lang="de-DE" sz="1800" dirty="0" err="1"/>
              <a:t>lived</a:t>
            </a:r>
            <a:r>
              <a:rPr lang="de-DE" sz="1800" dirty="0"/>
              <a:t> in </a:t>
            </a:r>
            <a:r>
              <a:rPr lang="de-DE" sz="1800" dirty="0" err="1"/>
              <a:t>youth</a:t>
            </a:r>
            <a:r>
              <a:rPr lang="de-DE" sz="1800" dirty="0"/>
              <a:t>“</a:t>
            </a:r>
          </a:p>
          <a:p>
            <a:pPr lvl="1"/>
            <a:r>
              <a:rPr lang="de-DE" sz="1800" dirty="0" err="1">
                <a:sym typeface="Wingdings" panose="05000000000000000000" pitchFamily="2" charset="2"/>
              </a:rPr>
              <a:t>coded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to</a:t>
            </a:r>
            <a:r>
              <a:rPr lang="de-DE" sz="1800" dirty="0">
                <a:sym typeface="Wingdings" panose="05000000000000000000" pitchFamily="2" charset="2"/>
              </a:rPr>
              <a:t> „Youth in East/West Germany“</a:t>
            </a:r>
            <a:endParaRPr lang="de-DE" sz="1800" dirty="0"/>
          </a:p>
          <a:p>
            <a:r>
              <a:rPr lang="de-DE" sz="2000" b="1" dirty="0" err="1"/>
              <a:t>Predictor</a:t>
            </a:r>
            <a:r>
              <a:rPr lang="de-DE" sz="2000" b="1" dirty="0"/>
              <a:t> Variables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121 variables </a:t>
            </a:r>
            <a:r>
              <a:rPr lang="de-DE" sz="1800" dirty="0" err="1"/>
              <a:t>concerning</a:t>
            </a:r>
            <a:r>
              <a:rPr lang="de-DE" sz="1800" dirty="0"/>
              <a:t> </a:t>
            </a:r>
            <a:r>
              <a:rPr lang="de-DE" sz="1800" dirty="0" err="1"/>
              <a:t>attitudes</a:t>
            </a:r>
            <a:r>
              <a:rPr lang="de-DE" sz="1800" dirty="0"/>
              <a:t>, </a:t>
            </a:r>
            <a:r>
              <a:rPr lang="de-DE" sz="1800" dirty="0" err="1"/>
              <a:t>behavior</a:t>
            </a:r>
            <a:r>
              <a:rPr lang="de-DE" sz="1800" dirty="0"/>
              <a:t> and social </a:t>
            </a:r>
            <a:r>
              <a:rPr lang="de-DE" sz="1800" dirty="0" err="1"/>
              <a:t>change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32348097"/>
      </p:ext>
    </p:extLst>
  </p:cSld>
  <p:clrMapOvr>
    <a:masterClrMapping/>
  </p:clrMapOvr>
</p:sld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Words>353</Words>
  <Application>Microsoft Office PowerPoint</Application>
  <PresentationFormat>Bildschirmpräsentation (16:9)</PresentationFormat>
  <Paragraphs>48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UB Scala</vt:lpstr>
      <vt:lpstr>UB Scala Sans</vt:lpstr>
      <vt:lpstr>Wingdings</vt:lpstr>
      <vt:lpstr>16zu9_Vorlage_Lehre_deutsch</vt:lpstr>
      <vt:lpstr>Support Vector Machine</vt:lpstr>
      <vt:lpstr>Introduction</vt:lpstr>
      <vt:lpstr>Basic idea of Support Vector Machine</vt:lpstr>
      <vt:lpstr>History of Support Vector Machine</vt:lpstr>
      <vt:lpstr>How it works: Seperating Hyperplane</vt:lpstr>
      <vt:lpstr>How it works: Maximal margin classifier</vt:lpstr>
      <vt:lpstr>How it works: Support vector classifier</vt:lpstr>
      <vt:lpstr>How it works: Support vector machine</vt:lpstr>
      <vt:lpstr>Dataset: ALLBUS</vt:lpstr>
      <vt:lpstr>Dataset: ALLBUS</vt:lpstr>
      <vt:lpstr>Simulationsstudie</vt:lpstr>
      <vt:lpstr>Eventuell Vergleich zur logistischen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Münz</dc:creator>
  <cp:lastModifiedBy>Niklas Münz</cp:lastModifiedBy>
  <cp:revision>3</cp:revision>
  <cp:lastPrinted>2016-02-18T09:13:59Z</cp:lastPrinted>
  <dcterms:created xsi:type="dcterms:W3CDTF">2024-06-19T11:14:16Z</dcterms:created>
  <dcterms:modified xsi:type="dcterms:W3CDTF">2024-06-22T10:07:54Z</dcterms:modified>
</cp:coreProperties>
</file>