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46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06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7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62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1242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6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2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22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6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1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980E92-0BAF-4556-BB0B-D25E8E9F3AD6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E8C588-A80A-4383-91D9-FF96D0BA84B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9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15398" y="267419"/>
            <a:ext cx="9618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Algerian" panose="04020705040A02060702" pitchFamily="82" charset="0"/>
              </a:rPr>
              <a:t>Procedimientos</a:t>
            </a:r>
            <a:r>
              <a:rPr lang="en-US" sz="4000" dirty="0" smtClean="0">
                <a:latin typeface="Algerian" panose="04020705040A02060702" pitchFamily="82" charset="0"/>
              </a:rPr>
              <a:t> y </a:t>
            </a:r>
            <a:r>
              <a:rPr lang="en-US" sz="4000" dirty="0" err="1" smtClean="0">
                <a:latin typeface="Algerian" panose="04020705040A02060702" pitchFamily="82" charset="0"/>
              </a:rPr>
              <a:t>Funciones</a:t>
            </a:r>
            <a:r>
              <a:rPr lang="en-US" sz="4000" dirty="0" smtClean="0">
                <a:latin typeface="Algerian" panose="04020705040A02060702" pitchFamily="82" charset="0"/>
              </a:rPr>
              <a:t> </a:t>
            </a:r>
            <a:r>
              <a:rPr lang="en-US" sz="4000" dirty="0" err="1" smtClean="0">
                <a:latin typeface="Algerian" panose="04020705040A02060702" pitchFamily="82" charset="0"/>
              </a:rPr>
              <a:t>Almacenadas</a:t>
            </a:r>
            <a:endParaRPr lang="es-AR" sz="4000" dirty="0"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07698" y="2122100"/>
            <a:ext cx="681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 SemiConden" panose="020B0502040204020203" pitchFamily="34" charset="0"/>
              </a:rPr>
              <a:t>En </a:t>
            </a:r>
            <a:r>
              <a:rPr lang="en-US" sz="2400" dirty="0" err="1" smtClean="0">
                <a:latin typeface="Bahnschrift SemiBold SemiConden" panose="020B0502040204020203" pitchFamily="34" charset="0"/>
              </a:rPr>
              <a:t>esta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 </a:t>
            </a:r>
            <a:r>
              <a:rPr lang="en-US" sz="2400" dirty="0" err="1" smtClean="0">
                <a:latin typeface="Bahnschrift SemiBold SemiConden" panose="020B0502040204020203" pitchFamily="34" charset="0"/>
              </a:rPr>
              <a:t>presentacion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 se </a:t>
            </a:r>
            <a:r>
              <a:rPr lang="en-US" sz="2400" dirty="0" err="1" smtClean="0">
                <a:latin typeface="Bahnschrift SemiBold SemiConden" panose="020B0502040204020203" pitchFamily="34" charset="0"/>
              </a:rPr>
              <a:t>expondran</a:t>
            </a:r>
            <a:r>
              <a:rPr lang="en-US" sz="2400" dirty="0" smtClean="0">
                <a:latin typeface="Bahnschrift SemiBold SemiConden" panose="020B0502040204020203" pitchFamily="34" charset="0"/>
              </a:rPr>
              <a:t>: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85870" y="2819629"/>
            <a:ext cx="7677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sz="2500" dirty="0" smtClean="0">
                <a:latin typeface="Bahnschrift SemiBold SemiConden" panose="020B0502040204020203" pitchFamily="34" charset="0"/>
              </a:rPr>
              <a:t>Definiciones.</a:t>
            </a:r>
          </a:p>
          <a:p>
            <a:pPr marL="285750" indent="-285750">
              <a:buFontTx/>
              <a:buChar char="-"/>
            </a:pPr>
            <a:r>
              <a:rPr lang="es-AR" sz="2500" dirty="0" smtClean="0">
                <a:latin typeface="Bahnschrift SemiBold SemiConden" panose="020B0502040204020203" pitchFamily="34" charset="0"/>
              </a:rPr>
              <a:t>Tipos.</a:t>
            </a:r>
          </a:p>
          <a:p>
            <a:pPr marL="285750" indent="-285750">
              <a:buFontTx/>
              <a:buChar char="-"/>
            </a:pPr>
            <a:r>
              <a:rPr lang="es-AR" sz="2500" dirty="0" smtClean="0">
                <a:latin typeface="Bahnschrift SemiBold SemiConden" panose="020B0502040204020203" pitchFamily="34" charset="0"/>
              </a:rPr>
              <a:t>Ventajas a diferencia de implementaciones.</a:t>
            </a:r>
          </a:p>
          <a:p>
            <a:pPr marL="285750" indent="-285750">
              <a:buFontTx/>
              <a:buChar char="-"/>
            </a:pPr>
            <a:r>
              <a:rPr lang="es-AR" sz="2500" dirty="0" smtClean="0">
                <a:latin typeface="Bahnschrift SemiBold SemiConden" panose="020B0502040204020203" pitchFamily="34" charset="0"/>
              </a:rPr>
              <a:t>Como implementarlas en la práctica.</a:t>
            </a:r>
          </a:p>
        </p:txBody>
      </p:sp>
    </p:spTree>
    <p:extLst>
      <p:ext uri="{BB962C8B-B14F-4D97-AF65-F5344CB8AC3E}">
        <p14:creationId xmlns:p14="http://schemas.microsoft.com/office/powerpoint/2010/main" val="19522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186683" y="86630"/>
            <a:ext cx="339880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4000" dirty="0" smtClean="0">
                <a:latin typeface="Algerian" panose="04020705040A02060702" pitchFamily="82" charset="0"/>
              </a:rPr>
              <a:t>DEFINICIONES</a:t>
            </a:r>
            <a:endParaRPr lang="es-AR" sz="4000" dirty="0">
              <a:latin typeface="Algerian" panose="04020705040A02060702" pitchFamily="8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837975" y="1412906"/>
            <a:ext cx="2011399" cy="526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800" dirty="0" smtClean="0">
                <a:latin typeface="Algerian" panose="04020705040A02060702" pitchFamily="82" charset="0"/>
              </a:rPr>
              <a:t>FUNCIONES</a:t>
            </a:r>
            <a:endParaRPr lang="es-AR" sz="2800" dirty="0">
              <a:latin typeface="Algerian" panose="04020705040A02060702" pitchFamily="8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54897" y="3416348"/>
            <a:ext cx="30623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800" dirty="0" smtClean="0">
                <a:latin typeface="Algerian" panose="04020705040A02060702" pitchFamily="82" charset="0"/>
              </a:rPr>
              <a:t>PROCEDIMIENTOS</a:t>
            </a:r>
            <a:endParaRPr lang="es-AR" sz="2800" dirty="0">
              <a:latin typeface="Algerian" panose="04020705040A02060702" pitchFamily="8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90445" y="4111576"/>
            <a:ext cx="10403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0" i="0" dirty="0" smtClean="0">
                <a:solidFill>
                  <a:srgbClr val="1F2328"/>
                </a:solidFill>
                <a:effectLst/>
                <a:latin typeface="Bahnschrift Light SemiCondensed" panose="020B0502040204020203" pitchFamily="34" charset="0"/>
              </a:rPr>
              <a:t>Es un grupo de instrucciones </a:t>
            </a:r>
            <a:r>
              <a:rPr lang="es-AR" b="0" i="0" dirty="0" err="1" smtClean="0">
                <a:solidFill>
                  <a:srgbClr val="1F2328"/>
                </a:solidFill>
                <a:effectLst/>
                <a:latin typeface="Bahnschrift Light SemiCondensed" panose="020B0502040204020203" pitchFamily="34" charset="0"/>
              </a:rPr>
              <a:t>Transact</a:t>
            </a:r>
            <a:r>
              <a:rPr lang="es-AR" b="0" i="0" dirty="0" smtClean="0">
                <a:solidFill>
                  <a:srgbClr val="1F2328"/>
                </a:solidFill>
                <a:effectLst/>
                <a:latin typeface="Bahnschrift Light SemiCondensed" panose="020B0502040204020203" pitchFamily="34" charset="0"/>
              </a:rPr>
              <a:t>-SQL que permite realizar operaciones en la base de datos. Puede aceptar parámetros de entrada y devolver varios valores mediante parámetros de salida. Además, puede devolver un valor de estado para indicar si la operación fue exitosa o si hubo errores.</a:t>
            </a:r>
            <a:endParaRPr lang="es-AR" b="0" i="0" dirty="0">
              <a:solidFill>
                <a:srgbClr val="1F2328"/>
              </a:solidFill>
              <a:effectLst/>
              <a:latin typeface="Bahnschrift Light Semi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90445" y="2095842"/>
            <a:ext cx="1072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Bahnschrift Light SemiCondensed" panose="020B0502040204020203" pitchFamily="34" charset="0"/>
              </a:rPr>
              <a:t>Es un conjunto de instrucciones diseñado para realizar una tarea específica en la base de datos y siempre devuelve un valor. Las funciones pueden usarse en consultas SQL como SELECT o WHERE y pueden devolver un solo valor o una tabla, a diferencia de los procedimientos almacenados, que no pueden usarse en consultas de esta forma.</a:t>
            </a:r>
            <a:endParaRPr lang="es-AR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26959" y="78432"/>
            <a:ext cx="119620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TIPOS</a:t>
            </a:r>
            <a:endParaRPr lang="es-AR" sz="3000" dirty="0">
              <a:latin typeface="Algerian" panose="04020705040A02060702" pitchFamily="8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49833" y="791798"/>
            <a:ext cx="175045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Algerian" panose="04020705040A02060702" pitchFamily="82" charset="0"/>
              </a:rPr>
              <a:t>FUNCIONES</a:t>
            </a:r>
            <a:endParaRPr lang="es-AR" sz="2400" dirty="0"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2120" y="1253463"/>
            <a:ext cx="11493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Funciones Escalares: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Devuelven un único valor de un tipo específico (como 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int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, 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varchar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, date). Se usan en consultas para calcular valores individuales, como el salario total de un empleado.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Funciones de </a:t>
            </a:r>
            <a:r>
              <a:rPr lang="es-AR" sz="1600" b="1" u="sng" dirty="0">
                <a:latin typeface="Bahnschrift Light SemiCondensed" panose="020B0502040204020203" pitchFamily="34" charset="0"/>
              </a:rPr>
              <a:t>T</a:t>
            </a:r>
            <a:r>
              <a:rPr lang="es-AR" sz="1600" b="1" u="sng" dirty="0" smtClean="0">
                <a:latin typeface="Bahnschrift Light SemiCondensed" panose="020B0502040204020203" pitchFamily="34" charset="0"/>
              </a:rPr>
              <a:t>abla: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Devuelven una tabla completa con varias filas y columnas. Se utilizan cuando es necesario devolver un conjunto de datos basado en condiciones específicas.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Funciones Agregadas: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Realizan operaciones de agregación, como contar, promediar o encontrar valores máximo y mínimo. Se usan para cálculos agregados dentro de consultas.</a:t>
            </a:r>
            <a:endParaRPr lang="es-AR" sz="16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10246" y="3315566"/>
            <a:ext cx="262962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Algerian" panose="04020705040A02060702" pitchFamily="82" charset="0"/>
              </a:rPr>
              <a:t>PROCEDIMIENTOS</a:t>
            </a:r>
            <a:endParaRPr lang="es-AR" sz="2400" dirty="0">
              <a:latin typeface="Algerian" panose="04020705040A020607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2120" y="3841781"/>
            <a:ext cx="110418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Procedimientos Almacenados de Usuario: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Definidos por el usuario para realizar operaciones comunes en la base de datos como insertar, actualizar, eliminar o consultar datos.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Procedimientos Almacenados del Sistema: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Definidos por SQL Server para tareas administrativas, como configurar el servidor o gestionar usuarios (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sp_help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, 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sp_adduser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, etc.).</a:t>
            </a:r>
          </a:p>
          <a:p>
            <a:endParaRPr lang="es-AR" sz="1600" b="1" u="sng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Procedimientos Temporales: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Guardados en la base de datos 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tempdb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 y útiles para tareas temporales. Pueden ser locales (visibles solo para la conexión que los creó, con #) o globales (visibles para cualquier conexión, con ##).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Procedimientos Extendidos:</a:t>
            </a:r>
            <a:r>
              <a:rPr lang="es-AR" sz="1600" b="1" dirty="0" smtClean="0">
                <a:latin typeface="Bahnschrift Light SemiCondensed" panose="020B0502040204020203" pitchFamily="34" charset="0"/>
              </a:rPr>
              <a:t> 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Bibliotecas externas (DLL) ejecutables desde SQL Server, permitiendo operaciones más complejas no posibles solo con </a:t>
            </a:r>
            <a:r>
              <a:rPr lang="es-AR" sz="1600" dirty="0" err="1" smtClean="0">
                <a:latin typeface="Bahnschrift Light SemiCondensed" panose="020B0502040204020203" pitchFamily="34" charset="0"/>
              </a:rPr>
              <a:t>Transact</a:t>
            </a:r>
            <a:r>
              <a:rPr lang="es-AR" sz="1600" dirty="0" smtClean="0">
                <a:latin typeface="Bahnschrift Light SemiCondensed" panose="020B0502040204020203" pitchFamily="34" charset="0"/>
              </a:rPr>
              <a:t>-SQL.</a:t>
            </a:r>
            <a:endParaRPr lang="es-AR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23442" y="233707"/>
            <a:ext cx="211060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VENTAJAS</a:t>
            </a:r>
            <a:endParaRPr lang="es-AR" sz="3000" dirty="0">
              <a:latin typeface="Algerian" panose="04020705040A02060702" pitchFamily="8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45388" y="957531"/>
            <a:ext cx="110418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Mayor seguridad</a:t>
            </a:r>
          </a:p>
          <a:p>
            <a:r>
              <a:rPr lang="es-AR" sz="1600" dirty="0" smtClean="0">
                <a:latin typeface="Bahnschrift Light SemiCondensed" panose="020B0502040204020203" pitchFamily="34" charset="0"/>
              </a:rPr>
              <a:t>Se limita el acceso a las tablas y otros objetos de base de datos a través de éstos procedimientos y funciones, en lugar de dar acceso directo a cada tabla o comando.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Reutilización del código</a:t>
            </a:r>
          </a:p>
          <a:p>
            <a:r>
              <a:rPr lang="es-AR" sz="1600" dirty="0" smtClean="0">
                <a:latin typeface="Bahnschrift Light SemiCondensed" panose="020B0502040204020203" pitchFamily="34" charset="0"/>
              </a:rPr>
              <a:t>Se puede encapsular operaciones comunes en la base de datos dentro de un proceso similar para evitar escribir el código repetidas veces en diferentes partes de una aplicación.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Trafico de red reducido</a:t>
            </a:r>
          </a:p>
          <a:p>
            <a:r>
              <a:rPr lang="es-AR" sz="1600" dirty="0" smtClean="0">
                <a:latin typeface="Bahnschrift Light SemiCondensed" panose="020B0502040204020203" pitchFamily="34" charset="0"/>
              </a:rPr>
              <a:t>Se refiere a que usar los procedimientos y las funciones almacenadas, el cliente, solo envía una llamada única al procedimiento almacenado en el servidor, en lugar de enviar múltiples comandos SQL individuales.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Simple mantenimiento</a:t>
            </a:r>
          </a:p>
          <a:p>
            <a:r>
              <a:rPr lang="es-AR" sz="1600" dirty="0" smtClean="0">
                <a:latin typeface="Bahnschrift Light SemiCondensed" panose="020B0502040204020203" pitchFamily="34" charset="0"/>
              </a:rPr>
              <a:t>Si necesitas modificar algo en la lógica de una operación, lo cambias solo una vez dentro de la función o el procedimiento. Seguís llamando al mismo procedimiento o función sin tener que preocuparte por la lógica interna. Esto hace que el mantenimiento sea más sencillo, ya que solo se cambia la base de datos y no el código de la aplicación.</a:t>
            </a:r>
          </a:p>
          <a:p>
            <a:endParaRPr lang="es-AR" sz="1600" dirty="0" smtClean="0">
              <a:latin typeface="Bahnschrift Light SemiCondensed" panose="020B0502040204020203" pitchFamily="34" charset="0"/>
            </a:endParaRPr>
          </a:p>
          <a:p>
            <a:r>
              <a:rPr lang="es-AR" sz="1600" b="1" u="sng" dirty="0" smtClean="0">
                <a:latin typeface="Bahnschrift Light SemiCondensed" panose="020B0502040204020203" pitchFamily="34" charset="0"/>
              </a:rPr>
              <a:t>Rendimiento mejorado</a:t>
            </a:r>
          </a:p>
          <a:p>
            <a:r>
              <a:rPr lang="es-AR" sz="1600" dirty="0" smtClean="0">
                <a:latin typeface="Bahnschrift Light SemiCondensed" panose="020B0502040204020203" pitchFamily="34" charset="0"/>
              </a:rPr>
              <a:t>De forma predeterminada, un procedimiento o una función se compila la primera vez que se ejecuta y crea un plan de ejecución que vuelve a usarse en posteriores ejecuciones. Como el procesador de consultas no tiene que crear un nuevo plan, normalmente necesita menos tiempo para procesarlo.</a:t>
            </a:r>
            <a:endParaRPr lang="es-AR" sz="1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25631" y="216455"/>
            <a:ext cx="656183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IMPLEMENTACIÓN: PROCEDIMIENTOS</a:t>
            </a:r>
            <a:endParaRPr lang="es-AR" sz="3000" dirty="0"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8" y="2102762"/>
            <a:ext cx="2240280" cy="292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8" y="5147312"/>
            <a:ext cx="3116580" cy="1531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770449" y="1184332"/>
            <a:ext cx="406897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Bahnschrift SemiBold SemiConden" panose="020B0502040204020203" pitchFamily="34" charset="0"/>
              </a:rPr>
              <a:t>1. Crear un nuevo procedimiento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06" y="2102762"/>
            <a:ext cx="2526648" cy="264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60" y="2102762"/>
            <a:ext cx="3658354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6"/>
          <a:stretch>
            <a:fillRect/>
          </a:stretch>
        </p:blipFill>
        <p:spPr>
          <a:xfrm>
            <a:off x="8970952" y="3760751"/>
            <a:ext cx="3002280" cy="196659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618850" y="1184332"/>
            <a:ext cx="294426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atin typeface="Bahnschrift SemiBold SemiConden" panose="020B0502040204020203" pitchFamily="34" charset="0"/>
              </a:rPr>
              <a:t>2</a:t>
            </a:r>
            <a:r>
              <a:rPr lang="es-AR" sz="2400" dirty="0" smtClean="0">
                <a:latin typeface="Bahnschrift SemiBold SemiConden" panose="020B0502040204020203" pitchFamily="34" charset="0"/>
              </a:rPr>
              <a:t>. Modificar la plantilla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279367" y="1184332"/>
            <a:ext cx="155276" cy="5673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2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24" y="2627319"/>
            <a:ext cx="4684431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39" y="2627319"/>
            <a:ext cx="2192655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3125631" y="216455"/>
            <a:ext cx="6561833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IMPLEMENTACIÓN: PROCEDIMIENTOS</a:t>
            </a:r>
            <a:endParaRPr lang="es-AR" sz="3000" dirty="0">
              <a:latin typeface="Algerian" panose="04020705040A02060702" pitchFamily="8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76964" y="1500997"/>
            <a:ext cx="515993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Bahnschrift SemiBold SemiConden" panose="020B0502040204020203" pitchFamily="34" charset="0"/>
              </a:rPr>
              <a:t>3</a:t>
            </a:r>
            <a:r>
              <a:rPr lang="es-AR" dirty="0" smtClean="0">
                <a:latin typeface="Bahnschrift SemiBold SemiConden" panose="020B0502040204020203" pitchFamily="34" charset="0"/>
              </a:rPr>
              <a:t>. Agregamos la lógica al procedimiento  y ejecutamos el código</a:t>
            </a:r>
            <a:endParaRPr lang="es-AR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85447" y="1552755"/>
            <a:ext cx="3903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Bahnschrift SemiBold SemiConden" panose="020B0502040204020203" pitchFamily="34" charset="0"/>
              </a:rPr>
              <a:t>4</a:t>
            </a:r>
            <a:r>
              <a:rPr lang="es-AR" dirty="0" smtClean="0">
                <a:latin typeface="Bahnschrift SemiBold SemiConden" panose="020B0502040204020203" pitchFamily="34" charset="0"/>
              </a:rPr>
              <a:t>. Creación exitosa del procedimiento</a:t>
            </a:r>
            <a:endParaRPr lang="es-AR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11352" y="1388852"/>
            <a:ext cx="155276" cy="54691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8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25632" y="216455"/>
            <a:ext cx="543177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IMPLEMENTACIÓN: FUNCIONES</a:t>
            </a:r>
            <a:endParaRPr lang="es-AR" sz="3000" dirty="0"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45" y="2162569"/>
            <a:ext cx="3841750" cy="250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10" y="2162569"/>
            <a:ext cx="2371977" cy="249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9111256" y="2162569"/>
            <a:ext cx="3027680" cy="20345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0702" y="1417245"/>
            <a:ext cx="333113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Bahnschrift SemiBold SemiConden" panose="020B0502040204020203" pitchFamily="34" charset="0"/>
              </a:rPr>
              <a:t>1. Crear una nueva función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54295" y="1417244"/>
            <a:ext cx="292679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Bahnschrift SemiBold SemiConden" panose="020B0502040204020203" pitchFamily="34" charset="0"/>
              </a:rPr>
              <a:t>2. Modificar la plantilla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860426" y="1360275"/>
            <a:ext cx="155276" cy="5673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0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6" y="2827092"/>
            <a:ext cx="4757420" cy="244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4" y="2516541"/>
            <a:ext cx="4601161" cy="33683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06878" y="1374113"/>
            <a:ext cx="4682687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 smtClean="0">
                <a:latin typeface="Bahnschrift SemiBold SemiConden" panose="020B0502040204020203" pitchFamily="34" charset="0"/>
              </a:rPr>
              <a:t>3. Agregamos la lógica a la función y ejecutamos el código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455921" y="1374113"/>
            <a:ext cx="426986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atin typeface="Bahnschrift SemiBold SemiConden" panose="020B0502040204020203" pitchFamily="34" charset="0"/>
              </a:rPr>
              <a:t>4</a:t>
            </a:r>
            <a:r>
              <a:rPr lang="es-AR" sz="2400" dirty="0" smtClean="0">
                <a:latin typeface="Bahnschrift SemiBold SemiConden" panose="020B0502040204020203" pitchFamily="34" charset="0"/>
              </a:rPr>
              <a:t>. Creación exitosa de la función</a:t>
            </a:r>
            <a:endParaRPr lang="es-AR"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545105" y="1374113"/>
            <a:ext cx="155276" cy="56736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3676288" y="198133"/>
            <a:ext cx="5431772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000" dirty="0" smtClean="0">
                <a:latin typeface="Algerian" panose="04020705040A02060702" pitchFamily="82" charset="0"/>
              </a:rPr>
              <a:t>IMPLEMENTACIÓN: FUNCIONES</a:t>
            </a:r>
            <a:endParaRPr lang="es-AR" sz="3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189</TotalTime>
  <Words>654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Algerian</vt:lpstr>
      <vt:lpstr>Bahnschrift Light SemiCondensed</vt:lpstr>
      <vt:lpstr>Bahnschrift SemiBold SemiConden</vt:lpstr>
      <vt:lpstr>Franklin Gothic Book</vt:lpstr>
      <vt:lpstr>Crop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EXO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Theo Echeverría</dc:creator>
  <cp:lastModifiedBy>Theo Echeverría</cp:lastModifiedBy>
  <cp:revision>12</cp:revision>
  <dcterms:created xsi:type="dcterms:W3CDTF">2024-11-14T17:05:42Z</dcterms:created>
  <dcterms:modified xsi:type="dcterms:W3CDTF">2024-11-14T20:15:08Z</dcterms:modified>
</cp:coreProperties>
</file>