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3" r:id="rId3"/>
    <p:sldMasterId id="2147483676" r:id="rId4"/>
  </p:sldMasterIdLst>
  <p:sldIdLst>
    <p:sldId id="256" r:id="rId5"/>
    <p:sldId id="258" r:id="rId6"/>
    <p:sldId id="259" r:id="rId7"/>
    <p:sldId id="284" r:id="rId8"/>
    <p:sldId id="295" r:id="rId9"/>
    <p:sldId id="303" r:id="rId10"/>
    <p:sldId id="294" r:id="rId11"/>
    <p:sldId id="279" r:id="rId12"/>
    <p:sldId id="296" r:id="rId13"/>
    <p:sldId id="297" r:id="rId14"/>
    <p:sldId id="302" r:id="rId15"/>
    <p:sldId id="298" r:id="rId16"/>
    <p:sldId id="299" r:id="rId17"/>
    <p:sldId id="300" r:id="rId18"/>
    <p:sldId id="301" r:id="rId19"/>
    <p:sldId id="314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01"/>
    <a:srgbClr val="003F97"/>
    <a:srgbClr val="2A5C9E"/>
    <a:srgbClr val="2D69A7"/>
    <a:srgbClr val="168A7D"/>
    <a:srgbClr val="2A519E"/>
    <a:srgbClr val="28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32"/>
            <a:ext cx="12192000" cy="685799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ECF-8179-469D-B9B6-4DE9A2DF780F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F703-854F-46D2-AFF1-9772E91D5B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23764" y="6488668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中国化学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赛鼎工程有限公司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332886" y="6497999"/>
            <a:ext cx="358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CNCEC·SEDIN ENGINEERING CO.,LTD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73717"/>
            <a:ext cx="4572000" cy="245528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3760237"/>
            <a:ext cx="12192000" cy="2118049"/>
          </a:xfrm>
          <a:prstGeom prst="rect">
            <a:avLst/>
          </a:prstGeom>
          <a:solidFill>
            <a:srgbClr val="003F9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F703-854F-46D2-AFF1-9772E91D5B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321282" y="6220798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2A5C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中国化学 </a:t>
            </a:r>
            <a:r>
              <a:rPr lang="en-US" altLang="zh-CN" sz="1400" dirty="0">
                <a:solidFill>
                  <a:srgbClr val="2A5C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>
                <a:solidFill>
                  <a:srgbClr val="2A5C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赛鼎工程有限公司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321282" y="6444476"/>
            <a:ext cx="245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2A5C9E"/>
                </a:solidFill>
              </a:rPr>
              <a:t>CNCEC·SEDIN ENGINEERING CO.,LTD</a:t>
            </a:r>
            <a:endParaRPr lang="zh-CN" altLang="en-US" sz="1200" dirty="0">
              <a:solidFill>
                <a:srgbClr val="2A5C9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2C0-8558-4DFD-8B9A-6B5AE4618B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0E4A-2F99-4801-8528-B2C6EF72E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E04A4F-BAFF-47C5-ABBC-D1FAA1E1D20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C559E3-9DE6-44C7-B97B-8536C78BA8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ECF-8179-469D-B9B6-4DE9A2DF780F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F703-854F-46D2-AFF1-9772E91D5B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" name="剪去单角的矩形 29"/>
          <p:cNvSpPr/>
          <p:nvPr userDrawn="1"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rgbClr val="00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ECF-8179-469D-B9B6-4DE9A2DF780F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F703-854F-46D2-AFF1-9772E91D5B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21282" y="6220798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中国化学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赛鼎工程有限公司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9321282" y="6444476"/>
            <a:ext cx="245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CNCEC·SEDIN ENGINEERING CO.,LTD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0293" y="400413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施工管理信息平台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437187" y="4857751"/>
            <a:ext cx="3317626" cy="4000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3F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综合管理模块界面设计方案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7754817" y="5057776"/>
            <a:ext cx="741842" cy="6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endCxn id="6" idx="1"/>
          </p:cNvCxnSpPr>
          <p:nvPr/>
        </p:nvCxnSpPr>
        <p:spPr>
          <a:xfrm>
            <a:off x="3723861" y="5057776"/>
            <a:ext cx="7133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27655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项目清单模块界面规划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4292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1410" y="1001701"/>
            <a:ext cx="12618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项目信息概览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0330" y="1403509"/>
            <a:ext cx="167545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项目施工综合信息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（含项目首页入口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809" y="1997289"/>
            <a:ext cx="6351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0809" y="2428278"/>
            <a:ext cx="6351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1358" y="2867710"/>
            <a:ext cx="6351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1410" y="1845174"/>
            <a:ext cx="0" cy="1207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1410" y="3052904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01410" y="2595704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01410" y="2184886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92496" y="3090446"/>
            <a:ext cx="6997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当前所有在运营项目以列表形式呈现项目基本情况。</a:t>
            </a:r>
            <a:endParaRPr lang="zh-CN" altLang="zh-CN" sz="1600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27655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项目清单模块界面规划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4292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1410" y="1001701"/>
            <a:ext cx="1261884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概览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0330" y="1403509"/>
            <a:ext cx="167545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项目施工综合信息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（含项目首页入口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809" y="1997289"/>
            <a:ext cx="635110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0809" y="2428278"/>
            <a:ext cx="6351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1358" y="2867710"/>
            <a:ext cx="6351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项目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1410" y="1845174"/>
            <a:ext cx="0" cy="1207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1410" y="3052904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01410" y="2595704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01410" y="2184886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70841" y="1059298"/>
            <a:ext cx="15124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项目概况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580619" y="881343"/>
            <a:ext cx="1" cy="42348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580619" y="5109851"/>
            <a:ext cx="1" cy="16185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46899" y="4996015"/>
            <a:ext cx="45337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554881" y="3677530"/>
            <a:ext cx="0" cy="31804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096261" y="5208630"/>
            <a:ext cx="236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项目主要管理团队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16594" y="3873961"/>
            <a:ext cx="236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安全管理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873443" y="3829030"/>
            <a:ext cx="236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质量管理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56408" y="1091421"/>
            <a:ext cx="236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进度信息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87621" y="4488087"/>
            <a:ext cx="1292998" cy="5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进入项目</a:t>
            </a: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6580619" y="3429000"/>
            <a:ext cx="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658065" y="3619487"/>
            <a:ext cx="55339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016594" y="1899909"/>
            <a:ext cx="236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赢得值曲线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554881" y="1863175"/>
            <a:ext cx="236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形象进度图片</a:t>
            </a:r>
            <a:endParaRPr lang="zh-CN" altLang="zh-CN" sz="1600" b="1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27655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通知管理模块界面规划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4292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41192" y="1254747"/>
            <a:ext cx="90281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通知管理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3119299" y="2145159"/>
            <a:ext cx="6997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0"/>
              </a:spcAft>
              <a:buFont typeface="+mj-lt"/>
              <a:buAutoNum type="alphaLcParenR"/>
            </a:pP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线上编辑方式：（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级流程审批）内嵌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office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功能，线上生成表单，多人编辑，自动汇总。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lphaLcParenR"/>
            </a:pP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线下上传方式：操作人员上传后推送。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zh-CN" altLang="zh-CN" sz="1600" kern="100" dirty="0">
                <a:highlight>
                  <a:srgbClr val="FF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系统实时发布，动态及时知晓，重要通知一件不漏。</a:t>
            </a:r>
            <a:endParaRPr lang="zh-CN" altLang="zh-CN" sz="1600" kern="100" dirty="0">
              <a:highlight>
                <a:srgbClr val="FF00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zh-CN" altLang="zh-CN" sz="1600" kern="100" dirty="0">
                <a:highlight>
                  <a:srgbClr val="FF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自由选择全员或部分人群发布公告，消息精准送达。</a:t>
            </a:r>
            <a:endParaRPr lang="zh-CN" altLang="zh-CN" sz="1600" kern="100" dirty="0">
              <a:highlight>
                <a:srgbClr val="FF00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zh-CN" altLang="zh-CN" sz="1600" kern="100" dirty="0">
                <a:highlight>
                  <a:srgbClr val="FF00FF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需回复的通知推送至“待办事项”，接收人员线上回复或上传附件回复。系统自动统计未回复人员。</a:t>
            </a:r>
            <a:endParaRPr lang="zh-CN" altLang="zh-CN" sz="1600" kern="100" dirty="0"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zh-CN" altLang="zh-CN" sz="1600" kern="100" dirty="0">
                <a:highlight>
                  <a:srgbClr val="FF00FF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未读公告标红提醒；系统统计查看人员，一键提醒未看人员和未回复人员，保障信息传递。</a:t>
            </a:r>
            <a:endParaRPr lang="zh-CN" altLang="zh-CN" sz="1600" kern="100" dirty="0">
              <a:effectLst/>
              <a:highlight>
                <a:srgbClr val="FF00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6644" y="2625835"/>
            <a:ext cx="1082348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在线填报表</a:t>
            </a:r>
          </a:p>
        </p:txBody>
      </p:sp>
      <p:sp>
        <p:nvSpPr>
          <p:cNvPr id="40" name="矩形 39"/>
          <p:cNvSpPr/>
          <p:nvPr/>
        </p:nvSpPr>
        <p:spPr>
          <a:xfrm>
            <a:off x="639977" y="1684359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发布通知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0526" y="2123791"/>
            <a:ext cx="108234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已发布通知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90578" y="2308985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90578" y="1851785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90578" y="1562525"/>
            <a:ext cx="0" cy="1217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67245" y="2762951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302358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大数据中心模块界面规划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4292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2054" y="1106227"/>
            <a:ext cx="1082348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标准规范库</a:t>
            </a:r>
          </a:p>
        </p:txBody>
      </p:sp>
      <p:sp>
        <p:nvSpPr>
          <p:cNvPr id="38" name="矩形 37"/>
          <p:cNvSpPr/>
          <p:nvPr/>
        </p:nvSpPr>
        <p:spPr>
          <a:xfrm>
            <a:off x="210912" y="4560188"/>
            <a:ext cx="1435906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施工管理资源库</a:t>
            </a:r>
          </a:p>
        </p:txBody>
      </p:sp>
      <p:sp>
        <p:nvSpPr>
          <p:cNvPr id="30" name="矩形 29"/>
          <p:cNvSpPr/>
          <p:nvPr/>
        </p:nvSpPr>
        <p:spPr>
          <a:xfrm>
            <a:off x="570955" y="1463302"/>
            <a:ext cx="12618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企业标准制度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0955" y="1894291"/>
            <a:ext cx="1261884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岗位工作手册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1504" y="2333723"/>
            <a:ext cx="9374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法律法规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0912" y="1396048"/>
            <a:ext cx="3109" cy="1567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21556" y="2518917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1556" y="2061717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1556" y="1650899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3849" y="2809652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标准规范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4037" y="4991177"/>
            <a:ext cx="1775743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施工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WBS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基础数据库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14019" y="2963540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20113" y="3213657"/>
            <a:ext cx="1441420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施工管理模板库</a:t>
            </a:r>
          </a:p>
        </p:txBody>
      </p:sp>
      <p:sp>
        <p:nvSpPr>
          <p:cNvPr id="48" name="矩形 47"/>
          <p:cNvSpPr/>
          <p:nvPr/>
        </p:nvSpPr>
        <p:spPr>
          <a:xfrm>
            <a:off x="562869" y="3626701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表格模板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13470" y="3785474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05933" y="4230097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55332" y="4083728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文件模板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1556" y="3521434"/>
            <a:ext cx="0" cy="716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01410" y="5475155"/>
            <a:ext cx="1800493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数据作战室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（即项目横向比较）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2249334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设置模块界面规划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76252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9290" y="947203"/>
            <a:ext cx="90281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系统设置</a:t>
            </a:r>
          </a:p>
        </p:txBody>
      </p:sp>
      <p:sp>
        <p:nvSpPr>
          <p:cNvPr id="30" name="矩形 29"/>
          <p:cNvSpPr/>
          <p:nvPr/>
        </p:nvSpPr>
        <p:spPr>
          <a:xfrm>
            <a:off x="478191" y="1304278"/>
            <a:ext cx="90281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职称设置</a:t>
            </a:r>
          </a:p>
        </p:txBody>
      </p:sp>
      <p:sp>
        <p:nvSpPr>
          <p:cNvPr id="31" name="矩形 30"/>
          <p:cNvSpPr/>
          <p:nvPr/>
        </p:nvSpPr>
        <p:spPr>
          <a:xfrm>
            <a:off x="478189" y="1695838"/>
            <a:ext cx="1261884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施工专业定义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189" y="2108882"/>
            <a:ext cx="1261884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设计专业定义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8148" y="1237024"/>
            <a:ext cx="0" cy="342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28791" y="2262770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18148" y="1870610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28792" y="1491875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8503" y="2503909"/>
            <a:ext cx="162095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作业人员角色定义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19945" y="2657797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8993" y="5093407"/>
            <a:ext cx="902811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项目设置</a:t>
            </a:r>
          </a:p>
        </p:txBody>
      </p:sp>
      <p:sp>
        <p:nvSpPr>
          <p:cNvPr id="40" name="矩形 39"/>
          <p:cNvSpPr/>
          <p:nvPr/>
        </p:nvSpPr>
        <p:spPr>
          <a:xfrm>
            <a:off x="198992" y="5681092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个人设置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8503" y="2921837"/>
            <a:ext cx="162095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管理人员角色定义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1470" y="3325534"/>
            <a:ext cx="162095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管理人员角色授权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189" y="3715938"/>
            <a:ext cx="1620955" cy="30530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执业资格证书定义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5590" y="4119634"/>
            <a:ext cx="162095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文件编号规则设置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6754" y="4510037"/>
            <a:ext cx="1261884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数据备份设置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618" y="3063209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14617" y="3479422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28790" y="3869825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5260" y="4273522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14617" y="4663925"/>
            <a:ext cx="3774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714789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79167" y="514988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246306" y="485191"/>
            <a:ext cx="651357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2249334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设置模块界面规划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76252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0852" y="1101091"/>
            <a:ext cx="902811" cy="3077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系统设置</a:t>
            </a:r>
          </a:p>
        </p:txBody>
      </p:sp>
      <p:sp>
        <p:nvSpPr>
          <p:cNvPr id="47" name="矩形 46"/>
          <p:cNvSpPr/>
          <p:nvPr/>
        </p:nvSpPr>
        <p:spPr>
          <a:xfrm>
            <a:off x="208480" y="1488316"/>
            <a:ext cx="90281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项目设置</a:t>
            </a:r>
          </a:p>
        </p:txBody>
      </p:sp>
      <p:sp>
        <p:nvSpPr>
          <p:cNvPr id="48" name="矩形 47"/>
          <p:cNvSpPr/>
          <p:nvPr/>
        </p:nvSpPr>
        <p:spPr>
          <a:xfrm>
            <a:off x="551236" y="1901360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新建项目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201837" y="2060133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94300" y="2504756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43699" y="2358387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项目管理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09923" y="1796093"/>
            <a:ext cx="0" cy="716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300" y="2884821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个人设置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458555" y="1424427"/>
            <a:ext cx="362233" cy="1276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9014" y="1558532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项目成立</a:t>
            </a:r>
          </a:p>
        </p:txBody>
      </p:sp>
      <p:cxnSp>
        <p:nvCxnSpPr>
          <p:cNvPr id="5" name="直接箭头连接符 4"/>
          <p:cNvCxnSpPr>
            <a:stCxn id="48" idx="3"/>
            <a:endCxn id="2" idx="1"/>
          </p:cNvCxnSpPr>
          <p:nvPr/>
        </p:nvCxnSpPr>
        <p:spPr>
          <a:xfrm>
            <a:off x="1454047" y="2055249"/>
            <a:ext cx="1004508" cy="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1236" y="3357626"/>
            <a:ext cx="91884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个人信息</a:t>
            </a:r>
          </a:p>
        </p:txBody>
      </p:sp>
      <p:sp>
        <p:nvSpPr>
          <p:cNvPr id="60" name="矩形 59"/>
          <p:cNvSpPr/>
          <p:nvPr/>
        </p:nvSpPr>
        <p:spPr>
          <a:xfrm>
            <a:off x="557788" y="3812880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密码设置</a:t>
            </a:r>
          </a:p>
        </p:txBody>
      </p:sp>
      <p:sp>
        <p:nvSpPr>
          <p:cNvPr id="61" name="矩形 60"/>
          <p:cNvSpPr/>
          <p:nvPr/>
        </p:nvSpPr>
        <p:spPr>
          <a:xfrm>
            <a:off x="551235" y="4311229"/>
            <a:ext cx="723275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收藏夹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208480" y="3524498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08480" y="3961820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08480" y="4452150"/>
            <a:ext cx="34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18618" y="3166407"/>
            <a:ext cx="0" cy="1285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38EE800-36CA-4216-8557-E1972E6F3BEE}"/>
              </a:ext>
            </a:extLst>
          </p:cNvPr>
          <p:cNvSpPr/>
          <p:nvPr/>
        </p:nvSpPr>
        <p:spPr>
          <a:xfrm>
            <a:off x="10185483" y="513782"/>
            <a:ext cx="960958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部门检查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3170DB-17BD-4E26-A3DE-BB33C9708E04}"/>
              </a:ext>
            </a:extLst>
          </p:cNvPr>
          <p:cNvSpPr/>
          <p:nvPr/>
        </p:nvSpPr>
        <p:spPr>
          <a:xfrm>
            <a:off x="10243630" y="1339192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安全检查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572EDB-D504-4AFB-B973-7888033C9488}"/>
              </a:ext>
            </a:extLst>
          </p:cNvPr>
          <p:cNvSpPr/>
          <p:nvPr/>
        </p:nvSpPr>
        <p:spPr>
          <a:xfrm>
            <a:off x="10243630" y="1770181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质量检查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6947C42-41A5-4F61-922A-9980ED33973A}"/>
              </a:ext>
            </a:extLst>
          </p:cNvPr>
          <p:cNvSpPr/>
          <p:nvPr/>
        </p:nvSpPr>
        <p:spPr>
          <a:xfrm>
            <a:off x="10244179" y="2209613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综合检查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075" y="155039"/>
            <a:ext cx="276550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6AF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项目首页功能内容规划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2522" y="992471"/>
            <a:ext cx="1186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739" y="789369"/>
            <a:ext cx="11860695" cy="542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2522" y="1603513"/>
            <a:ext cx="118606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87826" y="1603513"/>
            <a:ext cx="0" cy="46065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0936" y="1222895"/>
            <a:ext cx="59503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39072" y="1226952"/>
            <a:ext cx="10330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数字工地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33549" y="1226952"/>
            <a:ext cx="10330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焊接管理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11483" y="1226952"/>
            <a:ext cx="13726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质量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6575" y="1218022"/>
            <a:ext cx="10330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354506" y="1215404"/>
            <a:ext cx="5968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32522" y="1149237"/>
            <a:ext cx="118606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180522" y="789369"/>
            <a:ext cx="0" cy="369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12470" y="789369"/>
            <a:ext cx="140472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项目切换栏 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27331" y="765304"/>
            <a:ext cx="22043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项目属地天气情况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700012" y="1203420"/>
            <a:ext cx="103300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施工管理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4343DFC-A325-43B0-814E-7B30240B04C9}"/>
              </a:ext>
            </a:extLst>
          </p:cNvPr>
          <p:cNvSpPr/>
          <p:nvPr/>
        </p:nvSpPr>
        <p:spPr>
          <a:xfrm>
            <a:off x="179601" y="1903900"/>
            <a:ext cx="166263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总承包商施工计划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CF34C5D-3CDE-4F43-B3BD-6138D85DC2C7}"/>
              </a:ext>
            </a:extLst>
          </p:cNvPr>
          <p:cNvSpPr/>
          <p:nvPr/>
        </p:nvSpPr>
        <p:spPr>
          <a:xfrm>
            <a:off x="159872" y="2414664"/>
            <a:ext cx="162095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总承包商施工报告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066766B-164E-4B4A-AF3F-7D57CC9173E7}"/>
              </a:ext>
            </a:extLst>
          </p:cNvPr>
          <p:cNvSpPr/>
          <p:nvPr/>
        </p:nvSpPr>
        <p:spPr>
          <a:xfrm>
            <a:off x="159871" y="2925428"/>
            <a:ext cx="162095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施工管理日志汇总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E76B78-4C4C-4488-9CEE-4DD05D446016}"/>
              </a:ext>
            </a:extLst>
          </p:cNvPr>
          <p:cNvSpPr txBox="1"/>
          <p:nvPr/>
        </p:nvSpPr>
        <p:spPr>
          <a:xfrm>
            <a:off x="8983448" y="1200015"/>
            <a:ext cx="1201436" cy="338554"/>
          </a:xfrm>
          <a:prstGeom prst="rect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2622" y="4196834"/>
            <a:ext cx="41553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ighteous" panose="02010506000000020000" pitchFamily="2" charset="0"/>
                <a:ea typeface="微软雅黑" panose="020B0503020204020204" pitchFamily="34" charset="-122"/>
                <a:cs typeface="Aharoni" panose="02010803020104030203" pitchFamily="2" charset="-79"/>
              </a:rPr>
              <a:t>THANKS</a:t>
            </a:r>
            <a:endParaRPr lang="zh-CN" altLang="en-US" sz="8000" b="1" i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ighteous" panose="02010506000000020000" pitchFamily="2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100760" y="1746756"/>
            <a:ext cx="620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模块界面架构设计方案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94408" y="2744815"/>
            <a:ext cx="404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各功能模块界面介绍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92232" y="1684986"/>
            <a:ext cx="706807" cy="714319"/>
            <a:chOff x="4092232" y="1684986"/>
            <a:chExt cx="706807" cy="714319"/>
          </a:xfrm>
        </p:grpSpPr>
        <p:sp>
          <p:nvSpPr>
            <p:cNvPr id="18" name="椭圆 17"/>
            <p:cNvSpPr/>
            <p:nvPr/>
          </p:nvSpPr>
          <p:spPr>
            <a:xfrm>
              <a:off x="4092232" y="1732953"/>
              <a:ext cx="666352" cy="666352"/>
            </a:xfrm>
            <a:prstGeom prst="ellipse">
              <a:avLst/>
            </a:prstGeom>
            <a:solidFill>
              <a:srgbClr val="28519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101412" y="1684986"/>
              <a:ext cx="697627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sz="4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90586" y="2660167"/>
            <a:ext cx="697627" cy="707886"/>
            <a:chOff x="4090586" y="2660167"/>
            <a:chExt cx="697627" cy="707886"/>
          </a:xfrm>
        </p:grpSpPr>
        <p:sp>
          <p:nvSpPr>
            <p:cNvPr id="21" name="椭圆 20"/>
            <p:cNvSpPr/>
            <p:nvPr/>
          </p:nvSpPr>
          <p:spPr>
            <a:xfrm>
              <a:off x="4094516" y="2701701"/>
              <a:ext cx="666352" cy="666352"/>
            </a:xfrm>
            <a:prstGeom prst="ellipse">
              <a:avLst/>
            </a:prstGeom>
            <a:solidFill>
              <a:srgbClr val="28519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0586" y="2660167"/>
              <a:ext cx="697627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z="4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3377177" y="3515360"/>
            <a:ext cx="0" cy="1721128"/>
          </a:xfrm>
          <a:prstGeom prst="line">
            <a:avLst/>
          </a:prstGeom>
          <a:ln w="38100">
            <a:solidFill>
              <a:srgbClr val="FEE101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377177" y="1759984"/>
            <a:ext cx="0" cy="1755376"/>
          </a:xfrm>
          <a:prstGeom prst="line">
            <a:avLst/>
          </a:prstGeom>
          <a:ln w="38100">
            <a:solidFill>
              <a:srgbClr val="FEE101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1732953"/>
            <a:ext cx="2746515" cy="3544294"/>
            <a:chOff x="0" y="1732953"/>
            <a:chExt cx="2746515" cy="3544294"/>
          </a:xfrm>
          <a:solidFill>
            <a:srgbClr val="003F97"/>
          </a:solidFill>
        </p:grpSpPr>
        <p:sp>
          <p:nvSpPr>
            <p:cNvPr id="17" name="矩形 16"/>
            <p:cNvSpPr/>
            <p:nvPr/>
          </p:nvSpPr>
          <p:spPr>
            <a:xfrm>
              <a:off x="0" y="1732953"/>
              <a:ext cx="2746515" cy="354429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5168" y="2183869"/>
              <a:ext cx="969380" cy="25545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8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80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587962" y="2273975"/>
              <a:ext cx="738664" cy="2556341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dirty="0">
                  <a:solidFill>
                    <a:prstClr val="white"/>
                  </a:solidFill>
                  <a:latin typeface="Adobe Garamond Pro Bold" panose="02020702060506020403" pitchFamily="18" charset="0"/>
                  <a:ea typeface="Josefin Sans" pitchFamily="2" charset="0"/>
                  <a:cs typeface="Aharoni" panose="02010803020104030203" pitchFamily="2" charset="-79"/>
                </a:rPr>
                <a:t>CONTENTS</a:t>
              </a:r>
              <a:endParaRPr lang="zh-CN" altLang="en-US" sz="3600" dirty="0">
                <a:solidFill>
                  <a:prstClr val="white"/>
                </a:solidFill>
                <a:latin typeface="Adobe Garamond Pro Bold" panose="02020702060506020403" pitchFamily="18" charset="0"/>
                <a:ea typeface="Josefin Sans" pitchFamily="2" charset="0"/>
                <a:cs typeface="Aharoni" panose="02010803020104030203" pitchFamily="2" charset="-79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443507" y="2183522"/>
            <a:ext cx="740780" cy="2533855"/>
          </a:xfrm>
          <a:prstGeom prst="rect">
            <a:avLst/>
          </a:prstGeom>
          <a:solidFill>
            <a:srgbClr val="FEE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5000" b="1" normalizeH="1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CN" altLang="en-US" sz="15000" b="1" normalizeH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16920" y="2204305"/>
            <a:ext cx="6875080" cy="2520000"/>
            <a:chOff x="5316920" y="2204305"/>
            <a:chExt cx="6875080" cy="2520000"/>
          </a:xfrm>
        </p:grpSpPr>
        <p:sp>
          <p:nvSpPr>
            <p:cNvPr id="23" name="流程图: 卡片 22"/>
            <p:cNvSpPr/>
            <p:nvPr/>
          </p:nvSpPr>
          <p:spPr>
            <a:xfrm flipH="1" flipV="1">
              <a:off x="5316920" y="2204305"/>
              <a:ext cx="6875080" cy="2520000"/>
            </a:xfrm>
            <a:prstGeom prst="flowChartPunchedCard">
              <a:avLst/>
            </a:prstGeom>
            <a:solidFill>
              <a:srgbClr val="2A519E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99272" y="2925696"/>
              <a:ext cx="61425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模块界面架构设计方案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67496" y="1725754"/>
            <a:ext cx="34563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prstClr val="black">
                    <a:lumMod val="50000"/>
                    <a:lumOff val="50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PART</a:t>
            </a:r>
            <a:endParaRPr lang="zh-CN" altLang="en-US" sz="11500" dirty="0">
              <a:solidFill>
                <a:prstClr val="black">
                  <a:lumMod val="50000"/>
                  <a:lumOff val="50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496" y="3449253"/>
            <a:ext cx="2300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ONE</a:t>
            </a:r>
            <a:endParaRPr lang="zh-CN" altLang="en-US" sz="9600" dirty="0">
              <a:solidFill>
                <a:prstClr val="black">
                  <a:lumMod val="50000"/>
                  <a:lumOff val="50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6" y="690477"/>
            <a:ext cx="3729856" cy="1729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8805" y="330726"/>
            <a:ext cx="902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登录入口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24061" y="308587"/>
            <a:ext cx="128037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管理门户入口</a:t>
            </a:r>
          </a:p>
        </p:txBody>
      </p:sp>
      <p:sp>
        <p:nvSpPr>
          <p:cNvPr id="10" name="箭头: 右 9"/>
          <p:cNvSpPr/>
          <p:nvPr/>
        </p:nvSpPr>
        <p:spPr>
          <a:xfrm>
            <a:off x="4106179" y="1347563"/>
            <a:ext cx="755373" cy="4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24061" y="690477"/>
            <a:ext cx="3299853" cy="1729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3075" y="1358072"/>
            <a:ext cx="8803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78126" y="1358072"/>
            <a:ext cx="8803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61875" y="1054482"/>
            <a:ext cx="4070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本部为综合管理入口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项目为多个项目选择入口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本部管理人员可具备两个入口的权限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4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项目管理人员可根据权限直接跳转项目首页</a:t>
            </a:r>
          </a:p>
        </p:txBody>
      </p: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6383467" y="1588905"/>
            <a:ext cx="494659" cy="1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83806" y="915983"/>
            <a:ext cx="256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数据互通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项目抽取本部人力信息等</a:t>
            </a:r>
          </a:p>
        </p:txBody>
      </p:sp>
      <p:cxnSp>
        <p:nvCxnSpPr>
          <p:cNvPr id="24" name="直接连接符 23"/>
          <p:cNvCxnSpPr>
            <a:stCxn id="22" idx="2"/>
          </p:cNvCxnSpPr>
          <p:nvPr/>
        </p:nvCxnSpPr>
        <p:spPr>
          <a:xfrm flipH="1">
            <a:off x="6656343" y="1192982"/>
            <a:ext cx="11213" cy="3735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箭头: 右 24"/>
          <p:cNvSpPr/>
          <p:nvPr/>
        </p:nvSpPr>
        <p:spPr>
          <a:xfrm rot="7902932">
            <a:off x="4976492" y="2762532"/>
            <a:ext cx="920777" cy="4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箭头: 右 25"/>
          <p:cNvSpPr/>
          <p:nvPr/>
        </p:nvSpPr>
        <p:spPr>
          <a:xfrm rot="2821354">
            <a:off x="7298130" y="2799669"/>
            <a:ext cx="920777" cy="4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9922" y="3572944"/>
            <a:ext cx="3464565" cy="172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51305" y="3572944"/>
            <a:ext cx="3464565" cy="172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35965" y="2969666"/>
            <a:ext cx="217247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综合管理首页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669796" y="4206970"/>
            <a:ext cx="217247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项目首页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01661" y="5424447"/>
            <a:ext cx="3335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首页显示项目分布地图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抽取各个现场的监控系统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其他重要信息展示在首页上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4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设置入口，直接进入各项目首页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1789921" y="3750365"/>
            <a:ext cx="34645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332383" y="3750365"/>
            <a:ext cx="0" cy="1552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15069" y="3750365"/>
            <a:ext cx="0" cy="1552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332383" y="4929809"/>
            <a:ext cx="2282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1410" y="45308"/>
            <a:ext cx="328166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综合管理模块首页界面规划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图片 29" descr="QQ图片202003231812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3986" r="2298" b="1282"/>
          <a:stretch>
            <a:fillRect/>
          </a:stretch>
        </p:blipFill>
        <p:spPr bwMode="auto">
          <a:xfrm>
            <a:off x="2952278" y="942899"/>
            <a:ext cx="6140610" cy="4119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295227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09288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52278" y="5062280"/>
            <a:ext cx="923972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6335" y="2032075"/>
            <a:ext cx="211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本部的通知、消息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>
            <a:stCxn id="30" idx="2"/>
          </p:cNvCxnSpPr>
          <p:nvPr/>
        </p:nvCxnSpPr>
        <p:spPr>
          <a:xfrm>
            <a:off x="6022583" y="5062280"/>
            <a:ext cx="0" cy="17957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197840" y="279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合同统计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39471" y="5768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安全统计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18141" y="57834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质量统计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232225" y="5772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焊接统计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0" y="3550796"/>
            <a:ext cx="29522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22141" y="50093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待办事项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90E675-59AF-4982-A16A-6C474B86B500}"/>
              </a:ext>
            </a:extLst>
          </p:cNvPr>
          <p:cNvSpPr txBox="1"/>
          <p:nvPr/>
        </p:nvSpPr>
        <p:spPr>
          <a:xfrm>
            <a:off x="9906064" y="1243690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综合管理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075" y="155039"/>
            <a:ext cx="276550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6AF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项目首页功能内容规划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2522" y="992471"/>
            <a:ext cx="1186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2522" y="781878"/>
            <a:ext cx="11860695" cy="542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2522" y="1603513"/>
            <a:ext cx="118606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87826" y="1603513"/>
            <a:ext cx="0" cy="46065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753600" y="1603513"/>
            <a:ext cx="0" cy="46065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2522" y="5115339"/>
            <a:ext cx="118606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0936" y="1222895"/>
            <a:ext cx="595030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39072" y="1226952"/>
            <a:ext cx="10330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数字工地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08814" y="1229983"/>
            <a:ext cx="10330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焊接管理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11483" y="1226952"/>
            <a:ext cx="13726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质量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6575" y="1218022"/>
            <a:ext cx="10330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091378" y="1200181"/>
            <a:ext cx="646636" cy="307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9753600" y="3128902"/>
            <a:ext cx="22396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8063" y="2562542"/>
            <a:ext cx="114755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工程概况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5076" y="5454134"/>
            <a:ext cx="17327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质量管理概况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096747" y="5457065"/>
            <a:ext cx="163053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安全管理概况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096747" y="2027753"/>
            <a:ext cx="163053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项目进度状态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096747" y="3778596"/>
            <a:ext cx="163055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人员管理概况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788202" y="3168659"/>
            <a:ext cx="22043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监控系统显示画面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349598" y="5443351"/>
            <a:ext cx="371705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待办事项       通知提醒滚动区域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32522" y="1149237"/>
            <a:ext cx="118606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180522" y="789369"/>
            <a:ext cx="0" cy="369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12470" y="789369"/>
            <a:ext cx="140472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项目切换栏 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27331" y="765304"/>
            <a:ext cx="22043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项目属地天气情况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080394" y="1226952"/>
            <a:ext cx="10330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施工管理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2522" y="3890902"/>
            <a:ext cx="18553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8063" y="4229697"/>
            <a:ext cx="114755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焊接信息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BE6E53-498F-456C-9DD4-197845948CEB}"/>
              </a:ext>
            </a:extLst>
          </p:cNvPr>
          <p:cNvSpPr txBox="1"/>
          <p:nvPr/>
        </p:nvSpPr>
        <p:spPr>
          <a:xfrm>
            <a:off x="8650915" y="1226952"/>
            <a:ext cx="103300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6A5728-D5B9-499E-863A-0A54D4911C74}"/>
              </a:ext>
            </a:extLst>
          </p:cNvPr>
          <p:cNvSpPr txBox="1"/>
          <p:nvPr/>
        </p:nvSpPr>
        <p:spPr>
          <a:xfrm>
            <a:off x="9808738" y="1201288"/>
            <a:ext cx="10330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合同管理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20EC03-6CDB-44DA-B2F6-CD690F445D72}"/>
              </a:ext>
            </a:extLst>
          </p:cNvPr>
          <p:cNvCxnSpPr/>
          <p:nvPr/>
        </p:nvCxnSpPr>
        <p:spPr>
          <a:xfrm>
            <a:off x="5627331" y="5115339"/>
            <a:ext cx="0" cy="11093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26889" y="540210"/>
            <a:ext cx="103300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41374" y="537103"/>
            <a:ext cx="103300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25168" y="537103"/>
            <a:ext cx="103300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00094" y="539196"/>
            <a:ext cx="103300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68545" y="524930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07944" y="538117"/>
            <a:ext cx="120143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46484" y="539196"/>
            <a:ext cx="100645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88545" y="538117"/>
            <a:ext cx="6513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83282" y="1159947"/>
            <a:ext cx="1261884" cy="9541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系统设置</a:t>
            </a:r>
            <a:endParaRPr lang="en-US" altLang="zh-CN" sz="1400" dirty="0"/>
          </a:p>
          <a:p>
            <a:r>
              <a:rPr lang="zh-CN" altLang="en-US" sz="1400" dirty="0"/>
              <a:t>项目设置</a:t>
            </a:r>
            <a:endParaRPr lang="en-US" altLang="zh-CN" sz="1400" dirty="0"/>
          </a:p>
          <a:p>
            <a:r>
              <a:rPr lang="zh-CN" altLang="en-US" sz="1400" dirty="0"/>
              <a:t>（项目成立）</a:t>
            </a:r>
            <a:endParaRPr lang="en-US" altLang="zh-CN" sz="1400" dirty="0"/>
          </a:p>
          <a:p>
            <a:r>
              <a:rPr lang="zh-CN" altLang="en-US" sz="1400" dirty="0"/>
              <a:t>个人设置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36408" y="1159947"/>
            <a:ext cx="1006451" cy="3077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待定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1410" y="45308"/>
            <a:ext cx="37978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综合管理功能需求内容拆解归类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863195" y="1159946"/>
            <a:ext cx="1463437" cy="155427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标准制度库</a:t>
            </a:r>
            <a:endParaRPr lang="en-US" altLang="zh-CN" sz="1400" dirty="0"/>
          </a:p>
          <a:p>
            <a:r>
              <a:rPr lang="zh-CN" altLang="en-US" sz="1400" dirty="0"/>
              <a:t>（信息库）</a:t>
            </a:r>
            <a:endParaRPr lang="en-US" altLang="zh-CN" sz="1400" dirty="0"/>
          </a:p>
          <a:p>
            <a:r>
              <a:rPr lang="zh-CN" altLang="en-US" sz="1400" dirty="0"/>
              <a:t>工程技术资源库</a:t>
            </a:r>
            <a:endParaRPr lang="en-US" altLang="zh-CN" sz="1400" dirty="0"/>
          </a:p>
          <a:p>
            <a:r>
              <a:rPr lang="zh-CN" altLang="en-US" sz="1400" dirty="0"/>
              <a:t>（数据库）</a:t>
            </a:r>
            <a:endParaRPr lang="en-US" altLang="zh-CN" sz="1400" dirty="0"/>
          </a:p>
          <a:p>
            <a:r>
              <a:rPr lang="zh-CN" altLang="en-US" sz="1400" dirty="0"/>
              <a:t>多项目数据分析</a:t>
            </a:r>
            <a:endParaRPr lang="en-US" altLang="zh-CN" sz="1400" dirty="0"/>
          </a:p>
          <a:p>
            <a:r>
              <a:rPr lang="zh-CN" altLang="en-US" sz="1400" dirty="0"/>
              <a:t>（项目横向比较）</a:t>
            </a:r>
            <a:endParaRPr lang="en-US" altLang="zh-CN" sz="1400" dirty="0"/>
          </a:p>
          <a:p>
            <a:endParaRPr lang="zh-CN" altLang="en-US" sz="1050" dirty="0"/>
          </a:p>
        </p:txBody>
      </p:sp>
      <p:sp>
        <p:nvSpPr>
          <p:cNvPr id="40" name="文本框 39"/>
          <p:cNvSpPr txBox="1"/>
          <p:nvPr/>
        </p:nvSpPr>
        <p:spPr>
          <a:xfrm>
            <a:off x="6681821" y="1159947"/>
            <a:ext cx="1006451" cy="3077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待定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426648" y="1159946"/>
            <a:ext cx="1006451" cy="3077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待定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892176" y="1159947"/>
            <a:ext cx="1295004" cy="73866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精准发布通知</a:t>
            </a:r>
            <a:endParaRPr lang="en-US" altLang="zh-CN" sz="1400" dirty="0"/>
          </a:p>
          <a:p>
            <a:pPr algn="ctr"/>
            <a:r>
              <a:rPr lang="zh-CN" altLang="en-US" sz="1400" dirty="0"/>
              <a:t>在线填写表格</a:t>
            </a:r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476961" y="1170122"/>
            <a:ext cx="1295004" cy="9541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项目信息</a:t>
            </a:r>
            <a:endParaRPr lang="en-US" altLang="zh-CN" sz="1400" dirty="0"/>
          </a:p>
          <a:p>
            <a:pPr algn="ctr"/>
            <a:r>
              <a:rPr lang="zh-CN" altLang="en-US" sz="1400" dirty="0"/>
              <a:t>本部检查模块</a:t>
            </a:r>
            <a:endParaRPr lang="en-US" altLang="zh-CN" sz="1400" dirty="0"/>
          </a:p>
          <a:p>
            <a:pPr algn="ctr"/>
            <a:r>
              <a:rPr lang="zh-CN" altLang="en-US" sz="1400" dirty="0"/>
              <a:t>施工综合模块</a:t>
            </a:r>
            <a:endParaRPr lang="en-US" altLang="zh-CN" sz="1400" dirty="0"/>
          </a:p>
          <a:p>
            <a:pPr algn="ctr"/>
            <a:r>
              <a:rPr lang="zh-CN" altLang="en-US" sz="1400" dirty="0"/>
              <a:t>项目首页入口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25765" y="1159946"/>
            <a:ext cx="1758724" cy="138499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员工信息</a:t>
            </a:r>
            <a:endParaRPr lang="en-US" altLang="zh-CN" sz="1400" dirty="0"/>
          </a:p>
          <a:p>
            <a:pPr algn="ctr"/>
            <a:r>
              <a:rPr lang="zh-CN" altLang="en-US" sz="1400" dirty="0"/>
              <a:t>员工总结</a:t>
            </a:r>
            <a:endParaRPr lang="en-US" altLang="zh-CN" sz="1400" dirty="0"/>
          </a:p>
          <a:p>
            <a:pPr algn="ctr"/>
            <a:r>
              <a:rPr lang="zh-CN" altLang="en-US" sz="1400" dirty="0"/>
              <a:t>员工培训</a:t>
            </a:r>
            <a:endParaRPr lang="en-US" altLang="zh-CN" sz="1400" dirty="0"/>
          </a:p>
          <a:p>
            <a:pPr algn="ctr"/>
            <a:r>
              <a:rPr lang="zh-CN" altLang="en-US" sz="1400" dirty="0"/>
              <a:t>员工责任书</a:t>
            </a:r>
            <a:endParaRPr lang="en-US" altLang="zh-CN" sz="1400" dirty="0"/>
          </a:p>
          <a:p>
            <a:pPr algn="ctr"/>
            <a:r>
              <a:rPr lang="zh-CN" altLang="en-US" sz="1400" dirty="0"/>
              <a:t>员工考核</a:t>
            </a:r>
            <a:endParaRPr lang="en-US" altLang="zh-CN" sz="1400" dirty="0"/>
          </a:p>
          <a:p>
            <a:pPr algn="ctr"/>
            <a:r>
              <a:rPr lang="zh-CN" altLang="en-US" sz="1400" dirty="0"/>
              <a:t>项目人员需求计划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6452" y="3269644"/>
            <a:ext cx="1138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以上功能需求分类根据</a:t>
            </a:r>
            <a:r>
              <a:rPr lang="en-US" altLang="zh-CN" dirty="0">
                <a:highlight>
                  <a:srgbClr val="FF0000"/>
                </a:highlight>
              </a:rPr>
              <a:t>《</a:t>
            </a:r>
            <a:r>
              <a:rPr lang="zh-CN" altLang="zh-CN" b="1" dirty="0">
                <a:highlight>
                  <a:srgbClr val="FF0000"/>
                </a:highlight>
              </a:rPr>
              <a:t>赛鼎公司施工管理信息平台综合模块需求分析</a:t>
            </a:r>
            <a:r>
              <a:rPr lang="en-US" altLang="zh-CN" b="1" dirty="0">
                <a:highlight>
                  <a:srgbClr val="FF0000"/>
                </a:highlight>
              </a:rPr>
              <a:t>》</a:t>
            </a:r>
            <a:r>
              <a:rPr lang="zh-CN" altLang="en-US" dirty="0"/>
              <a:t>文件中的内容进行初步考虑，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合同管理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试车管理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党建群团</a:t>
            </a:r>
            <a:r>
              <a:rPr lang="zh-CN" altLang="en-US" dirty="0"/>
              <a:t>三个模块的子功能开发需要后续确定，软件开发方需要预留三个大模块的端口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443507" y="2183522"/>
            <a:ext cx="740780" cy="2533855"/>
          </a:xfrm>
          <a:prstGeom prst="rect">
            <a:avLst/>
          </a:prstGeom>
          <a:solidFill>
            <a:srgbClr val="FEE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5000" b="1" normalizeH="1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CN" altLang="en-US" sz="15000" b="1" normalizeH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496" y="1725754"/>
            <a:ext cx="34563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prstClr val="black">
                    <a:lumMod val="50000"/>
                    <a:lumOff val="50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PART</a:t>
            </a:r>
            <a:endParaRPr lang="zh-CN" altLang="en-US" sz="11500" dirty="0">
              <a:solidFill>
                <a:prstClr val="black">
                  <a:lumMod val="50000"/>
                  <a:lumOff val="50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496" y="3449253"/>
            <a:ext cx="2574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TWO</a:t>
            </a:r>
            <a:endParaRPr lang="zh-CN" altLang="en-US" sz="9600" dirty="0">
              <a:solidFill>
                <a:prstClr val="black">
                  <a:lumMod val="50000"/>
                  <a:lumOff val="50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16920" y="2204305"/>
            <a:ext cx="6875080" cy="2520000"/>
            <a:chOff x="5316920" y="2204305"/>
            <a:chExt cx="6875080" cy="2520000"/>
          </a:xfrm>
        </p:grpSpPr>
        <p:sp>
          <p:nvSpPr>
            <p:cNvPr id="23" name="流程图: 卡片 22"/>
            <p:cNvSpPr/>
            <p:nvPr/>
          </p:nvSpPr>
          <p:spPr>
            <a:xfrm flipH="1" flipV="1">
              <a:off x="5316920" y="2204305"/>
              <a:ext cx="6875080" cy="2520000"/>
            </a:xfrm>
            <a:prstGeom prst="flowChartPunchedCard">
              <a:avLst/>
            </a:prstGeom>
            <a:solidFill>
              <a:srgbClr val="2A519E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25412" y="3171917"/>
              <a:ext cx="5743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各功能模块界面介绍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1410" y="524930"/>
            <a:ext cx="595030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98411" y="506974"/>
            <a:ext cx="1033005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员工管理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50242" y="50697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39471" y="514988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通知管理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0402" y="498394"/>
            <a:ext cx="1033005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合同管理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58065" y="498394"/>
            <a:ext cx="1033005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试车管理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2257" y="498394"/>
            <a:ext cx="120143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554881" y="498394"/>
            <a:ext cx="1006451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党建群团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014542" y="498394"/>
            <a:ext cx="65135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918" y="33740"/>
            <a:ext cx="27655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员工管理模块界面规划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45418"/>
            <a:ext cx="1204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88992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42928" y="889923"/>
            <a:ext cx="0" cy="59680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26919" y="1400688"/>
            <a:ext cx="90281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员工信息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6919" y="2014469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员工总结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6919" y="2628250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员工培训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6918" y="3242031"/>
            <a:ext cx="108234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员工责任书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6918" y="3872690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员工考核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6918" y="4506975"/>
            <a:ext cx="902811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分流管理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882</Words>
  <Application>Microsoft Office PowerPoint</Application>
  <PresentationFormat>宽屏</PresentationFormat>
  <Paragraphs>265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Adobe Garamond Pro Bold</vt:lpstr>
      <vt:lpstr>Righteous</vt:lpstr>
      <vt:lpstr>等线</vt:lpstr>
      <vt:lpstr>方正姚体</vt:lpstr>
      <vt:lpstr>黑体</vt:lpstr>
      <vt:lpstr>苹方 细体</vt:lpstr>
      <vt:lpstr>微软雅黑</vt:lpstr>
      <vt:lpstr>Arial</vt:lpstr>
      <vt:lpstr>Calibri</vt:lpstr>
      <vt:lpstr>Calibri Light</vt:lpstr>
      <vt:lpstr>Wingdings</vt:lpstr>
      <vt:lpstr>Office 主题</vt:lpstr>
      <vt:lpstr>1_自定义设计方案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Wang</dc:creator>
  <cp:lastModifiedBy>sd</cp:lastModifiedBy>
  <cp:revision>254</cp:revision>
  <dcterms:created xsi:type="dcterms:W3CDTF">2015-10-27T12:20:00Z</dcterms:created>
  <dcterms:modified xsi:type="dcterms:W3CDTF">2020-04-09T07:05:49Z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2052-11.8.2.8808</vt:lpwstr>
  </property>
</Properties>
</file>