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6.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80" r:id="rId3"/>
    <p:sldId id="281" r:id="rId4"/>
    <p:sldId id="279" r:id="rId5"/>
    <p:sldId id="272" r:id="rId6"/>
    <p:sldId id="265" r:id="rId7"/>
    <p:sldId id="282" r:id="rId8"/>
    <p:sldId id="278" r:id="rId9"/>
    <p:sldId id="296" r:id="rId10"/>
    <p:sldId id="261" r:id="rId11"/>
    <p:sldId id="293" r:id="rId12"/>
    <p:sldId id="283" r:id="rId13"/>
    <p:sldId id="276" r:id="rId14"/>
    <p:sldId id="263" r:id="rId15"/>
    <p:sldId id="257" r:id="rId16"/>
    <p:sldId id="268" r:id="rId17"/>
    <p:sldId id="287" r:id="rId18"/>
    <p:sldId id="294" r:id="rId19"/>
    <p:sldId id="295" r:id="rId20"/>
    <p:sldId id="284" r:id="rId21"/>
    <p:sldId id="289" r:id="rId22"/>
    <p:sldId id="290" r:id="rId23"/>
    <p:sldId id="286" r:id="rId24"/>
  </p:sldIdLst>
  <p:sldSz cx="9001125" cy="5040313"/>
  <p:notesSz cx="6858000" cy="9144000"/>
  <p:custDataLst>
    <p:tags r:id="rId26"/>
  </p:custDataLst>
  <p:defaultTextStyle>
    <a:defPPr>
      <a:defRPr lang="zh-CN"/>
    </a:defPPr>
    <a:lvl1pPr marL="0" algn="l" defTabSz="802295" rtl="0" eaLnBrk="1" latinLnBrk="0" hangingPunct="1">
      <a:defRPr sz="1600" kern="1200">
        <a:solidFill>
          <a:schemeClr val="tx1"/>
        </a:solidFill>
        <a:latin typeface="+mn-lt"/>
        <a:ea typeface="+mn-ea"/>
        <a:cs typeface="+mn-cs"/>
      </a:defRPr>
    </a:lvl1pPr>
    <a:lvl2pPr marL="401147" algn="l" defTabSz="802295" rtl="0" eaLnBrk="1" latinLnBrk="0" hangingPunct="1">
      <a:defRPr sz="1600" kern="1200">
        <a:solidFill>
          <a:schemeClr val="tx1"/>
        </a:solidFill>
        <a:latin typeface="+mn-lt"/>
        <a:ea typeface="+mn-ea"/>
        <a:cs typeface="+mn-cs"/>
      </a:defRPr>
    </a:lvl2pPr>
    <a:lvl3pPr marL="802295" algn="l" defTabSz="802295" rtl="0" eaLnBrk="1" latinLnBrk="0" hangingPunct="1">
      <a:defRPr sz="1600" kern="1200">
        <a:solidFill>
          <a:schemeClr val="tx1"/>
        </a:solidFill>
        <a:latin typeface="+mn-lt"/>
        <a:ea typeface="+mn-ea"/>
        <a:cs typeface="+mn-cs"/>
      </a:defRPr>
    </a:lvl3pPr>
    <a:lvl4pPr marL="1203442" algn="l" defTabSz="802295" rtl="0" eaLnBrk="1" latinLnBrk="0" hangingPunct="1">
      <a:defRPr sz="1600" kern="1200">
        <a:solidFill>
          <a:schemeClr val="tx1"/>
        </a:solidFill>
        <a:latin typeface="+mn-lt"/>
        <a:ea typeface="+mn-ea"/>
        <a:cs typeface="+mn-cs"/>
      </a:defRPr>
    </a:lvl4pPr>
    <a:lvl5pPr marL="1604589" algn="l" defTabSz="802295" rtl="0" eaLnBrk="1" latinLnBrk="0" hangingPunct="1">
      <a:defRPr sz="1600" kern="1200">
        <a:solidFill>
          <a:schemeClr val="tx1"/>
        </a:solidFill>
        <a:latin typeface="+mn-lt"/>
        <a:ea typeface="+mn-ea"/>
        <a:cs typeface="+mn-cs"/>
      </a:defRPr>
    </a:lvl5pPr>
    <a:lvl6pPr marL="2005736" algn="l" defTabSz="802295" rtl="0" eaLnBrk="1" latinLnBrk="0" hangingPunct="1">
      <a:defRPr sz="1600" kern="1200">
        <a:solidFill>
          <a:schemeClr val="tx1"/>
        </a:solidFill>
        <a:latin typeface="+mn-lt"/>
        <a:ea typeface="+mn-ea"/>
        <a:cs typeface="+mn-cs"/>
      </a:defRPr>
    </a:lvl6pPr>
    <a:lvl7pPr marL="2406884" algn="l" defTabSz="802295" rtl="0" eaLnBrk="1" latinLnBrk="0" hangingPunct="1">
      <a:defRPr sz="1600" kern="1200">
        <a:solidFill>
          <a:schemeClr val="tx1"/>
        </a:solidFill>
        <a:latin typeface="+mn-lt"/>
        <a:ea typeface="+mn-ea"/>
        <a:cs typeface="+mn-cs"/>
      </a:defRPr>
    </a:lvl7pPr>
    <a:lvl8pPr marL="2808031" algn="l" defTabSz="802295" rtl="0" eaLnBrk="1" latinLnBrk="0" hangingPunct="1">
      <a:defRPr sz="1600" kern="1200">
        <a:solidFill>
          <a:schemeClr val="tx1"/>
        </a:solidFill>
        <a:latin typeface="+mn-lt"/>
        <a:ea typeface="+mn-ea"/>
        <a:cs typeface="+mn-cs"/>
      </a:defRPr>
    </a:lvl8pPr>
    <a:lvl9pPr marL="3209178" algn="l" defTabSz="802295"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8">
          <p15:clr>
            <a:srgbClr val="A4A3A4"/>
          </p15:clr>
        </p15:guide>
        <p15:guide id="2" pos="28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59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714" autoAdjust="0"/>
  </p:normalViewPr>
  <p:slideViewPr>
    <p:cSldViewPr>
      <p:cViewPr varScale="1">
        <p:scale>
          <a:sx n="110" d="100"/>
          <a:sy n="110" d="100"/>
        </p:scale>
        <p:origin x="710" y="72"/>
      </p:cViewPr>
      <p:guideLst>
        <p:guide orient="horz" pos="1588"/>
        <p:guide pos="2835"/>
      </p:guideLst>
    </p:cSldViewPr>
  </p:slideViewPr>
  <p:outlineViewPr>
    <p:cViewPr>
      <p:scale>
        <a:sx n="33" d="100"/>
        <a:sy n="33" d="100"/>
      </p:scale>
      <p:origin x="0" y="0"/>
    </p:cViewPr>
  </p:outlineViewPr>
  <p:notesTextViewPr>
    <p:cViewPr>
      <p:scale>
        <a:sx n="3" d="2"/>
        <a:sy n="3" d="2"/>
      </p:scale>
      <p:origin x="0" y="0"/>
    </p:cViewPr>
  </p:notesTextViewPr>
  <p:sorterViewPr>
    <p:cViewPr>
      <p:scale>
        <a:sx n="121" d="100"/>
        <a:sy n="12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6AF704-B559-43C6-8C29-EB530F61E0F5}" type="datetimeFigureOut">
              <a:rPr lang="zh-CN" altLang="en-US" smtClean="0"/>
              <a:t>2021/5/19</a:t>
            </a:fld>
            <a:endParaRPr lang="zh-CN" altLang="en-US"/>
          </a:p>
        </p:txBody>
      </p:sp>
      <p:sp>
        <p:nvSpPr>
          <p:cNvPr id="4" name="幻灯片图像占位符 3"/>
          <p:cNvSpPr>
            <a:spLocks noGrp="1" noRot="1" noChangeAspect="1"/>
          </p:cNvSpPr>
          <p:nvPr>
            <p:ph type="sldImg" idx="2"/>
          </p:nvPr>
        </p:nvSpPr>
        <p:spPr>
          <a:xfrm>
            <a:off x="674688" y="1143000"/>
            <a:ext cx="55086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498F02-6816-45C3-AEBD-CE1F64FF7157}" type="slidenum">
              <a:rPr lang="zh-CN" altLang="en-US" smtClean="0"/>
              <a:t>‹#›</a:t>
            </a:fld>
            <a:endParaRPr lang="zh-CN" altLang="en-US"/>
          </a:p>
        </p:txBody>
      </p:sp>
    </p:spTree>
    <p:extLst>
      <p:ext uri="{BB962C8B-B14F-4D97-AF65-F5344CB8AC3E}">
        <p14:creationId xmlns:p14="http://schemas.microsoft.com/office/powerpoint/2010/main" val="2066915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1</a:t>
            </a:fld>
            <a:endParaRPr lang="zh-CN" altLang="en-US"/>
          </a:p>
        </p:txBody>
      </p:sp>
    </p:spTree>
    <p:extLst>
      <p:ext uri="{BB962C8B-B14F-4D97-AF65-F5344CB8AC3E}">
        <p14:creationId xmlns:p14="http://schemas.microsoft.com/office/powerpoint/2010/main" val="2420740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10</a:t>
            </a:fld>
            <a:endParaRPr lang="zh-CN" altLang="en-US"/>
          </a:p>
        </p:txBody>
      </p:sp>
    </p:spTree>
    <p:extLst>
      <p:ext uri="{BB962C8B-B14F-4D97-AF65-F5344CB8AC3E}">
        <p14:creationId xmlns:p14="http://schemas.microsoft.com/office/powerpoint/2010/main" val="3381486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11</a:t>
            </a:fld>
            <a:endParaRPr lang="zh-CN" altLang="en-US"/>
          </a:p>
        </p:txBody>
      </p:sp>
    </p:spTree>
    <p:extLst>
      <p:ext uri="{BB962C8B-B14F-4D97-AF65-F5344CB8AC3E}">
        <p14:creationId xmlns:p14="http://schemas.microsoft.com/office/powerpoint/2010/main" val="2024223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12</a:t>
            </a:fld>
            <a:endParaRPr lang="zh-CN" altLang="en-US"/>
          </a:p>
        </p:txBody>
      </p:sp>
    </p:spTree>
    <p:extLst>
      <p:ext uri="{BB962C8B-B14F-4D97-AF65-F5344CB8AC3E}">
        <p14:creationId xmlns:p14="http://schemas.microsoft.com/office/powerpoint/2010/main" val="878615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13</a:t>
            </a:fld>
            <a:endParaRPr lang="zh-CN" altLang="en-US"/>
          </a:p>
        </p:txBody>
      </p:sp>
    </p:spTree>
    <p:extLst>
      <p:ext uri="{BB962C8B-B14F-4D97-AF65-F5344CB8AC3E}">
        <p14:creationId xmlns:p14="http://schemas.microsoft.com/office/powerpoint/2010/main" val="3178922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14</a:t>
            </a:fld>
            <a:endParaRPr lang="zh-CN" altLang="en-US"/>
          </a:p>
        </p:txBody>
      </p:sp>
    </p:spTree>
    <p:extLst>
      <p:ext uri="{BB962C8B-B14F-4D97-AF65-F5344CB8AC3E}">
        <p14:creationId xmlns:p14="http://schemas.microsoft.com/office/powerpoint/2010/main" val="4006100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15</a:t>
            </a:fld>
            <a:endParaRPr lang="zh-CN" altLang="en-US"/>
          </a:p>
        </p:txBody>
      </p:sp>
    </p:spTree>
    <p:extLst>
      <p:ext uri="{BB962C8B-B14F-4D97-AF65-F5344CB8AC3E}">
        <p14:creationId xmlns:p14="http://schemas.microsoft.com/office/powerpoint/2010/main" val="4060003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16</a:t>
            </a:fld>
            <a:endParaRPr lang="zh-CN" altLang="en-US"/>
          </a:p>
        </p:txBody>
      </p:sp>
    </p:spTree>
    <p:extLst>
      <p:ext uri="{BB962C8B-B14F-4D97-AF65-F5344CB8AC3E}">
        <p14:creationId xmlns:p14="http://schemas.microsoft.com/office/powerpoint/2010/main" val="28545986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17</a:t>
            </a:fld>
            <a:endParaRPr lang="zh-CN" altLang="en-US"/>
          </a:p>
        </p:txBody>
      </p:sp>
    </p:spTree>
    <p:extLst>
      <p:ext uri="{BB962C8B-B14F-4D97-AF65-F5344CB8AC3E}">
        <p14:creationId xmlns:p14="http://schemas.microsoft.com/office/powerpoint/2010/main" val="3382726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18</a:t>
            </a:fld>
            <a:endParaRPr lang="zh-CN" altLang="en-US"/>
          </a:p>
        </p:txBody>
      </p:sp>
    </p:spTree>
    <p:extLst>
      <p:ext uri="{BB962C8B-B14F-4D97-AF65-F5344CB8AC3E}">
        <p14:creationId xmlns:p14="http://schemas.microsoft.com/office/powerpoint/2010/main" val="37577168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19</a:t>
            </a:fld>
            <a:endParaRPr lang="zh-CN" altLang="en-US"/>
          </a:p>
        </p:txBody>
      </p:sp>
    </p:spTree>
    <p:extLst>
      <p:ext uri="{BB962C8B-B14F-4D97-AF65-F5344CB8AC3E}">
        <p14:creationId xmlns:p14="http://schemas.microsoft.com/office/powerpoint/2010/main" val="2350863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2</a:t>
            </a:fld>
            <a:endParaRPr lang="zh-CN" altLang="en-US"/>
          </a:p>
        </p:txBody>
      </p:sp>
    </p:spTree>
    <p:extLst>
      <p:ext uri="{BB962C8B-B14F-4D97-AF65-F5344CB8AC3E}">
        <p14:creationId xmlns:p14="http://schemas.microsoft.com/office/powerpoint/2010/main" val="3627583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20</a:t>
            </a:fld>
            <a:endParaRPr lang="zh-CN" altLang="en-US"/>
          </a:p>
        </p:txBody>
      </p:sp>
    </p:spTree>
    <p:extLst>
      <p:ext uri="{BB962C8B-B14F-4D97-AF65-F5344CB8AC3E}">
        <p14:creationId xmlns:p14="http://schemas.microsoft.com/office/powerpoint/2010/main" val="4168410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21</a:t>
            </a:fld>
            <a:endParaRPr lang="zh-CN" altLang="en-US"/>
          </a:p>
        </p:txBody>
      </p:sp>
    </p:spTree>
    <p:extLst>
      <p:ext uri="{BB962C8B-B14F-4D97-AF65-F5344CB8AC3E}">
        <p14:creationId xmlns:p14="http://schemas.microsoft.com/office/powerpoint/2010/main" val="12542836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22</a:t>
            </a:fld>
            <a:endParaRPr lang="zh-CN" altLang="en-US"/>
          </a:p>
        </p:txBody>
      </p:sp>
    </p:spTree>
    <p:extLst>
      <p:ext uri="{BB962C8B-B14F-4D97-AF65-F5344CB8AC3E}">
        <p14:creationId xmlns:p14="http://schemas.microsoft.com/office/powerpoint/2010/main" val="4912803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23</a:t>
            </a:fld>
            <a:endParaRPr lang="zh-CN" altLang="en-US"/>
          </a:p>
        </p:txBody>
      </p:sp>
    </p:spTree>
    <p:extLst>
      <p:ext uri="{BB962C8B-B14F-4D97-AF65-F5344CB8AC3E}">
        <p14:creationId xmlns:p14="http://schemas.microsoft.com/office/powerpoint/2010/main" val="4055941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3</a:t>
            </a:fld>
            <a:endParaRPr lang="zh-CN" altLang="en-US"/>
          </a:p>
        </p:txBody>
      </p:sp>
    </p:spTree>
    <p:extLst>
      <p:ext uri="{BB962C8B-B14F-4D97-AF65-F5344CB8AC3E}">
        <p14:creationId xmlns:p14="http://schemas.microsoft.com/office/powerpoint/2010/main" val="472277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4</a:t>
            </a:fld>
            <a:endParaRPr lang="zh-CN" altLang="en-US"/>
          </a:p>
        </p:txBody>
      </p:sp>
    </p:spTree>
    <p:extLst>
      <p:ext uri="{BB962C8B-B14F-4D97-AF65-F5344CB8AC3E}">
        <p14:creationId xmlns:p14="http://schemas.microsoft.com/office/powerpoint/2010/main" val="2194199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5</a:t>
            </a:fld>
            <a:endParaRPr lang="zh-CN" altLang="en-US"/>
          </a:p>
        </p:txBody>
      </p:sp>
    </p:spTree>
    <p:extLst>
      <p:ext uri="{BB962C8B-B14F-4D97-AF65-F5344CB8AC3E}">
        <p14:creationId xmlns:p14="http://schemas.microsoft.com/office/powerpoint/2010/main" val="1234920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6</a:t>
            </a:fld>
            <a:endParaRPr lang="zh-CN" altLang="en-US"/>
          </a:p>
        </p:txBody>
      </p:sp>
    </p:spTree>
    <p:extLst>
      <p:ext uri="{BB962C8B-B14F-4D97-AF65-F5344CB8AC3E}">
        <p14:creationId xmlns:p14="http://schemas.microsoft.com/office/powerpoint/2010/main" val="3331586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7</a:t>
            </a:fld>
            <a:endParaRPr lang="zh-CN" altLang="en-US"/>
          </a:p>
        </p:txBody>
      </p:sp>
    </p:spTree>
    <p:extLst>
      <p:ext uri="{BB962C8B-B14F-4D97-AF65-F5344CB8AC3E}">
        <p14:creationId xmlns:p14="http://schemas.microsoft.com/office/powerpoint/2010/main" val="3146051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8</a:t>
            </a:fld>
            <a:endParaRPr lang="zh-CN" altLang="en-US"/>
          </a:p>
        </p:txBody>
      </p:sp>
    </p:spTree>
    <p:extLst>
      <p:ext uri="{BB962C8B-B14F-4D97-AF65-F5344CB8AC3E}">
        <p14:creationId xmlns:p14="http://schemas.microsoft.com/office/powerpoint/2010/main" val="3246553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9</a:t>
            </a:fld>
            <a:endParaRPr lang="zh-CN" altLang="en-US"/>
          </a:p>
        </p:txBody>
      </p:sp>
    </p:spTree>
    <p:extLst>
      <p:ext uri="{BB962C8B-B14F-4D97-AF65-F5344CB8AC3E}">
        <p14:creationId xmlns:p14="http://schemas.microsoft.com/office/powerpoint/2010/main" val="1247429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75085" y="1565764"/>
            <a:ext cx="7650956" cy="1080400"/>
          </a:xfrm>
        </p:spPr>
        <p:txBody>
          <a:bodyPr/>
          <a:lstStyle/>
          <a:p>
            <a:r>
              <a:rPr lang="zh-CN" altLang="en-US"/>
              <a:t>单击此处编辑母版标题样式</a:t>
            </a:r>
          </a:p>
        </p:txBody>
      </p:sp>
      <p:sp>
        <p:nvSpPr>
          <p:cNvPr id="3" name="副标题 2"/>
          <p:cNvSpPr>
            <a:spLocks noGrp="1"/>
          </p:cNvSpPr>
          <p:nvPr>
            <p:ph type="subTitle" idx="1"/>
          </p:nvPr>
        </p:nvSpPr>
        <p:spPr>
          <a:xfrm>
            <a:off x="1350169" y="2856177"/>
            <a:ext cx="6300788" cy="1288080"/>
          </a:xfrm>
        </p:spPr>
        <p:txBody>
          <a:bodyPr/>
          <a:lstStyle>
            <a:lvl1pPr marL="0" indent="0" algn="ctr">
              <a:buNone/>
              <a:defRPr>
                <a:solidFill>
                  <a:schemeClr val="tx1">
                    <a:tint val="75000"/>
                  </a:schemeClr>
                </a:solidFill>
              </a:defRPr>
            </a:lvl1pPr>
            <a:lvl2pPr marL="401147" indent="0" algn="ctr">
              <a:buNone/>
              <a:defRPr>
                <a:solidFill>
                  <a:schemeClr val="tx1">
                    <a:tint val="75000"/>
                  </a:schemeClr>
                </a:solidFill>
              </a:defRPr>
            </a:lvl2pPr>
            <a:lvl3pPr marL="802295" indent="0" algn="ctr">
              <a:buNone/>
              <a:defRPr>
                <a:solidFill>
                  <a:schemeClr val="tx1">
                    <a:tint val="75000"/>
                  </a:schemeClr>
                </a:solidFill>
              </a:defRPr>
            </a:lvl3pPr>
            <a:lvl4pPr marL="1203442" indent="0" algn="ctr">
              <a:buNone/>
              <a:defRPr>
                <a:solidFill>
                  <a:schemeClr val="tx1">
                    <a:tint val="75000"/>
                  </a:schemeClr>
                </a:solidFill>
              </a:defRPr>
            </a:lvl4pPr>
            <a:lvl5pPr marL="1604589" indent="0" algn="ctr">
              <a:buNone/>
              <a:defRPr>
                <a:solidFill>
                  <a:schemeClr val="tx1">
                    <a:tint val="75000"/>
                  </a:schemeClr>
                </a:solidFill>
              </a:defRPr>
            </a:lvl5pPr>
            <a:lvl6pPr marL="2005736" indent="0" algn="ctr">
              <a:buNone/>
              <a:defRPr>
                <a:solidFill>
                  <a:schemeClr val="tx1">
                    <a:tint val="75000"/>
                  </a:schemeClr>
                </a:solidFill>
              </a:defRPr>
            </a:lvl6pPr>
            <a:lvl7pPr marL="2406884" indent="0" algn="ctr">
              <a:buNone/>
              <a:defRPr>
                <a:solidFill>
                  <a:schemeClr val="tx1">
                    <a:tint val="75000"/>
                  </a:schemeClr>
                </a:solidFill>
              </a:defRPr>
            </a:lvl7pPr>
            <a:lvl8pPr marL="2808031" indent="0" algn="ctr">
              <a:buNone/>
              <a:defRPr>
                <a:solidFill>
                  <a:schemeClr val="tx1">
                    <a:tint val="75000"/>
                  </a:schemeClr>
                </a:solidFill>
              </a:defRPr>
            </a:lvl8pPr>
            <a:lvl9pPr marL="3209178"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25816" y="201847"/>
            <a:ext cx="2025253" cy="4300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0056" y="201847"/>
            <a:ext cx="5925741" cy="4300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11027" y="3238868"/>
            <a:ext cx="7650956" cy="1001062"/>
          </a:xfrm>
        </p:spPr>
        <p:txBody>
          <a:bodyPr anchor="t"/>
          <a:lstStyle>
            <a:lvl1pPr algn="l">
              <a:defRPr sz="3500" b="1" cap="all"/>
            </a:lvl1pPr>
          </a:lstStyle>
          <a:p>
            <a:r>
              <a:rPr lang="zh-CN" altLang="en-US"/>
              <a:t>单击此处编辑母版标题样式</a:t>
            </a:r>
          </a:p>
        </p:txBody>
      </p:sp>
      <p:sp>
        <p:nvSpPr>
          <p:cNvPr id="3" name="文本占位符 2"/>
          <p:cNvSpPr>
            <a:spLocks noGrp="1"/>
          </p:cNvSpPr>
          <p:nvPr>
            <p:ph type="body" idx="1"/>
          </p:nvPr>
        </p:nvSpPr>
        <p:spPr>
          <a:xfrm>
            <a:off x="711027" y="2136300"/>
            <a:ext cx="7650956" cy="1102568"/>
          </a:xfrm>
        </p:spPr>
        <p:txBody>
          <a:bodyPr anchor="b"/>
          <a:lstStyle>
            <a:lvl1pPr marL="0" indent="0">
              <a:buNone/>
              <a:defRPr sz="1800">
                <a:solidFill>
                  <a:schemeClr val="tx1">
                    <a:tint val="75000"/>
                  </a:schemeClr>
                </a:solidFill>
              </a:defRPr>
            </a:lvl1pPr>
            <a:lvl2pPr marL="401147" indent="0">
              <a:buNone/>
              <a:defRPr sz="1600">
                <a:solidFill>
                  <a:schemeClr val="tx1">
                    <a:tint val="75000"/>
                  </a:schemeClr>
                </a:solidFill>
              </a:defRPr>
            </a:lvl2pPr>
            <a:lvl3pPr marL="802295" indent="0">
              <a:buNone/>
              <a:defRPr sz="1400">
                <a:solidFill>
                  <a:schemeClr val="tx1">
                    <a:tint val="75000"/>
                  </a:schemeClr>
                </a:solidFill>
              </a:defRPr>
            </a:lvl3pPr>
            <a:lvl4pPr marL="1203442" indent="0">
              <a:buNone/>
              <a:defRPr sz="1200">
                <a:solidFill>
                  <a:schemeClr val="tx1">
                    <a:tint val="75000"/>
                  </a:schemeClr>
                </a:solidFill>
              </a:defRPr>
            </a:lvl4pPr>
            <a:lvl5pPr marL="1604589" indent="0">
              <a:buNone/>
              <a:defRPr sz="1200">
                <a:solidFill>
                  <a:schemeClr val="tx1">
                    <a:tint val="75000"/>
                  </a:schemeClr>
                </a:solidFill>
              </a:defRPr>
            </a:lvl5pPr>
            <a:lvl6pPr marL="2005736" indent="0">
              <a:buNone/>
              <a:defRPr sz="1200">
                <a:solidFill>
                  <a:schemeClr val="tx1">
                    <a:tint val="75000"/>
                  </a:schemeClr>
                </a:solidFill>
              </a:defRPr>
            </a:lvl6pPr>
            <a:lvl7pPr marL="2406884" indent="0">
              <a:buNone/>
              <a:defRPr sz="1200">
                <a:solidFill>
                  <a:schemeClr val="tx1">
                    <a:tint val="75000"/>
                  </a:schemeClr>
                </a:solidFill>
              </a:defRPr>
            </a:lvl7pPr>
            <a:lvl8pPr marL="2808031" indent="0">
              <a:buNone/>
              <a:defRPr sz="1200">
                <a:solidFill>
                  <a:schemeClr val="tx1">
                    <a:tint val="75000"/>
                  </a:schemeClr>
                </a:solidFill>
              </a:defRPr>
            </a:lvl8pPr>
            <a:lvl9pPr marL="3209178"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0056"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5572"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147" indent="0">
              <a:buNone/>
              <a:defRPr sz="1800" b="1"/>
            </a:lvl2pPr>
            <a:lvl3pPr marL="802295" indent="0">
              <a:buNone/>
              <a:defRPr sz="1600" b="1"/>
            </a:lvl3pPr>
            <a:lvl4pPr marL="1203442" indent="0">
              <a:buNone/>
              <a:defRPr sz="1400" b="1"/>
            </a:lvl4pPr>
            <a:lvl5pPr marL="1604589" indent="0">
              <a:buNone/>
              <a:defRPr sz="1400" b="1"/>
            </a:lvl5pPr>
            <a:lvl6pPr marL="2005736" indent="0">
              <a:buNone/>
              <a:defRPr sz="1400" b="1"/>
            </a:lvl6pPr>
            <a:lvl7pPr marL="2406884" indent="0">
              <a:buNone/>
              <a:defRPr sz="1400" b="1"/>
            </a:lvl7pPr>
            <a:lvl8pPr marL="2808031" indent="0">
              <a:buNone/>
              <a:defRPr sz="1400" b="1"/>
            </a:lvl8pPr>
            <a:lvl9pPr marL="3209178"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147" indent="0">
              <a:buNone/>
              <a:defRPr sz="1800" b="1"/>
            </a:lvl2pPr>
            <a:lvl3pPr marL="802295" indent="0">
              <a:buNone/>
              <a:defRPr sz="1600" b="1"/>
            </a:lvl3pPr>
            <a:lvl4pPr marL="1203442" indent="0">
              <a:buNone/>
              <a:defRPr sz="1400" b="1"/>
            </a:lvl4pPr>
            <a:lvl5pPr marL="1604589" indent="0">
              <a:buNone/>
              <a:defRPr sz="1400" b="1"/>
            </a:lvl5pPr>
            <a:lvl6pPr marL="2005736" indent="0">
              <a:buNone/>
              <a:defRPr sz="1400" b="1"/>
            </a:lvl6pPr>
            <a:lvl7pPr marL="2406884" indent="0">
              <a:buNone/>
              <a:defRPr sz="1400" b="1"/>
            </a:lvl7pPr>
            <a:lvl8pPr marL="2808031" indent="0">
              <a:buNone/>
              <a:defRPr sz="1400" b="1"/>
            </a:lvl8pPr>
            <a:lvl9pPr marL="3209178"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2021/5/19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2021/5/19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2021/5/19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0057" y="200679"/>
            <a:ext cx="2961308" cy="854053"/>
          </a:xfrm>
        </p:spPr>
        <p:txBody>
          <a:bodyPr anchor="b"/>
          <a:lstStyle>
            <a:lvl1pPr algn="l">
              <a:defRPr sz="1800" b="1"/>
            </a:lvl1pPr>
          </a:lstStyle>
          <a:p>
            <a:r>
              <a:rPr lang="zh-CN" altLang="en-US"/>
              <a:t>单击此处编辑母版标题样式</a:t>
            </a:r>
          </a:p>
        </p:txBody>
      </p:sp>
      <p:sp>
        <p:nvSpPr>
          <p:cNvPr id="3" name="内容占位符 2"/>
          <p:cNvSpPr>
            <a:spLocks noGrp="1"/>
          </p:cNvSpPr>
          <p:nvPr>
            <p:ph idx="1"/>
          </p:nvPr>
        </p:nvSpPr>
        <p:spPr>
          <a:xfrm>
            <a:off x="3519190" y="200679"/>
            <a:ext cx="5031879" cy="4301768"/>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0057" y="1054733"/>
            <a:ext cx="2961308" cy="3447714"/>
          </a:xfrm>
        </p:spPr>
        <p:txBody>
          <a:bodyPr/>
          <a:lstStyle>
            <a:lvl1pPr marL="0" indent="0">
              <a:buNone/>
              <a:defRPr sz="1200"/>
            </a:lvl1pPr>
            <a:lvl2pPr marL="401147" indent="0">
              <a:buNone/>
              <a:defRPr sz="1100"/>
            </a:lvl2pPr>
            <a:lvl3pPr marL="802295" indent="0">
              <a:buNone/>
              <a:defRPr sz="900"/>
            </a:lvl3pPr>
            <a:lvl4pPr marL="1203442" indent="0">
              <a:buNone/>
              <a:defRPr sz="800"/>
            </a:lvl4pPr>
            <a:lvl5pPr marL="1604589" indent="0">
              <a:buNone/>
              <a:defRPr sz="800"/>
            </a:lvl5pPr>
            <a:lvl6pPr marL="2005736" indent="0">
              <a:buNone/>
              <a:defRPr sz="800"/>
            </a:lvl6pPr>
            <a:lvl7pPr marL="2406884" indent="0">
              <a:buNone/>
              <a:defRPr sz="800"/>
            </a:lvl7pPr>
            <a:lvl8pPr marL="2808031" indent="0">
              <a:buNone/>
              <a:defRPr sz="800"/>
            </a:lvl8pPr>
            <a:lvl9pPr marL="3209178"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64284" y="3528219"/>
            <a:ext cx="5400675" cy="416526"/>
          </a:xfrm>
        </p:spPr>
        <p:txBody>
          <a:bodyPr anchor="b"/>
          <a:lstStyle>
            <a:lvl1pPr algn="l">
              <a:defRPr sz="1800" b="1"/>
            </a:lvl1pPr>
          </a:lstStyle>
          <a:p>
            <a:r>
              <a:rPr lang="zh-CN" altLang="en-US"/>
              <a:t>单击此处编辑母版标题样式</a:t>
            </a:r>
          </a:p>
        </p:txBody>
      </p:sp>
      <p:sp>
        <p:nvSpPr>
          <p:cNvPr id="3" name="图片占位符 2"/>
          <p:cNvSpPr>
            <a:spLocks noGrp="1"/>
          </p:cNvSpPr>
          <p:nvPr>
            <p:ph type="pic" idx="1"/>
          </p:nvPr>
        </p:nvSpPr>
        <p:spPr>
          <a:xfrm>
            <a:off x="1764284" y="450361"/>
            <a:ext cx="5400675" cy="3024188"/>
          </a:xfrm>
        </p:spPr>
        <p:txBody>
          <a:bodyPr/>
          <a:lstStyle>
            <a:lvl1pPr marL="0" indent="0">
              <a:buNone/>
              <a:defRPr sz="2800"/>
            </a:lvl1pPr>
            <a:lvl2pPr marL="401147" indent="0">
              <a:buNone/>
              <a:defRPr sz="2500"/>
            </a:lvl2pPr>
            <a:lvl3pPr marL="802295" indent="0">
              <a:buNone/>
              <a:defRPr sz="2100"/>
            </a:lvl3pPr>
            <a:lvl4pPr marL="1203442" indent="0">
              <a:buNone/>
              <a:defRPr sz="1800"/>
            </a:lvl4pPr>
            <a:lvl5pPr marL="1604589" indent="0">
              <a:buNone/>
              <a:defRPr sz="1800"/>
            </a:lvl5pPr>
            <a:lvl6pPr marL="2005736" indent="0">
              <a:buNone/>
              <a:defRPr sz="1800"/>
            </a:lvl6pPr>
            <a:lvl7pPr marL="2406884" indent="0">
              <a:buNone/>
              <a:defRPr sz="1800"/>
            </a:lvl7pPr>
            <a:lvl8pPr marL="2808031" indent="0">
              <a:buNone/>
              <a:defRPr sz="1800"/>
            </a:lvl8pPr>
            <a:lvl9pPr marL="3209178" indent="0">
              <a:buNone/>
              <a:defRPr sz="1800"/>
            </a:lvl9pPr>
          </a:lstStyle>
          <a:p>
            <a:endParaRPr lang="zh-CN" altLang="en-US"/>
          </a:p>
        </p:txBody>
      </p:sp>
      <p:sp>
        <p:nvSpPr>
          <p:cNvPr id="4" name="文本占位符 3"/>
          <p:cNvSpPr>
            <a:spLocks noGrp="1"/>
          </p:cNvSpPr>
          <p:nvPr>
            <p:ph type="body" sz="half" idx="2"/>
          </p:nvPr>
        </p:nvSpPr>
        <p:spPr>
          <a:xfrm>
            <a:off x="1764284" y="3944746"/>
            <a:ext cx="5400675" cy="591536"/>
          </a:xfrm>
        </p:spPr>
        <p:txBody>
          <a:bodyPr/>
          <a:lstStyle>
            <a:lvl1pPr marL="0" indent="0">
              <a:buNone/>
              <a:defRPr sz="1200"/>
            </a:lvl1pPr>
            <a:lvl2pPr marL="401147" indent="0">
              <a:buNone/>
              <a:defRPr sz="1100"/>
            </a:lvl2pPr>
            <a:lvl3pPr marL="802295" indent="0">
              <a:buNone/>
              <a:defRPr sz="900"/>
            </a:lvl3pPr>
            <a:lvl4pPr marL="1203442" indent="0">
              <a:buNone/>
              <a:defRPr sz="800"/>
            </a:lvl4pPr>
            <a:lvl5pPr marL="1604589" indent="0">
              <a:buNone/>
              <a:defRPr sz="800"/>
            </a:lvl5pPr>
            <a:lvl6pPr marL="2005736" indent="0">
              <a:buNone/>
              <a:defRPr sz="800"/>
            </a:lvl6pPr>
            <a:lvl7pPr marL="2406884" indent="0">
              <a:buNone/>
              <a:defRPr sz="800"/>
            </a:lvl7pPr>
            <a:lvl8pPr marL="2808031" indent="0">
              <a:buNone/>
              <a:defRPr sz="800"/>
            </a:lvl8pPr>
            <a:lvl9pPr marL="3209178"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0056" y="201846"/>
            <a:ext cx="8101013" cy="840052"/>
          </a:xfrm>
          <a:prstGeom prst="rect">
            <a:avLst/>
          </a:prstGeom>
        </p:spPr>
        <p:txBody>
          <a:bodyPr vert="horz" lIns="80229" tIns="40115" rIns="80229" bIns="40115" rtlCol="0" anchor="ctr">
            <a:normAutofit/>
          </a:bodyPr>
          <a:lstStyle/>
          <a:p>
            <a:r>
              <a:rPr lang="zh-CN" altLang="en-US"/>
              <a:t>单击此处编辑母版标题样式</a:t>
            </a:r>
          </a:p>
        </p:txBody>
      </p:sp>
      <p:sp>
        <p:nvSpPr>
          <p:cNvPr id="3" name="文本占位符 2"/>
          <p:cNvSpPr>
            <a:spLocks noGrp="1"/>
          </p:cNvSpPr>
          <p:nvPr>
            <p:ph type="body" idx="1"/>
          </p:nvPr>
        </p:nvSpPr>
        <p:spPr>
          <a:xfrm>
            <a:off x="450056" y="1176073"/>
            <a:ext cx="8101013" cy="3326374"/>
          </a:xfrm>
          <a:prstGeom prst="rect">
            <a:avLst/>
          </a:prstGeom>
        </p:spPr>
        <p:txBody>
          <a:bodyPr vert="horz" lIns="80229" tIns="40115" rIns="80229" bIns="40115"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0056" y="4671624"/>
            <a:ext cx="2100263" cy="268350"/>
          </a:xfrm>
          <a:prstGeom prst="rect">
            <a:avLst/>
          </a:prstGeom>
        </p:spPr>
        <p:txBody>
          <a:bodyPr vert="horz" lIns="80229" tIns="40115" rIns="80229" bIns="40115" rtlCol="0" anchor="ctr"/>
          <a:lstStyle>
            <a:lvl1pPr algn="l">
              <a:defRPr sz="1100">
                <a:solidFill>
                  <a:schemeClr val="tx1">
                    <a:tint val="75000"/>
                  </a:schemeClr>
                </a:solidFill>
              </a:defRPr>
            </a:lvl1pPr>
          </a:lstStyle>
          <a:p>
            <a:fld id="{530820CF-B880-4189-942D-D702A7CBA730}" type="datetimeFigureOut">
              <a:rPr lang="zh-CN" altLang="en-US" smtClean="0"/>
              <a:t>2021/5/19</a:t>
            </a:fld>
            <a:endParaRPr lang="zh-CN" altLang="en-US"/>
          </a:p>
        </p:txBody>
      </p:sp>
      <p:sp>
        <p:nvSpPr>
          <p:cNvPr id="5" name="页脚占位符 4"/>
          <p:cNvSpPr>
            <a:spLocks noGrp="1"/>
          </p:cNvSpPr>
          <p:nvPr>
            <p:ph type="ftr" sz="quarter" idx="3"/>
          </p:nvPr>
        </p:nvSpPr>
        <p:spPr>
          <a:xfrm>
            <a:off x="3075385" y="4671624"/>
            <a:ext cx="2850356" cy="268350"/>
          </a:xfrm>
          <a:prstGeom prst="rect">
            <a:avLst/>
          </a:prstGeom>
        </p:spPr>
        <p:txBody>
          <a:bodyPr vert="horz" lIns="80229" tIns="40115" rIns="80229" bIns="40115" rtlCol="0" anchor="ctr"/>
          <a:lstStyle>
            <a:lvl1pPr algn="ctr">
              <a:defRPr sz="11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0806" y="4671624"/>
            <a:ext cx="2100263" cy="268350"/>
          </a:xfrm>
          <a:prstGeom prst="rect">
            <a:avLst/>
          </a:prstGeom>
        </p:spPr>
        <p:txBody>
          <a:bodyPr vert="horz" lIns="80229" tIns="40115" rIns="80229" bIns="40115" rtlCol="0" anchor="ctr"/>
          <a:lstStyle>
            <a:lvl1pPr algn="r">
              <a:defRPr sz="1100">
                <a:solidFill>
                  <a:schemeClr val="tx1">
                    <a:tint val="75000"/>
                  </a:schemeClr>
                </a:solidFill>
              </a:defRPr>
            </a:lvl1pPr>
          </a:lstStyle>
          <a:p>
            <a:fld id="{0C913308-F349-4B6D-A68A-DD1791B4A57B}" type="slidenum">
              <a:rPr lang="zh-CN" altLang="en-US" smtClean="0"/>
              <a:t>‹#›</a:t>
            </a:fld>
            <a:endParaRPr lang="zh-CN" altLang="en-US"/>
          </a:p>
        </p:txBody>
      </p:sp>
      <p:sp>
        <p:nvSpPr>
          <p:cNvPr id="7" name="矩形 6"/>
          <p:cNvSpPr/>
          <p:nvPr userDrawn="1"/>
        </p:nvSpPr>
        <p:spPr>
          <a:xfrm>
            <a:off x="5796706" y="2952204"/>
            <a:ext cx="775136" cy="230832"/>
          </a:xfrm>
          <a:prstGeom prst="rect">
            <a:avLst/>
          </a:prstGeom>
        </p:spPr>
        <p:txBody>
          <a:bodyPr wrap="square">
            <a:spAutoFit/>
          </a:bodyPr>
          <a:lstStyle/>
          <a:p>
            <a:pPr lvl="0"/>
            <a:r>
              <a:rPr lang="en-US" altLang="zh-CN" sz="100" dirty="0">
                <a:solidFill>
                  <a:schemeClr val="bg1"/>
                </a:solidFill>
              </a:rPr>
              <a:t>PPT</a:t>
            </a:r>
            <a:r>
              <a:rPr lang="zh-CN" altLang="en-US" sz="100" dirty="0">
                <a:solidFill>
                  <a:schemeClr val="bg1"/>
                </a:solidFill>
              </a:rPr>
              <a:t>模板下载：</a:t>
            </a:r>
            <a:r>
              <a:rPr lang="en-US" altLang="zh-CN" sz="100" dirty="0">
                <a:solidFill>
                  <a:schemeClr val="bg1"/>
                </a:solidFill>
              </a:rPr>
              <a:t>www.1ppt.com/moban/     </a:t>
            </a:r>
            <a:r>
              <a:rPr lang="zh-CN" altLang="en-US" sz="100" dirty="0">
                <a:solidFill>
                  <a:schemeClr val="bg1"/>
                </a:solidFill>
              </a:rPr>
              <a:t>行业</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www.1ppt.com/hangye/ </a:t>
            </a:r>
          </a:p>
          <a:p>
            <a:pPr lvl="0"/>
            <a:r>
              <a:rPr lang="zh-CN" altLang="en-US" sz="100" dirty="0">
                <a:solidFill>
                  <a:schemeClr val="bg1"/>
                </a:solidFill>
              </a:rPr>
              <a:t>节日</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www.1ppt.com/jieri/           PPT</a:t>
            </a:r>
            <a:r>
              <a:rPr lang="zh-CN" altLang="en-US" sz="100" dirty="0">
                <a:solidFill>
                  <a:schemeClr val="bg1"/>
                </a:solidFill>
              </a:rPr>
              <a:t>素材下载：</a:t>
            </a:r>
            <a:r>
              <a:rPr lang="en-US" altLang="zh-CN" sz="100" dirty="0">
                <a:solidFill>
                  <a:schemeClr val="bg1"/>
                </a:solidFill>
              </a:rPr>
              <a:t>www.1ppt.com/sucai/</a:t>
            </a:r>
          </a:p>
          <a:p>
            <a:pPr lvl="0"/>
            <a:r>
              <a:rPr lang="en-US" altLang="zh-CN" sz="100" dirty="0">
                <a:solidFill>
                  <a:schemeClr val="bg1"/>
                </a:solidFill>
              </a:rPr>
              <a:t>PPT</a:t>
            </a:r>
            <a:r>
              <a:rPr lang="zh-CN" altLang="en-US" sz="100" dirty="0">
                <a:solidFill>
                  <a:schemeClr val="bg1"/>
                </a:solidFill>
              </a:rPr>
              <a:t>背景图片：</a:t>
            </a:r>
            <a:r>
              <a:rPr lang="en-US" altLang="zh-CN" sz="100" dirty="0">
                <a:solidFill>
                  <a:schemeClr val="bg1"/>
                </a:solidFill>
              </a:rPr>
              <a:t>www.1ppt.com/beijing/      PPT</a:t>
            </a:r>
            <a:r>
              <a:rPr lang="zh-CN" altLang="en-US" sz="100" dirty="0">
                <a:solidFill>
                  <a:schemeClr val="bg1"/>
                </a:solidFill>
              </a:rPr>
              <a:t>图表下载：</a:t>
            </a:r>
            <a:r>
              <a:rPr lang="en-US" altLang="zh-CN" sz="100" dirty="0">
                <a:solidFill>
                  <a:schemeClr val="bg1"/>
                </a:solidFill>
              </a:rPr>
              <a:t>www.1ppt.com/tubiao/      </a:t>
            </a:r>
          </a:p>
          <a:p>
            <a:pPr lvl="0"/>
            <a:r>
              <a:rPr lang="zh-CN" altLang="en-US" sz="100" dirty="0">
                <a:solidFill>
                  <a:schemeClr val="bg1"/>
                </a:solidFill>
              </a:rPr>
              <a:t>优秀</a:t>
            </a:r>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p>
          <a:p>
            <a:pPr lvl="0"/>
            <a:r>
              <a:rPr lang="en-US" altLang="zh-CN" sz="100" dirty="0">
                <a:solidFill>
                  <a:schemeClr val="bg1"/>
                </a:solidFill>
              </a:rPr>
              <a:t>Word</a:t>
            </a:r>
            <a:r>
              <a:rPr lang="zh-CN" altLang="en-US" sz="100" dirty="0">
                <a:solidFill>
                  <a:schemeClr val="bg1"/>
                </a:solidFill>
              </a:rPr>
              <a:t>教程： </a:t>
            </a:r>
            <a:r>
              <a:rPr lang="en-US" altLang="zh-CN" sz="100" dirty="0">
                <a:solidFill>
                  <a:schemeClr val="bg1"/>
                </a:solidFill>
              </a:rPr>
              <a:t>www.1ppt.com/word/              Excel</a:t>
            </a:r>
            <a:r>
              <a:rPr lang="zh-CN" altLang="en-US" sz="100" dirty="0">
                <a:solidFill>
                  <a:schemeClr val="bg1"/>
                </a:solidFill>
              </a:rPr>
              <a:t>教程：</a:t>
            </a:r>
            <a:r>
              <a:rPr lang="en-US" altLang="zh-CN" sz="100" dirty="0">
                <a:solidFill>
                  <a:schemeClr val="bg1"/>
                </a:solidFill>
              </a:rPr>
              <a:t>www.1ppt.com/excel/  </a:t>
            </a:r>
          </a:p>
          <a:p>
            <a:pPr lvl="0"/>
            <a:r>
              <a:rPr lang="zh-CN" altLang="en-US" sz="100" dirty="0">
                <a:solidFill>
                  <a:schemeClr val="bg1"/>
                </a:solidFill>
              </a:rPr>
              <a:t>资料下载：</a:t>
            </a:r>
            <a:r>
              <a:rPr lang="en-US" altLang="zh-CN" sz="100" dirty="0">
                <a:solidFill>
                  <a:schemeClr val="bg1"/>
                </a:solidFill>
              </a:rPr>
              <a:t>www.1ppt.com/ziliao/                PPT</a:t>
            </a:r>
            <a:r>
              <a:rPr lang="zh-CN" altLang="en-US" sz="100" dirty="0">
                <a:solidFill>
                  <a:schemeClr val="bg1"/>
                </a:solidFill>
              </a:rPr>
              <a:t>课件下载：</a:t>
            </a:r>
            <a:r>
              <a:rPr lang="en-US" altLang="zh-CN" sz="100" dirty="0">
                <a:solidFill>
                  <a:schemeClr val="bg1"/>
                </a:solidFill>
              </a:rPr>
              <a:t>www.1ppt.com/kejian/ </a:t>
            </a:r>
          </a:p>
          <a:p>
            <a:pPr lvl="0"/>
            <a:r>
              <a:rPr lang="zh-CN" altLang="en-US" sz="100" dirty="0">
                <a:solidFill>
                  <a:schemeClr val="bg1"/>
                </a:solidFill>
              </a:rPr>
              <a:t>范文下载：</a:t>
            </a:r>
            <a:r>
              <a:rPr lang="en-US" altLang="zh-CN" sz="100" dirty="0">
                <a:solidFill>
                  <a:schemeClr val="bg1"/>
                </a:solidFill>
              </a:rPr>
              <a:t>www.1ppt.com/fanwen/             </a:t>
            </a:r>
            <a:r>
              <a:rPr lang="zh-CN" altLang="en-US" sz="100" dirty="0">
                <a:solidFill>
                  <a:schemeClr val="bg1"/>
                </a:solidFill>
              </a:rPr>
              <a:t>试卷下载：</a:t>
            </a:r>
            <a:r>
              <a:rPr lang="en-US" altLang="zh-CN" sz="100" dirty="0">
                <a:solidFill>
                  <a:schemeClr val="bg1"/>
                </a:solidFill>
              </a:rPr>
              <a:t>www.1ppt.com/shiti/  </a:t>
            </a:r>
          </a:p>
          <a:p>
            <a:pPr lvl="0"/>
            <a:r>
              <a:rPr lang="zh-CN" altLang="en-US" sz="100" dirty="0">
                <a:solidFill>
                  <a:schemeClr val="bg1"/>
                </a:solidFill>
              </a:rPr>
              <a:t>教案下载：</a:t>
            </a:r>
            <a:r>
              <a:rPr lang="en-US" altLang="zh-CN" sz="100" dirty="0">
                <a:solidFill>
                  <a:schemeClr val="bg1"/>
                </a:solidFill>
              </a:rPr>
              <a:t>www.1ppt.com/jiaoan/        PPT</a:t>
            </a:r>
            <a:r>
              <a:rPr lang="zh-CN" altLang="en-US" sz="100" dirty="0">
                <a:solidFill>
                  <a:schemeClr val="bg1"/>
                </a:solidFill>
              </a:rPr>
              <a:t>论坛：</a:t>
            </a:r>
            <a:r>
              <a:rPr lang="en-US" altLang="zh-CN" sz="100" dirty="0">
                <a:solidFill>
                  <a:schemeClr val="bg1"/>
                </a:solidFill>
              </a:rPr>
              <a:t>www.1ppt.cn</a:t>
            </a:r>
          </a:p>
          <a:p>
            <a:pPr lvl="0"/>
            <a:r>
              <a:rPr lang="en-US" altLang="zh-CN" sz="100" dirty="0">
                <a:solidFill>
                  <a:schemeClr val="bg1"/>
                </a:solidFill>
              </a:rPr>
              <a:t> </a:t>
            </a:r>
            <a:endParaRPr lang="zh-CN" altLang="en-US" sz="1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xStyles>
    <p:titleStyle>
      <a:lvl1pPr algn="ctr" defTabSz="802295" rtl="0" eaLnBrk="1" latinLnBrk="0" hangingPunct="1">
        <a:spcBef>
          <a:spcPct val="0"/>
        </a:spcBef>
        <a:buNone/>
        <a:defRPr sz="3900" kern="1200">
          <a:solidFill>
            <a:schemeClr val="tx1"/>
          </a:solidFill>
          <a:latin typeface="+mj-lt"/>
          <a:ea typeface="+mj-ea"/>
          <a:cs typeface="+mj-cs"/>
        </a:defRPr>
      </a:lvl1pPr>
    </p:titleStyle>
    <p:bodyStyle>
      <a:lvl1pPr marL="300860" indent="-300860" algn="l" defTabSz="802295"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651864" indent="-250717" algn="l" defTabSz="802295" rtl="0" eaLnBrk="1" latinLnBrk="0" hangingPunct="1">
        <a:spcBef>
          <a:spcPct val="20000"/>
        </a:spcBef>
        <a:buFont typeface="Arial" pitchFamily="34" charset="0"/>
        <a:buChar char="–"/>
        <a:defRPr sz="2500" kern="1200">
          <a:solidFill>
            <a:schemeClr val="tx1"/>
          </a:solidFill>
          <a:latin typeface="+mn-lt"/>
          <a:ea typeface="+mn-ea"/>
          <a:cs typeface="+mn-cs"/>
        </a:defRPr>
      </a:lvl2pPr>
      <a:lvl3pPr marL="1002868" indent="-200574" algn="l" defTabSz="802295" rtl="0" eaLnBrk="1" latinLnBrk="0" hangingPunct="1">
        <a:spcBef>
          <a:spcPct val="20000"/>
        </a:spcBef>
        <a:buFont typeface="Arial" pitchFamily="34" charset="0"/>
        <a:buChar char="•"/>
        <a:defRPr sz="2100" kern="1200">
          <a:solidFill>
            <a:schemeClr val="tx1"/>
          </a:solidFill>
          <a:latin typeface="+mn-lt"/>
          <a:ea typeface="+mn-ea"/>
          <a:cs typeface="+mn-cs"/>
        </a:defRPr>
      </a:lvl3pPr>
      <a:lvl4pPr marL="1404015"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05163"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206310"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07457"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08605"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09752"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802295" rtl="0" eaLnBrk="1" latinLnBrk="0" hangingPunct="1">
        <a:defRPr sz="1600" kern="1200">
          <a:solidFill>
            <a:schemeClr val="tx1"/>
          </a:solidFill>
          <a:latin typeface="+mn-lt"/>
          <a:ea typeface="+mn-ea"/>
          <a:cs typeface="+mn-cs"/>
        </a:defRPr>
      </a:lvl1pPr>
      <a:lvl2pPr marL="401147" algn="l" defTabSz="802295" rtl="0" eaLnBrk="1" latinLnBrk="0" hangingPunct="1">
        <a:defRPr sz="1600" kern="1200">
          <a:solidFill>
            <a:schemeClr val="tx1"/>
          </a:solidFill>
          <a:latin typeface="+mn-lt"/>
          <a:ea typeface="+mn-ea"/>
          <a:cs typeface="+mn-cs"/>
        </a:defRPr>
      </a:lvl2pPr>
      <a:lvl3pPr marL="802295" algn="l" defTabSz="802295" rtl="0" eaLnBrk="1" latinLnBrk="0" hangingPunct="1">
        <a:defRPr sz="1600" kern="1200">
          <a:solidFill>
            <a:schemeClr val="tx1"/>
          </a:solidFill>
          <a:latin typeface="+mn-lt"/>
          <a:ea typeface="+mn-ea"/>
          <a:cs typeface="+mn-cs"/>
        </a:defRPr>
      </a:lvl3pPr>
      <a:lvl4pPr marL="1203442" algn="l" defTabSz="802295" rtl="0" eaLnBrk="1" latinLnBrk="0" hangingPunct="1">
        <a:defRPr sz="1600" kern="1200">
          <a:solidFill>
            <a:schemeClr val="tx1"/>
          </a:solidFill>
          <a:latin typeface="+mn-lt"/>
          <a:ea typeface="+mn-ea"/>
          <a:cs typeface="+mn-cs"/>
        </a:defRPr>
      </a:lvl4pPr>
      <a:lvl5pPr marL="1604589" algn="l" defTabSz="802295" rtl="0" eaLnBrk="1" latinLnBrk="0" hangingPunct="1">
        <a:defRPr sz="1600" kern="1200">
          <a:solidFill>
            <a:schemeClr val="tx1"/>
          </a:solidFill>
          <a:latin typeface="+mn-lt"/>
          <a:ea typeface="+mn-ea"/>
          <a:cs typeface="+mn-cs"/>
        </a:defRPr>
      </a:lvl5pPr>
      <a:lvl6pPr marL="2005736" algn="l" defTabSz="802295" rtl="0" eaLnBrk="1" latinLnBrk="0" hangingPunct="1">
        <a:defRPr sz="1600" kern="1200">
          <a:solidFill>
            <a:schemeClr val="tx1"/>
          </a:solidFill>
          <a:latin typeface="+mn-lt"/>
          <a:ea typeface="+mn-ea"/>
          <a:cs typeface="+mn-cs"/>
        </a:defRPr>
      </a:lvl6pPr>
      <a:lvl7pPr marL="2406884" algn="l" defTabSz="802295" rtl="0" eaLnBrk="1" latinLnBrk="0" hangingPunct="1">
        <a:defRPr sz="1600" kern="1200">
          <a:solidFill>
            <a:schemeClr val="tx1"/>
          </a:solidFill>
          <a:latin typeface="+mn-lt"/>
          <a:ea typeface="+mn-ea"/>
          <a:cs typeface="+mn-cs"/>
        </a:defRPr>
      </a:lvl7pPr>
      <a:lvl8pPr marL="2808031" algn="l" defTabSz="802295" rtl="0" eaLnBrk="1" latinLnBrk="0" hangingPunct="1">
        <a:defRPr sz="1600" kern="1200">
          <a:solidFill>
            <a:schemeClr val="tx1"/>
          </a:solidFill>
          <a:latin typeface="+mn-lt"/>
          <a:ea typeface="+mn-ea"/>
          <a:cs typeface="+mn-cs"/>
        </a:defRPr>
      </a:lvl8pPr>
      <a:lvl9pPr marL="3209178" algn="l" defTabSz="802295"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5.wmf"/><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2.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7.bin"/><Relationship Id="rId14" Type="http://schemas.openxmlformats.org/officeDocument/2006/relationships/image" Target="../media/image16.w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21.w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w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3.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2.wmf"/></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603"/>
          <p:cNvSpPr txBox="1"/>
          <p:nvPr/>
        </p:nvSpPr>
        <p:spPr bwMode="auto">
          <a:xfrm>
            <a:off x="540122" y="2376140"/>
            <a:ext cx="8511789" cy="622048"/>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r>
              <a:rPr lang="zh-CN" altLang="en-US" sz="3600" dirty="0">
                <a:solidFill>
                  <a:schemeClr val="tx1"/>
                </a:solidFill>
              </a:rPr>
              <a:t>基于</a:t>
            </a:r>
            <a:r>
              <a:rPr lang="en-US" altLang="zh-CN" sz="3600" dirty="0">
                <a:solidFill>
                  <a:schemeClr val="tx1"/>
                </a:solidFill>
              </a:rPr>
              <a:t>Kalman</a:t>
            </a:r>
            <a:r>
              <a:rPr lang="zh-CN" altLang="en-US" sz="3600" dirty="0">
                <a:solidFill>
                  <a:schemeClr val="tx1"/>
                </a:solidFill>
              </a:rPr>
              <a:t>滤波的机动目标跟踪仿真</a:t>
            </a:r>
          </a:p>
        </p:txBody>
      </p:sp>
      <p:sp>
        <p:nvSpPr>
          <p:cNvPr id="3" name="TextBox 603"/>
          <p:cNvSpPr txBox="1"/>
          <p:nvPr/>
        </p:nvSpPr>
        <p:spPr bwMode="auto">
          <a:xfrm>
            <a:off x="900162" y="3096220"/>
            <a:ext cx="1800200" cy="252716"/>
          </a:xfrm>
          <a:prstGeom prst="rect">
            <a:avLst/>
          </a:prstGeom>
          <a:noFill/>
        </p:spPr>
        <p:txBody>
          <a:bodyPr wrap="squar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r>
              <a:rPr lang="zh-CN" altLang="en-US" sz="1200" dirty="0">
                <a:solidFill>
                  <a:schemeClr val="tx1"/>
                </a:solidFill>
              </a:rPr>
              <a:t>演讲人：樊安斐</a:t>
            </a:r>
          </a:p>
        </p:txBody>
      </p:sp>
      <p:sp>
        <p:nvSpPr>
          <p:cNvPr id="6" name="TextBox 603"/>
          <p:cNvSpPr txBox="1"/>
          <p:nvPr/>
        </p:nvSpPr>
        <p:spPr bwMode="auto">
          <a:xfrm>
            <a:off x="165969" y="250302"/>
            <a:ext cx="3818195" cy="437382"/>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r>
              <a:rPr lang="zh-CN" altLang="en-US" sz="1600" dirty="0">
                <a:solidFill>
                  <a:srgbClr val="2259AA"/>
                </a:solidFill>
              </a:rPr>
              <a:t>湖南理工学院</a:t>
            </a:r>
            <a:endParaRPr lang="en-US" altLang="zh-CN" sz="1600" dirty="0">
              <a:solidFill>
                <a:srgbClr val="2259AA"/>
              </a:solidFill>
            </a:endParaRPr>
          </a:p>
          <a:p>
            <a:r>
              <a:rPr lang="en-US" altLang="zh-CN" sz="800" dirty="0">
                <a:solidFill>
                  <a:srgbClr val="2259AA"/>
                </a:solidFill>
              </a:rPr>
              <a:t>Hunan Institute of Science and Technology</a:t>
            </a:r>
            <a:endParaRPr lang="zh-CN" altLang="en-US" sz="800" dirty="0">
              <a:solidFill>
                <a:srgbClr val="2259AA"/>
              </a:solidFill>
            </a:endParaRPr>
          </a:p>
        </p:txBody>
      </p:sp>
      <p:pic>
        <p:nvPicPr>
          <p:cNvPr id="5" name="图片 4">
            <a:extLst>
              <a:ext uri="{FF2B5EF4-FFF2-40B4-BE49-F238E27FC236}">
                <a16:creationId xmlns:a16="http://schemas.microsoft.com/office/drawing/2014/main" id="{35AC5E57-A2AE-47C8-9545-87C1131ECEF6}"/>
              </a:ext>
            </a:extLst>
          </p:cNvPr>
          <p:cNvPicPr>
            <a:picLocks noChangeAspect="1"/>
          </p:cNvPicPr>
          <p:nvPr/>
        </p:nvPicPr>
        <p:blipFill>
          <a:blip r:embed="rId4"/>
          <a:stretch>
            <a:fillRect/>
          </a:stretch>
        </p:blipFill>
        <p:spPr>
          <a:xfrm>
            <a:off x="7498441" y="35221"/>
            <a:ext cx="1264707" cy="1332807"/>
          </a:xfrm>
          <a:prstGeom prst="rect">
            <a:avLst/>
          </a:prstGeom>
        </p:spPr>
      </p:pic>
    </p:spTree>
    <p:extLst>
      <p:ext uri="{BB962C8B-B14F-4D97-AF65-F5344CB8AC3E}">
        <p14:creationId xmlns:p14="http://schemas.microsoft.com/office/powerpoint/2010/main" val="74475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2"/>
                                        </p:tgtEl>
                                        <p:attrNameLst>
                                          <p:attrName>ppt_y</p:attrName>
                                        </p:attrNameLst>
                                      </p:cBhvr>
                                      <p:tavLst>
                                        <p:tav tm="0">
                                          <p:val>
                                            <p:strVal val="#ppt_y"/>
                                          </p:val>
                                        </p:tav>
                                        <p:tav tm="100000">
                                          <p:val>
                                            <p:strVal val="#ppt_y"/>
                                          </p:val>
                                        </p:tav>
                                      </p:tavLst>
                                    </p:anim>
                                    <p:anim calcmode="lin" valueType="num">
                                      <p:cBhvr>
                                        <p:cTn id="15"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2"/>
                                        </p:tgtEl>
                                      </p:cBhvr>
                                    </p:animEffect>
                                  </p:childTnLst>
                                </p:cTn>
                              </p:par>
                            </p:childTnLst>
                          </p:cTn>
                        </p:par>
                        <p:par>
                          <p:cTn id="18" fill="hold">
                            <p:stCondLst>
                              <p:cond delay="2400"/>
                            </p:stCondLst>
                            <p:childTnLst>
                              <p:par>
                                <p:cTn id="19" presetID="42" presetClass="entr" presetSubtype="0"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extLst>
    <p:ext uri="{E180D4A7-C9FB-4DFB-919C-405C955672EB}">
      <p14:showEvtLst xmlns:p14="http://schemas.microsoft.com/office/powerpoint/2010/main">
        <p14:playEvt time="0" objId="9"/>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0"/>
          <p:cNvSpPr txBox="1"/>
          <p:nvPr/>
        </p:nvSpPr>
        <p:spPr>
          <a:xfrm>
            <a:off x="2251307" y="4520050"/>
            <a:ext cx="812343" cy="520263"/>
          </a:xfrm>
          <a:prstGeom prst="rect">
            <a:avLst/>
          </a:prstGeom>
          <a:noFill/>
        </p:spPr>
        <p:txBody>
          <a:bodyPr wrap="square" lIns="67391" tIns="33696" rIns="67391" bIns="33696" rtlCol="0">
            <a:spAutoFit/>
          </a:bodyPr>
          <a:lstStyle/>
          <a:p>
            <a:pPr algn="ctr"/>
            <a:r>
              <a:rPr lang="en-US" altLang="zh-CN" sz="2900" dirty="0">
                <a:solidFill>
                  <a:schemeClr val="bg1"/>
                </a:solidFill>
                <a:latin typeface="微软雅黑" charset="0"/>
                <a:ea typeface="微软雅黑" charset="0"/>
                <a:cs typeface="微软雅黑" charset="0"/>
              </a:rPr>
              <a:t>01</a:t>
            </a:r>
            <a:endParaRPr lang="zh-CN" altLang="en-US" sz="2900" dirty="0">
              <a:solidFill>
                <a:schemeClr val="bg1"/>
              </a:solidFill>
              <a:latin typeface="微软雅黑" charset="0"/>
              <a:ea typeface="微软雅黑" charset="0"/>
              <a:cs typeface="微软雅黑" charset="0"/>
            </a:endParaRPr>
          </a:p>
        </p:txBody>
      </p:sp>
      <p:sp>
        <p:nvSpPr>
          <p:cNvPr id="8" name="文本框 11"/>
          <p:cNvSpPr txBox="1"/>
          <p:nvPr/>
        </p:nvSpPr>
        <p:spPr>
          <a:xfrm>
            <a:off x="3173043" y="4520050"/>
            <a:ext cx="812343" cy="520263"/>
          </a:xfrm>
          <a:prstGeom prst="rect">
            <a:avLst/>
          </a:prstGeom>
          <a:noFill/>
        </p:spPr>
        <p:txBody>
          <a:bodyPr wrap="square" lIns="67391" tIns="33696" rIns="67391" bIns="33696" rtlCol="0">
            <a:spAutoFit/>
          </a:bodyPr>
          <a:lstStyle/>
          <a:p>
            <a:pPr algn="ctr"/>
            <a:r>
              <a:rPr lang="en-US" altLang="zh-CN" sz="2900" dirty="0">
                <a:solidFill>
                  <a:schemeClr val="bg1"/>
                </a:solidFill>
                <a:latin typeface="微软雅黑" charset="0"/>
                <a:ea typeface="微软雅黑" charset="0"/>
                <a:cs typeface="微软雅黑" charset="0"/>
              </a:rPr>
              <a:t>02</a:t>
            </a:r>
            <a:endParaRPr lang="zh-CN" altLang="en-US" sz="2900" dirty="0">
              <a:solidFill>
                <a:schemeClr val="bg1"/>
              </a:solidFill>
              <a:latin typeface="微软雅黑" charset="0"/>
              <a:ea typeface="微软雅黑" charset="0"/>
              <a:cs typeface="微软雅黑" charset="0"/>
            </a:endParaRPr>
          </a:p>
        </p:txBody>
      </p:sp>
      <p:sp>
        <p:nvSpPr>
          <p:cNvPr id="9" name="文本框 12"/>
          <p:cNvSpPr txBox="1"/>
          <p:nvPr/>
        </p:nvSpPr>
        <p:spPr>
          <a:xfrm>
            <a:off x="4094780" y="4520050"/>
            <a:ext cx="812343" cy="520263"/>
          </a:xfrm>
          <a:prstGeom prst="rect">
            <a:avLst/>
          </a:prstGeom>
          <a:noFill/>
        </p:spPr>
        <p:txBody>
          <a:bodyPr wrap="square" lIns="67391" tIns="33696" rIns="67391" bIns="33696" rtlCol="0">
            <a:spAutoFit/>
          </a:bodyPr>
          <a:lstStyle/>
          <a:p>
            <a:pPr algn="ctr"/>
            <a:r>
              <a:rPr lang="en-US" altLang="zh-CN" sz="2900" dirty="0">
                <a:solidFill>
                  <a:schemeClr val="bg1"/>
                </a:solidFill>
                <a:latin typeface="微软雅黑" charset="0"/>
                <a:ea typeface="微软雅黑" charset="0"/>
                <a:cs typeface="微软雅黑" charset="0"/>
              </a:rPr>
              <a:t>03</a:t>
            </a:r>
            <a:endParaRPr lang="zh-CN" altLang="en-US" sz="2900" dirty="0">
              <a:solidFill>
                <a:schemeClr val="bg1"/>
              </a:solidFill>
              <a:latin typeface="微软雅黑" charset="0"/>
              <a:ea typeface="微软雅黑" charset="0"/>
              <a:cs typeface="微软雅黑" charset="0"/>
            </a:endParaRPr>
          </a:p>
        </p:txBody>
      </p:sp>
      <p:sp>
        <p:nvSpPr>
          <p:cNvPr id="10" name="文本框 13"/>
          <p:cNvSpPr txBox="1"/>
          <p:nvPr/>
        </p:nvSpPr>
        <p:spPr>
          <a:xfrm>
            <a:off x="5016517" y="4520050"/>
            <a:ext cx="812343" cy="520263"/>
          </a:xfrm>
          <a:prstGeom prst="rect">
            <a:avLst/>
          </a:prstGeom>
          <a:noFill/>
        </p:spPr>
        <p:txBody>
          <a:bodyPr wrap="square" lIns="67391" tIns="33696" rIns="67391" bIns="33696" rtlCol="0">
            <a:spAutoFit/>
          </a:bodyPr>
          <a:lstStyle/>
          <a:p>
            <a:pPr algn="ctr"/>
            <a:r>
              <a:rPr lang="en-US" altLang="zh-CN" sz="2900" dirty="0">
                <a:solidFill>
                  <a:schemeClr val="bg1"/>
                </a:solidFill>
                <a:latin typeface="微软雅黑" charset="0"/>
                <a:ea typeface="微软雅黑" charset="0"/>
                <a:cs typeface="微软雅黑" charset="0"/>
              </a:rPr>
              <a:t>04</a:t>
            </a:r>
            <a:endParaRPr lang="zh-CN" altLang="en-US" sz="2900" dirty="0">
              <a:solidFill>
                <a:schemeClr val="bg1"/>
              </a:solidFill>
              <a:latin typeface="微软雅黑" charset="0"/>
              <a:ea typeface="微软雅黑" charset="0"/>
              <a:cs typeface="微软雅黑" charset="0"/>
            </a:endParaRPr>
          </a:p>
        </p:txBody>
      </p:sp>
      <p:sp>
        <p:nvSpPr>
          <p:cNvPr id="11" name="文本框 14"/>
          <p:cNvSpPr txBox="1"/>
          <p:nvPr/>
        </p:nvSpPr>
        <p:spPr>
          <a:xfrm>
            <a:off x="5938254" y="4520050"/>
            <a:ext cx="812343" cy="520263"/>
          </a:xfrm>
          <a:prstGeom prst="rect">
            <a:avLst/>
          </a:prstGeom>
          <a:noFill/>
        </p:spPr>
        <p:txBody>
          <a:bodyPr wrap="square" lIns="67391" tIns="33696" rIns="67391" bIns="33696" rtlCol="0">
            <a:spAutoFit/>
          </a:bodyPr>
          <a:lstStyle/>
          <a:p>
            <a:pPr algn="ctr"/>
            <a:r>
              <a:rPr lang="en-US" altLang="zh-CN" sz="2900" dirty="0">
                <a:solidFill>
                  <a:schemeClr val="bg1"/>
                </a:solidFill>
                <a:latin typeface="微软雅黑" charset="0"/>
                <a:ea typeface="微软雅黑" charset="0"/>
                <a:cs typeface="微软雅黑" charset="0"/>
              </a:rPr>
              <a:t>05</a:t>
            </a:r>
            <a:endParaRPr lang="zh-CN" altLang="en-US" sz="2900" dirty="0">
              <a:solidFill>
                <a:schemeClr val="bg1"/>
              </a:solidFill>
              <a:latin typeface="微软雅黑" charset="0"/>
              <a:ea typeface="微软雅黑" charset="0"/>
              <a:cs typeface="微软雅黑" charset="0"/>
            </a:endParaRPr>
          </a:p>
        </p:txBody>
      </p:sp>
      <p:sp>
        <p:nvSpPr>
          <p:cNvPr id="12" name="矩形 11"/>
          <p:cNvSpPr/>
          <p:nvPr/>
        </p:nvSpPr>
        <p:spPr>
          <a:xfrm>
            <a:off x="2448478" y="3288184"/>
            <a:ext cx="418001" cy="610744"/>
          </a:xfrm>
          <a:prstGeom prst="rect">
            <a:avLst/>
          </a:prstGeom>
        </p:spPr>
        <p:txBody>
          <a:bodyPr wrap="none" lIns="67391" tIns="33696" rIns="67391" bIns="33696">
            <a:spAutoFit/>
          </a:bodyPr>
          <a:lstStyle/>
          <a:p>
            <a:pPr algn="ctr"/>
            <a:r>
              <a:rPr lang="en-US" altLang="zh-CN" sz="3500" dirty="0">
                <a:solidFill>
                  <a:schemeClr val="bg1"/>
                </a:solidFill>
                <a:latin typeface="微软雅黑" charset="0"/>
                <a:ea typeface="微软雅黑" charset="0"/>
                <a:cs typeface="微软雅黑" charset="0"/>
              </a:rPr>
              <a:t>Z</a:t>
            </a:r>
          </a:p>
        </p:txBody>
      </p:sp>
      <p:sp>
        <p:nvSpPr>
          <p:cNvPr id="13" name="矩形 12"/>
          <p:cNvSpPr/>
          <p:nvPr/>
        </p:nvSpPr>
        <p:spPr>
          <a:xfrm>
            <a:off x="3370214" y="2793486"/>
            <a:ext cx="418001" cy="610744"/>
          </a:xfrm>
          <a:prstGeom prst="rect">
            <a:avLst/>
          </a:prstGeom>
        </p:spPr>
        <p:txBody>
          <a:bodyPr wrap="none" lIns="67391" tIns="33696" rIns="67391" bIns="33696">
            <a:spAutoFit/>
          </a:bodyPr>
          <a:lstStyle/>
          <a:p>
            <a:pPr algn="ctr"/>
            <a:r>
              <a:rPr lang="en-US" altLang="zh-CN" sz="3500" dirty="0">
                <a:solidFill>
                  <a:schemeClr val="bg1"/>
                </a:solidFill>
                <a:latin typeface="微软雅黑" charset="0"/>
                <a:ea typeface="微软雅黑" charset="0"/>
                <a:cs typeface="微软雅黑" charset="0"/>
              </a:rPr>
              <a:t>Z</a:t>
            </a:r>
          </a:p>
        </p:txBody>
      </p:sp>
      <p:sp>
        <p:nvSpPr>
          <p:cNvPr id="14" name="矩形 13"/>
          <p:cNvSpPr/>
          <p:nvPr/>
        </p:nvSpPr>
        <p:spPr>
          <a:xfrm>
            <a:off x="4291950" y="2276388"/>
            <a:ext cx="418001" cy="610744"/>
          </a:xfrm>
          <a:prstGeom prst="rect">
            <a:avLst/>
          </a:prstGeom>
        </p:spPr>
        <p:txBody>
          <a:bodyPr wrap="none" lIns="67391" tIns="33696" rIns="67391" bIns="33696">
            <a:spAutoFit/>
          </a:bodyPr>
          <a:lstStyle/>
          <a:p>
            <a:pPr algn="ctr"/>
            <a:r>
              <a:rPr lang="en-US" altLang="zh-CN" sz="3500" dirty="0">
                <a:solidFill>
                  <a:schemeClr val="bg1"/>
                </a:solidFill>
                <a:latin typeface="微软雅黑" charset="0"/>
                <a:ea typeface="微软雅黑" charset="0"/>
                <a:cs typeface="微软雅黑" charset="0"/>
              </a:rPr>
              <a:t>Z</a:t>
            </a:r>
          </a:p>
        </p:txBody>
      </p:sp>
      <p:sp>
        <p:nvSpPr>
          <p:cNvPr id="15" name="矩形 14"/>
          <p:cNvSpPr/>
          <p:nvPr/>
        </p:nvSpPr>
        <p:spPr>
          <a:xfrm>
            <a:off x="5213689" y="2794265"/>
            <a:ext cx="418001" cy="610744"/>
          </a:xfrm>
          <a:prstGeom prst="rect">
            <a:avLst/>
          </a:prstGeom>
        </p:spPr>
        <p:txBody>
          <a:bodyPr wrap="none" lIns="67391" tIns="33696" rIns="67391" bIns="33696">
            <a:spAutoFit/>
          </a:bodyPr>
          <a:lstStyle/>
          <a:p>
            <a:pPr algn="ctr"/>
            <a:r>
              <a:rPr lang="en-US" altLang="zh-CN" sz="3500" dirty="0">
                <a:solidFill>
                  <a:schemeClr val="bg1"/>
                </a:solidFill>
                <a:latin typeface="微软雅黑" charset="0"/>
                <a:ea typeface="微软雅黑" charset="0"/>
                <a:cs typeface="微软雅黑" charset="0"/>
              </a:rPr>
              <a:t>Z</a:t>
            </a:r>
          </a:p>
        </p:txBody>
      </p:sp>
      <p:sp>
        <p:nvSpPr>
          <p:cNvPr id="22" name="矩形 21"/>
          <p:cNvSpPr/>
          <p:nvPr/>
        </p:nvSpPr>
        <p:spPr>
          <a:xfrm>
            <a:off x="252090" y="28790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603"/>
          <p:cNvSpPr txBox="1"/>
          <p:nvPr/>
        </p:nvSpPr>
        <p:spPr bwMode="auto">
          <a:xfrm>
            <a:off x="368720" y="287908"/>
            <a:ext cx="1915431" cy="375827"/>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zh-CN" altLang="en-US" sz="2000" b="1" dirty="0">
                <a:solidFill>
                  <a:schemeClr val="tx1"/>
                </a:solidFill>
                <a:latin typeface="黑体" panose="02010609060101010101" pitchFamily="49" charset="-122"/>
                <a:ea typeface="黑体" panose="02010609060101010101" pitchFamily="49" charset="-122"/>
              </a:rPr>
              <a:t>基本运动方程</a:t>
            </a:r>
            <a:endParaRPr lang="zh-CN" altLang="en-US" sz="20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4" name="Content Placeholder 2"/>
          <p:cNvSpPr txBox="1">
            <a:spLocks/>
          </p:cNvSpPr>
          <p:nvPr/>
        </p:nvSpPr>
        <p:spPr>
          <a:xfrm>
            <a:off x="4548238" y="1440036"/>
            <a:ext cx="3862470" cy="3500310"/>
          </a:xfrm>
          <a:prstGeom prst="rect">
            <a:avLst/>
          </a:prstGeom>
        </p:spPr>
        <p:txBody>
          <a:bodyPr vert="horz" lIns="67391" tIns="33696" rIns="67391" bIns="33696"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800" dirty="0">
                <a:solidFill>
                  <a:schemeClr val="tx1"/>
                </a:solidFill>
                <a:latin typeface="黑体" panose="02010609060101010101" pitchFamily="49" charset="-122"/>
                <a:ea typeface="黑体" panose="02010609060101010101" pitchFamily="49" charset="-122"/>
              </a:rPr>
              <a:t>机动目标：坐标（</a:t>
            </a:r>
            <a:r>
              <a:rPr lang="en-US" altLang="zh-CN" sz="1800" dirty="0">
                <a:solidFill>
                  <a:schemeClr val="tx1"/>
                </a:solidFill>
                <a:latin typeface="黑体" panose="02010609060101010101" pitchFamily="49" charset="-122"/>
                <a:ea typeface="黑体" panose="02010609060101010101" pitchFamily="49" charset="-122"/>
              </a:rPr>
              <a:t>x</a:t>
            </a:r>
            <a:r>
              <a:rPr lang="zh-CN" altLang="en-US" sz="1800" dirty="0">
                <a:solidFill>
                  <a:schemeClr val="tx1"/>
                </a:solidFill>
                <a:latin typeface="黑体" panose="02010609060101010101" pitchFamily="49" charset="-122"/>
                <a:ea typeface="黑体" panose="02010609060101010101" pitchFamily="49" charset="-122"/>
              </a:rPr>
              <a:t>，</a:t>
            </a:r>
            <a:r>
              <a:rPr lang="en-US" altLang="zh-CN" sz="1800" dirty="0">
                <a:solidFill>
                  <a:schemeClr val="tx1"/>
                </a:solidFill>
                <a:latin typeface="黑体" panose="02010609060101010101" pitchFamily="49" charset="-122"/>
                <a:ea typeface="黑体" panose="02010609060101010101" pitchFamily="49" charset="-122"/>
              </a:rPr>
              <a:t>y</a:t>
            </a:r>
            <a:r>
              <a:rPr lang="zh-CN" altLang="en-US" sz="1800" dirty="0">
                <a:solidFill>
                  <a:schemeClr val="tx1"/>
                </a:solidFill>
                <a:latin typeface="黑体" panose="02010609060101010101" pitchFamily="49" charset="-122"/>
                <a:ea typeface="黑体" panose="02010609060101010101" pitchFamily="49" charset="-122"/>
              </a:rPr>
              <a:t>，</a:t>
            </a:r>
            <a:r>
              <a:rPr lang="en-US" altLang="zh-CN" sz="1800" dirty="0">
                <a:solidFill>
                  <a:schemeClr val="tx1"/>
                </a:solidFill>
                <a:latin typeface="黑体" panose="02010609060101010101" pitchFamily="49" charset="-122"/>
                <a:ea typeface="黑体" panose="02010609060101010101" pitchFamily="49" charset="-122"/>
              </a:rPr>
              <a:t>z</a:t>
            </a:r>
            <a:r>
              <a:rPr lang="zh-CN" altLang="en-US" sz="1800" dirty="0">
                <a:solidFill>
                  <a:schemeClr val="tx1"/>
                </a:solidFill>
                <a:latin typeface="黑体" panose="02010609060101010101" pitchFamily="49" charset="-122"/>
                <a:ea typeface="黑体" panose="02010609060101010101" pitchFamily="49" charset="-122"/>
              </a:rPr>
              <a:t>）</a:t>
            </a:r>
            <a:endParaRPr lang="en-US" altLang="zh-CN" sz="1800" dirty="0">
              <a:solidFill>
                <a:schemeClr val="tx1"/>
              </a:solidFill>
              <a:latin typeface="黑体" panose="02010609060101010101" pitchFamily="49" charset="-122"/>
              <a:ea typeface="黑体" panose="02010609060101010101" pitchFamily="49" charset="-122"/>
            </a:endParaRPr>
          </a:p>
          <a:p>
            <a:r>
              <a:rPr lang="zh-CN" altLang="en-US" sz="1800" dirty="0">
                <a:solidFill>
                  <a:schemeClr val="tx1"/>
                </a:solidFill>
                <a:latin typeface="黑体" panose="02010609060101010101" pitchFamily="49" charset="-122"/>
                <a:ea typeface="黑体" panose="02010609060101010101" pitchFamily="49" charset="-122"/>
              </a:rPr>
              <a:t>目标运动可能含有的属性：</a:t>
            </a:r>
            <a:endParaRPr lang="en-US" altLang="zh-CN" sz="1800" dirty="0">
              <a:solidFill>
                <a:schemeClr val="tx1"/>
              </a:solidFill>
              <a:latin typeface="黑体" panose="02010609060101010101" pitchFamily="49" charset="-122"/>
              <a:ea typeface="黑体" panose="02010609060101010101" pitchFamily="49" charset="-122"/>
            </a:endParaRPr>
          </a:p>
          <a:p>
            <a:pPr marL="0" indent="0">
              <a:buNone/>
            </a:pPr>
            <a:r>
              <a:rPr lang="en-US" altLang="zh-CN" sz="1800" dirty="0">
                <a:solidFill>
                  <a:schemeClr val="tx1"/>
                </a:solidFill>
                <a:latin typeface="黑体" panose="02010609060101010101" pitchFamily="49" charset="-122"/>
                <a:ea typeface="黑体" panose="02010609060101010101" pitchFamily="49" charset="-122"/>
              </a:rPr>
              <a:t>   </a:t>
            </a:r>
            <a:r>
              <a:rPr lang="zh-CN" altLang="en-US" sz="1800" dirty="0">
                <a:solidFill>
                  <a:schemeClr val="tx1"/>
                </a:solidFill>
                <a:latin typeface="黑体" panose="02010609060101010101" pitchFamily="49" charset="-122"/>
                <a:ea typeface="黑体" panose="02010609060101010101" pitchFamily="49" charset="-122"/>
              </a:rPr>
              <a:t>不同方向的速度</a:t>
            </a:r>
            <a:endParaRPr lang="en-US" altLang="zh-CN" sz="1800" dirty="0">
              <a:solidFill>
                <a:schemeClr val="tx1"/>
              </a:solidFill>
              <a:latin typeface="黑体" panose="02010609060101010101" pitchFamily="49" charset="-122"/>
              <a:ea typeface="黑体" panose="02010609060101010101" pitchFamily="49" charset="-122"/>
            </a:endParaRPr>
          </a:p>
          <a:p>
            <a:pPr marL="0" indent="0">
              <a:buNone/>
            </a:pPr>
            <a:r>
              <a:rPr lang="en-US" altLang="zh-CN" sz="1800" dirty="0">
                <a:solidFill>
                  <a:schemeClr val="tx1"/>
                </a:solidFill>
                <a:latin typeface="黑体" panose="02010609060101010101" pitchFamily="49" charset="-122"/>
                <a:ea typeface="黑体" panose="02010609060101010101" pitchFamily="49" charset="-122"/>
              </a:rPr>
              <a:t>   </a:t>
            </a:r>
            <a:r>
              <a:rPr lang="zh-CN" altLang="en-US" sz="1800" dirty="0">
                <a:solidFill>
                  <a:schemeClr val="tx1"/>
                </a:solidFill>
                <a:latin typeface="黑体" panose="02010609060101010101" pitchFamily="49" charset="-122"/>
                <a:ea typeface="黑体" panose="02010609060101010101" pitchFamily="49" charset="-122"/>
              </a:rPr>
              <a:t>不同方向的加速度</a:t>
            </a:r>
            <a:endParaRPr lang="en-US" altLang="zh-CN" sz="1800" dirty="0">
              <a:solidFill>
                <a:schemeClr val="tx1"/>
              </a:solidFill>
              <a:latin typeface="黑体" panose="02010609060101010101" pitchFamily="49" charset="-122"/>
              <a:ea typeface="黑体" panose="02010609060101010101" pitchFamily="49" charset="-122"/>
            </a:endParaRPr>
          </a:p>
          <a:p>
            <a:pPr marL="0" indent="0">
              <a:buNone/>
            </a:pPr>
            <a:r>
              <a:rPr lang="zh-CN" altLang="en-US" sz="1800" dirty="0">
                <a:solidFill>
                  <a:schemeClr val="tx1"/>
                </a:solidFill>
                <a:latin typeface="黑体" panose="02010609060101010101" pitchFamily="49" charset="-122"/>
                <a:ea typeface="黑体" panose="02010609060101010101" pitchFamily="49" charset="-122"/>
              </a:rPr>
              <a:t>   转向参数</a:t>
            </a:r>
            <a:endParaRPr lang="en-US" altLang="zh-CN" sz="1800" dirty="0">
              <a:solidFill>
                <a:schemeClr val="tx1"/>
              </a:solidFill>
              <a:latin typeface="黑体" panose="02010609060101010101" pitchFamily="49" charset="-122"/>
              <a:ea typeface="黑体" panose="02010609060101010101" pitchFamily="49" charset="-122"/>
            </a:endParaRPr>
          </a:p>
          <a:p>
            <a:pPr marL="0" indent="0">
              <a:buNone/>
            </a:pPr>
            <a:r>
              <a:rPr lang="zh-CN" altLang="en-US" sz="1800" dirty="0">
                <a:solidFill>
                  <a:schemeClr val="tx1"/>
                </a:solidFill>
                <a:latin typeface="黑体" panose="02010609060101010101" pitchFamily="49" charset="-122"/>
                <a:ea typeface="黑体" panose="02010609060101010101" pitchFamily="49" charset="-122"/>
              </a:rPr>
              <a:t>   转角参数</a:t>
            </a:r>
            <a:endParaRPr lang="en-US" altLang="zh-CN" sz="1800" dirty="0">
              <a:solidFill>
                <a:schemeClr val="tx1"/>
              </a:solidFill>
              <a:latin typeface="黑体" panose="02010609060101010101" pitchFamily="49" charset="-122"/>
              <a:ea typeface="黑体" panose="02010609060101010101" pitchFamily="49" charset="-122"/>
            </a:endParaRPr>
          </a:p>
          <a:p>
            <a:pPr marL="0" indent="0">
              <a:buNone/>
            </a:pPr>
            <a:r>
              <a:rPr lang="en-US" altLang="zh-CN" sz="1800" dirty="0">
                <a:solidFill>
                  <a:schemeClr val="tx1"/>
                </a:solidFill>
                <a:latin typeface="黑体" panose="02010609060101010101" pitchFamily="49" charset="-122"/>
                <a:ea typeface="黑体" panose="02010609060101010101" pitchFamily="49" charset="-122"/>
              </a:rPr>
              <a:t>   </a:t>
            </a:r>
            <a:endParaRPr lang="zh-CN" altLang="zh-CN" sz="1800" dirty="0">
              <a:solidFill>
                <a:schemeClr val="tx1"/>
              </a:solidFill>
              <a:latin typeface="黑体" panose="02010609060101010101" pitchFamily="49" charset="-122"/>
              <a:ea typeface="黑体" panose="02010609060101010101" pitchFamily="49" charset="-122"/>
            </a:endParaRPr>
          </a:p>
        </p:txBody>
      </p:sp>
      <p:pic>
        <p:nvPicPr>
          <p:cNvPr id="25" name="图片 24"/>
          <p:cNvPicPr>
            <a:picLocks noChangeAspect="1"/>
          </p:cNvPicPr>
          <p:nvPr/>
        </p:nvPicPr>
        <p:blipFill>
          <a:blip r:embed="rId3"/>
          <a:stretch>
            <a:fillRect/>
          </a:stretch>
        </p:blipFill>
        <p:spPr>
          <a:xfrm>
            <a:off x="458209" y="1676140"/>
            <a:ext cx="3833741" cy="1831504"/>
          </a:xfrm>
          <a:prstGeom prst="rect">
            <a:avLst/>
          </a:prstGeom>
        </p:spPr>
      </p:pic>
    </p:spTree>
    <p:extLst>
      <p:ext uri="{BB962C8B-B14F-4D97-AF65-F5344CB8AC3E}">
        <p14:creationId xmlns:p14="http://schemas.microsoft.com/office/powerpoint/2010/main" val="31944943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52090" y="28790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603"/>
          <p:cNvSpPr txBox="1"/>
          <p:nvPr/>
        </p:nvSpPr>
        <p:spPr bwMode="auto">
          <a:xfrm>
            <a:off x="368720" y="287908"/>
            <a:ext cx="2508543" cy="375827"/>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zh-CN" altLang="en-US" sz="2000" b="1" dirty="0">
                <a:solidFill>
                  <a:schemeClr val="tx1"/>
                </a:solidFill>
                <a:latin typeface="黑体" panose="02010609060101010101" pitchFamily="49" charset="-122"/>
                <a:ea typeface="黑体" panose="02010609060101010101" pitchFamily="49" charset="-122"/>
              </a:rPr>
              <a:t>运动方程状态空间</a:t>
            </a:r>
          </a:p>
        </p:txBody>
      </p:sp>
      <p:sp>
        <p:nvSpPr>
          <p:cNvPr id="14" name="矩形 13"/>
          <p:cNvSpPr/>
          <p:nvPr/>
        </p:nvSpPr>
        <p:spPr>
          <a:xfrm>
            <a:off x="253784" y="832099"/>
            <a:ext cx="1928733" cy="338554"/>
          </a:xfrm>
          <a:prstGeom prst="rect">
            <a:avLst/>
          </a:prstGeom>
        </p:spPr>
        <p:txBody>
          <a:bodyPr wrap="none">
            <a:spAutoFit/>
          </a:bodyPr>
          <a:lstStyle/>
          <a:p>
            <a:r>
              <a:rPr lang="zh-CN" altLang="en-US" dirty="0">
                <a:latin typeface="黑体" panose="02010609060101010101" pitchFamily="49" charset="-122"/>
                <a:ea typeface="黑体" panose="02010609060101010101" pitchFamily="49" charset="-122"/>
              </a:rPr>
              <a:t>恒定速度运动模型</a:t>
            </a:r>
            <a:r>
              <a:rPr lang="en-US" altLang="zh-CN" dirty="0">
                <a:latin typeface="黑体" panose="02010609060101010101" pitchFamily="49" charset="-122"/>
                <a:ea typeface="黑体" panose="02010609060101010101" pitchFamily="49" charset="-122"/>
              </a:rPr>
              <a:t>:</a:t>
            </a:r>
            <a:endParaRPr lang="zh-CN" altLang="en-US" dirty="0"/>
          </a:p>
        </p:txBody>
      </p:sp>
      <p:graphicFrame>
        <p:nvGraphicFramePr>
          <p:cNvPr id="20" name="对象 19"/>
          <p:cNvGraphicFramePr>
            <a:graphicFrameLocks noChangeAspect="1"/>
          </p:cNvGraphicFramePr>
          <p:nvPr>
            <p:extLst>
              <p:ext uri="{D42A27DB-BD31-4B8C-83A1-F6EECF244321}">
                <p14:modId xmlns:p14="http://schemas.microsoft.com/office/powerpoint/2010/main" val="3025215675"/>
              </p:ext>
            </p:extLst>
          </p:nvPr>
        </p:nvGraphicFramePr>
        <p:xfrm>
          <a:off x="297809" y="1282796"/>
          <a:ext cx="3084512" cy="912813"/>
        </p:xfrm>
        <a:graphic>
          <a:graphicData uri="http://schemas.openxmlformats.org/presentationml/2006/ole">
            <mc:AlternateContent xmlns:mc="http://schemas.openxmlformats.org/markup-compatibility/2006">
              <mc:Choice xmlns:v="urn:schemas-microsoft-com:vml" Requires="v">
                <p:oleObj name="Equation" r:id="rId3" imgW="1600200" imgH="482400" progId="Equation.DSMT4">
                  <p:embed/>
                </p:oleObj>
              </mc:Choice>
              <mc:Fallback>
                <p:oleObj name="Equation" r:id="rId3" imgW="1600200" imgH="482400" progId="Equation.DSMT4">
                  <p:embed/>
                  <p:pic>
                    <p:nvPicPr>
                      <p:cNvPr id="16" name="对象 15"/>
                      <p:cNvPicPr>
                        <a:picLocks noChangeAspect="1" noChangeArrowheads="1"/>
                      </p:cNvPicPr>
                      <p:nvPr/>
                    </p:nvPicPr>
                    <p:blipFill>
                      <a:blip r:embed="rId4"/>
                      <a:srcRect/>
                      <a:stretch>
                        <a:fillRect/>
                      </a:stretch>
                    </p:blipFill>
                    <p:spPr bwMode="auto">
                      <a:xfrm>
                        <a:off x="297809" y="1282796"/>
                        <a:ext cx="3084512" cy="912813"/>
                      </a:xfrm>
                      <a:prstGeom prst="rect">
                        <a:avLst/>
                      </a:prstGeom>
                      <a:noFill/>
                    </p:spPr>
                  </p:pic>
                </p:oleObj>
              </mc:Fallback>
            </mc:AlternateContent>
          </a:graphicData>
        </a:graphic>
      </p:graphicFrame>
      <p:sp>
        <p:nvSpPr>
          <p:cNvPr id="21" name="矩形 20"/>
          <p:cNvSpPr/>
          <p:nvPr/>
        </p:nvSpPr>
        <p:spPr>
          <a:xfrm>
            <a:off x="258131" y="2318528"/>
            <a:ext cx="2133918" cy="338554"/>
          </a:xfrm>
          <a:prstGeom prst="rect">
            <a:avLst/>
          </a:prstGeom>
        </p:spPr>
        <p:txBody>
          <a:bodyPr wrap="none">
            <a:spAutoFit/>
          </a:bodyPr>
          <a:lstStyle/>
          <a:p>
            <a:r>
              <a:rPr lang="zh-CN" altLang="en-US" dirty="0">
                <a:latin typeface="黑体" panose="02010609060101010101" pitchFamily="49" charset="-122"/>
                <a:ea typeface="黑体" panose="02010609060101010101" pitchFamily="49" charset="-122"/>
              </a:rPr>
              <a:t>恒定加速度运动模型</a:t>
            </a:r>
            <a:r>
              <a:rPr lang="en-US" altLang="zh-CN" dirty="0">
                <a:latin typeface="黑体" panose="02010609060101010101" pitchFamily="49" charset="-122"/>
                <a:ea typeface="黑体" panose="02010609060101010101" pitchFamily="49" charset="-122"/>
              </a:rPr>
              <a:t>:</a:t>
            </a:r>
          </a:p>
        </p:txBody>
      </p:sp>
      <p:graphicFrame>
        <p:nvGraphicFramePr>
          <p:cNvPr id="22" name="对象 21"/>
          <p:cNvGraphicFramePr>
            <a:graphicFrameLocks noChangeAspect="1"/>
          </p:cNvGraphicFramePr>
          <p:nvPr>
            <p:extLst>
              <p:ext uri="{D42A27DB-BD31-4B8C-83A1-F6EECF244321}">
                <p14:modId xmlns:p14="http://schemas.microsoft.com/office/powerpoint/2010/main" val="755738094"/>
              </p:ext>
            </p:extLst>
          </p:nvPr>
        </p:nvGraphicFramePr>
        <p:xfrm>
          <a:off x="247928" y="2844704"/>
          <a:ext cx="3109912" cy="1344612"/>
        </p:xfrm>
        <a:graphic>
          <a:graphicData uri="http://schemas.openxmlformats.org/presentationml/2006/ole">
            <mc:AlternateContent xmlns:mc="http://schemas.openxmlformats.org/markup-compatibility/2006">
              <mc:Choice xmlns:v="urn:schemas-microsoft-com:vml" Requires="v">
                <p:oleObj name="Equation" r:id="rId5" imgW="1612800" imgH="711000" progId="Equation.DSMT4">
                  <p:embed/>
                </p:oleObj>
              </mc:Choice>
              <mc:Fallback>
                <p:oleObj name="Equation" r:id="rId5" imgW="1612800" imgH="711000" progId="Equation.DSMT4">
                  <p:embed/>
                  <p:pic>
                    <p:nvPicPr>
                      <p:cNvPr id="20" name="对象 19"/>
                      <p:cNvPicPr>
                        <a:picLocks noChangeAspect="1" noChangeArrowheads="1"/>
                      </p:cNvPicPr>
                      <p:nvPr/>
                    </p:nvPicPr>
                    <p:blipFill>
                      <a:blip r:embed="rId6"/>
                      <a:srcRect/>
                      <a:stretch>
                        <a:fillRect/>
                      </a:stretch>
                    </p:blipFill>
                    <p:spPr bwMode="auto">
                      <a:xfrm>
                        <a:off x="247928" y="2844704"/>
                        <a:ext cx="3109912" cy="1344612"/>
                      </a:xfrm>
                      <a:prstGeom prst="rect">
                        <a:avLst/>
                      </a:prstGeom>
                      <a:noFill/>
                    </p:spPr>
                  </p:pic>
                </p:oleObj>
              </mc:Fallback>
            </mc:AlternateContent>
          </a:graphicData>
        </a:graphic>
      </p:graphicFrame>
      <p:graphicFrame>
        <p:nvGraphicFramePr>
          <p:cNvPr id="12" name="对象 11">
            <a:extLst>
              <a:ext uri="{FF2B5EF4-FFF2-40B4-BE49-F238E27FC236}">
                <a16:creationId xmlns:a16="http://schemas.microsoft.com/office/drawing/2014/main" id="{B0437524-6590-4A0C-A5A6-12C8B87D63E4}"/>
              </a:ext>
            </a:extLst>
          </p:cNvPr>
          <p:cNvGraphicFramePr>
            <a:graphicFrameLocks noChangeAspect="1"/>
          </p:cNvGraphicFramePr>
          <p:nvPr>
            <p:extLst>
              <p:ext uri="{D42A27DB-BD31-4B8C-83A1-F6EECF244321}">
                <p14:modId xmlns:p14="http://schemas.microsoft.com/office/powerpoint/2010/main" val="1073790016"/>
              </p:ext>
            </p:extLst>
          </p:nvPr>
        </p:nvGraphicFramePr>
        <p:xfrm>
          <a:off x="4096464" y="1481630"/>
          <a:ext cx="1733550" cy="552450"/>
        </p:xfrm>
        <a:graphic>
          <a:graphicData uri="http://schemas.openxmlformats.org/presentationml/2006/ole">
            <mc:AlternateContent xmlns:mc="http://schemas.openxmlformats.org/markup-compatibility/2006">
              <mc:Choice xmlns:v="urn:schemas-microsoft-com:vml" Requires="v">
                <p:oleObj name="Equation" r:id="rId7" imgW="901440" imgH="291960" progId="Equation.DSMT4">
                  <p:embed/>
                </p:oleObj>
              </mc:Choice>
              <mc:Fallback>
                <p:oleObj name="Equation" r:id="rId7" imgW="901440" imgH="291960" progId="Equation.DSMT4">
                  <p:embed/>
                  <p:pic>
                    <p:nvPicPr>
                      <p:cNvPr id="48" name="对象 47"/>
                      <p:cNvPicPr>
                        <a:picLocks noChangeAspect="1" noChangeArrowheads="1"/>
                      </p:cNvPicPr>
                      <p:nvPr/>
                    </p:nvPicPr>
                    <p:blipFill>
                      <a:blip r:embed="rId8"/>
                      <a:srcRect/>
                      <a:stretch>
                        <a:fillRect/>
                      </a:stretch>
                    </p:blipFill>
                    <p:spPr bwMode="auto">
                      <a:xfrm>
                        <a:off x="4096464" y="1481630"/>
                        <a:ext cx="1733550" cy="552450"/>
                      </a:xfrm>
                      <a:prstGeom prst="rect">
                        <a:avLst/>
                      </a:prstGeom>
                      <a:noFill/>
                    </p:spPr>
                  </p:pic>
                </p:oleObj>
              </mc:Fallback>
            </mc:AlternateContent>
          </a:graphicData>
        </a:graphic>
      </p:graphicFrame>
      <p:sp>
        <p:nvSpPr>
          <p:cNvPr id="15" name="矩形 14">
            <a:extLst>
              <a:ext uri="{FF2B5EF4-FFF2-40B4-BE49-F238E27FC236}">
                <a16:creationId xmlns:a16="http://schemas.microsoft.com/office/drawing/2014/main" id="{05FC1169-EB7F-4F13-959B-3C131B5C899E}"/>
              </a:ext>
            </a:extLst>
          </p:cNvPr>
          <p:cNvSpPr/>
          <p:nvPr/>
        </p:nvSpPr>
        <p:spPr>
          <a:xfrm>
            <a:off x="4171010" y="2350879"/>
            <a:ext cx="2031325" cy="338554"/>
          </a:xfrm>
          <a:prstGeom prst="rect">
            <a:avLst/>
          </a:prstGeom>
        </p:spPr>
        <p:txBody>
          <a:bodyPr wrap="none">
            <a:spAutoFit/>
          </a:bodyPr>
          <a:lstStyle/>
          <a:p>
            <a:r>
              <a:rPr lang="zh-CN" altLang="en-US" dirty="0">
                <a:latin typeface="黑体" panose="02010609060101010101" pitchFamily="49" charset="-122"/>
                <a:ea typeface="黑体" panose="02010609060101010101" pitchFamily="49" charset="-122"/>
              </a:rPr>
              <a:t>利用球坐标变换公式</a:t>
            </a:r>
            <a:endParaRPr lang="zh-CN" altLang="en-US" dirty="0"/>
          </a:p>
        </p:txBody>
      </p:sp>
      <p:sp>
        <p:nvSpPr>
          <p:cNvPr id="16" name="矩形 15">
            <a:extLst>
              <a:ext uri="{FF2B5EF4-FFF2-40B4-BE49-F238E27FC236}">
                <a16:creationId xmlns:a16="http://schemas.microsoft.com/office/drawing/2014/main" id="{E2D78C00-573A-416A-80DE-CF3B3C8DE522}"/>
              </a:ext>
            </a:extLst>
          </p:cNvPr>
          <p:cNvSpPr/>
          <p:nvPr/>
        </p:nvSpPr>
        <p:spPr>
          <a:xfrm>
            <a:off x="4140522" y="803596"/>
            <a:ext cx="2133918" cy="338554"/>
          </a:xfrm>
          <a:prstGeom prst="rect">
            <a:avLst/>
          </a:prstGeom>
        </p:spPr>
        <p:txBody>
          <a:bodyPr wrap="none">
            <a:spAutoFit/>
          </a:bodyPr>
          <a:lstStyle/>
          <a:p>
            <a:r>
              <a:rPr lang="zh-CN" altLang="en-US" dirty="0">
                <a:latin typeface="黑体" panose="02010609060101010101" pitchFamily="49" charset="-122"/>
                <a:ea typeface="黑体" panose="02010609060101010101" pitchFamily="49" charset="-122"/>
              </a:rPr>
              <a:t>带有恒定转弯的模型</a:t>
            </a:r>
            <a:r>
              <a:rPr lang="en-US" altLang="zh-CN" dirty="0">
                <a:latin typeface="黑体" panose="02010609060101010101" pitchFamily="49" charset="-122"/>
                <a:ea typeface="黑体" panose="02010609060101010101" pitchFamily="49" charset="-122"/>
              </a:rPr>
              <a:t>:</a:t>
            </a:r>
          </a:p>
        </p:txBody>
      </p:sp>
      <p:graphicFrame>
        <p:nvGraphicFramePr>
          <p:cNvPr id="17" name="对象 16">
            <a:extLst>
              <a:ext uri="{FF2B5EF4-FFF2-40B4-BE49-F238E27FC236}">
                <a16:creationId xmlns:a16="http://schemas.microsoft.com/office/drawing/2014/main" id="{58FB4937-A834-4E13-BA71-4CD981D367FB}"/>
              </a:ext>
            </a:extLst>
          </p:cNvPr>
          <p:cNvGraphicFramePr>
            <a:graphicFrameLocks noChangeAspect="1"/>
          </p:cNvGraphicFramePr>
          <p:nvPr>
            <p:extLst>
              <p:ext uri="{D42A27DB-BD31-4B8C-83A1-F6EECF244321}">
                <p14:modId xmlns:p14="http://schemas.microsoft.com/office/powerpoint/2010/main" val="4158976868"/>
              </p:ext>
            </p:extLst>
          </p:nvPr>
        </p:nvGraphicFramePr>
        <p:xfrm>
          <a:off x="4140522" y="2770581"/>
          <a:ext cx="3378200" cy="1339850"/>
        </p:xfrm>
        <a:graphic>
          <a:graphicData uri="http://schemas.openxmlformats.org/presentationml/2006/ole">
            <mc:AlternateContent xmlns:mc="http://schemas.openxmlformats.org/markup-compatibility/2006">
              <mc:Choice xmlns:v="urn:schemas-microsoft-com:vml" Requires="v">
                <p:oleObj name="Equation" r:id="rId9" imgW="1752480" imgH="711000" progId="Equation.DSMT4">
                  <p:embed/>
                </p:oleObj>
              </mc:Choice>
              <mc:Fallback>
                <p:oleObj name="Equation" r:id="rId9" imgW="1752480" imgH="711000" progId="Equation.DSMT4">
                  <p:embed/>
                  <p:pic>
                    <p:nvPicPr>
                      <p:cNvPr id="49" name="对象 48"/>
                      <p:cNvPicPr>
                        <a:picLocks noChangeAspect="1" noChangeArrowheads="1"/>
                      </p:cNvPicPr>
                      <p:nvPr/>
                    </p:nvPicPr>
                    <p:blipFill>
                      <a:blip r:embed="rId10"/>
                      <a:srcRect/>
                      <a:stretch>
                        <a:fillRect/>
                      </a:stretch>
                    </p:blipFill>
                    <p:spPr bwMode="auto">
                      <a:xfrm>
                        <a:off x="4140522" y="2770581"/>
                        <a:ext cx="3378200" cy="1339850"/>
                      </a:xfrm>
                      <a:prstGeom prst="rect">
                        <a:avLst/>
                      </a:prstGeom>
                      <a:noFill/>
                    </p:spPr>
                  </p:pic>
                </p:oleObj>
              </mc:Fallback>
            </mc:AlternateContent>
          </a:graphicData>
        </a:graphic>
      </p:graphicFrame>
      <p:graphicFrame>
        <p:nvGraphicFramePr>
          <p:cNvPr id="23" name="对象 22">
            <a:extLst>
              <a:ext uri="{FF2B5EF4-FFF2-40B4-BE49-F238E27FC236}">
                <a16:creationId xmlns:a16="http://schemas.microsoft.com/office/drawing/2014/main" id="{76F8BCE9-5CC0-4CA0-B83A-139A90B24B59}"/>
              </a:ext>
            </a:extLst>
          </p:cNvPr>
          <p:cNvGraphicFramePr>
            <a:graphicFrameLocks noChangeAspect="1"/>
          </p:cNvGraphicFramePr>
          <p:nvPr>
            <p:extLst>
              <p:ext uri="{D42A27DB-BD31-4B8C-83A1-F6EECF244321}">
                <p14:modId xmlns:p14="http://schemas.microsoft.com/office/powerpoint/2010/main" val="3347125049"/>
              </p:ext>
            </p:extLst>
          </p:nvPr>
        </p:nvGraphicFramePr>
        <p:xfrm>
          <a:off x="4284538" y="4317864"/>
          <a:ext cx="3549650" cy="503238"/>
        </p:xfrm>
        <a:graphic>
          <a:graphicData uri="http://schemas.openxmlformats.org/presentationml/2006/ole">
            <mc:AlternateContent xmlns:mc="http://schemas.openxmlformats.org/markup-compatibility/2006">
              <mc:Choice xmlns:v="urn:schemas-microsoft-com:vml" Requires="v">
                <p:oleObj name="Equation" r:id="rId11" imgW="1841400" imgH="266400" progId="Equation.DSMT4">
                  <p:embed/>
                </p:oleObj>
              </mc:Choice>
              <mc:Fallback>
                <p:oleObj name="Equation" r:id="rId11" imgW="1841400" imgH="266400" progId="Equation.DSMT4">
                  <p:embed/>
                  <p:pic>
                    <p:nvPicPr>
                      <p:cNvPr id="50" name="对象 49"/>
                      <p:cNvPicPr>
                        <a:picLocks noChangeAspect="1" noChangeArrowheads="1"/>
                      </p:cNvPicPr>
                      <p:nvPr/>
                    </p:nvPicPr>
                    <p:blipFill>
                      <a:blip r:embed="rId12"/>
                      <a:srcRect/>
                      <a:stretch>
                        <a:fillRect/>
                      </a:stretch>
                    </p:blipFill>
                    <p:spPr bwMode="auto">
                      <a:xfrm>
                        <a:off x="4284538" y="4317864"/>
                        <a:ext cx="3549650" cy="503238"/>
                      </a:xfrm>
                      <a:prstGeom prst="rect">
                        <a:avLst/>
                      </a:prstGeom>
                      <a:noFill/>
                    </p:spPr>
                  </p:pic>
                </p:oleObj>
              </mc:Fallback>
            </mc:AlternateContent>
          </a:graphicData>
        </a:graphic>
      </p:graphicFrame>
      <p:graphicFrame>
        <p:nvGraphicFramePr>
          <p:cNvPr id="26" name="对象 25">
            <a:extLst>
              <a:ext uri="{FF2B5EF4-FFF2-40B4-BE49-F238E27FC236}">
                <a16:creationId xmlns:a16="http://schemas.microsoft.com/office/drawing/2014/main" id="{D88DB5AA-576A-438C-BF6F-B4642A39F17F}"/>
              </a:ext>
            </a:extLst>
          </p:cNvPr>
          <p:cNvGraphicFramePr>
            <a:graphicFrameLocks noChangeAspect="1"/>
          </p:cNvGraphicFramePr>
          <p:nvPr>
            <p:extLst>
              <p:ext uri="{D42A27DB-BD31-4B8C-83A1-F6EECF244321}">
                <p14:modId xmlns:p14="http://schemas.microsoft.com/office/powerpoint/2010/main" val="2675022097"/>
              </p:ext>
            </p:extLst>
          </p:nvPr>
        </p:nvGraphicFramePr>
        <p:xfrm>
          <a:off x="6544157" y="1481630"/>
          <a:ext cx="1709737" cy="552450"/>
        </p:xfrm>
        <a:graphic>
          <a:graphicData uri="http://schemas.openxmlformats.org/presentationml/2006/ole">
            <mc:AlternateContent xmlns:mc="http://schemas.openxmlformats.org/markup-compatibility/2006">
              <mc:Choice xmlns:v="urn:schemas-microsoft-com:vml" Requires="v">
                <p:oleObj name="Equation" r:id="rId13" imgW="888840" imgH="291960" progId="Equation.DSMT4">
                  <p:embed/>
                </p:oleObj>
              </mc:Choice>
              <mc:Fallback>
                <p:oleObj name="Equation" r:id="rId13" imgW="888840" imgH="291960" progId="Equation.DSMT4">
                  <p:embed/>
                  <p:pic>
                    <p:nvPicPr>
                      <p:cNvPr id="12" name="对象 11">
                        <a:extLst>
                          <a:ext uri="{FF2B5EF4-FFF2-40B4-BE49-F238E27FC236}">
                            <a16:creationId xmlns:a16="http://schemas.microsoft.com/office/drawing/2014/main" id="{B0437524-6590-4A0C-A5A6-12C8B87D63E4}"/>
                          </a:ext>
                        </a:extLst>
                      </p:cNvPr>
                      <p:cNvPicPr>
                        <a:picLocks noChangeAspect="1" noChangeArrowheads="1"/>
                      </p:cNvPicPr>
                      <p:nvPr/>
                    </p:nvPicPr>
                    <p:blipFill>
                      <a:blip r:embed="rId14"/>
                      <a:srcRect/>
                      <a:stretch>
                        <a:fillRect/>
                      </a:stretch>
                    </p:blipFill>
                    <p:spPr bwMode="auto">
                      <a:xfrm>
                        <a:off x="6544157" y="1481630"/>
                        <a:ext cx="1709737" cy="552450"/>
                      </a:xfrm>
                      <a:prstGeom prst="rect">
                        <a:avLst/>
                      </a:prstGeom>
                      <a:noFill/>
                    </p:spPr>
                  </p:pic>
                </p:oleObj>
              </mc:Fallback>
            </mc:AlternateContent>
          </a:graphicData>
        </a:graphic>
      </p:graphicFrame>
    </p:spTree>
    <p:extLst>
      <p:ext uri="{BB962C8B-B14F-4D97-AF65-F5344CB8AC3E}">
        <p14:creationId xmlns:p14="http://schemas.microsoft.com/office/powerpoint/2010/main" val="79261545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1188194" y="1678310"/>
            <a:ext cx="72008" cy="1080120"/>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8114" y="2376140"/>
            <a:ext cx="216024"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603"/>
          <p:cNvSpPr txBox="1"/>
          <p:nvPr/>
        </p:nvSpPr>
        <p:spPr bwMode="auto">
          <a:xfrm>
            <a:off x="1692250" y="1907346"/>
            <a:ext cx="5637604" cy="622048"/>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zh-CN" altLang="en-US" sz="3600" dirty="0">
                <a:solidFill>
                  <a:schemeClr val="tx1"/>
                </a:solidFill>
              </a:rPr>
              <a:t>目标跟踪仿真</a:t>
            </a:r>
            <a:r>
              <a:rPr lang="zh-CN" altLang="zh-CN" sz="3600" dirty="0">
                <a:solidFill>
                  <a:schemeClr val="tx1"/>
                </a:solidFill>
              </a:rPr>
              <a:t>设计</a:t>
            </a:r>
            <a:r>
              <a:rPr lang="zh-CN" altLang="en-US" sz="3600" dirty="0">
                <a:solidFill>
                  <a:schemeClr val="tx1"/>
                </a:solidFill>
              </a:rPr>
              <a:t>和展示</a:t>
            </a:r>
          </a:p>
        </p:txBody>
      </p:sp>
    </p:spTree>
    <p:custDataLst>
      <p:tags r:id="rId1"/>
    </p:custDataLst>
    <p:extLst>
      <p:ext uri="{BB962C8B-B14F-4D97-AF65-F5344CB8AC3E}">
        <p14:creationId xmlns:p14="http://schemas.microsoft.com/office/powerpoint/2010/main" val="30282164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3064445" y="1999530"/>
            <a:ext cx="354107" cy="514326"/>
          </a:xfrm>
          <a:prstGeom prst="rect">
            <a:avLst/>
          </a:prstGeom>
        </p:spPr>
        <p:txBody>
          <a:bodyPr wrap="none" lIns="67391" tIns="33696" rIns="67391" bIns="33696">
            <a:spAutoFit/>
          </a:bodyPr>
          <a:lstStyle/>
          <a:p>
            <a:pPr algn="ctr"/>
            <a:r>
              <a:rPr lang="en-US" altLang="zh-CN" sz="2900" dirty="0">
                <a:solidFill>
                  <a:schemeClr val="bg1"/>
                </a:solidFill>
                <a:latin typeface="微软雅黑" charset="0"/>
                <a:ea typeface="微软雅黑" charset="0"/>
                <a:cs typeface="微软雅黑" charset="0"/>
              </a:rPr>
              <a:t>1</a:t>
            </a:r>
          </a:p>
        </p:txBody>
      </p:sp>
      <p:sp>
        <p:nvSpPr>
          <p:cNvPr id="11" name="矩形 10"/>
          <p:cNvSpPr/>
          <p:nvPr/>
        </p:nvSpPr>
        <p:spPr>
          <a:xfrm>
            <a:off x="5508437" y="2074781"/>
            <a:ext cx="354107" cy="514326"/>
          </a:xfrm>
          <a:prstGeom prst="rect">
            <a:avLst/>
          </a:prstGeom>
        </p:spPr>
        <p:txBody>
          <a:bodyPr wrap="none" lIns="67391" tIns="33696" rIns="67391" bIns="33696">
            <a:spAutoFit/>
          </a:bodyPr>
          <a:lstStyle/>
          <a:p>
            <a:pPr algn="ctr"/>
            <a:r>
              <a:rPr lang="en-US" altLang="zh-CN" sz="2900" dirty="0">
                <a:solidFill>
                  <a:schemeClr val="bg1"/>
                </a:solidFill>
                <a:latin typeface="微软雅黑" charset="0"/>
                <a:ea typeface="微软雅黑" charset="0"/>
                <a:cs typeface="微软雅黑" charset="0"/>
              </a:rPr>
              <a:t>4</a:t>
            </a:r>
          </a:p>
        </p:txBody>
      </p:sp>
      <p:sp>
        <p:nvSpPr>
          <p:cNvPr id="12" name="矩形 11"/>
          <p:cNvSpPr/>
          <p:nvPr/>
        </p:nvSpPr>
        <p:spPr>
          <a:xfrm>
            <a:off x="4344505" y="2060766"/>
            <a:ext cx="354107" cy="514326"/>
          </a:xfrm>
          <a:prstGeom prst="rect">
            <a:avLst/>
          </a:prstGeom>
        </p:spPr>
        <p:txBody>
          <a:bodyPr wrap="none" lIns="67391" tIns="33696" rIns="67391" bIns="33696">
            <a:spAutoFit/>
          </a:bodyPr>
          <a:lstStyle/>
          <a:p>
            <a:pPr algn="ctr"/>
            <a:r>
              <a:rPr lang="en-US" altLang="zh-CN" sz="2900" dirty="0">
                <a:solidFill>
                  <a:schemeClr val="bg1"/>
                </a:solidFill>
                <a:latin typeface="微软雅黑" charset="0"/>
                <a:ea typeface="微软雅黑" charset="0"/>
                <a:cs typeface="微软雅黑" charset="0"/>
              </a:rPr>
              <a:t>3</a:t>
            </a:r>
          </a:p>
        </p:txBody>
      </p:sp>
      <p:sp>
        <p:nvSpPr>
          <p:cNvPr id="30" name="矩形 29"/>
          <p:cNvSpPr/>
          <p:nvPr/>
        </p:nvSpPr>
        <p:spPr>
          <a:xfrm>
            <a:off x="252090" y="28790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603"/>
          <p:cNvSpPr txBox="1"/>
          <p:nvPr/>
        </p:nvSpPr>
        <p:spPr bwMode="auto">
          <a:xfrm>
            <a:off x="368720" y="287908"/>
            <a:ext cx="1955507" cy="375827"/>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zh-CN" altLang="en-US" sz="2000" b="1" dirty="0">
                <a:solidFill>
                  <a:schemeClr val="tx1"/>
                </a:solidFill>
                <a:latin typeface="黑体" panose="02010609060101010101" pitchFamily="49" charset="-122"/>
                <a:ea typeface="黑体" panose="02010609060101010101" pitchFamily="49" charset="-122"/>
              </a:rPr>
              <a:t>卡尔曼滤波器</a:t>
            </a:r>
            <a:endParaRPr lang="zh-CN" altLang="en-US" sz="20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7" name="Rounded Rectangle 29"/>
          <p:cNvSpPr>
            <a:spLocks noChangeArrowheads="1"/>
          </p:cNvSpPr>
          <p:nvPr/>
        </p:nvSpPr>
        <p:spPr bwMode="auto">
          <a:xfrm>
            <a:off x="274949" y="1152004"/>
            <a:ext cx="2076822" cy="855220"/>
          </a:xfrm>
          <a:prstGeom prst="roundRect">
            <a:avLst>
              <a:gd name="adj" fmla="val 10134"/>
            </a:avLst>
          </a:prstGeom>
          <a:ln/>
        </p:spPr>
        <p:style>
          <a:lnRef idx="3">
            <a:schemeClr val="lt1"/>
          </a:lnRef>
          <a:fillRef idx="1">
            <a:schemeClr val="accent5"/>
          </a:fillRef>
          <a:effectRef idx="1">
            <a:schemeClr val="accent5"/>
          </a:effectRef>
          <a:fontRef idx="minor">
            <a:schemeClr val="lt1"/>
          </a:fontRef>
        </p:style>
        <p:txBody>
          <a:bodyPr lIns="67391" tIns="33696" rIns="67391" bIns="33696" anchor="ctr"/>
          <a:lstStyle/>
          <a:p>
            <a:pPr algn="ctr" defTabSz="1012040"/>
            <a:r>
              <a:rPr lang="zh-CN" altLang="en-US" sz="1500" dirty="0">
                <a:solidFill>
                  <a:srgbClr val="FFFFFF"/>
                </a:solidFill>
                <a:latin typeface="Arial" pitchFamily="34" charset="0"/>
                <a:ea typeface="微软雅黑" pitchFamily="34" charset="-122"/>
                <a:sym typeface="Arial" pitchFamily="34" charset="0"/>
              </a:rPr>
              <a:t>初始化</a:t>
            </a:r>
            <a:endParaRPr lang="en-US" altLang="zh-CN" sz="1500" dirty="0">
              <a:solidFill>
                <a:srgbClr val="FFFFFF"/>
              </a:solidFill>
              <a:latin typeface="Arial" pitchFamily="34" charset="0"/>
              <a:ea typeface="微软雅黑" pitchFamily="34" charset="-122"/>
              <a:sym typeface="Arial" pitchFamily="34" charset="0"/>
            </a:endParaRPr>
          </a:p>
        </p:txBody>
      </p:sp>
      <p:sp>
        <p:nvSpPr>
          <p:cNvPr id="28" name="Rounded Rectangle 29"/>
          <p:cNvSpPr>
            <a:spLocks noChangeArrowheads="1"/>
          </p:cNvSpPr>
          <p:nvPr/>
        </p:nvSpPr>
        <p:spPr bwMode="auto">
          <a:xfrm>
            <a:off x="274949" y="2454546"/>
            <a:ext cx="2076822" cy="855220"/>
          </a:xfrm>
          <a:prstGeom prst="roundRect">
            <a:avLst>
              <a:gd name="adj" fmla="val 10134"/>
            </a:avLst>
          </a:prstGeom>
          <a:ln/>
        </p:spPr>
        <p:style>
          <a:lnRef idx="3">
            <a:schemeClr val="lt1"/>
          </a:lnRef>
          <a:fillRef idx="1">
            <a:schemeClr val="accent5"/>
          </a:fillRef>
          <a:effectRef idx="1">
            <a:schemeClr val="accent5"/>
          </a:effectRef>
          <a:fontRef idx="minor">
            <a:schemeClr val="lt1"/>
          </a:fontRef>
        </p:style>
        <p:txBody>
          <a:bodyPr lIns="67391" tIns="33696" rIns="67391" bIns="33696" anchor="ctr"/>
          <a:lstStyle/>
          <a:p>
            <a:pPr algn="ctr" defTabSz="1012040"/>
            <a:r>
              <a:rPr lang="zh-CN" altLang="en-US" sz="1500" dirty="0">
                <a:solidFill>
                  <a:srgbClr val="FFFFFF"/>
                </a:solidFill>
                <a:latin typeface="Arial" pitchFamily="34" charset="0"/>
                <a:ea typeface="微软雅黑" pitchFamily="34" charset="-122"/>
                <a:sym typeface="Arial" pitchFamily="34" charset="0"/>
              </a:rPr>
              <a:t>预测</a:t>
            </a:r>
            <a:endParaRPr lang="en-US" altLang="zh-CN" sz="1500" dirty="0">
              <a:solidFill>
                <a:srgbClr val="FFFFFF"/>
              </a:solidFill>
              <a:latin typeface="Arial" pitchFamily="34" charset="0"/>
              <a:ea typeface="微软雅黑" pitchFamily="34" charset="-122"/>
              <a:sym typeface="Arial" pitchFamily="34" charset="0"/>
            </a:endParaRPr>
          </a:p>
        </p:txBody>
      </p:sp>
      <p:sp>
        <p:nvSpPr>
          <p:cNvPr id="29" name="Rounded Rectangle 29"/>
          <p:cNvSpPr>
            <a:spLocks noChangeArrowheads="1"/>
          </p:cNvSpPr>
          <p:nvPr/>
        </p:nvSpPr>
        <p:spPr bwMode="auto">
          <a:xfrm>
            <a:off x="273548" y="3757088"/>
            <a:ext cx="2076822" cy="855220"/>
          </a:xfrm>
          <a:prstGeom prst="roundRect">
            <a:avLst>
              <a:gd name="adj" fmla="val 10134"/>
            </a:avLst>
          </a:prstGeom>
          <a:ln/>
        </p:spPr>
        <p:style>
          <a:lnRef idx="3">
            <a:schemeClr val="lt1"/>
          </a:lnRef>
          <a:fillRef idx="1">
            <a:schemeClr val="accent5"/>
          </a:fillRef>
          <a:effectRef idx="1">
            <a:schemeClr val="accent5"/>
          </a:effectRef>
          <a:fontRef idx="minor">
            <a:schemeClr val="lt1"/>
          </a:fontRef>
        </p:style>
        <p:txBody>
          <a:bodyPr lIns="67391" tIns="33696" rIns="67391" bIns="33696" anchor="ctr"/>
          <a:lstStyle/>
          <a:p>
            <a:pPr algn="ctr" defTabSz="1012040"/>
            <a:r>
              <a:rPr lang="zh-CN" altLang="en-US" sz="1500" dirty="0">
                <a:solidFill>
                  <a:srgbClr val="FFFFFF"/>
                </a:solidFill>
                <a:latin typeface="Arial" pitchFamily="34" charset="0"/>
                <a:ea typeface="微软雅黑" pitchFamily="34" charset="-122"/>
                <a:sym typeface="Arial" pitchFamily="34" charset="0"/>
              </a:rPr>
              <a:t>更新</a:t>
            </a:r>
            <a:endParaRPr lang="en-US" altLang="zh-CN" sz="1500" dirty="0">
              <a:solidFill>
                <a:srgbClr val="FFFFFF"/>
              </a:solidFill>
              <a:latin typeface="Arial" pitchFamily="34" charset="0"/>
              <a:ea typeface="微软雅黑" pitchFamily="34" charset="-122"/>
              <a:sym typeface="Arial" pitchFamily="34" charset="0"/>
            </a:endParaRPr>
          </a:p>
        </p:txBody>
      </p:sp>
      <p:sp>
        <p:nvSpPr>
          <p:cNvPr id="38" name="矩形 37"/>
          <p:cNvSpPr/>
          <p:nvPr/>
        </p:nvSpPr>
        <p:spPr>
          <a:xfrm>
            <a:off x="2851009" y="3756288"/>
            <a:ext cx="2045753" cy="830997"/>
          </a:xfrm>
          <a:prstGeom prst="rect">
            <a:avLst/>
          </a:prstGeom>
        </p:spPr>
        <p:txBody>
          <a:bodyPr wrap="none">
            <a:spAutoFit/>
          </a:bodyPr>
          <a:lstStyle/>
          <a:p>
            <a:r>
              <a:rPr lang="zh-CN" altLang="zh-CN" b="1" dirty="0"/>
              <a:t>后验状态向量修正</a:t>
            </a:r>
            <a:r>
              <a:rPr lang="zh-CN" altLang="en-US" b="1" dirty="0"/>
              <a:t>：</a:t>
            </a:r>
            <a:endParaRPr lang="en-US" altLang="zh-CN" b="1" dirty="0"/>
          </a:p>
          <a:p>
            <a:endParaRPr lang="en-US" altLang="zh-CN" dirty="0"/>
          </a:p>
          <a:p>
            <a:r>
              <a:rPr lang="zh-CN" altLang="en-US" b="1" dirty="0"/>
              <a:t>更新</a:t>
            </a:r>
            <a:r>
              <a:rPr lang="zh-CN" altLang="zh-CN" b="1" dirty="0"/>
              <a:t>误差协方差</a:t>
            </a:r>
            <a:r>
              <a:rPr lang="zh-CN" altLang="en-US" b="1" dirty="0"/>
              <a:t>：</a:t>
            </a:r>
            <a:endParaRPr lang="zh-CN" altLang="en-US" dirty="0"/>
          </a:p>
        </p:txBody>
      </p:sp>
      <p:sp>
        <p:nvSpPr>
          <p:cNvPr id="39" name="矩形 38"/>
          <p:cNvSpPr/>
          <p:nvPr/>
        </p:nvSpPr>
        <p:spPr>
          <a:xfrm>
            <a:off x="2700362" y="1152004"/>
            <a:ext cx="5519460" cy="584775"/>
          </a:xfrm>
          <a:prstGeom prst="rect">
            <a:avLst/>
          </a:prstGeom>
        </p:spPr>
        <p:txBody>
          <a:bodyPr wrap="none">
            <a:spAutoFit/>
          </a:bodyPr>
          <a:lstStyle/>
          <a:p>
            <a:r>
              <a:rPr lang="zh-CN" altLang="en-US" dirty="0">
                <a:latin typeface="黑体" panose="02010609060101010101" pitchFamily="49" charset="-122"/>
                <a:ea typeface="黑体" panose="02010609060101010101" pitchFamily="49" charset="-122"/>
              </a:rPr>
              <a:t>初始状态变量、测量关系、初始误差、初始噪声、空间数据</a:t>
            </a:r>
          </a:p>
          <a:p>
            <a:endParaRPr lang="zh-CN" altLang="en-US" dirty="0"/>
          </a:p>
        </p:txBody>
      </p:sp>
      <p:cxnSp>
        <p:nvCxnSpPr>
          <p:cNvPr id="41" name="直接连接符 40"/>
          <p:cNvCxnSpPr/>
          <p:nvPr/>
        </p:nvCxnSpPr>
        <p:spPr>
          <a:xfrm>
            <a:off x="2695930" y="1224012"/>
            <a:ext cx="0" cy="276701"/>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2691498" y="2436741"/>
            <a:ext cx="0" cy="276701"/>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691498" y="2952204"/>
            <a:ext cx="0" cy="276701"/>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2707538" y="3757088"/>
            <a:ext cx="0" cy="276701"/>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2700362" y="4335607"/>
            <a:ext cx="0" cy="276701"/>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Rectangle 9"/>
          <p:cNvSpPr>
            <a:spLocks noChangeArrowheads="1"/>
          </p:cNvSpPr>
          <p:nvPr/>
        </p:nvSpPr>
        <p:spPr bwMode="auto">
          <a:xfrm>
            <a:off x="3877053" y="2468967"/>
            <a:ext cx="90011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8" name="对象 47"/>
          <p:cNvGraphicFramePr>
            <a:graphicFrameLocks noChangeAspect="1"/>
          </p:cNvGraphicFramePr>
          <p:nvPr>
            <p:extLst>
              <p:ext uri="{D42A27DB-BD31-4B8C-83A1-F6EECF244321}">
                <p14:modId xmlns:p14="http://schemas.microsoft.com/office/powerpoint/2010/main" val="2367957974"/>
              </p:ext>
            </p:extLst>
          </p:nvPr>
        </p:nvGraphicFramePr>
        <p:xfrm>
          <a:off x="4456944" y="2401427"/>
          <a:ext cx="1558458" cy="339947"/>
        </p:xfrm>
        <a:graphic>
          <a:graphicData uri="http://schemas.openxmlformats.org/presentationml/2006/ole">
            <mc:AlternateContent xmlns:mc="http://schemas.openxmlformats.org/markup-compatibility/2006">
              <mc:Choice xmlns:v="urn:schemas-microsoft-com:vml" Requires="v">
                <p:oleObj name="Equation" r:id="rId3" imgW="1117600" imgH="241300" progId="Equation.DSMT4">
                  <p:embed/>
                </p:oleObj>
              </mc:Choice>
              <mc:Fallback>
                <p:oleObj name="Equation" r:id="rId3" imgW="1117600" imgH="2413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6944" y="2401427"/>
                        <a:ext cx="1558458" cy="339947"/>
                      </a:xfrm>
                      <a:prstGeom prst="rect">
                        <a:avLst/>
                      </a:prstGeom>
                      <a:noFill/>
                    </p:spPr>
                  </p:pic>
                </p:oleObj>
              </mc:Fallback>
            </mc:AlternateContent>
          </a:graphicData>
        </a:graphic>
      </p:graphicFrame>
      <p:cxnSp>
        <p:nvCxnSpPr>
          <p:cNvPr id="49" name="直接连接符 48"/>
          <p:cNvCxnSpPr/>
          <p:nvPr/>
        </p:nvCxnSpPr>
        <p:spPr>
          <a:xfrm>
            <a:off x="6458854" y="2408160"/>
            <a:ext cx="0" cy="276701"/>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Rectangle 11"/>
          <p:cNvSpPr>
            <a:spLocks noChangeArrowheads="1"/>
          </p:cNvSpPr>
          <p:nvPr/>
        </p:nvSpPr>
        <p:spPr bwMode="auto">
          <a:xfrm>
            <a:off x="684138" y="1762749"/>
            <a:ext cx="90011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1" name="对象 50"/>
          <p:cNvGraphicFramePr>
            <a:graphicFrameLocks noChangeAspect="1"/>
          </p:cNvGraphicFramePr>
          <p:nvPr>
            <p:extLst>
              <p:ext uri="{D42A27DB-BD31-4B8C-83A1-F6EECF244321}">
                <p14:modId xmlns:p14="http://schemas.microsoft.com/office/powerpoint/2010/main" val="4173076881"/>
              </p:ext>
            </p:extLst>
          </p:nvPr>
        </p:nvGraphicFramePr>
        <p:xfrm>
          <a:off x="4482260" y="2942776"/>
          <a:ext cx="1361146" cy="301173"/>
        </p:xfrm>
        <a:graphic>
          <a:graphicData uri="http://schemas.openxmlformats.org/presentationml/2006/ole">
            <mc:AlternateContent xmlns:mc="http://schemas.openxmlformats.org/markup-compatibility/2006">
              <mc:Choice xmlns:v="urn:schemas-microsoft-com:vml" Requires="v">
                <p:oleObj name="Equation" r:id="rId5" imgW="1104900" imgH="241300" progId="Equation.DSMT4">
                  <p:embed/>
                </p:oleObj>
              </mc:Choice>
              <mc:Fallback>
                <p:oleObj name="Equation" r:id="rId5" imgW="1104900" imgH="2413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2260" y="2942776"/>
                        <a:ext cx="1361146" cy="301173"/>
                      </a:xfrm>
                      <a:prstGeom prst="rect">
                        <a:avLst/>
                      </a:prstGeom>
                      <a:noFill/>
                    </p:spPr>
                  </p:pic>
                </p:oleObj>
              </mc:Fallback>
            </mc:AlternateContent>
          </a:graphicData>
        </a:graphic>
      </p:graphicFrame>
      <p:sp>
        <p:nvSpPr>
          <p:cNvPr id="52" name="Rectangle 13"/>
          <p:cNvSpPr>
            <a:spLocks noChangeArrowheads="1"/>
          </p:cNvSpPr>
          <p:nvPr/>
        </p:nvSpPr>
        <p:spPr bwMode="auto">
          <a:xfrm>
            <a:off x="5304424" y="2495958"/>
            <a:ext cx="90011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3" name="对象 52"/>
          <p:cNvGraphicFramePr>
            <a:graphicFrameLocks noChangeAspect="1"/>
          </p:cNvGraphicFramePr>
          <p:nvPr>
            <p:extLst>
              <p:ext uri="{D42A27DB-BD31-4B8C-83A1-F6EECF244321}">
                <p14:modId xmlns:p14="http://schemas.microsoft.com/office/powerpoint/2010/main" val="2763049661"/>
              </p:ext>
            </p:extLst>
          </p:nvPr>
        </p:nvGraphicFramePr>
        <p:xfrm>
          <a:off x="6574397" y="2797845"/>
          <a:ext cx="1922588" cy="883496"/>
        </p:xfrm>
        <a:graphic>
          <a:graphicData uri="http://schemas.openxmlformats.org/presentationml/2006/ole">
            <mc:AlternateContent xmlns:mc="http://schemas.openxmlformats.org/markup-compatibility/2006">
              <mc:Choice xmlns:v="urn:schemas-microsoft-com:vml" Requires="v">
                <p:oleObj name="Equation" r:id="rId7" imgW="1701800" imgH="787400" progId="Equation.DSMT4">
                  <p:embed/>
                </p:oleObj>
              </mc:Choice>
              <mc:Fallback>
                <p:oleObj name="Equation" r:id="rId7" imgW="1701800" imgH="7874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74397" y="2797845"/>
                        <a:ext cx="1922588" cy="883496"/>
                      </a:xfrm>
                      <a:prstGeom prst="rect">
                        <a:avLst/>
                      </a:prstGeom>
                      <a:noFill/>
                    </p:spPr>
                  </p:pic>
                </p:oleObj>
              </mc:Fallback>
            </mc:AlternateContent>
          </a:graphicData>
        </a:graphic>
      </p:graphicFrame>
      <p:sp>
        <p:nvSpPr>
          <p:cNvPr id="54" name="矩形 53"/>
          <p:cNvSpPr/>
          <p:nvPr/>
        </p:nvSpPr>
        <p:spPr>
          <a:xfrm>
            <a:off x="2789975" y="2446265"/>
            <a:ext cx="1838965" cy="830997"/>
          </a:xfrm>
          <a:prstGeom prst="rect">
            <a:avLst/>
          </a:prstGeom>
        </p:spPr>
        <p:txBody>
          <a:bodyPr wrap="none">
            <a:spAutoFit/>
          </a:bodyPr>
          <a:lstStyle/>
          <a:p>
            <a:r>
              <a:rPr lang="zh-CN" altLang="zh-CN" b="1" dirty="0"/>
              <a:t>状态预测</a:t>
            </a:r>
            <a:r>
              <a:rPr lang="zh-CN" altLang="en-US" b="1" dirty="0"/>
              <a:t>：</a:t>
            </a:r>
            <a:endParaRPr lang="en-US" altLang="zh-CN" b="1" dirty="0"/>
          </a:p>
          <a:p>
            <a:endParaRPr lang="en-US" altLang="zh-CN" dirty="0"/>
          </a:p>
          <a:p>
            <a:r>
              <a:rPr lang="zh-CN" altLang="zh-CN" b="1" dirty="0"/>
              <a:t>预测误差协方差</a:t>
            </a:r>
            <a:r>
              <a:rPr lang="zh-CN" altLang="en-US" b="1" dirty="0"/>
              <a:t>：</a:t>
            </a:r>
            <a:endParaRPr lang="zh-CN" altLang="en-US" dirty="0"/>
          </a:p>
        </p:txBody>
      </p:sp>
      <p:sp>
        <p:nvSpPr>
          <p:cNvPr id="55" name="Rectangle 15"/>
          <p:cNvSpPr>
            <a:spLocks noChangeArrowheads="1"/>
          </p:cNvSpPr>
          <p:nvPr/>
        </p:nvSpPr>
        <p:spPr bwMode="auto">
          <a:xfrm>
            <a:off x="54534" y="37083"/>
            <a:ext cx="90011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6" name="对象 55"/>
          <p:cNvGraphicFramePr>
            <a:graphicFrameLocks noChangeAspect="1"/>
          </p:cNvGraphicFramePr>
          <p:nvPr>
            <p:extLst>
              <p:ext uri="{D42A27DB-BD31-4B8C-83A1-F6EECF244321}">
                <p14:modId xmlns:p14="http://schemas.microsoft.com/office/powerpoint/2010/main" val="2299706066"/>
              </p:ext>
            </p:extLst>
          </p:nvPr>
        </p:nvGraphicFramePr>
        <p:xfrm>
          <a:off x="4790859" y="4229001"/>
          <a:ext cx="1482559" cy="319134"/>
        </p:xfrm>
        <a:graphic>
          <a:graphicData uri="http://schemas.openxmlformats.org/presentationml/2006/ole">
            <mc:AlternateContent xmlns:mc="http://schemas.openxmlformats.org/markup-compatibility/2006">
              <mc:Choice xmlns:v="urn:schemas-microsoft-com:vml" Requires="v">
                <p:oleObj name="Equation" r:id="rId9" imgW="1167893" imgH="253890" progId="Equation.DSMT4">
                  <p:embed/>
                </p:oleObj>
              </mc:Choice>
              <mc:Fallback>
                <p:oleObj name="Equation" r:id="rId9" imgW="1167893" imgH="25389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90859" y="4229001"/>
                        <a:ext cx="1482559" cy="319134"/>
                      </a:xfrm>
                      <a:prstGeom prst="rect">
                        <a:avLst/>
                      </a:prstGeom>
                      <a:noFill/>
                    </p:spPr>
                  </p:pic>
                </p:oleObj>
              </mc:Fallback>
            </mc:AlternateContent>
          </a:graphicData>
        </a:graphic>
      </p:graphicFrame>
      <p:sp>
        <p:nvSpPr>
          <p:cNvPr id="57" name="Rectangle 17"/>
          <p:cNvSpPr>
            <a:spLocks noChangeArrowheads="1"/>
          </p:cNvSpPr>
          <p:nvPr/>
        </p:nvSpPr>
        <p:spPr bwMode="auto">
          <a:xfrm>
            <a:off x="4932610" y="3780614"/>
            <a:ext cx="90011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8" name="对象 57"/>
          <p:cNvGraphicFramePr>
            <a:graphicFrameLocks noChangeAspect="1"/>
          </p:cNvGraphicFramePr>
          <p:nvPr>
            <p:extLst>
              <p:ext uri="{D42A27DB-BD31-4B8C-83A1-F6EECF244321}">
                <p14:modId xmlns:p14="http://schemas.microsoft.com/office/powerpoint/2010/main" val="262196046"/>
              </p:ext>
            </p:extLst>
          </p:nvPr>
        </p:nvGraphicFramePr>
        <p:xfrm>
          <a:off x="4790859" y="3717757"/>
          <a:ext cx="1853199" cy="357776"/>
        </p:xfrm>
        <a:graphic>
          <a:graphicData uri="http://schemas.openxmlformats.org/presentationml/2006/ole">
            <mc:AlternateContent xmlns:mc="http://schemas.openxmlformats.org/markup-compatibility/2006">
              <mc:Choice xmlns:v="urn:schemas-microsoft-com:vml" Requires="v">
                <p:oleObj name="Equation" r:id="rId11" imgW="1459866" imgH="279279" progId="Equation.DSMT4">
                  <p:embed/>
                </p:oleObj>
              </mc:Choice>
              <mc:Fallback>
                <p:oleObj name="Equation" r:id="rId11" imgW="1459866" imgH="279279"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90859" y="3717757"/>
                        <a:ext cx="1853199" cy="357776"/>
                      </a:xfrm>
                      <a:prstGeom prst="rect">
                        <a:avLst/>
                      </a:prstGeom>
                      <a:noFill/>
                    </p:spPr>
                  </p:pic>
                </p:oleObj>
              </mc:Fallback>
            </mc:AlternateContent>
          </a:graphicData>
        </a:graphic>
      </p:graphicFrame>
      <p:sp>
        <p:nvSpPr>
          <p:cNvPr id="59" name="矩形 58"/>
          <p:cNvSpPr/>
          <p:nvPr/>
        </p:nvSpPr>
        <p:spPr>
          <a:xfrm>
            <a:off x="6458854" y="2380994"/>
            <a:ext cx="1518338" cy="338554"/>
          </a:xfrm>
          <a:prstGeom prst="rect">
            <a:avLst/>
          </a:prstGeom>
        </p:spPr>
        <p:txBody>
          <a:bodyPr wrap="square">
            <a:spAutoFit/>
          </a:bodyPr>
          <a:lstStyle/>
          <a:p>
            <a:r>
              <a:rPr lang="zh-CN" altLang="zh-CN" b="1" dirty="0"/>
              <a:t>滤波增益矩阵</a:t>
            </a:r>
            <a:r>
              <a:rPr lang="zh-CN" altLang="en-US" b="1" dirty="0"/>
              <a:t>：</a:t>
            </a:r>
            <a:endParaRPr lang="zh-CN" altLang="en-US" dirty="0"/>
          </a:p>
        </p:txBody>
      </p:sp>
    </p:spTree>
    <p:extLst>
      <p:ext uri="{BB962C8B-B14F-4D97-AF65-F5344CB8AC3E}">
        <p14:creationId xmlns:p14="http://schemas.microsoft.com/office/powerpoint/2010/main" val="14029609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82"/>
          <p:cNvSpPr txBox="1"/>
          <p:nvPr/>
        </p:nvSpPr>
        <p:spPr>
          <a:xfrm>
            <a:off x="2170388" y="1682595"/>
            <a:ext cx="825389" cy="745159"/>
          </a:xfrm>
          <a:prstGeom prst="rect">
            <a:avLst/>
          </a:prstGeom>
          <a:noFill/>
        </p:spPr>
        <p:txBody>
          <a:bodyPr wrap="none" lIns="67391" tIns="33696" rIns="67391" bIns="33696">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4400" dirty="0">
                <a:solidFill>
                  <a:schemeClr val="bg1"/>
                </a:solidFill>
              </a:rPr>
              <a:t>4%</a:t>
            </a:r>
            <a:endParaRPr lang="zh-CN" altLang="en-US" sz="4400" dirty="0">
              <a:solidFill>
                <a:schemeClr val="bg1"/>
              </a:solidFill>
            </a:endParaRPr>
          </a:p>
        </p:txBody>
      </p:sp>
      <p:sp>
        <p:nvSpPr>
          <p:cNvPr id="13" name="矩形 12"/>
          <p:cNvSpPr/>
          <p:nvPr/>
        </p:nvSpPr>
        <p:spPr>
          <a:xfrm>
            <a:off x="252090" y="28790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603"/>
          <p:cNvSpPr txBox="1"/>
          <p:nvPr/>
        </p:nvSpPr>
        <p:spPr bwMode="auto">
          <a:xfrm>
            <a:off x="368720" y="287908"/>
            <a:ext cx="1658951" cy="375827"/>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en-US" altLang="zh-CN" sz="2000" b="1" dirty="0">
                <a:solidFill>
                  <a:schemeClr val="tx1"/>
                </a:solidFill>
                <a:latin typeface="黑体" panose="02010609060101010101" pitchFamily="49" charset="-122"/>
                <a:ea typeface="黑体" panose="02010609060101010101" pitchFamily="49" charset="-122"/>
              </a:rPr>
              <a:t>CA</a:t>
            </a:r>
            <a:r>
              <a:rPr lang="zh-CN" altLang="en-US" sz="2000" b="1" dirty="0">
                <a:solidFill>
                  <a:schemeClr val="tx1"/>
                </a:solidFill>
                <a:latin typeface="黑体" panose="02010609060101010101" pitchFamily="49" charset="-122"/>
                <a:ea typeface="黑体" panose="02010609060101010101" pitchFamily="49" charset="-122"/>
              </a:rPr>
              <a:t>仿真设计</a:t>
            </a:r>
            <a:endParaRPr lang="zh-CN" altLang="en-US" sz="20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1" name="矩形 10"/>
          <p:cNvSpPr/>
          <p:nvPr/>
        </p:nvSpPr>
        <p:spPr>
          <a:xfrm>
            <a:off x="405883" y="1151880"/>
            <a:ext cx="6545382" cy="3539430"/>
          </a:xfrm>
          <a:prstGeom prst="rect">
            <a:avLst/>
          </a:prstGeom>
        </p:spPr>
        <p:txBody>
          <a:bodyPr wrap="none">
            <a:spAutoFit/>
          </a:bodyPr>
          <a:lstStyle/>
          <a:p>
            <a:r>
              <a:rPr lang="zh-CN" altLang="en-US" dirty="0">
                <a:latin typeface="黑体" panose="02010609060101010101" pitchFamily="49" charset="-122"/>
                <a:ea typeface="黑体" panose="02010609060101010101" pitchFamily="49" charset="-122"/>
              </a:rPr>
              <a:t>设计初衷：用简单的线性系统实现标准卡尔曼滤波的机动目标跟踪过程</a:t>
            </a:r>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选用原因：简单，容易实现。</a:t>
            </a:r>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机动目标设定：仅在</a:t>
            </a:r>
            <a:r>
              <a:rPr lang="en-US" altLang="zh-CN" dirty="0">
                <a:latin typeface="黑体" panose="02010609060101010101" pitchFamily="49" charset="-122"/>
                <a:ea typeface="黑体" panose="02010609060101010101" pitchFamily="49" charset="-122"/>
              </a:rPr>
              <a:t>x</a:t>
            </a:r>
            <a:r>
              <a:rPr lang="zh-CN" altLang="en-US" dirty="0">
                <a:latin typeface="黑体" panose="02010609060101010101" pitchFamily="49" charset="-122"/>
                <a:ea typeface="黑体" panose="02010609060101010101" pitchFamily="49" charset="-122"/>
              </a:rPr>
              <a:t>轴上的一维运动情况，具有恒定的加速度</a:t>
            </a:r>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根据运动方程有：</a:t>
            </a:r>
          </a:p>
          <a:p>
            <a:endParaRPr lang="en-US" altLang="zh-CN" dirty="0"/>
          </a:p>
          <a:p>
            <a:endParaRPr lang="en-US" altLang="zh-CN" dirty="0"/>
          </a:p>
          <a:p>
            <a:endParaRPr lang="en-US" altLang="zh-CN" dirty="0"/>
          </a:p>
          <a:p>
            <a:r>
              <a:rPr lang="zh-CN" altLang="en-US" dirty="0">
                <a:latin typeface="黑体" panose="02010609060101010101" pitchFamily="49" charset="-122"/>
                <a:ea typeface="黑体" panose="02010609060101010101" pitchFamily="49" charset="-122"/>
              </a:rPr>
              <a:t>设置真实运动方程</a:t>
            </a:r>
          </a:p>
        </p:txBody>
      </p:sp>
      <p:sp>
        <p:nvSpPr>
          <p:cNvPr id="2" name="Rectangle 2"/>
          <p:cNvSpPr>
            <a:spLocks noChangeArrowheads="1"/>
          </p:cNvSpPr>
          <p:nvPr/>
        </p:nvSpPr>
        <p:spPr bwMode="auto">
          <a:xfrm>
            <a:off x="108074" y="215900"/>
            <a:ext cx="90011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139190713"/>
              </p:ext>
            </p:extLst>
          </p:nvPr>
        </p:nvGraphicFramePr>
        <p:xfrm>
          <a:off x="2128838" y="2743200"/>
          <a:ext cx="5399087" cy="1573213"/>
        </p:xfrm>
        <a:graphic>
          <a:graphicData uri="http://schemas.openxmlformats.org/presentationml/2006/ole">
            <mc:AlternateContent xmlns:mc="http://schemas.openxmlformats.org/markup-compatibility/2006">
              <mc:Choice xmlns:v="urn:schemas-microsoft-com:vml" Requires="v">
                <p:oleObj name="Equation" r:id="rId3" imgW="3733560" imgH="1091880" progId="Equation.DSMT4">
                  <p:embed/>
                </p:oleObj>
              </mc:Choice>
              <mc:Fallback>
                <p:oleObj name="Equation" r:id="rId3" imgW="3733560" imgH="1091880" progId="Equation.DSMT4">
                  <p:embed/>
                  <p:pic>
                    <p:nvPicPr>
                      <p:cNvPr id="0" name="Object 1"/>
                      <p:cNvPicPr>
                        <a:picLocks noChangeAspect="1" noChangeArrowheads="1"/>
                      </p:cNvPicPr>
                      <p:nvPr/>
                    </p:nvPicPr>
                    <p:blipFill>
                      <a:blip r:embed="rId4"/>
                      <a:srcRect/>
                      <a:stretch>
                        <a:fillRect/>
                      </a:stretch>
                    </p:blipFill>
                    <p:spPr bwMode="auto">
                      <a:xfrm>
                        <a:off x="2128838" y="2743200"/>
                        <a:ext cx="5399087" cy="1573213"/>
                      </a:xfrm>
                      <a:prstGeom prst="rect">
                        <a:avLst/>
                      </a:prstGeom>
                      <a:noFill/>
                    </p:spPr>
                  </p:pic>
                </p:oleObj>
              </mc:Fallback>
            </mc:AlternateContent>
          </a:graphicData>
        </a:graphic>
      </p:graphicFrame>
      <p:sp>
        <p:nvSpPr>
          <p:cNvPr id="8" name="Rectangle 5"/>
          <p:cNvSpPr>
            <a:spLocks noChangeArrowheads="1"/>
          </p:cNvSpPr>
          <p:nvPr/>
        </p:nvSpPr>
        <p:spPr bwMode="auto">
          <a:xfrm>
            <a:off x="0" y="0"/>
            <a:ext cx="90011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55127043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52090" y="28790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603"/>
          <p:cNvSpPr txBox="1"/>
          <p:nvPr/>
        </p:nvSpPr>
        <p:spPr bwMode="auto">
          <a:xfrm>
            <a:off x="396106" y="287908"/>
            <a:ext cx="1322320" cy="375827"/>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zh-CN" altLang="en-US" sz="2000" b="1" dirty="0">
                <a:solidFill>
                  <a:schemeClr val="tx1">
                    <a:lumMod val="75000"/>
                    <a:lumOff val="25000"/>
                  </a:schemeClr>
                </a:solidFill>
                <a:latin typeface="黑体" panose="02010609060101010101" pitchFamily="49" charset="-122"/>
                <a:ea typeface="黑体" panose="02010609060101010101" pitchFamily="49" charset="-122"/>
              </a:rPr>
              <a:t>算法步骤</a:t>
            </a:r>
          </a:p>
        </p:txBody>
      </p:sp>
      <p:pic>
        <p:nvPicPr>
          <p:cNvPr id="35" name="图片 34"/>
          <p:cNvPicPr>
            <a:picLocks noChangeAspect="1"/>
          </p:cNvPicPr>
          <p:nvPr/>
        </p:nvPicPr>
        <p:blipFill>
          <a:blip r:embed="rId3"/>
          <a:stretch>
            <a:fillRect/>
          </a:stretch>
        </p:blipFill>
        <p:spPr>
          <a:xfrm>
            <a:off x="252090" y="863972"/>
            <a:ext cx="8274565" cy="3744416"/>
          </a:xfrm>
          <a:prstGeom prst="rect">
            <a:avLst/>
          </a:prstGeom>
        </p:spPr>
      </p:pic>
    </p:spTree>
    <p:extLst>
      <p:ext uri="{BB962C8B-B14F-4D97-AF65-F5344CB8AC3E}">
        <p14:creationId xmlns:p14="http://schemas.microsoft.com/office/powerpoint/2010/main" val="101749869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52090" y="28790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603"/>
          <p:cNvSpPr txBox="1"/>
          <p:nvPr/>
        </p:nvSpPr>
        <p:spPr bwMode="auto">
          <a:xfrm>
            <a:off x="468114" y="287908"/>
            <a:ext cx="1322320" cy="375827"/>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zh-CN" altLang="en-US" sz="2000" b="1" dirty="0">
                <a:solidFill>
                  <a:schemeClr val="tx1"/>
                </a:solidFill>
                <a:latin typeface="黑体" panose="02010609060101010101" pitchFamily="49" charset="-122"/>
                <a:ea typeface="黑体" panose="02010609060101010101" pitchFamily="49" charset="-122"/>
              </a:rPr>
              <a:t>结果展示</a:t>
            </a:r>
            <a:endParaRPr lang="zh-CN" altLang="en-US" sz="2000" b="1"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114" y="663735"/>
            <a:ext cx="7884939" cy="3886002"/>
          </a:xfrm>
          <a:prstGeom prst="rect">
            <a:avLst/>
          </a:prstGeom>
        </p:spPr>
      </p:pic>
    </p:spTree>
    <p:extLst>
      <p:ext uri="{BB962C8B-B14F-4D97-AF65-F5344CB8AC3E}">
        <p14:creationId xmlns:p14="http://schemas.microsoft.com/office/powerpoint/2010/main" val="313735329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52090" y="28790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603"/>
          <p:cNvSpPr txBox="1"/>
          <p:nvPr/>
        </p:nvSpPr>
        <p:spPr bwMode="auto">
          <a:xfrm>
            <a:off x="612130" y="316018"/>
            <a:ext cx="1995582" cy="375827"/>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en-US" altLang="zh-CN" sz="2000" b="1" dirty="0">
                <a:solidFill>
                  <a:schemeClr val="tx1"/>
                </a:solidFill>
                <a:latin typeface="黑体" panose="02010609060101010101" pitchFamily="49" charset="-122"/>
                <a:ea typeface="黑体" panose="02010609060101010101" pitchFamily="49" charset="-122"/>
              </a:rPr>
              <a:t>CTRV</a:t>
            </a:r>
            <a:r>
              <a:rPr lang="zh-CN" altLang="en-US" sz="2000" b="1" dirty="0">
                <a:solidFill>
                  <a:schemeClr val="tx1"/>
                </a:solidFill>
                <a:latin typeface="黑体" panose="02010609060101010101" pitchFamily="49" charset="-122"/>
                <a:ea typeface="黑体" panose="02010609060101010101" pitchFamily="49" charset="-122"/>
              </a:rPr>
              <a:t>仿真设计</a:t>
            </a:r>
            <a:endParaRPr lang="zh-CN" altLang="en-US" sz="2000" b="1" dirty="0">
              <a:solidFill>
                <a:schemeClr val="tx1">
                  <a:lumMod val="75000"/>
                  <a:lumOff val="25000"/>
                </a:schemeClr>
              </a:solidFill>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2" name="矩形 1"/>
              <p:cNvSpPr/>
              <p:nvPr/>
            </p:nvSpPr>
            <p:spPr>
              <a:xfrm>
                <a:off x="249528" y="1007988"/>
                <a:ext cx="8427498" cy="3046988"/>
              </a:xfrm>
              <a:prstGeom prst="rect">
                <a:avLst/>
              </a:prstGeom>
            </p:spPr>
            <p:txBody>
              <a:bodyPr wrap="square">
                <a:spAutoFit/>
              </a:bodyPr>
              <a:lstStyle/>
              <a:p>
                <a:r>
                  <a:rPr lang="zh-CN" altLang="en-US" dirty="0">
                    <a:latin typeface="黑体" panose="02010609060101010101" pitchFamily="49" charset="-122"/>
                    <a:ea typeface="黑体" panose="02010609060101010101" pitchFamily="49" charset="-122"/>
                  </a:rPr>
                  <a:t>设计初衷：用简单的非线性系统实现扩展卡尔曼滤波的机动目标跟踪过程</a:t>
                </a:r>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选用原因：真实雷达使用的滤波算法。</a:t>
                </a:r>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机动目标设定：仅在平面上的二维运动情况，具有恒定的转为率，不具有加速度。</a:t>
                </a:r>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属于巡航类的机动目标</a:t>
                </a:r>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设置真实运动：初始位置，速度。以恒定转为率    运行一半仿真时间，</a:t>
                </a:r>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再以恒定转为率 </a:t>
                </a:r>
                <a14:m>
                  <m:oMath xmlns:m="http://schemas.openxmlformats.org/officeDocument/2006/math">
                    <m:r>
                      <a:rPr lang="en-US" altLang="zh-CN">
                        <a:latin typeface="Cambria Math" panose="02040503050406030204" pitchFamily="18" charset="0"/>
                        <a:ea typeface="黑体" panose="02010609060101010101" pitchFamily="49" charset="-122"/>
                      </a:rPr>
                      <m:t>−</m:t>
                    </m:r>
                    <m:r>
                      <a:rPr lang="zh-CN" altLang="en-US">
                        <a:latin typeface="Cambria Math" panose="02040503050406030204" pitchFamily="18" charset="0"/>
                        <a:ea typeface="黑体" panose="02010609060101010101" pitchFamily="49" charset="-122"/>
                      </a:rPr>
                      <m:t>𝜔</m:t>
                    </m:r>
                  </m:oMath>
                </a14:m>
                <a:r>
                  <a:rPr lang="zh-CN" altLang="en-US" dirty="0">
                    <a:latin typeface="黑体" panose="02010609060101010101" pitchFamily="49" charset="-122"/>
                    <a:ea typeface="黑体" panose="02010609060101010101" pitchFamily="49" charset="-122"/>
                  </a:rPr>
                  <a:t> 运行剩余一半仿真时间</a:t>
                </a:r>
              </a:p>
              <a:p>
                <a:r>
                  <a:rPr lang="zh-CN" altLang="en-US"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设置测量系统：线性的系统：测量（</a:t>
                </a:r>
                <a:r>
                  <a:rPr lang="en-US" altLang="zh-CN" dirty="0" err="1">
                    <a:latin typeface="黑体" panose="02010609060101010101" pitchFamily="49" charset="-122"/>
                    <a:ea typeface="黑体" panose="02010609060101010101" pitchFamily="49" charset="-122"/>
                  </a:rPr>
                  <a:t>x,y</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非线性的系统：测量目标距离，夹角，以及雷达扫描出的距离变化</a:t>
                </a:r>
                <a:endParaRPr lang="en-US" altLang="zh-CN" dirty="0">
                  <a:latin typeface="黑体" panose="02010609060101010101" pitchFamily="49" charset="-122"/>
                  <a:ea typeface="黑体" panose="02010609060101010101" pitchFamily="49"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249528" y="1007988"/>
                <a:ext cx="8427498" cy="3046988"/>
              </a:xfrm>
              <a:prstGeom prst="rect">
                <a:avLst/>
              </a:prstGeom>
              <a:blipFill>
                <a:blip r:embed="rId3"/>
                <a:stretch>
                  <a:fillRect l="-434" t="-600" b="-16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4572570" y="2736180"/>
                <a:ext cx="384721"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𝜔</m:t>
                      </m:r>
                    </m:oMath>
                  </m:oMathPara>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4572570" y="2736180"/>
                <a:ext cx="384721" cy="338554"/>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3907583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52090" y="28790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603"/>
          <p:cNvSpPr txBox="1"/>
          <p:nvPr/>
        </p:nvSpPr>
        <p:spPr bwMode="auto">
          <a:xfrm>
            <a:off x="396106" y="287908"/>
            <a:ext cx="1322320" cy="375827"/>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zh-CN" altLang="en-US" sz="2000" b="1" dirty="0">
                <a:solidFill>
                  <a:schemeClr val="tx1">
                    <a:lumMod val="75000"/>
                    <a:lumOff val="25000"/>
                  </a:schemeClr>
                </a:solidFill>
                <a:latin typeface="黑体" panose="02010609060101010101" pitchFamily="49" charset="-122"/>
                <a:ea typeface="黑体" panose="02010609060101010101" pitchFamily="49" charset="-122"/>
              </a:rPr>
              <a:t>算法步骤</a:t>
            </a:r>
          </a:p>
        </p:txBody>
      </p:sp>
      <p:pic>
        <p:nvPicPr>
          <p:cNvPr id="2" name="图片 1"/>
          <p:cNvPicPr>
            <a:picLocks noChangeAspect="1"/>
          </p:cNvPicPr>
          <p:nvPr/>
        </p:nvPicPr>
        <p:blipFill>
          <a:blip r:embed="rId3"/>
          <a:stretch>
            <a:fillRect/>
          </a:stretch>
        </p:blipFill>
        <p:spPr>
          <a:xfrm>
            <a:off x="1816723" y="143892"/>
            <a:ext cx="6284240" cy="4794096"/>
          </a:xfrm>
          <a:prstGeom prst="rect">
            <a:avLst/>
          </a:prstGeom>
        </p:spPr>
      </p:pic>
    </p:spTree>
    <p:extLst>
      <p:ext uri="{BB962C8B-B14F-4D97-AF65-F5344CB8AC3E}">
        <p14:creationId xmlns:p14="http://schemas.microsoft.com/office/powerpoint/2010/main" val="179417331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52090" y="28790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603"/>
          <p:cNvSpPr txBox="1"/>
          <p:nvPr/>
        </p:nvSpPr>
        <p:spPr bwMode="auto">
          <a:xfrm>
            <a:off x="468114" y="287908"/>
            <a:ext cx="1322320" cy="375827"/>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zh-CN" altLang="en-US" sz="2000" b="1" dirty="0">
                <a:solidFill>
                  <a:schemeClr val="tx1"/>
                </a:solidFill>
                <a:latin typeface="黑体" panose="02010609060101010101" pitchFamily="49" charset="-122"/>
                <a:ea typeface="黑体" panose="02010609060101010101" pitchFamily="49" charset="-122"/>
              </a:rPr>
              <a:t>结果展示</a:t>
            </a:r>
            <a:endParaRPr lang="zh-CN" altLang="en-US" sz="2000" b="1"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138" y="719956"/>
            <a:ext cx="7643160" cy="3766844"/>
          </a:xfrm>
          <a:prstGeom prst="rect">
            <a:avLst/>
          </a:prstGeom>
        </p:spPr>
      </p:pic>
    </p:spTree>
    <p:extLst>
      <p:ext uri="{BB962C8B-B14F-4D97-AF65-F5344CB8AC3E}">
        <p14:creationId xmlns:p14="http://schemas.microsoft.com/office/powerpoint/2010/main" val="11497421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335857" y="431924"/>
            <a:ext cx="72008" cy="648072"/>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603"/>
          <p:cNvSpPr txBox="1"/>
          <p:nvPr/>
        </p:nvSpPr>
        <p:spPr bwMode="auto">
          <a:xfrm>
            <a:off x="516669" y="416881"/>
            <a:ext cx="1110724" cy="868269"/>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zh-CN" altLang="en-US" sz="3200" spc="600" dirty="0">
                <a:solidFill>
                  <a:schemeClr val="tx1"/>
                </a:solidFill>
              </a:rPr>
              <a:t>目录</a:t>
            </a:r>
            <a:endParaRPr lang="en-US" altLang="zh-CN" sz="3200" spc="600" dirty="0">
              <a:solidFill>
                <a:schemeClr val="tx1"/>
              </a:solidFill>
            </a:endParaRPr>
          </a:p>
          <a:p>
            <a:pPr algn="l"/>
            <a:r>
              <a:rPr lang="en-US" altLang="zh-CN" sz="2000" spc="0" dirty="0">
                <a:solidFill>
                  <a:schemeClr val="tx1"/>
                </a:solidFill>
              </a:rPr>
              <a:t>Catalog</a:t>
            </a:r>
            <a:endParaRPr lang="zh-CN" altLang="en-US" sz="2000" spc="0" dirty="0">
              <a:solidFill>
                <a:schemeClr val="tx1"/>
              </a:solidFill>
            </a:endParaRPr>
          </a:p>
        </p:txBody>
      </p:sp>
      <p:sp>
        <p:nvSpPr>
          <p:cNvPr id="6" name="椭圆 5"/>
          <p:cNvSpPr/>
          <p:nvPr/>
        </p:nvSpPr>
        <p:spPr>
          <a:xfrm>
            <a:off x="2772370" y="863972"/>
            <a:ext cx="386673" cy="386673"/>
          </a:xfrm>
          <a:prstGeom prst="ellipse">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8114" y="2448148"/>
            <a:ext cx="343393"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772370" y="1701435"/>
            <a:ext cx="386673" cy="386673"/>
          </a:xfrm>
          <a:prstGeom prst="ellipse">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772370" y="2565531"/>
            <a:ext cx="386673" cy="386673"/>
          </a:xfrm>
          <a:prstGeom prst="ellipse">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370" y="3429627"/>
            <a:ext cx="386673" cy="386673"/>
          </a:xfrm>
          <a:prstGeom prst="ellipse">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603"/>
          <p:cNvSpPr txBox="1"/>
          <p:nvPr/>
        </p:nvSpPr>
        <p:spPr bwMode="auto">
          <a:xfrm>
            <a:off x="3540987" y="884783"/>
            <a:ext cx="2559839" cy="345049"/>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zh-CN" altLang="en-US" sz="1800" dirty="0">
                <a:solidFill>
                  <a:schemeClr val="tx1"/>
                </a:solidFill>
              </a:rPr>
              <a:t>滤波背景及意义介绍</a:t>
            </a:r>
            <a:endParaRPr lang="zh-CN" altLang="en-US" sz="1400" dirty="0">
              <a:solidFill>
                <a:schemeClr val="tx1">
                  <a:lumMod val="75000"/>
                  <a:lumOff val="25000"/>
                </a:schemeClr>
              </a:solidFill>
            </a:endParaRPr>
          </a:p>
        </p:txBody>
      </p:sp>
      <p:sp>
        <p:nvSpPr>
          <p:cNvPr id="13" name="TextBox 603"/>
          <p:cNvSpPr txBox="1"/>
          <p:nvPr/>
        </p:nvSpPr>
        <p:spPr bwMode="auto">
          <a:xfrm>
            <a:off x="3540987" y="1722246"/>
            <a:ext cx="2290534" cy="345049"/>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zh-CN" altLang="en-US" sz="1800" dirty="0">
                <a:solidFill>
                  <a:schemeClr val="tx1"/>
                </a:solidFill>
              </a:rPr>
              <a:t>机动目标驱动分析</a:t>
            </a:r>
          </a:p>
        </p:txBody>
      </p:sp>
      <p:sp>
        <p:nvSpPr>
          <p:cNvPr id="14" name="TextBox 603"/>
          <p:cNvSpPr txBox="1"/>
          <p:nvPr/>
        </p:nvSpPr>
        <p:spPr bwMode="auto">
          <a:xfrm>
            <a:off x="3540987" y="2586342"/>
            <a:ext cx="2559839" cy="345049"/>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zh-CN" altLang="en-US" sz="1800" dirty="0">
                <a:solidFill>
                  <a:schemeClr val="tx1"/>
                </a:solidFill>
              </a:rPr>
              <a:t>跟踪仿真</a:t>
            </a:r>
            <a:r>
              <a:rPr lang="zh-CN" altLang="zh-CN" sz="1800" dirty="0">
                <a:solidFill>
                  <a:schemeClr val="tx1"/>
                </a:solidFill>
              </a:rPr>
              <a:t>设计</a:t>
            </a:r>
            <a:r>
              <a:rPr lang="zh-CN" altLang="en-US" sz="1800" dirty="0">
                <a:solidFill>
                  <a:schemeClr val="tx1"/>
                </a:solidFill>
              </a:rPr>
              <a:t>和展示</a:t>
            </a:r>
          </a:p>
        </p:txBody>
      </p:sp>
      <p:sp>
        <p:nvSpPr>
          <p:cNvPr id="15" name="TextBox 603"/>
          <p:cNvSpPr txBox="1"/>
          <p:nvPr/>
        </p:nvSpPr>
        <p:spPr bwMode="auto">
          <a:xfrm>
            <a:off x="3572104" y="3447314"/>
            <a:ext cx="1482621" cy="345049"/>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zh-CN" altLang="en-US" sz="1800" dirty="0">
                <a:solidFill>
                  <a:schemeClr val="tx1"/>
                </a:solidFill>
              </a:rPr>
              <a:t>总结及展望</a:t>
            </a:r>
          </a:p>
        </p:txBody>
      </p:sp>
    </p:spTree>
    <p:custDataLst>
      <p:tags r:id="rId1"/>
    </p:custDataLst>
    <p:extLst>
      <p:ext uri="{BB962C8B-B14F-4D97-AF65-F5344CB8AC3E}">
        <p14:creationId xmlns:p14="http://schemas.microsoft.com/office/powerpoint/2010/main" val="338503247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1+#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1+#ppt_w/2"/>
                                          </p:val>
                                        </p:tav>
                                        <p:tav tm="100000">
                                          <p:val>
                                            <p:strVal val="#ppt_x"/>
                                          </p:val>
                                        </p:tav>
                                      </p:tavLst>
                                    </p:anim>
                                    <p:anim calcmode="lin" valueType="num">
                                      <p:cBhvr additive="base">
                                        <p:cTn id="30" dur="500" fill="hold"/>
                                        <p:tgtEl>
                                          <p:spTgt spid="8"/>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1+#ppt_w/2"/>
                                          </p:val>
                                        </p:tav>
                                        <p:tav tm="100000">
                                          <p:val>
                                            <p:strVal val="#ppt_x"/>
                                          </p:val>
                                        </p:tav>
                                      </p:tavLst>
                                    </p:anim>
                                    <p:anim calcmode="lin" valueType="num">
                                      <p:cBhvr additive="base">
                                        <p:cTn id="3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1+#ppt_w/2"/>
                                          </p:val>
                                        </p:tav>
                                        <p:tav tm="100000">
                                          <p:val>
                                            <p:strVal val="#ppt_x"/>
                                          </p:val>
                                        </p:tav>
                                      </p:tavLst>
                                    </p:anim>
                                    <p:anim calcmode="lin" valueType="num">
                                      <p:cBhvr additive="base">
                                        <p:cTn id="40" dur="500" fill="hold"/>
                                        <p:tgtEl>
                                          <p:spTgt spid="9"/>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1+#ppt_w/2"/>
                                          </p:val>
                                        </p:tav>
                                        <p:tav tm="100000">
                                          <p:val>
                                            <p:strVal val="#ppt_x"/>
                                          </p:val>
                                        </p:tav>
                                      </p:tavLst>
                                    </p:anim>
                                    <p:anim calcmode="lin" valueType="num">
                                      <p:cBhvr additive="base">
                                        <p:cTn id="4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1+#ppt_w/2"/>
                                          </p:val>
                                        </p:tav>
                                        <p:tav tm="100000">
                                          <p:val>
                                            <p:strVal val="#ppt_x"/>
                                          </p:val>
                                        </p:tav>
                                      </p:tavLst>
                                    </p:anim>
                                    <p:anim calcmode="lin" valueType="num">
                                      <p:cBhvr additive="base">
                                        <p:cTn id="50" dur="500" fill="hold"/>
                                        <p:tgtEl>
                                          <p:spTgt spid="10"/>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1+#ppt_w/2"/>
                                          </p:val>
                                        </p:tav>
                                        <p:tav tm="100000">
                                          <p:val>
                                            <p:strVal val="#ppt_x"/>
                                          </p:val>
                                        </p:tav>
                                      </p:tavLst>
                                    </p:anim>
                                    <p:anim calcmode="lin" valueType="num">
                                      <p:cBhvr additive="base">
                                        <p:cTn id="54"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8" grpId="0" animBg="1"/>
      <p:bldP spid="9" grpId="0" animBg="1"/>
      <p:bldP spid="10" grpId="0" animBg="1"/>
      <p:bldP spid="12" grpId="0"/>
      <p:bldP spid="13" grpId="0"/>
      <p:bldP spid="14" grpId="0"/>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2124298" y="1800076"/>
            <a:ext cx="72008" cy="1080120"/>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8114" y="2376140"/>
            <a:ext cx="216024"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603"/>
          <p:cNvSpPr txBox="1"/>
          <p:nvPr/>
        </p:nvSpPr>
        <p:spPr bwMode="auto">
          <a:xfrm>
            <a:off x="2556346" y="1907346"/>
            <a:ext cx="2636783" cy="622048"/>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zh-CN" altLang="en-US" sz="3600" dirty="0">
                <a:solidFill>
                  <a:schemeClr val="tx1"/>
                </a:solidFill>
              </a:rPr>
              <a:t>总结及展望</a:t>
            </a:r>
          </a:p>
        </p:txBody>
      </p:sp>
    </p:spTree>
    <p:custDataLst>
      <p:tags r:id="rId1"/>
    </p:custDataLst>
    <p:extLst>
      <p:ext uri="{BB962C8B-B14F-4D97-AF65-F5344CB8AC3E}">
        <p14:creationId xmlns:p14="http://schemas.microsoft.com/office/powerpoint/2010/main" val="14773718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52090" y="28790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603"/>
          <p:cNvSpPr txBox="1"/>
          <p:nvPr/>
        </p:nvSpPr>
        <p:spPr bwMode="auto">
          <a:xfrm>
            <a:off x="368720" y="287908"/>
            <a:ext cx="1117136" cy="314271"/>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zh-CN" altLang="en-US" sz="1600" b="1" dirty="0">
                <a:solidFill>
                  <a:schemeClr val="tx1"/>
                </a:solidFill>
                <a:latin typeface="黑体" panose="02010609060101010101" pitchFamily="49" charset="-122"/>
                <a:ea typeface="黑体" panose="02010609060101010101" pitchFamily="49" charset="-122"/>
              </a:rPr>
              <a:t>仿真总结</a:t>
            </a:r>
            <a:endParaRPr lang="zh-CN" altLang="en-US" sz="16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4" name="矩形 3"/>
          <p:cNvSpPr/>
          <p:nvPr/>
        </p:nvSpPr>
        <p:spPr>
          <a:xfrm>
            <a:off x="368720" y="1728068"/>
            <a:ext cx="7347378" cy="1077218"/>
          </a:xfrm>
          <a:prstGeom prst="rect">
            <a:avLst/>
          </a:prstGeom>
        </p:spPr>
        <p:txBody>
          <a:bodyPr wrap="square">
            <a:spAutoFit/>
          </a:bodyPr>
          <a:lstStyle/>
          <a:p>
            <a:r>
              <a:rPr lang="zh-CN" altLang="en-US" dirty="0">
                <a:latin typeface="黑体" panose="02010609060101010101" pitchFamily="49" charset="-122"/>
                <a:ea typeface="黑体" panose="02010609060101010101" pitchFamily="49" charset="-122"/>
              </a:rPr>
              <a:t>仿真设计</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利用广泛使用的卡尔曼滤波对运动过程建模，算法上高效。</a:t>
            </a:r>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仿真结果</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在符合运动模型的情况下，能很好的跟踪机动目标。</a:t>
            </a:r>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8197252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52090" y="28790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603"/>
          <p:cNvSpPr txBox="1"/>
          <p:nvPr/>
        </p:nvSpPr>
        <p:spPr bwMode="auto">
          <a:xfrm>
            <a:off x="368720" y="287908"/>
            <a:ext cx="1117136" cy="314271"/>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zh-CN" altLang="en-US" sz="1600" b="1" dirty="0">
                <a:solidFill>
                  <a:schemeClr val="tx1"/>
                </a:solidFill>
                <a:latin typeface="黑体" panose="02010609060101010101" pitchFamily="49" charset="-122"/>
                <a:ea typeface="黑体" panose="02010609060101010101" pitchFamily="49" charset="-122"/>
              </a:rPr>
              <a:t>应用展望</a:t>
            </a:r>
            <a:endParaRPr lang="zh-CN" altLang="en-US" sz="16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4" name="矩形 3"/>
          <p:cNvSpPr/>
          <p:nvPr/>
        </p:nvSpPr>
        <p:spPr>
          <a:xfrm>
            <a:off x="368720" y="719956"/>
            <a:ext cx="8427498" cy="3785652"/>
          </a:xfrm>
          <a:prstGeom prst="rect">
            <a:avLst/>
          </a:prstGeom>
        </p:spPr>
        <p:txBody>
          <a:bodyPr wrap="square">
            <a:spAutoFit/>
          </a:bodyPr>
          <a:lstStyle/>
          <a:p>
            <a:r>
              <a:rPr lang="zh-CN" altLang="en-US" dirty="0">
                <a:latin typeface="黑体" panose="02010609060101010101" pitchFamily="49" charset="-122"/>
                <a:ea typeface="黑体" panose="02010609060101010101" pitchFamily="49" charset="-122"/>
              </a:rPr>
              <a:t>应用不足之处：</a:t>
            </a:r>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当前只能对一个模型进行跟踪</a:t>
            </a:r>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测量漂移点处理</a:t>
            </a:r>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多目标数据融合</a:t>
            </a:r>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设备时间乱序处理</a:t>
            </a:r>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改进方法：</a:t>
            </a:r>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使用自适应卡尔曼滤波算法，计算多个模型的误差协方差，再选择模型的转移矩阵</a:t>
            </a:r>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对于新观测点，根据目标设置速度变化阈值（质量越大的目标越难改变速度）</a:t>
            </a:r>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扩展状态矩阵维度就可以实现</a:t>
            </a:r>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使用快速排序</a:t>
            </a:r>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应用展望：</a:t>
            </a:r>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机动车辅助驾驶中，由车身多雷达的测量数据，对多个道路目标进行跟踪</a:t>
            </a:r>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车辆或者无人机中，由自身多传感器获得的状态数据进行融合处理，自身跟踪定位</a:t>
            </a:r>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5454063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603"/>
          <p:cNvSpPr txBox="1"/>
          <p:nvPr/>
        </p:nvSpPr>
        <p:spPr bwMode="auto">
          <a:xfrm>
            <a:off x="612130" y="2448148"/>
            <a:ext cx="6312469" cy="622048"/>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r>
              <a:rPr lang="zh-CN" altLang="en-US" sz="3600" dirty="0">
                <a:solidFill>
                  <a:schemeClr val="tx1"/>
                </a:solidFill>
              </a:rPr>
              <a:t>感谢各位老师收看 批评指导</a:t>
            </a:r>
          </a:p>
        </p:txBody>
      </p:sp>
      <p:sp>
        <p:nvSpPr>
          <p:cNvPr id="3" name="TextBox 603"/>
          <p:cNvSpPr txBox="1"/>
          <p:nvPr/>
        </p:nvSpPr>
        <p:spPr bwMode="auto">
          <a:xfrm>
            <a:off x="1044178" y="3114577"/>
            <a:ext cx="1800200" cy="252716"/>
          </a:xfrm>
          <a:prstGeom prst="rect">
            <a:avLst/>
          </a:prstGeom>
          <a:noFill/>
        </p:spPr>
        <p:txBody>
          <a:bodyPr wrap="squar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r>
              <a:rPr lang="zh-CN" altLang="en-US" sz="1200" dirty="0">
                <a:solidFill>
                  <a:schemeClr val="tx1"/>
                </a:solidFill>
              </a:rPr>
              <a:t>演讲人：樊安斐</a:t>
            </a:r>
          </a:p>
        </p:txBody>
      </p:sp>
      <p:sp>
        <p:nvSpPr>
          <p:cNvPr id="4" name="TextBox 603"/>
          <p:cNvSpPr txBox="1"/>
          <p:nvPr/>
        </p:nvSpPr>
        <p:spPr bwMode="auto">
          <a:xfrm>
            <a:off x="7740922" y="359916"/>
            <a:ext cx="873864" cy="314271"/>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r>
              <a:rPr lang="en-US" altLang="zh-CN" sz="1600" dirty="0">
                <a:solidFill>
                  <a:srgbClr val="2259AA"/>
                </a:solidFill>
              </a:rPr>
              <a:t>LOGO</a:t>
            </a:r>
            <a:endParaRPr lang="zh-CN" altLang="en-US" sz="1600" dirty="0">
              <a:solidFill>
                <a:srgbClr val="2259AA"/>
              </a:solidFill>
            </a:endParaRPr>
          </a:p>
        </p:txBody>
      </p:sp>
      <p:sp>
        <p:nvSpPr>
          <p:cNvPr id="7" name="TextBox 603">
            <a:extLst>
              <a:ext uri="{FF2B5EF4-FFF2-40B4-BE49-F238E27FC236}">
                <a16:creationId xmlns:a16="http://schemas.microsoft.com/office/drawing/2014/main" id="{1FB6BC93-BAD6-440D-AC15-12EAED22AA87}"/>
              </a:ext>
            </a:extLst>
          </p:cNvPr>
          <p:cNvSpPr txBox="1"/>
          <p:nvPr/>
        </p:nvSpPr>
        <p:spPr bwMode="auto">
          <a:xfrm>
            <a:off x="108074" y="359916"/>
            <a:ext cx="3818195" cy="437382"/>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r>
              <a:rPr lang="zh-CN" altLang="en-US" sz="1600" dirty="0">
                <a:solidFill>
                  <a:srgbClr val="2259AA"/>
                </a:solidFill>
              </a:rPr>
              <a:t>湖南理工学院</a:t>
            </a:r>
            <a:endParaRPr lang="en-US" altLang="zh-CN" sz="1600" dirty="0">
              <a:solidFill>
                <a:srgbClr val="2259AA"/>
              </a:solidFill>
            </a:endParaRPr>
          </a:p>
          <a:p>
            <a:r>
              <a:rPr lang="en-US" altLang="zh-CN" sz="800" dirty="0">
                <a:solidFill>
                  <a:srgbClr val="2259AA"/>
                </a:solidFill>
              </a:rPr>
              <a:t>Hunan Institute of Science and Technology</a:t>
            </a:r>
            <a:endParaRPr lang="zh-CN" altLang="en-US" sz="800" dirty="0">
              <a:solidFill>
                <a:srgbClr val="2259AA"/>
              </a:solidFill>
            </a:endParaRPr>
          </a:p>
        </p:txBody>
      </p:sp>
      <p:pic>
        <p:nvPicPr>
          <p:cNvPr id="8" name="图片 7">
            <a:extLst>
              <a:ext uri="{FF2B5EF4-FFF2-40B4-BE49-F238E27FC236}">
                <a16:creationId xmlns:a16="http://schemas.microsoft.com/office/drawing/2014/main" id="{B0A83EF9-A4E1-4871-8FEE-96866FE29BA7}"/>
              </a:ext>
            </a:extLst>
          </p:cNvPr>
          <p:cNvPicPr>
            <a:picLocks noChangeAspect="1"/>
          </p:cNvPicPr>
          <p:nvPr/>
        </p:nvPicPr>
        <p:blipFill>
          <a:blip r:embed="rId4"/>
          <a:stretch>
            <a:fillRect/>
          </a:stretch>
        </p:blipFill>
        <p:spPr>
          <a:xfrm>
            <a:off x="7498441" y="35221"/>
            <a:ext cx="1264707" cy="1332807"/>
          </a:xfrm>
          <a:prstGeom prst="rect">
            <a:avLst/>
          </a:prstGeom>
        </p:spPr>
      </p:pic>
      <p:sp>
        <p:nvSpPr>
          <p:cNvPr id="9" name="TextBox 603">
            <a:extLst>
              <a:ext uri="{FF2B5EF4-FFF2-40B4-BE49-F238E27FC236}">
                <a16:creationId xmlns:a16="http://schemas.microsoft.com/office/drawing/2014/main" id="{0BBB2118-6CD1-4266-9A85-79E3A1671D3F}"/>
              </a:ext>
            </a:extLst>
          </p:cNvPr>
          <p:cNvSpPr txBox="1"/>
          <p:nvPr/>
        </p:nvSpPr>
        <p:spPr bwMode="auto">
          <a:xfrm>
            <a:off x="1114158" y="3456260"/>
            <a:ext cx="2378292" cy="252716"/>
          </a:xfrm>
          <a:prstGeom prst="rect">
            <a:avLst/>
          </a:prstGeom>
          <a:noFill/>
        </p:spPr>
        <p:txBody>
          <a:bodyPr wrap="squar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r>
              <a:rPr lang="zh-CN" altLang="en-US" sz="1200" dirty="0">
                <a:solidFill>
                  <a:schemeClr val="tx1"/>
                </a:solidFill>
              </a:rPr>
              <a:t>最后感谢何帆老师的指导</a:t>
            </a:r>
          </a:p>
        </p:txBody>
      </p:sp>
    </p:spTree>
    <p:extLst>
      <p:ext uri="{BB962C8B-B14F-4D97-AF65-F5344CB8AC3E}">
        <p14:creationId xmlns:p14="http://schemas.microsoft.com/office/powerpoint/2010/main" val="412226763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1050"/>
                            </p:stCondLst>
                            <p:childTnLst>
                              <p:par>
                                <p:cTn id="13" presetID="42"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childTnLst>
                          </p:cTn>
                        </p:par>
                        <p:par>
                          <p:cTn id="18" fill="hold">
                            <p:stCondLst>
                              <p:cond delay="2050"/>
                            </p:stCondLst>
                            <p:childTnLst>
                              <p:par>
                                <p:cTn id="19" presetID="42" presetClass="entr" presetSubtype="0"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par>
                          <p:cTn id="24" fill="hold">
                            <p:stCondLst>
                              <p:cond delay="3050"/>
                            </p:stCondLst>
                            <p:childTnLst>
                              <p:par>
                                <p:cTn id="25" presetID="42"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par>
                          <p:cTn id="30" fill="hold">
                            <p:stCondLst>
                              <p:cond delay="4050"/>
                            </p:stCondLst>
                            <p:childTnLst>
                              <p:par>
                                <p:cTn id="31" presetID="42" presetClass="entr" presetSubtype="0"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7"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2124298" y="1800076"/>
            <a:ext cx="72008" cy="1080120"/>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8114" y="2376140"/>
            <a:ext cx="216024"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603"/>
          <p:cNvSpPr txBox="1"/>
          <p:nvPr/>
        </p:nvSpPr>
        <p:spPr bwMode="auto">
          <a:xfrm>
            <a:off x="2556346" y="1907346"/>
            <a:ext cx="4637330" cy="622048"/>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zh-CN" altLang="en-US" sz="3600" dirty="0">
                <a:solidFill>
                  <a:schemeClr val="tx1"/>
                </a:solidFill>
              </a:rPr>
              <a:t>滤波背景及意义介绍</a:t>
            </a:r>
            <a:endParaRPr lang="zh-CN" altLang="en-US" sz="2800" dirty="0">
              <a:solidFill>
                <a:schemeClr val="tx1">
                  <a:lumMod val="75000"/>
                  <a:lumOff val="25000"/>
                </a:schemeClr>
              </a:solidFill>
            </a:endParaRPr>
          </a:p>
        </p:txBody>
      </p:sp>
    </p:spTree>
    <p:custDataLst>
      <p:tags r:id="rId1"/>
    </p:custDataLst>
    <p:extLst>
      <p:ext uri="{BB962C8B-B14F-4D97-AF65-F5344CB8AC3E}">
        <p14:creationId xmlns:p14="http://schemas.microsoft.com/office/powerpoint/2010/main" val="382258277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271"/>
          <p:cNvSpPr>
            <a:spLocks/>
          </p:cNvSpPr>
          <p:nvPr/>
        </p:nvSpPr>
        <p:spPr bwMode="auto">
          <a:xfrm>
            <a:off x="1778799" y="3278372"/>
            <a:ext cx="22041" cy="29921"/>
          </a:xfrm>
          <a:custGeom>
            <a:avLst/>
            <a:gdLst>
              <a:gd name="T0" fmla="*/ 2147483647 w 3"/>
              <a:gd name="T1" fmla="*/ 2147483647 h 4"/>
              <a:gd name="T2" fmla="*/ 2147483647 w 3"/>
              <a:gd name="T3" fmla="*/ 2147483647 h 4"/>
              <a:gd name="T4" fmla="*/ 0 w 3"/>
              <a:gd name="T5" fmla="*/ 2147483647 h 4"/>
              <a:gd name="T6" fmla="*/ 0 w 3"/>
              <a:gd name="T7" fmla="*/ 2147483647 h 4"/>
              <a:gd name="T8" fmla="*/ 0 w 3"/>
              <a:gd name="T9" fmla="*/ 0 h 4"/>
              <a:gd name="T10" fmla="*/ 0 w 3"/>
              <a:gd name="T11" fmla="*/ 0 h 4"/>
              <a:gd name="T12" fmla="*/ 0 w 3"/>
              <a:gd name="T13" fmla="*/ 2147483647 h 4"/>
              <a:gd name="T14" fmla="*/ 0 w 3"/>
              <a:gd name="T15" fmla="*/ 2147483647 h 4"/>
              <a:gd name="T16" fmla="*/ 2147483647 w 3"/>
              <a:gd name="T17" fmla="*/ 2147483647 h 4"/>
              <a:gd name="T18" fmla="*/ 2147483647 w 3"/>
              <a:gd name="T19" fmla="*/ 2147483647 h 4"/>
              <a:gd name="T20" fmla="*/ 2147483647 w 3"/>
              <a:gd name="T21" fmla="*/ 0 h 4"/>
              <a:gd name="T22" fmla="*/ 2147483647 w 3"/>
              <a:gd name="T23" fmla="*/ 0 h 4"/>
              <a:gd name="T24" fmla="*/ 2147483647 w 3"/>
              <a:gd name="T25" fmla="*/ 2147483647 h 4"/>
              <a:gd name="T26" fmla="*/ 2147483647 w 3"/>
              <a:gd name="T27" fmla="*/ 2147483647 h 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 h="4">
                <a:moveTo>
                  <a:pt x="2" y="4"/>
                </a:moveTo>
                <a:cubicBezTo>
                  <a:pt x="2" y="4"/>
                  <a:pt x="2" y="4"/>
                  <a:pt x="1" y="4"/>
                </a:cubicBezTo>
                <a:cubicBezTo>
                  <a:pt x="1" y="4"/>
                  <a:pt x="0" y="4"/>
                  <a:pt x="0" y="4"/>
                </a:cubicBezTo>
                <a:cubicBezTo>
                  <a:pt x="0" y="3"/>
                  <a:pt x="0" y="3"/>
                  <a:pt x="0" y="3"/>
                </a:cubicBezTo>
                <a:cubicBezTo>
                  <a:pt x="0" y="0"/>
                  <a:pt x="0" y="0"/>
                  <a:pt x="0" y="0"/>
                </a:cubicBezTo>
                <a:cubicBezTo>
                  <a:pt x="0" y="0"/>
                  <a:pt x="0" y="0"/>
                  <a:pt x="0" y="0"/>
                </a:cubicBezTo>
                <a:cubicBezTo>
                  <a:pt x="0" y="3"/>
                  <a:pt x="0" y="3"/>
                  <a:pt x="0" y="3"/>
                </a:cubicBezTo>
                <a:cubicBezTo>
                  <a:pt x="0" y="3"/>
                  <a:pt x="0" y="3"/>
                  <a:pt x="0" y="3"/>
                </a:cubicBezTo>
                <a:cubicBezTo>
                  <a:pt x="0" y="4"/>
                  <a:pt x="1" y="4"/>
                  <a:pt x="1" y="4"/>
                </a:cubicBezTo>
                <a:cubicBezTo>
                  <a:pt x="2" y="4"/>
                  <a:pt x="2" y="3"/>
                  <a:pt x="2" y="3"/>
                </a:cubicBezTo>
                <a:cubicBezTo>
                  <a:pt x="2" y="0"/>
                  <a:pt x="2" y="0"/>
                  <a:pt x="2" y="0"/>
                </a:cubicBezTo>
                <a:cubicBezTo>
                  <a:pt x="3" y="0"/>
                  <a:pt x="3" y="0"/>
                  <a:pt x="3" y="0"/>
                </a:cubicBezTo>
                <a:cubicBezTo>
                  <a:pt x="3" y="3"/>
                  <a:pt x="3" y="3"/>
                  <a:pt x="3" y="3"/>
                </a:cubicBezTo>
                <a:cubicBezTo>
                  <a:pt x="3" y="3"/>
                  <a:pt x="2" y="3"/>
                  <a:pt x="2" y="4"/>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lIns="67391" tIns="33696" rIns="67391" bIns="33696"/>
          <a:lstStyle/>
          <a:p>
            <a:endParaRPr lang="zh-CN" altLang="en-US" sz="2100"/>
          </a:p>
        </p:txBody>
      </p:sp>
      <p:sp>
        <p:nvSpPr>
          <p:cNvPr id="15" name="Freeform 272"/>
          <p:cNvSpPr>
            <a:spLocks/>
          </p:cNvSpPr>
          <p:nvPr/>
        </p:nvSpPr>
        <p:spPr bwMode="auto">
          <a:xfrm>
            <a:off x="1808853" y="3278372"/>
            <a:ext cx="14027" cy="29921"/>
          </a:xfrm>
          <a:custGeom>
            <a:avLst/>
            <a:gdLst>
              <a:gd name="T0" fmla="*/ 2147483647 w 2"/>
              <a:gd name="T1" fmla="*/ 2147483647 h 4"/>
              <a:gd name="T2" fmla="*/ 2147483647 w 2"/>
              <a:gd name="T3" fmla="*/ 0 h 4"/>
              <a:gd name="T4" fmla="*/ 2147483647 w 2"/>
              <a:gd name="T5" fmla="*/ 0 h 4"/>
              <a:gd name="T6" fmla="*/ 2147483647 w 2"/>
              <a:gd name="T7" fmla="*/ 2147483647 h 4"/>
              <a:gd name="T8" fmla="*/ 0 w 2"/>
              <a:gd name="T9" fmla="*/ 2147483647 h 4"/>
              <a:gd name="T10" fmla="*/ 0 w 2"/>
              <a:gd name="T11" fmla="*/ 2147483647 h 4"/>
              <a:gd name="T12" fmla="*/ 0 w 2"/>
              <a:gd name="T13" fmla="*/ 2147483647 h 4"/>
              <a:gd name="T14" fmla="*/ 0 w 2"/>
              <a:gd name="T15" fmla="*/ 2147483647 h 4"/>
              <a:gd name="T16" fmla="*/ 0 w 2"/>
              <a:gd name="T17" fmla="*/ 2147483647 h 4"/>
              <a:gd name="T18" fmla="*/ 0 w 2"/>
              <a:gd name="T19" fmla="*/ 0 h 4"/>
              <a:gd name="T20" fmla="*/ 0 w 2"/>
              <a:gd name="T21" fmla="*/ 0 h 4"/>
              <a:gd name="T22" fmla="*/ 0 w 2"/>
              <a:gd name="T23" fmla="*/ 2147483647 h 4"/>
              <a:gd name="T24" fmla="*/ 2147483647 w 2"/>
              <a:gd name="T25" fmla="*/ 0 h 4"/>
              <a:gd name="T26" fmla="*/ 2147483647 w 2"/>
              <a:gd name="T27" fmla="*/ 0 h 4"/>
              <a:gd name="T28" fmla="*/ 2147483647 w 2"/>
              <a:gd name="T29" fmla="*/ 0 h 4"/>
              <a:gd name="T30" fmla="*/ 2147483647 w 2"/>
              <a:gd name="T31" fmla="*/ 0 h 4"/>
              <a:gd name="T32" fmla="*/ 2147483647 w 2"/>
              <a:gd name="T33" fmla="*/ 2147483647 h 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4">
                <a:moveTo>
                  <a:pt x="2" y="1"/>
                </a:moveTo>
                <a:cubicBezTo>
                  <a:pt x="2" y="1"/>
                  <a:pt x="1" y="1"/>
                  <a:pt x="1" y="0"/>
                </a:cubicBezTo>
                <a:cubicBezTo>
                  <a:pt x="1" y="0"/>
                  <a:pt x="1" y="0"/>
                  <a:pt x="1" y="0"/>
                </a:cubicBezTo>
                <a:cubicBezTo>
                  <a:pt x="1" y="0"/>
                  <a:pt x="1" y="0"/>
                  <a:pt x="1" y="1"/>
                </a:cubicBezTo>
                <a:cubicBezTo>
                  <a:pt x="1" y="1"/>
                  <a:pt x="0" y="1"/>
                  <a:pt x="0" y="1"/>
                </a:cubicBezTo>
                <a:cubicBezTo>
                  <a:pt x="0" y="1"/>
                  <a:pt x="0" y="1"/>
                  <a:pt x="0" y="1"/>
                </a:cubicBezTo>
                <a:cubicBezTo>
                  <a:pt x="0" y="1"/>
                  <a:pt x="0" y="1"/>
                  <a:pt x="0" y="1"/>
                </a:cubicBezTo>
                <a:cubicBezTo>
                  <a:pt x="0" y="4"/>
                  <a:pt x="0" y="4"/>
                  <a:pt x="0" y="4"/>
                </a:cubicBezTo>
                <a:cubicBezTo>
                  <a:pt x="0" y="4"/>
                  <a:pt x="0" y="4"/>
                  <a:pt x="0" y="4"/>
                </a:cubicBezTo>
                <a:cubicBezTo>
                  <a:pt x="0" y="0"/>
                  <a:pt x="0" y="0"/>
                  <a:pt x="0" y="0"/>
                </a:cubicBezTo>
                <a:cubicBezTo>
                  <a:pt x="0" y="0"/>
                  <a:pt x="0" y="0"/>
                  <a:pt x="0" y="0"/>
                </a:cubicBezTo>
                <a:cubicBezTo>
                  <a:pt x="0" y="1"/>
                  <a:pt x="0" y="1"/>
                  <a:pt x="0" y="1"/>
                </a:cubicBezTo>
                <a:cubicBezTo>
                  <a:pt x="0" y="0"/>
                  <a:pt x="0" y="0"/>
                  <a:pt x="1" y="0"/>
                </a:cubicBezTo>
                <a:cubicBezTo>
                  <a:pt x="1" y="0"/>
                  <a:pt x="1" y="0"/>
                  <a:pt x="1" y="0"/>
                </a:cubicBezTo>
                <a:cubicBezTo>
                  <a:pt x="1" y="0"/>
                  <a:pt x="1" y="0"/>
                  <a:pt x="1" y="0"/>
                </a:cubicBezTo>
                <a:cubicBezTo>
                  <a:pt x="2" y="0"/>
                  <a:pt x="2" y="0"/>
                  <a:pt x="2" y="0"/>
                </a:cubicBezTo>
                <a:lnTo>
                  <a:pt x="2"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lIns="67391" tIns="33696" rIns="67391" bIns="33696"/>
          <a:lstStyle/>
          <a:p>
            <a:endParaRPr lang="zh-CN" altLang="en-US" sz="2100"/>
          </a:p>
        </p:txBody>
      </p:sp>
      <p:sp>
        <p:nvSpPr>
          <p:cNvPr id="16" name="Freeform 307"/>
          <p:cNvSpPr>
            <a:spLocks/>
          </p:cNvSpPr>
          <p:nvPr/>
        </p:nvSpPr>
        <p:spPr bwMode="auto">
          <a:xfrm>
            <a:off x="2077356" y="2532347"/>
            <a:ext cx="82154" cy="81783"/>
          </a:xfrm>
          <a:custGeom>
            <a:avLst/>
            <a:gdLst>
              <a:gd name="T0" fmla="*/ 2147483647 w 11"/>
              <a:gd name="T1" fmla="*/ 2147483647 h 11"/>
              <a:gd name="T2" fmla="*/ 2147483647 w 11"/>
              <a:gd name="T3" fmla="*/ 2147483647 h 11"/>
              <a:gd name="T4" fmla="*/ 2147483647 w 11"/>
              <a:gd name="T5" fmla="*/ 2147483647 h 11"/>
              <a:gd name="T6" fmla="*/ 2147483647 w 11"/>
              <a:gd name="T7" fmla="*/ 2147483647 h 11"/>
              <a:gd name="T8" fmla="*/ 2147483647 w 11"/>
              <a:gd name="T9" fmla="*/ 2147483647 h 11"/>
              <a:gd name="T10" fmla="*/ 2147483647 w 11"/>
              <a:gd name="T11" fmla="*/ 2147483647 h 11"/>
              <a:gd name="T12" fmla="*/ 2147483647 w 11"/>
              <a:gd name="T13" fmla="*/ 2147483647 h 11"/>
              <a:gd name="T14" fmla="*/ 2147483647 w 11"/>
              <a:gd name="T15" fmla="*/ 2147483647 h 11"/>
              <a:gd name="T16" fmla="*/ 2147483647 w 11"/>
              <a:gd name="T17" fmla="*/ 2147483647 h 11"/>
              <a:gd name="T18" fmla="*/ 2147483647 w 11"/>
              <a:gd name="T19" fmla="*/ 2147483647 h 11"/>
              <a:gd name="T20" fmla="*/ 2147483647 w 11"/>
              <a:gd name="T21" fmla="*/ 2147483647 h 11"/>
              <a:gd name="T22" fmla="*/ 2147483647 w 11"/>
              <a:gd name="T23" fmla="*/ 2147483647 h 11"/>
              <a:gd name="T24" fmla="*/ 2147483647 w 11"/>
              <a:gd name="T25" fmla="*/ 2147483647 h 11"/>
              <a:gd name="T26" fmla="*/ 2147483647 w 11"/>
              <a:gd name="T27" fmla="*/ 2147483647 h 11"/>
              <a:gd name="T28" fmla="*/ 0 w 11"/>
              <a:gd name="T29" fmla="*/ 2147483647 h 11"/>
              <a:gd name="T30" fmla="*/ 0 w 11"/>
              <a:gd name="T31" fmla="*/ 2147483647 h 11"/>
              <a:gd name="T32" fmla="*/ 2147483647 w 11"/>
              <a:gd name="T33" fmla="*/ 2147483647 h 11"/>
              <a:gd name="T34" fmla="*/ 0 w 11"/>
              <a:gd name="T35" fmla="*/ 2147483647 h 11"/>
              <a:gd name="T36" fmla="*/ 2147483647 w 11"/>
              <a:gd name="T37" fmla="*/ 2147483647 h 11"/>
              <a:gd name="T38" fmla="*/ 2147483647 w 11"/>
              <a:gd name="T39" fmla="*/ 2147483647 h 11"/>
              <a:gd name="T40" fmla="*/ 2147483647 w 11"/>
              <a:gd name="T41" fmla="*/ 0 h 11"/>
              <a:gd name="T42" fmla="*/ 2147483647 w 11"/>
              <a:gd name="T43" fmla="*/ 0 h 11"/>
              <a:gd name="T44" fmla="*/ 2147483647 w 11"/>
              <a:gd name="T45" fmla="*/ 2147483647 h 11"/>
              <a:gd name="T46" fmla="*/ 2147483647 w 11"/>
              <a:gd name="T47" fmla="*/ 2147483647 h 1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 h="11">
                <a:moveTo>
                  <a:pt x="10" y="2"/>
                </a:moveTo>
                <a:cubicBezTo>
                  <a:pt x="5" y="1"/>
                  <a:pt x="5" y="1"/>
                  <a:pt x="5" y="1"/>
                </a:cubicBezTo>
                <a:cubicBezTo>
                  <a:pt x="4" y="1"/>
                  <a:pt x="4" y="1"/>
                  <a:pt x="4" y="1"/>
                </a:cubicBezTo>
                <a:cubicBezTo>
                  <a:pt x="3" y="1"/>
                  <a:pt x="3" y="1"/>
                  <a:pt x="3" y="2"/>
                </a:cubicBezTo>
                <a:cubicBezTo>
                  <a:pt x="2" y="3"/>
                  <a:pt x="3" y="4"/>
                  <a:pt x="4" y="4"/>
                </a:cubicBezTo>
                <a:cubicBezTo>
                  <a:pt x="9" y="6"/>
                  <a:pt x="9" y="6"/>
                  <a:pt x="9" y="6"/>
                </a:cubicBezTo>
                <a:cubicBezTo>
                  <a:pt x="9" y="7"/>
                  <a:pt x="9" y="7"/>
                  <a:pt x="9" y="7"/>
                </a:cubicBezTo>
                <a:cubicBezTo>
                  <a:pt x="3" y="5"/>
                  <a:pt x="3" y="5"/>
                  <a:pt x="3" y="5"/>
                </a:cubicBezTo>
                <a:cubicBezTo>
                  <a:pt x="3" y="5"/>
                  <a:pt x="2" y="5"/>
                  <a:pt x="2" y="5"/>
                </a:cubicBezTo>
                <a:cubicBezTo>
                  <a:pt x="2" y="5"/>
                  <a:pt x="1" y="6"/>
                  <a:pt x="1" y="6"/>
                </a:cubicBezTo>
                <a:cubicBezTo>
                  <a:pt x="1" y="7"/>
                  <a:pt x="1" y="7"/>
                  <a:pt x="1" y="8"/>
                </a:cubicBezTo>
                <a:cubicBezTo>
                  <a:pt x="1" y="8"/>
                  <a:pt x="2" y="9"/>
                  <a:pt x="2" y="9"/>
                </a:cubicBezTo>
                <a:cubicBezTo>
                  <a:pt x="8" y="11"/>
                  <a:pt x="8" y="11"/>
                  <a:pt x="8" y="11"/>
                </a:cubicBezTo>
                <a:cubicBezTo>
                  <a:pt x="7" y="11"/>
                  <a:pt x="7" y="11"/>
                  <a:pt x="7" y="11"/>
                </a:cubicBezTo>
                <a:cubicBezTo>
                  <a:pt x="0" y="9"/>
                  <a:pt x="0" y="9"/>
                  <a:pt x="0" y="9"/>
                </a:cubicBezTo>
                <a:cubicBezTo>
                  <a:pt x="0" y="8"/>
                  <a:pt x="0" y="8"/>
                  <a:pt x="0" y="8"/>
                </a:cubicBezTo>
                <a:cubicBezTo>
                  <a:pt x="1" y="8"/>
                  <a:pt x="1" y="8"/>
                  <a:pt x="1" y="8"/>
                </a:cubicBezTo>
                <a:cubicBezTo>
                  <a:pt x="0" y="8"/>
                  <a:pt x="0" y="7"/>
                  <a:pt x="0" y="6"/>
                </a:cubicBezTo>
                <a:cubicBezTo>
                  <a:pt x="1" y="5"/>
                  <a:pt x="1" y="5"/>
                  <a:pt x="2" y="4"/>
                </a:cubicBezTo>
                <a:cubicBezTo>
                  <a:pt x="2" y="4"/>
                  <a:pt x="1" y="3"/>
                  <a:pt x="2" y="2"/>
                </a:cubicBezTo>
                <a:cubicBezTo>
                  <a:pt x="2" y="1"/>
                  <a:pt x="2" y="0"/>
                  <a:pt x="3" y="0"/>
                </a:cubicBezTo>
                <a:cubicBezTo>
                  <a:pt x="4" y="0"/>
                  <a:pt x="4" y="0"/>
                  <a:pt x="5" y="0"/>
                </a:cubicBezTo>
                <a:cubicBezTo>
                  <a:pt x="11" y="2"/>
                  <a:pt x="11" y="2"/>
                  <a:pt x="11" y="2"/>
                </a:cubicBezTo>
                <a:lnTo>
                  <a:pt x="1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7391" tIns="33696" rIns="67391" bIns="33696"/>
          <a:lstStyle/>
          <a:p>
            <a:endParaRPr lang="zh-CN" altLang="en-US" sz="2100"/>
          </a:p>
        </p:txBody>
      </p:sp>
      <p:sp>
        <p:nvSpPr>
          <p:cNvPr id="21" name="Content Placeholder 2"/>
          <p:cNvSpPr txBox="1">
            <a:spLocks/>
          </p:cNvSpPr>
          <p:nvPr/>
        </p:nvSpPr>
        <p:spPr>
          <a:xfrm>
            <a:off x="4518164" y="1105528"/>
            <a:ext cx="3862470" cy="3500310"/>
          </a:xfrm>
          <a:prstGeom prst="rect">
            <a:avLst/>
          </a:prstGeom>
        </p:spPr>
        <p:txBody>
          <a:bodyPr vert="horz" lIns="67391" tIns="33696" rIns="67391" bIns="33696"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800" dirty="0">
                <a:solidFill>
                  <a:schemeClr val="tx1"/>
                </a:solidFill>
                <a:latin typeface="黑体" panose="02010609060101010101" pitchFamily="49" charset="-122"/>
                <a:ea typeface="黑体" panose="02010609060101010101" pitchFamily="49" charset="-122"/>
              </a:rPr>
              <a:t>传统滤波器：部分有源、无源电路部分。由各种电感、电容、电阻、有源元件、运放器等电子元器件组成的。</a:t>
            </a:r>
            <a:endParaRPr lang="en-US" altLang="zh-CN" sz="1800" dirty="0">
              <a:solidFill>
                <a:schemeClr val="tx1"/>
              </a:solidFill>
              <a:latin typeface="黑体" panose="02010609060101010101" pitchFamily="49" charset="-122"/>
              <a:ea typeface="黑体" panose="02010609060101010101" pitchFamily="49" charset="-122"/>
            </a:endParaRPr>
          </a:p>
          <a:p>
            <a:r>
              <a:rPr lang="zh-CN" altLang="en-US" sz="1800" dirty="0">
                <a:solidFill>
                  <a:schemeClr val="tx1"/>
                </a:solidFill>
                <a:latin typeface="黑体" panose="02010609060101010101" pitchFamily="49" charset="-122"/>
                <a:ea typeface="黑体" panose="02010609060101010101" pitchFamily="49" charset="-122"/>
              </a:rPr>
              <a:t>滤波作用是清除杂乱的电信号保护电路和完成模拟信号传递。</a:t>
            </a:r>
            <a:endParaRPr lang="en-US" altLang="zh-CN" sz="1800" dirty="0">
              <a:solidFill>
                <a:schemeClr val="tx1"/>
              </a:solidFill>
              <a:latin typeface="黑体" panose="02010609060101010101" pitchFamily="49" charset="-122"/>
              <a:ea typeface="黑体" panose="02010609060101010101" pitchFamily="49" charset="-122"/>
            </a:endParaRPr>
          </a:p>
          <a:p>
            <a:r>
              <a:rPr lang="zh-CN" altLang="en-US" sz="1800" dirty="0">
                <a:solidFill>
                  <a:schemeClr val="tx1"/>
                </a:solidFill>
                <a:latin typeface="黑体" panose="02010609060101010101" pitchFamily="49" charset="-122"/>
                <a:ea typeface="黑体" panose="02010609060101010101" pitchFamily="49" charset="-122"/>
              </a:rPr>
              <a:t>存在所有电路系统。</a:t>
            </a:r>
            <a:endParaRPr lang="zh-CN" altLang="zh-CN" sz="1800" dirty="0">
              <a:solidFill>
                <a:schemeClr val="tx1"/>
              </a:solidFill>
              <a:latin typeface="黑体" panose="02010609060101010101" pitchFamily="49" charset="-122"/>
              <a:ea typeface="黑体" panose="02010609060101010101" pitchFamily="49" charset="-122"/>
            </a:endParaRPr>
          </a:p>
        </p:txBody>
      </p:sp>
      <p:sp>
        <p:nvSpPr>
          <p:cNvPr id="27" name="矩形 26"/>
          <p:cNvSpPr/>
          <p:nvPr/>
        </p:nvSpPr>
        <p:spPr>
          <a:xfrm>
            <a:off x="252090" y="28790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603"/>
          <p:cNvSpPr txBox="1"/>
          <p:nvPr/>
        </p:nvSpPr>
        <p:spPr bwMode="auto">
          <a:xfrm>
            <a:off x="368720" y="287908"/>
            <a:ext cx="726003" cy="375827"/>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zh-CN" altLang="en-US" sz="2000" b="1" dirty="0">
                <a:solidFill>
                  <a:schemeClr val="tx1">
                    <a:lumMod val="75000"/>
                    <a:lumOff val="25000"/>
                  </a:schemeClr>
                </a:solidFill>
                <a:latin typeface="黑体" panose="02010609060101010101" pitchFamily="49" charset="-122"/>
                <a:ea typeface="黑体" panose="02010609060101010101" pitchFamily="49" charset="-122"/>
              </a:rPr>
              <a:t>背景</a:t>
            </a:r>
          </a:p>
        </p:txBody>
      </p:sp>
      <p:pic>
        <p:nvPicPr>
          <p:cNvPr id="2" name="图片 1"/>
          <p:cNvPicPr>
            <a:picLocks noChangeAspect="1"/>
          </p:cNvPicPr>
          <p:nvPr/>
        </p:nvPicPr>
        <p:blipFill>
          <a:blip r:embed="rId3"/>
          <a:stretch>
            <a:fillRect/>
          </a:stretch>
        </p:blipFill>
        <p:spPr>
          <a:xfrm>
            <a:off x="399765" y="1007988"/>
            <a:ext cx="3819795" cy="2174994"/>
          </a:xfrm>
          <a:prstGeom prst="rect">
            <a:avLst/>
          </a:prstGeom>
        </p:spPr>
      </p:pic>
    </p:spTree>
    <p:extLst>
      <p:ext uri="{BB962C8B-B14F-4D97-AF65-F5344CB8AC3E}">
        <p14:creationId xmlns:p14="http://schemas.microsoft.com/office/powerpoint/2010/main" val="6609693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52090" y="28790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603"/>
          <p:cNvSpPr txBox="1"/>
          <p:nvPr/>
        </p:nvSpPr>
        <p:spPr bwMode="auto">
          <a:xfrm>
            <a:off x="368720" y="287908"/>
            <a:ext cx="1618876" cy="375827"/>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zh-CN" altLang="en-US" sz="2000" b="1" dirty="0">
                <a:solidFill>
                  <a:schemeClr val="tx1">
                    <a:lumMod val="75000"/>
                    <a:lumOff val="25000"/>
                  </a:schemeClr>
                </a:solidFill>
                <a:latin typeface="黑体" panose="02010609060101010101" pitchFamily="49" charset="-122"/>
                <a:ea typeface="黑体" panose="02010609060101010101" pitchFamily="49" charset="-122"/>
              </a:rPr>
              <a:t>数字滤波器</a:t>
            </a:r>
          </a:p>
        </p:txBody>
      </p:sp>
      <p:sp>
        <p:nvSpPr>
          <p:cNvPr id="12" name="Content Placeholder 2"/>
          <p:cNvSpPr txBox="1">
            <a:spLocks/>
          </p:cNvSpPr>
          <p:nvPr/>
        </p:nvSpPr>
        <p:spPr>
          <a:xfrm>
            <a:off x="4518164" y="1105528"/>
            <a:ext cx="3862470" cy="3500310"/>
          </a:xfrm>
          <a:prstGeom prst="rect">
            <a:avLst/>
          </a:prstGeom>
        </p:spPr>
        <p:txBody>
          <a:bodyPr vert="horz" lIns="67391" tIns="33696" rIns="67391" bIns="33696"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800" dirty="0">
                <a:solidFill>
                  <a:schemeClr val="tx1"/>
                </a:solidFill>
                <a:latin typeface="黑体" panose="02010609060101010101" pitchFamily="49" charset="-122"/>
                <a:ea typeface="黑体" panose="02010609060101010101" pitchFamily="49" charset="-122"/>
              </a:rPr>
              <a:t>数字滤波器：数字滤波器是对数字信号进行滤波处理以得到期望的响应特性的离散时间系统。</a:t>
            </a:r>
            <a:endParaRPr lang="en-US" altLang="zh-CN" sz="1800" dirty="0">
              <a:solidFill>
                <a:schemeClr val="tx1"/>
              </a:solidFill>
              <a:latin typeface="黑体" panose="02010609060101010101" pitchFamily="49" charset="-122"/>
              <a:ea typeface="黑体" panose="02010609060101010101" pitchFamily="49" charset="-122"/>
            </a:endParaRPr>
          </a:p>
          <a:p>
            <a:r>
              <a:rPr lang="zh-CN" altLang="en-US" sz="1800" dirty="0">
                <a:solidFill>
                  <a:schemeClr val="tx1"/>
                </a:solidFill>
                <a:latin typeface="黑体" panose="02010609060101010101" pitchFamily="49" charset="-122"/>
                <a:ea typeface="黑体" panose="02010609060101010101" pitchFamily="49" charset="-122"/>
              </a:rPr>
              <a:t>数字滤波器的工作方式与传统滤波器也完全不同。</a:t>
            </a:r>
            <a:endParaRPr lang="en-US" altLang="zh-CN" sz="1800" dirty="0">
              <a:solidFill>
                <a:schemeClr val="tx1"/>
              </a:solidFill>
              <a:latin typeface="黑体" panose="02010609060101010101" pitchFamily="49" charset="-122"/>
              <a:ea typeface="黑体" panose="02010609060101010101" pitchFamily="49" charset="-122"/>
            </a:endParaRPr>
          </a:p>
          <a:p>
            <a:r>
              <a:rPr lang="zh-CN" altLang="en-US" sz="1800" dirty="0">
                <a:solidFill>
                  <a:schemeClr val="tx1"/>
                </a:solidFill>
                <a:latin typeface="黑体" panose="02010609060101010101" pitchFamily="49" charset="-122"/>
                <a:ea typeface="黑体" panose="02010609060101010101" pitchFamily="49" charset="-122"/>
              </a:rPr>
              <a:t>传统滤波器完全依靠电阻器、电容器、晶体管等电子元件组成的物理网络实现滤波功能。</a:t>
            </a:r>
            <a:endParaRPr lang="en-US" altLang="zh-CN" sz="1800" dirty="0">
              <a:solidFill>
                <a:schemeClr val="tx1"/>
              </a:solidFill>
              <a:latin typeface="黑体" panose="02010609060101010101" pitchFamily="49" charset="-122"/>
              <a:ea typeface="黑体" panose="02010609060101010101" pitchFamily="49" charset="-122"/>
            </a:endParaRPr>
          </a:p>
          <a:p>
            <a:r>
              <a:rPr lang="zh-CN" altLang="en-US" sz="1800" dirty="0">
                <a:solidFill>
                  <a:schemeClr val="tx1"/>
                </a:solidFill>
                <a:latin typeface="黑体" panose="02010609060101010101" pitchFamily="49" charset="-122"/>
                <a:ea typeface="黑体" panose="02010609060101010101" pitchFamily="49" charset="-122"/>
              </a:rPr>
              <a:t>数字运算器件对输入的数字信号进行运算和处理。</a:t>
            </a:r>
            <a:endParaRPr lang="zh-CN" altLang="zh-CN" sz="1800" dirty="0">
              <a:solidFill>
                <a:schemeClr val="tx1"/>
              </a:solidFill>
              <a:latin typeface="黑体" panose="02010609060101010101" pitchFamily="49" charset="-122"/>
              <a:ea typeface="黑体" panose="02010609060101010101" pitchFamily="49" charset="-122"/>
            </a:endParaRPr>
          </a:p>
        </p:txBody>
      </p:sp>
      <p:pic>
        <p:nvPicPr>
          <p:cNvPr id="1026" name="Picture 2" descr="https://gimg2.baidu.com/image_search/src=http%3A%2F%2Fcbu01.alicdn.com%2Fimg%2Fibank%2F2018%2F342%2F544%2F8924445243_427733143.400x400.jpg&amp;refer=http%3A%2F%2Fcbu01.alicdn.com&amp;app=2002&amp;size=f9999,10000&amp;q=a80&amp;n=0&amp;g=0n&amp;fmt=jpeg?sec=1623506431&amp;t=01ec2b1f4317051c47246128bfe7ab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524" y="1105528"/>
            <a:ext cx="3084144" cy="3084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744306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7"/>
          <p:cNvSpPr txBox="1"/>
          <p:nvPr/>
        </p:nvSpPr>
        <p:spPr>
          <a:xfrm flipH="1">
            <a:off x="3846094" y="772705"/>
            <a:ext cx="4998337" cy="3753674"/>
          </a:xfrm>
          <a:prstGeom prst="rect">
            <a:avLst/>
          </a:prstGeom>
          <a:noFill/>
        </p:spPr>
        <p:txBody>
          <a:bodyPr wrap="square" lIns="67391" tIns="33696" rIns="67391" bIns="33696" rtlCol="0">
            <a:spAutoFit/>
          </a:bodyPr>
          <a:lstStyle/>
          <a:p>
            <a:pPr>
              <a:spcBef>
                <a:spcPts val="884"/>
              </a:spcBef>
            </a:pPr>
            <a:r>
              <a:rPr lang="en-US" altLang="zh-CN" dirty="0"/>
              <a:t>1942</a:t>
            </a:r>
            <a:r>
              <a:rPr lang="zh-CN" altLang="en-US" dirty="0"/>
              <a:t>年，</a:t>
            </a:r>
            <a:r>
              <a:rPr lang="zh-CN" altLang="zh-CN" dirty="0"/>
              <a:t>维纳为解决火控系统的</a:t>
            </a:r>
            <a:r>
              <a:rPr lang="zh-CN" altLang="en-US" dirty="0"/>
              <a:t>对机动目标的</a:t>
            </a:r>
            <a:r>
              <a:rPr lang="zh-CN" altLang="zh-CN" dirty="0"/>
              <a:t>精确跟踪</a:t>
            </a:r>
            <a:r>
              <a:rPr lang="zh-CN" altLang="en-US" dirty="0"/>
              <a:t>。提出</a:t>
            </a:r>
            <a:r>
              <a:rPr lang="zh-CN" altLang="zh-CN" dirty="0"/>
              <a:t>随机系统信号的最优估计理论</a:t>
            </a:r>
            <a:r>
              <a:rPr lang="zh-CN" altLang="en-US" dirty="0"/>
              <a:t>。</a:t>
            </a:r>
            <a:endParaRPr lang="en-US" altLang="zh-CN" dirty="0"/>
          </a:p>
          <a:p>
            <a:pPr>
              <a:spcBef>
                <a:spcPts val="884"/>
              </a:spcBef>
            </a:pPr>
            <a:r>
              <a:rPr lang="en-US" altLang="zh-CN" dirty="0"/>
              <a:t>60</a:t>
            </a:r>
            <a:r>
              <a:rPr lang="zh-CN" altLang="en-US" dirty="0"/>
              <a:t>年代，</a:t>
            </a:r>
            <a:r>
              <a:rPr lang="zh-CN" altLang="zh-CN" dirty="0"/>
              <a:t>卡尔曼</a:t>
            </a:r>
            <a:r>
              <a:rPr lang="zh-CN" altLang="en-US" dirty="0"/>
              <a:t>，布西等人改进</a:t>
            </a:r>
            <a:r>
              <a:rPr lang="zh-CN" altLang="zh-CN" dirty="0"/>
              <a:t>维纳</a:t>
            </a:r>
            <a:r>
              <a:rPr lang="zh-CN" altLang="en-US" dirty="0"/>
              <a:t>滤波器。用于</a:t>
            </a:r>
            <a:r>
              <a:rPr lang="zh-CN" altLang="zh-CN" dirty="0"/>
              <a:t>飞行器导航</a:t>
            </a:r>
            <a:r>
              <a:rPr lang="zh-CN" altLang="en-US" dirty="0"/>
              <a:t>。</a:t>
            </a:r>
            <a:endParaRPr lang="en-US" altLang="zh-CN" dirty="0"/>
          </a:p>
          <a:p>
            <a:pPr>
              <a:spcBef>
                <a:spcPts val="884"/>
              </a:spcBef>
            </a:pPr>
            <a:r>
              <a:rPr lang="zh-CN" altLang="en-US" dirty="0"/>
              <a:t>现在，</a:t>
            </a:r>
            <a:r>
              <a:rPr lang="zh-CN" altLang="zh-CN" dirty="0"/>
              <a:t>广泛地应用到科学技术、国防建设、航空航天、</a:t>
            </a:r>
            <a:r>
              <a:rPr lang="zh-CN" altLang="en-US" dirty="0"/>
              <a:t>地震、</a:t>
            </a:r>
            <a:r>
              <a:rPr lang="zh-CN" altLang="zh-CN" dirty="0"/>
              <a:t>医药卫生以及国民经济的各个领域。</a:t>
            </a:r>
            <a:endParaRPr lang="en-US" altLang="zh-CN" dirty="0"/>
          </a:p>
          <a:p>
            <a:pPr>
              <a:spcBef>
                <a:spcPts val="884"/>
              </a:spcBef>
            </a:pPr>
            <a:r>
              <a:rPr lang="zh-CN" altLang="en-US" dirty="0"/>
              <a:t>在机动目标跟踪方面，</a:t>
            </a:r>
            <a:r>
              <a:rPr lang="zh-CN" altLang="zh-CN" dirty="0"/>
              <a:t>英国雷丁大学已经开展了对车辆和行人的跟踪及其交互作用识别的相关研究。</a:t>
            </a:r>
            <a:endParaRPr lang="en-US" altLang="zh-CN" dirty="0"/>
          </a:p>
          <a:p>
            <a:pPr>
              <a:spcBef>
                <a:spcPts val="884"/>
              </a:spcBef>
            </a:pPr>
            <a:r>
              <a:rPr lang="zh-CN" altLang="zh-CN" dirty="0"/>
              <a:t>中国科学院北京自动化研究所模式识别国家重点实验室对交通场景的视觉监控、人的运动视觉监控和行为模式识别等方面进行了深入研究</a:t>
            </a:r>
            <a:r>
              <a:rPr lang="zh-CN" altLang="en-US" dirty="0"/>
              <a:t>，</a:t>
            </a:r>
            <a:r>
              <a:rPr lang="zh-CN" altLang="zh-CN" dirty="0"/>
              <a:t>在视觉监控研究中处于领先地位。</a:t>
            </a:r>
          </a:p>
          <a:p>
            <a:pPr>
              <a:spcBef>
                <a:spcPts val="884"/>
              </a:spcBef>
              <a:buClr>
                <a:schemeClr val="accent1"/>
              </a:buClr>
            </a:pPr>
            <a:endParaRPr lang="zh-CN" altLang="en-US" sz="1000" dirty="0">
              <a:solidFill>
                <a:schemeClr val="tx1">
                  <a:lumMod val="65000"/>
                  <a:lumOff val="35000"/>
                </a:schemeClr>
              </a:solidFill>
              <a:latin typeface="微软雅黑" charset="0"/>
              <a:ea typeface="微软雅黑" charset="0"/>
              <a:cs typeface="微软雅黑" charset="0"/>
            </a:endParaRPr>
          </a:p>
        </p:txBody>
      </p:sp>
      <p:cxnSp>
        <p:nvCxnSpPr>
          <p:cNvPr id="6" name="直接连接符 5"/>
          <p:cNvCxnSpPr/>
          <p:nvPr/>
        </p:nvCxnSpPr>
        <p:spPr>
          <a:xfrm>
            <a:off x="3564458" y="863972"/>
            <a:ext cx="0" cy="276701"/>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52090" y="28790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603"/>
          <p:cNvSpPr txBox="1"/>
          <p:nvPr/>
        </p:nvSpPr>
        <p:spPr bwMode="auto">
          <a:xfrm>
            <a:off x="368720" y="287908"/>
            <a:ext cx="1618876" cy="375827"/>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zh-CN" altLang="en-US" sz="2000" b="1" dirty="0">
                <a:solidFill>
                  <a:schemeClr val="tx1"/>
                </a:solidFill>
                <a:latin typeface="黑体" panose="02010609060101010101" pitchFamily="49" charset="-122"/>
                <a:ea typeface="黑体" panose="02010609060101010101" pitchFamily="49" charset="-122"/>
              </a:rPr>
              <a:t>滤波器算法</a:t>
            </a:r>
            <a:endParaRPr lang="zh-CN" altLang="en-US" sz="2000" b="1"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2050" name="Picture 2" descr="https://ss3.baidu.com/-fo3dSag_xI4khGko9WTAnF6hhy/baike/s%3D600%3Bq%3D50/sign=ce3306dd5ae736d15c138f08ab6b3eff/42a98226cffc1e17fcbfc4304490f603738de9a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090" y="863972"/>
            <a:ext cx="3165719" cy="2083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36467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2124298" y="1800076"/>
            <a:ext cx="72008" cy="1080120"/>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8114" y="2376140"/>
            <a:ext cx="216024"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603"/>
          <p:cNvSpPr txBox="1"/>
          <p:nvPr/>
        </p:nvSpPr>
        <p:spPr bwMode="auto">
          <a:xfrm>
            <a:off x="2556346" y="1907346"/>
            <a:ext cx="4137194" cy="622048"/>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zh-CN" altLang="en-US" sz="3600" dirty="0">
                <a:solidFill>
                  <a:schemeClr val="tx1"/>
                </a:solidFill>
              </a:rPr>
              <a:t>机动目标驱动分析</a:t>
            </a:r>
          </a:p>
        </p:txBody>
      </p:sp>
    </p:spTree>
    <p:custDataLst>
      <p:tags r:id="rId1"/>
    </p:custDataLst>
    <p:extLst>
      <p:ext uri="{BB962C8B-B14F-4D97-AF65-F5344CB8AC3E}">
        <p14:creationId xmlns:p14="http://schemas.microsoft.com/office/powerpoint/2010/main" val="21260762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91"/>
          <p:cNvSpPr>
            <a:spLocks noChangeArrowheads="1"/>
          </p:cNvSpPr>
          <p:nvPr/>
        </p:nvSpPr>
        <p:spPr bwMode="auto">
          <a:xfrm>
            <a:off x="684138" y="3568472"/>
            <a:ext cx="2076822" cy="855219"/>
          </a:xfrm>
          <a:prstGeom prst="roundRect">
            <a:avLst>
              <a:gd name="adj" fmla="val 10134"/>
            </a:avLst>
          </a:prstGeom>
          <a:solidFill>
            <a:srgbClr val="2259AA"/>
          </a:solidFill>
          <a:ln>
            <a:noFill/>
          </a:ln>
        </p:spPr>
        <p:txBody>
          <a:bodyPr lIns="67391" tIns="33696" rIns="67391" bIns="33696" anchor="ctr"/>
          <a:lstStyle/>
          <a:p>
            <a:pPr algn="ctr" defTabSz="1012040"/>
            <a:r>
              <a:rPr lang="zh-CN" altLang="en-US" sz="1500" dirty="0">
                <a:solidFill>
                  <a:srgbClr val="FFFFFF"/>
                </a:solidFill>
                <a:latin typeface="Arial" pitchFamily="34" charset="0"/>
                <a:ea typeface="微软雅黑" pitchFamily="34" charset="-122"/>
                <a:sym typeface="Arial" pitchFamily="34" charset="0"/>
              </a:rPr>
              <a:t>加速度</a:t>
            </a:r>
            <a:endParaRPr lang="en-US" altLang="zh-CN" sz="1500" dirty="0">
              <a:solidFill>
                <a:srgbClr val="FFFFFF"/>
              </a:solidFill>
              <a:latin typeface="Arial" pitchFamily="34" charset="0"/>
              <a:ea typeface="微软雅黑" pitchFamily="34" charset="-122"/>
              <a:sym typeface="Arial" pitchFamily="34" charset="0"/>
            </a:endParaRPr>
          </a:p>
        </p:txBody>
      </p:sp>
      <p:sp>
        <p:nvSpPr>
          <p:cNvPr id="4" name="Rounded Rectangle 94"/>
          <p:cNvSpPr>
            <a:spLocks noChangeArrowheads="1"/>
          </p:cNvSpPr>
          <p:nvPr/>
        </p:nvSpPr>
        <p:spPr bwMode="auto">
          <a:xfrm>
            <a:off x="3435114" y="663735"/>
            <a:ext cx="2076822" cy="855220"/>
          </a:xfrm>
          <a:prstGeom prst="roundRect">
            <a:avLst>
              <a:gd name="adj" fmla="val 10134"/>
            </a:avLst>
          </a:prstGeom>
          <a:solidFill>
            <a:schemeClr val="accent4">
              <a:lumMod val="75000"/>
            </a:schemeClr>
          </a:solidFill>
          <a:ln>
            <a:noFill/>
          </a:ln>
        </p:spPr>
        <p:txBody>
          <a:bodyPr lIns="67391" tIns="33696" rIns="67391" bIns="33696" anchor="ctr"/>
          <a:lstStyle/>
          <a:p>
            <a:pPr algn="ctr" defTabSz="1012040"/>
            <a:r>
              <a:rPr lang="zh-CN" altLang="en-US" sz="1500" dirty="0">
                <a:solidFill>
                  <a:srgbClr val="FFFFFF"/>
                </a:solidFill>
                <a:latin typeface="Arial" pitchFamily="34" charset="0"/>
                <a:ea typeface="微软雅黑" pitchFamily="34" charset="-122"/>
                <a:sym typeface="Arial" pitchFamily="34" charset="0"/>
              </a:rPr>
              <a:t>位置</a:t>
            </a:r>
            <a:endParaRPr lang="en-US" altLang="zh-CN" sz="1500" dirty="0">
              <a:solidFill>
                <a:srgbClr val="FFFFFF"/>
              </a:solidFill>
              <a:latin typeface="Arial" pitchFamily="34" charset="0"/>
              <a:ea typeface="微软雅黑" pitchFamily="34" charset="-122"/>
              <a:sym typeface="Arial" pitchFamily="34" charset="0"/>
            </a:endParaRPr>
          </a:p>
        </p:txBody>
      </p:sp>
      <p:cxnSp>
        <p:nvCxnSpPr>
          <p:cNvPr id="5" name="Elbow Connector 106"/>
          <p:cNvCxnSpPr>
            <a:cxnSpLocks noChangeShapeType="1"/>
          </p:cNvCxnSpPr>
          <p:nvPr/>
        </p:nvCxnSpPr>
        <p:spPr bwMode="auto">
          <a:xfrm>
            <a:off x="2853873" y="1793278"/>
            <a:ext cx="889564" cy="681376"/>
          </a:xfrm>
          <a:prstGeom prst="bentConnector3">
            <a:avLst>
              <a:gd name="adj1" fmla="val 50000"/>
            </a:avLst>
          </a:prstGeom>
          <a:noFill/>
          <a:ln w="12700">
            <a:solidFill>
              <a:srgbClr val="ADBACA"/>
            </a:solidFill>
            <a:miter lim="800000"/>
            <a:headEnd type="oval" w="med" len="med"/>
            <a:tailEnd type="triangle" w="med" len="med"/>
          </a:ln>
          <a:extLst>
            <a:ext uri="{909E8E84-426E-40DD-AFC4-6F175D3DCCD1}">
              <a14:hiddenFill xmlns:a14="http://schemas.microsoft.com/office/drawing/2010/main">
                <a:noFill/>
              </a14:hiddenFill>
            </a:ext>
          </a:extLst>
        </p:spPr>
      </p:cxnSp>
      <p:cxnSp>
        <p:nvCxnSpPr>
          <p:cNvPr id="6" name="Elbow Connector 107"/>
          <p:cNvCxnSpPr>
            <a:cxnSpLocks noChangeShapeType="1"/>
          </p:cNvCxnSpPr>
          <p:nvPr/>
        </p:nvCxnSpPr>
        <p:spPr bwMode="auto">
          <a:xfrm flipV="1">
            <a:off x="2853873" y="3273870"/>
            <a:ext cx="889564" cy="681376"/>
          </a:xfrm>
          <a:prstGeom prst="bentConnector3">
            <a:avLst>
              <a:gd name="adj1" fmla="val 50000"/>
            </a:avLst>
          </a:prstGeom>
          <a:noFill/>
          <a:ln w="12700">
            <a:solidFill>
              <a:srgbClr val="ADBACA"/>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10" name="Rounded Rectangle 29"/>
          <p:cNvSpPr>
            <a:spLocks noChangeArrowheads="1"/>
          </p:cNvSpPr>
          <p:nvPr/>
        </p:nvSpPr>
        <p:spPr bwMode="auto">
          <a:xfrm>
            <a:off x="733636" y="1365667"/>
            <a:ext cx="2076822" cy="855220"/>
          </a:xfrm>
          <a:prstGeom prst="roundRect">
            <a:avLst>
              <a:gd name="adj" fmla="val 10134"/>
            </a:avLst>
          </a:prstGeom>
          <a:solidFill>
            <a:srgbClr val="2259AA"/>
          </a:solidFill>
          <a:ln>
            <a:noFill/>
          </a:ln>
        </p:spPr>
        <p:txBody>
          <a:bodyPr lIns="67391" tIns="33696" rIns="67391" bIns="33696" anchor="ctr"/>
          <a:lstStyle/>
          <a:p>
            <a:pPr algn="ctr" defTabSz="1012040"/>
            <a:r>
              <a:rPr lang="zh-CN" altLang="en-US" sz="1500" dirty="0">
                <a:solidFill>
                  <a:srgbClr val="FFFFFF"/>
                </a:solidFill>
                <a:latin typeface="Arial" pitchFamily="34" charset="0"/>
                <a:ea typeface="微软雅黑" pitchFamily="34" charset="-122"/>
                <a:sym typeface="Arial" pitchFamily="34" charset="0"/>
              </a:rPr>
              <a:t>速度</a:t>
            </a:r>
            <a:endParaRPr lang="en-US" altLang="zh-CN" sz="1500" dirty="0">
              <a:solidFill>
                <a:srgbClr val="FFFFFF"/>
              </a:solidFill>
              <a:latin typeface="Arial" pitchFamily="34" charset="0"/>
              <a:ea typeface="微软雅黑" pitchFamily="34" charset="-122"/>
              <a:sym typeface="Arial" pitchFamily="34" charset="0"/>
            </a:endParaRPr>
          </a:p>
        </p:txBody>
      </p:sp>
      <p:sp>
        <p:nvSpPr>
          <p:cNvPr id="11" name="Rounded Rectangle 32"/>
          <p:cNvSpPr>
            <a:spLocks noChangeArrowheads="1"/>
          </p:cNvSpPr>
          <p:nvPr/>
        </p:nvSpPr>
        <p:spPr bwMode="auto">
          <a:xfrm>
            <a:off x="6182463" y="1365668"/>
            <a:ext cx="2076822" cy="855219"/>
          </a:xfrm>
          <a:prstGeom prst="roundRect">
            <a:avLst>
              <a:gd name="adj" fmla="val 10134"/>
            </a:avLst>
          </a:prstGeom>
          <a:solidFill>
            <a:srgbClr val="2259AA"/>
          </a:solidFill>
          <a:ln>
            <a:noFill/>
          </a:ln>
        </p:spPr>
        <p:txBody>
          <a:bodyPr lIns="67391" tIns="33696" rIns="67391" bIns="33696" anchor="ctr"/>
          <a:lstStyle/>
          <a:p>
            <a:pPr algn="ctr" defTabSz="1012040"/>
            <a:r>
              <a:rPr lang="zh-CN" altLang="en-US" sz="1500" dirty="0">
                <a:solidFill>
                  <a:srgbClr val="FFFFFF"/>
                </a:solidFill>
                <a:latin typeface="Arial" pitchFamily="34" charset="0"/>
                <a:ea typeface="微软雅黑" pitchFamily="34" charset="-122"/>
                <a:sym typeface="Arial" pitchFamily="34" charset="0"/>
              </a:rPr>
              <a:t>转弯</a:t>
            </a:r>
            <a:endParaRPr lang="en-US" altLang="zh-CN" sz="1500" dirty="0">
              <a:solidFill>
                <a:srgbClr val="FFFFFF"/>
              </a:solidFill>
              <a:latin typeface="Arial" pitchFamily="34" charset="0"/>
              <a:ea typeface="微软雅黑" pitchFamily="34" charset="-122"/>
              <a:sym typeface="Arial" pitchFamily="34" charset="0"/>
            </a:endParaRPr>
          </a:p>
        </p:txBody>
      </p:sp>
      <p:sp>
        <p:nvSpPr>
          <p:cNvPr id="12" name="Rounded Rectangle 35"/>
          <p:cNvSpPr>
            <a:spLocks noChangeArrowheads="1"/>
          </p:cNvSpPr>
          <p:nvPr/>
        </p:nvSpPr>
        <p:spPr bwMode="auto">
          <a:xfrm>
            <a:off x="6223434" y="3472216"/>
            <a:ext cx="2076822" cy="855220"/>
          </a:xfrm>
          <a:prstGeom prst="roundRect">
            <a:avLst>
              <a:gd name="adj" fmla="val 10134"/>
            </a:avLst>
          </a:prstGeom>
          <a:solidFill>
            <a:srgbClr val="2259AA"/>
          </a:solidFill>
          <a:ln>
            <a:noFill/>
          </a:ln>
        </p:spPr>
        <p:txBody>
          <a:bodyPr lIns="67391" tIns="33696" rIns="67391" bIns="33696" anchor="ctr"/>
          <a:lstStyle/>
          <a:p>
            <a:pPr algn="ctr" defTabSz="1012040"/>
            <a:r>
              <a:rPr lang="zh-CN" altLang="en-US" sz="1500" dirty="0">
                <a:solidFill>
                  <a:srgbClr val="FFFFFF"/>
                </a:solidFill>
                <a:latin typeface="Arial" pitchFamily="34" charset="0"/>
                <a:ea typeface="微软雅黑" pitchFamily="34" charset="-122"/>
                <a:sym typeface="Arial" pitchFamily="34" charset="0"/>
              </a:rPr>
              <a:t>转角</a:t>
            </a:r>
            <a:endParaRPr lang="en-US" altLang="zh-CN" sz="1500" dirty="0">
              <a:solidFill>
                <a:srgbClr val="FFFFFF"/>
              </a:solidFill>
              <a:latin typeface="Arial" pitchFamily="34" charset="0"/>
              <a:ea typeface="微软雅黑" pitchFamily="34" charset="-122"/>
              <a:sym typeface="Arial" pitchFamily="34" charset="0"/>
            </a:endParaRPr>
          </a:p>
        </p:txBody>
      </p:sp>
      <p:cxnSp>
        <p:nvCxnSpPr>
          <p:cNvPr id="13" name="Elbow Connector 45"/>
          <p:cNvCxnSpPr>
            <a:cxnSpLocks noChangeShapeType="1"/>
          </p:cNvCxnSpPr>
          <p:nvPr/>
        </p:nvCxnSpPr>
        <p:spPr bwMode="auto">
          <a:xfrm flipH="1">
            <a:off x="5230732" y="1793278"/>
            <a:ext cx="908316" cy="681376"/>
          </a:xfrm>
          <a:prstGeom prst="bentConnector3">
            <a:avLst>
              <a:gd name="adj1" fmla="val 50000"/>
            </a:avLst>
          </a:prstGeom>
          <a:noFill/>
          <a:ln w="12700">
            <a:solidFill>
              <a:srgbClr val="ADBACA"/>
            </a:solidFill>
            <a:miter lim="800000"/>
            <a:headEnd type="oval" w="med" len="med"/>
            <a:tailEnd type="triangle" w="med" len="med"/>
          </a:ln>
          <a:extLst>
            <a:ext uri="{909E8E84-426E-40DD-AFC4-6F175D3DCCD1}">
              <a14:hiddenFill xmlns:a14="http://schemas.microsoft.com/office/drawing/2010/main">
                <a:noFill/>
              </a14:hiddenFill>
            </a:ext>
          </a:extLst>
        </p:spPr>
      </p:cxnSp>
      <p:cxnSp>
        <p:nvCxnSpPr>
          <p:cNvPr id="14" name="Elbow Connector 46"/>
          <p:cNvCxnSpPr>
            <a:cxnSpLocks noChangeShapeType="1"/>
          </p:cNvCxnSpPr>
          <p:nvPr/>
        </p:nvCxnSpPr>
        <p:spPr bwMode="auto">
          <a:xfrm flipH="1" flipV="1">
            <a:off x="5230732" y="3273870"/>
            <a:ext cx="908316" cy="681376"/>
          </a:xfrm>
          <a:prstGeom prst="bentConnector3">
            <a:avLst>
              <a:gd name="adj1" fmla="val 50000"/>
            </a:avLst>
          </a:prstGeom>
          <a:noFill/>
          <a:ln w="12700">
            <a:solidFill>
              <a:srgbClr val="ADBACA"/>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19" name="Freeform 54@|5FFC:14657585|FBC:16777215|LFC:11765543|LBC:16777215"/>
          <p:cNvSpPr>
            <a:spLocks/>
          </p:cNvSpPr>
          <p:nvPr/>
        </p:nvSpPr>
        <p:spPr bwMode="auto">
          <a:xfrm>
            <a:off x="3843059" y="2286226"/>
            <a:ext cx="1288051" cy="1282246"/>
          </a:xfrm>
          <a:custGeom>
            <a:avLst/>
            <a:gdLst>
              <a:gd name="T0" fmla="*/ 0 w 661361"/>
              <a:gd name="T1" fmla="*/ 16014006 h 661361"/>
              <a:gd name="T2" fmla="*/ 4690429 w 661361"/>
              <a:gd name="T3" fmla="*/ 4690392 h 661361"/>
              <a:gd name="T4" fmla="*/ 16014061 w 661361"/>
              <a:gd name="T5" fmla="*/ 0 h 661361"/>
              <a:gd name="T6" fmla="*/ 27337691 w 661361"/>
              <a:gd name="T7" fmla="*/ 4690429 h 661361"/>
              <a:gd name="T8" fmla="*/ 32028069 w 661361"/>
              <a:gd name="T9" fmla="*/ 16014061 h 661361"/>
              <a:gd name="T10" fmla="*/ 27337691 w 661361"/>
              <a:gd name="T11" fmla="*/ 27337691 h 661361"/>
              <a:gd name="T12" fmla="*/ 16014061 w 661361"/>
              <a:gd name="T13" fmla="*/ 32028069 h 661361"/>
              <a:gd name="T14" fmla="*/ 4690429 w 661361"/>
              <a:gd name="T15" fmla="*/ 27337691 h 661361"/>
              <a:gd name="T16" fmla="*/ 55 w 661361"/>
              <a:gd name="T17" fmla="*/ 16014061 h 661361"/>
              <a:gd name="T18" fmla="*/ 0 w 661361"/>
              <a:gd name="T19" fmla="*/ 16014006 h 6613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chemeClr val="accent6">
              <a:lumMod val="60000"/>
              <a:lumOff val="40000"/>
            </a:schemeClr>
          </a:solidFill>
          <a:ln>
            <a:noFill/>
          </a:ln>
        </p:spPr>
        <p:txBody>
          <a:bodyPr lIns="104331" tIns="104331" rIns="104331" bIns="104331" anchor="ctr"/>
          <a:lstStyle/>
          <a:p>
            <a:pPr algn="ctr"/>
            <a:r>
              <a:rPr lang="zh-CN" altLang="en-US" dirty="0">
                <a:solidFill>
                  <a:srgbClr val="FFFFFF"/>
                </a:solidFill>
                <a:latin typeface="Arial" pitchFamily="34" charset="0"/>
                <a:ea typeface="微软雅黑" pitchFamily="34" charset="-122"/>
                <a:sym typeface="Arial" pitchFamily="34" charset="0"/>
              </a:rPr>
              <a:t>运动目标</a:t>
            </a:r>
            <a:endParaRPr lang="zh-CN" altLang="en-US" dirty="0"/>
          </a:p>
        </p:txBody>
      </p:sp>
      <p:sp>
        <p:nvSpPr>
          <p:cNvPr id="35" name="矩形 34"/>
          <p:cNvSpPr/>
          <p:nvPr/>
        </p:nvSpPr>
        <p:spPr>
          <a:xfrm>
            <a:off x="252090" y="28790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603"/>
          <p:cNvSpPr txBox="1"/>
          <p:nvPr/>
        </p:nvSpPr>
        <p:spPr bwMode="auto">
          <a:xfrm>
            <a:off x="384552" y="291207"/>
            <a:ext cx="1322320" cy="375827"/>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zh-CN" altLang="en-US" sz="2000" b="1" dirty="0">
                <a:solidFill>
                  <a:schemeClr val="tx1"/>
                </a:solidFill>
                <a:latin typeface="黑体" panose="02010609060101010101" pitchFamily="49" charset="-122"/>
                <a:ea typeface="黑体" panose="02010609060101010101" pitchFamily="49" charset="-122"/>
              </a:rPr>
              <a:t>目标特征</a:t>
            </a:r>
            <a:endParaRPr lang="zh-CN" altLang="en-US" sz="2000" b="1" dirty="0">
              <a:solidFill>
                <a:schemeClr val="tx1">
                  <a:lumMod val="75000"/>
                  <a:lumOff val="25000"/>
                </a:schemeClr>
              </a:solidFill>
              <a:latin typeface="黑体" panose="02010609060101010101" pitchFamily="49" charset="-122"/>
              <a:ea typeface="黑体" panose="02010609060101010101" pitchFamily="49" charset="-122"/>
            </a:endParaRPr>
          </a:p>
        </p:txBody>
      </p:sp>
      <p:cxnSp>
        <p:nvCxnSpPr>
          <p:cNvPr id="27" name="Straight Connector 109"/>
          <p:cNvCxnSpPr>
            <a:cxnSpLocks noChangeShapeType="1"/>
          </p:cNvCxnSpPr>
          <p:nvPr/>
        </p:nvCxnSpPr>
        <p:spPr bwMode="auto">
          <a:xfrm flipV="1">
            <a:off x="4473525" y="1512044"/>
            <a:ext cx="0" cy="750263"/>
          </a:xfrm>
          <a:prstGeom prst="line">
            <a:avLst/>
          </a:prstGeom>
          <a:noFill/>
          <a:ln w="12700">
            <a:solidFill>
              <a:srgbClr val="ADBACA"/>
            </a:solidFill>
            <a:round/>
            <a:headEnd type="oval" w="med" len="me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6319983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91"/>
          <p:cNvSpPr>
            <a:spLocks noChangeArrowheads="1"/>
          </p:cNvSpPr>
          <p:nvPr/>
        </p:nvSpPr>
        <p:spPr bwMode="auto">
          <a:xfrm>
            <a:off x="6732810" y="935980"/>
            <a:ext cx="1152128" cy="855219"/>
          </a:xfrm>
          <a:prstGeom prst="roundRect">
            <a:avLst>
              <a:gd name="adj" fmla="val 10134"/>
            </a:avLst>
          </a:prstGeom>
          <a:solidFill>
            <a:srgbClr val="2259AA"/>
          </a:solidFill>
          <a:ln>
            <a:noFill/>
          </a:ln>
        </p:spPr>
        <p:txBody>
          <a:bodyPr lIns="67391" tIns="33696" rIns="67391" bIns="33696" anchor="ctr"/>
          <a:lstStyle/>
          <a:p>
            <a:pPr algn="ctr" defTabSz="1012040"/>
            <a:r>
              <a:rPr lang="zh-CN" altLang="en-US" sz="1500" dirty="0">
                <a:solidFill>
                  <a:srgbClr val="FFFFFF"/>
                </a:solidFill>
                <a:latin typeface="Arial" pitchFamily="34" charset="0"/>
                <a:ea typeface="微软雅黑" pitchFamily="34" charset="-122"/>
                <a:sym typeface="Arial" pitchFamily="34" charset="0"/>
              </a:rPr>
              <a:t>加速度</a:t>
            </a:r>
            <a:r>
              <a:rPr lang="en-US" altLang="zh-CN" sz="1500" dirty="0">
                <a:solidFill>
                  <a:srgbClr val="FFFFFF"/>
                </a:solidFill>
                <a:latin typeface="Arial" pitchFamily="34" charset="0"/>
                <a:ea typeface="微软雅黑" pitchFamily="34" charset="-122"/>
                <a:sym typeface="Arial" pitchFamily="34" charset="0"/>
              </a:rPr>
              <a:t>a</a:t>
            </a:r>
          </a:p>
        </p:txBody>
      </p:sp>
      <p:sp>
        <p:nvSpPr>
          <p:cNvPr id="4" name="Rounded Rectangle 94"/>
          <p:cNvSpPr>
            <a:spLocks noChangeArrowheads="1"/>
          </p:cNvSpPr>
          <p:nvPr/>
        </p:nvSpPr>
        <p:spPr bwMode="auto">
          <a:xfrm>
            <a:off x="384552" y="2232124"/>
            <a:ext cx="1322320" cy="855220"/>
          </a:xfrm>
          <a:prstGeom prst="roundRect">
            <a:avLst>
              <a:gd name="adj" fmla="val 10134"/>
            </a:avLst>
          </a:prstGeom>
          <a:solidFill>
            <a:schemeClr val="accent4">
              <a:lumMod val="75000"/>
            </a:schemeClr>
          </a:solidFill>
          <a:ln>
            <a:noFill/>
          </a:ln>
        </p:spPr>
        <p:txBody>
          <a:bodyPr lIns="67391" tIns="33696" rIns="67391" bIns="33696" anchor="ctr"/>
          <a:lstStyle/>
          <a:p>
            <a:pPr algn="ctr" defTabSz="1012040"/>
            <a:r>
              <a:rPr lang="zh-CN" altLang="en-US" sz="1500" dirty="0">
                <a:solidFill>
                  <a:srgbClr val="FFFFFF"/>
                </a:solidFill>
                <a:latin typeface="Arial" pitchFamily="34" charset="0"/>
                <a:ea typeface="微软雅黑" pitchFamily="34" charset="-122"/>
                <a:sym typeface="Arial" pitchFamily="34" charset="0"/>
              </a:rPr>
              <a:t>位置</a:t>
            </a:r>
            <a:r>
              <a:rPr lang="en-US" altLang="zh-CN" sz="1500" dirty="0">
                <a:solidFill>
                  <a:srgbClr val="FFFFFF"/>
                </a:solidFill>
                <a:latin typeface="Arial" pitchFamily="34" charset="0"/>
                <a:ea typeface="微软雅黑" pitchFamily="34" charset="-122"/>
                <a:sym typeface="Arial" pitchFamily="34" charset="0"/>
              </a:rPr>
              <a:t>s</a:t>
            </a:r>
          </a:p>
        </p:txBody>
      </p:sp>
      <p:sp>
        <p:nvSpPr>
          <p:cNvPr id="10" name="Rounded Rectangle 29"/>
          <p:cNvSpPr>
            <a:spLocks noChangeArrowheads="1"/>
          </p:cNvSpPr>
          <p:nvPr/>
        </p:nvSpPr>
        <p:spPr bwMode="auto">
          <a:xfrm>
            <a:off x="3564458" y="2232124"/>
            <a:ext cx="1080120" cy="855220"/>
          </a:xfrm>
          <a:prstGeom prst="roundRect">
            <a:avLst>
              <a:gd name="adj" fmla="val 10134"/>
            </a:avLst>
          </a:prstGeom>
          <a:solidFill>
            <a:srgbClr val="2259AA"/>
          </a:solidFill>
          <a:ln>
            <a:noFill/>
          </a:ln>
        </p:spPr>
        <p:txBody>
          <a:bodyPr lIns="67391" tIns="33696" rIns="67391" bIns="33696" anchor="ctr"/>
          <a:lstStyle/>
          <a:p>
            <a:pPr algn="ctr" defTabSz="1012040"/>
            <a:r>
              <a:rPr lang="zh-CN" altLang="en-US" sz="1500" dirty="0">
                <a:solidFill>
                  <a:srgbClr val="FFFFFF"/>
                </a:solidFill>
                <a:latin typeface="Arial" pitchFamily="34" charset="0"/>
                <a:ea typeface="微软雅黑" pitchFamily="34" charset="-122"/>
                <a:sym typeface="Arial" pitchFamily="34" charset="0"/>
              </a:rPr>
              <a:t>速度</a:t>
            </a:r>
            <a:r>
              <a:rPr lang="en-US" altLang="zh-CN" sz="1500" dirty="0">
                <a:solidFill>
                  <a:srgbClr val="FFFFFF"/>
                </a:solidFill>
                <a:latin typeface="Arial" pitchFamily="34" charset="0"/>
                <a:ea typeface="微软雅黑" pitchFamily="34" charset="-122"/>
                <a:sym typeface="Arial" pitchFamily="34" charset="0"/>
              </a:rPr>
              <a:t>v</a:t>
            </a:r>
          </a:p>
        </p:txBody>
      </p:sp>
      <p:sp>
        <p:nvSpPr>
          <p:cNvPr id="11" name="Rounded Rectangle 32"/>
          <p:cNvSpPr>
            <a:spLocks noChangeArrowheads="1"/>
          </p:cNvSpPr>
          <p:nvPr/>
        </p:nvSpPr>
        <p:spPr bwMode="auto">
          <a:xfrm>
            <a:off x="6763109" y="3976967"/>
            <a:ext cx="1152128" cy="855219"/>
          </a:xfrm>
          <a:prstGeom prst="roundRect">
            <a:avLst>
              <a:gd name="adj" fmla="val 10134"/>
            </a:avLst>
          </a:prstGeom>
          <a:solidFill>
            <a:srgbClr val="2259AA"/>
          </a:solidFill>
          <a:ln>
            <a:noFill/>
          </a:ln>
        </p:spPr>
        <p:txBody>
          <a:bodyPr lIns="67391" tIns="33696" rIns="67391" bIns="33696" anchor="ctr"/>
          <a:lstStyle/>
          <a:p>
            <a:pPr algn="ctr" defTabSz="1012040"/>
            <a:r>
              <a:rPr lang="zh-CN" altLang="en-US" sz="1500" dirty="0">
                <a:solidFill>
                  <a:srgbClr val="FFFFFF"/>
                </a:solidFill>
                <a:latin typeface="Arial" pitchFamily="34" charset="0"/>
                <a:ea typeface="微软雅黑" pitchFamily="34" charset="-122"/>
                <a:sym typeface="Arial" pitchFamily="34" charset="0"/>
              </a:rPr>
              <a:t>转弯率</a:t>
            </a:r>
            <a:r>
              <a:rPr lang="en-US" altLang="zh-CN" sz="1500" dirty="0">
                <a:solidFill>
                  <a:srgbClr val="FFFFFF"/>
                </a:solidFill>
                <a:latin typeface="Arial" pitchFamily="34" charset="0"/>
                <a:ea typeface="微软雅黑" pitchFamily="34" charset="-122"/>
                <a:sym typeface="Arial" pitchFamily="34" charset="0"/>
              </a:rPr>
              <a:t>ω</a:t>
            </a:r>
          </a:p>
        </p:txBody>
      </p:sp>
      <p:sp>
        <p:nvSpPr>
          <p:cNvPr id="35" name="矩形 34"/>
          <p:cNvSpPr/>
          <p:nvPr/>
        </p:nvSpPr>
        <p:spPr>
          <a:xfrm>
            <a:off x="252090" y="28790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603"/>
          <p:cNvSpPr txBox="1"/>
          <p:nvPr/>
        </p:nvSpPr>
        <p:spPr bwMode="auto">
          <a:xfrm>
            <a:off x="384552" y="291207"/>
            <a:ext cx="2508543" cy="375827"/>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zh-CN" altLang="en-US" sz="2000" b="1" dirty="0">
                <a:solidFill>
                  <a:schemeClr val="tx1"/>
                </a:solidFill>
                <a:latin typeface="黑体" panose="02010609060101010101" pitchFamily="49" charset="-122"/>
                <a:ea typeface="黑体" panose="02010609060101010101" pitchFamily="49" charset="-122"/>
              </a:rPr>
              <a:t>运动方程关系分析</a:t>
            </a:r>
          </a:p>
        </p:txBody>
      </p:sp>
      <p:cxnSp>
        <p:nvCxnSpPr>
          <p:cNvPr id="7" name="直接箭头连接符 6"/>
          <p:cNvCxnSpPr>
            <a:stCxn id="10" idx="1"/>
            <a:endCxn id="4" idx="3"/>
          </p:cNvCxnSpPr>
          <p:nvPr/>
        </p:nvCxnSpPr>
        <p:spPr>
          <a:xfrm flipH="1">
            <a:off x="1706872" y="2659734"/>
            <a:ext cx="1857586"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aphicFrame>
        <p:nvGraphicFramePr>
          <p:cNvPr id="17" name="对象 16"/>
          <p:cNvGraphicFramePr>
            <a:graphicFrameLocks noChangeAspect="1"/>
          </p:cNvGraphicFramePr>
          <p:nvPr>
            <p:extLst>
              <p:ext uri="{D42A27DB-BD31-4B8C-83A1-F6EECF244321}">
                <p14:modId xmlns:p14="http://schemas.microsoft.com/office/powerpoint/2010/main" val="2765291503"/>
              </p:ext>
            </p:extLst>
          </p:nvPr>
        </p:nvGraphicFramePr>
        <p:xfrm>
          <a:off x="2060575" y="2039938"/>
          <a:ext cx="1149350" cy="552450"/>
        </p:xfrm>
        <a:graphic>
          <a:graphicData uri="http://schemas.openxmlformats.org/presentationml/2006/ole">
            <mc:AlternateContent xmlns:mc="http://schemas.openxmlformats.org/markup-compatibility/2006">
              <mc:Choice xmlns:v="urn:schemas-microsoft-com:vml" Requires="v">
                <p:oleObj name="Equation" r:id="rId3" imgW="596880" imgH="291960" progId="Equation.DSMT4">
                  <p:embed/>
                </p:oleObj>
              </mc:Choice>
              <mc:Fallback>
                <p:oleObj name="Equation" r:id="rId3" imgW="596880" imgH="291960" progId="Equation.DSMT4">
                  <p:embed/>
                  <p:pic>
                    <p:nvPicPr>
                      <p:cNvPr id="24" name="对象 23"/>
                      <p:cNvPicPr>
                        <a:picLocks noChangeAspect="1" noChangeArrowheads="1"/>
                      </p:cNvPicPr>
                      <p:nvPr/>
                    </p:nvPicPr>
                    <p:blipFill>
                      <a:blip r:embed="rId4"/>
                      <a:srcRect/>
                      <a:stretch>
                        <a:fillRect/>
                      </a:stretch>
                    </p:blipFill>
                    <p:spPr bwMode="auto">
                      <a:xfrm>
                        <a:off x="2060575" y="2039938"/>
                        <a:ext cx="1149350" cy="552450"/>
                      </a:xfrm>
                      <a:prstGeom prst="rect">
                        <a:avLst/>
                      </a:prstGeom>
                      <a:noFill/>
                    </p:spPr>
                  </p:pic>
                </p:oleObj>
              </mc:Fallback>
            </mc:AlternateContent>
          </a:graphicData>
        </a:graphic>
      </p:graphicFrame>
      <p:cxnSp>
        <p:nvCxnSpPr>
          <p:cNvPr id="9" name="直接箭头连接符 8"/>
          <p:cNvCxnSpPr>
            <a:stCxn id="3" idx="2"/>
            <a:endCxn id="10" idx="3"/>
          </p:cNvCxnSpPr>
          <p:nvPr/>
        </p:nvCxnSpPr>
        <p:spPr>
          <a:xfrm flipH="1">
            <a:off x="4644578" y="1791199"/>
            <a:ext cx="2664296" cy="86853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 name="直接箭头连接符 15"/>
          <p:cNvCxnSpPr>
            <a:cxnSpLocks/>
            <a:stCxn id="24" idx="1"/>
            <a:endCxn id="10" idx="3"/>
          </p:cNvCxnSpPr>
          <p:nvPr/>
        </p:nvCxnSpPr>
        <p:spPr>
          <a:xfrm flipH="1" flipV="1">
            <a:off x="4644578" y="2659734"/>
            <a:ext cx="2076822" cy="3854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4" name="Rounded Rectangle 29"/>
          <p:cNvSpPr>
            <a:spLocks noChangeArrowheads="1"/>
          </p:cNvSpPr>
          <p:nvPr/>
        </p:nvSpPr>
        <p:spPr bwMode="auto">
          <a:xfrm>
            <a:off x="6721400" y="2270673"/>
            <a:ext cx="1235546" cy="855220"/>
          </a:xfrm>
          <a:prstGeom prst="roundRect">
            <a:avLst>
              <a:gd name="adj" fmla="val 10134"/>
            </a:avLst>
          </a:prstGeom>
          <a:solidFill>
            <a:srgbClr val="2259AA"/>
          </a:solidFill>
          <a:ln>
            <a:noFill/>
          </a:ln>
        </p:spPr>
        <p:txBody>
          <a:bodyPr lIns="67391" tIns="33696" rIns="67391" bIns="33696" anchor="ctr"/>
          <a:lstStyle/>
          <a:p>
            <a:pPr algn="ctr" defTabSz="1012040"/>
            <a:r>
              <a:rPr lang="zh-CN" altLang="en-US" sz="1500" dirty="0">
                <a:solidFill>
                  <a:srgbClr val="FFFFFF"/>
                </a:solidFill>
                <a:latin typeface="Arial" pitchFamily="34" charset="0"/>
                <a:ea typeface="微软雅黑" pitchFamily="34" charset="-122"/>
                <a:sym typeface="Arial" pitchFamily="34" charset="0"/>
              </a:rPr>
              <a:t>合速率角</a:t>
            </a:r>
            <a:r>
              <a:rPr lang="el-GR" altLang="zh-CN" sz="1500" dirty="0">
                <a:solidFill>
                  <a:srgbClr val="FFFFFF"/>
                </a:solidFill>
                <a:latin typeface="Arial" pitchFamily="34" charset="0"/>
                <a:ea typeface="微软雅黑" pitchFamily="34" charset="-122"/>
                <a:sym typeface="Arial" pitchFamily="34" charset="0"/>
              </a:rPr>
              <a:t>Φ</a:t>
            </a:r>
            <a:endParaRPr lang="en-US" altLang="zh-CN" sz="1500" dirty="0">
              <a:solidFill>
                <a:srgbClr val="FFFFFF"/>
              </a:solidFill>
              <a:latin typeface="Arial" pitchFamily="34" charset="0"/>
              <a:ea typeface="微软雅黑" pitchFamily="34" charset="-122"/>
              <a:sym typeface="Arial" pitchFamily="34" charset="0"/>
            </a:endParaRPr>
          </a:p>
        </p:txBody>
      </p:sp>
      <p:cxnSp>
        <p:nvCxnSpPr>
          <p:cNvPr id="25" name="直接箭头连接符 24"/>
          <p:cNvCxnSpPr>
            <a:cxnSpLocks/>
            <a:stCxn id="11" idx="0"/>
            <a:endCxn id="24" idx="2"/>
          </p:cNvCxnSpPr>
          <p:nvPr/>
        </p:nvCxnSpPr>
        <p:spPr>
          <a:xfrm flipV="1">
            <a:off x="7339173" y="3125893"/>
            <a:ext cx="0" cy="85107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aphicFrame>
        <p:nvGraphicFramePr>
          <p:cNvPr id="29" name="对象 28"/>
          <p:cNvGraphicFramePr>
            <a:graphicFrameLocks noChangeAspect="1"/>
          </p:cNvGraphicFramePr>
          <p:nvPr>
            <p:extLst>
              <p:ext uri="{D42A27DB-BD31-4B8C-83A1-F6EECF244321}">
                <p14:modId xmlns:p14="http://schemas.microsoft.com/office/powerpoint/2010/main" val="3314713377"/>
              </p:ext>
            </p:extLst>
          </p:nvPr>
        </p:nvGraphicFramePr>
        <p:xfrm>
          <a:off x="6000282" y="3329142"/>
          <a:ext cx="1319212" cy="552450"/>
        </p:xfrm>
        <a:graphic>
          <a:graphicData uri="http://schemas.openxmlformats.org/presentationml/2006/ole">
            <mc:AlternateContent xmlns:mc="http://schemas.openxmlformats.org/markup-compatibility/2006">
              <mc:Choice xmlns:v="urn:schemas-microsoft-com:vml" Requires="v">
                <p:oleObj name="Equation" r:id="rId5" imgW="685800" imgH="291960" progId="Equation.DSMT4">
                  <p:embed/>
                </p:oleObj>
              </mc:Choice>
              <mc:Fallback>
                <p:oleObj name="Equation" r:id="rId5" imgW="685800" imgH="291960" progId="Equation.DSMT4">
                  <p:embed/>
                  <p:pic>
                    <p:nvPicPr>
                      <p:cNvPr id="11" name="对象 10"/>
                      <p:cNvPicPr>
                        <a:picLocks noChangeAspect="1" noChangeArrowheads="1"/>
                      </p:cNvPicPr>
                      <p:nvPr/>
                    </p:nvPicPr>
                    <p:blipFill>
                      <a:blip r:embed="rId6"/>
                      <a:srcRect/>
                      <a:stretch>
                        <a:fillRect/>
                      </a:stretch>
                    </p:blipFill>
                    <p:spPr bwMode="auto">
                      <a:xfrm>
                        <a:off x="6000282" y="3329142"/>
                        <a:ext cx="1319212" cy="552450"/>
                      </a:xfrm>
                      <a:prstGeom prst="rect">
                        <a:avLst/>
                      </a:prstGeom>
                      <a:noFill/>
                    </p:spPr>
                  </p:pic>
                </p:oleObj>
              </mc:Fallback>
            </mc:AlternateContent>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1666461489"/>
              </p:ext>
            </p:extLst>
          </p:nvPr>
        </p:nvGraphicFramePr>
        <p:xfrm>
          <a:off x="4975225" y="1220788"/>
          <a:ext cx="1173163" cy="552450"/>
        </p:xfrm>
        <a:graphic>
          <a:graphicData uri="http://schemas.openxmlformats.org/presentationml/2006/ole">
            <mc:AlternateContent xmlns:mc="http://schemas.openxmlformats.org/markup-compatibility/2006">
              <mc:Choice xmlns:v="urn:schemas-microsoft-com:vml" Requires="v">
                <p:oleObj name="Equation" r:id="rId7" imgW="609480" imgH="291960" progId="Equation.DSMT4">
                  <p:embed/>
                </p:oleObj>
              </mc:Choice>
              <mc:Fallback>
                <p:oleObj name="Equation" r:id="rId7" imgW="609480" imgH="291960" progId="Equation.DSMT4">
                  <p:embed/>
                  <p:pic>
                    <p:nvPicPr>
                      <p:cNvPr id="17" name="对象 16"/>
                      <p:cNvPicPr>
                        <a:picLocks noChangeAspect="1" noChangeArrowheads="1"/>
                      </p:cNvPicPr>
                      <p:nvPr/>
                    </p:nvPicPr>
                    <p:blipFill>
                      <a:blip r:embed="rId8"/>
                      <a:srcRect/>
                      <a:stretch>
                        <a:fillRect/>
                      </a:stretch>
                    </p:blipFill>
                    <p:spPr bwMode="auto">
                      <a:xfrm>
                        <a:off x="4975225" y="1220788"/>
                        <a:ext cx="1173163" cy="552450"/>
                      </a:xfrm>
                      <a:prstGeom prst="rect">
                        <a:avLst/>
                      </a:prstGeom>
                      <a:noFill/>
                    </p:spPr>
                  </p:pic>
                </p:oleObj>
              </mc:Fallback>
            </mc:AlternateContent>
          </a:graphicData>
        </a:graphic>
      </p:graphicFrame>
    </p:spTree>
    <p:extLst>
      <p:ext uri="{BB962C8B-B14F-4D97-AF65-F5344CB8AC3E}">
        <p14:creationId xmlns:p14="http://schemas.microsoft.com/office/powerpoint/2010/main" val="396424021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11"/>
</p:tagLst>
</file>

<file path=ppt/tags/tag2.xml><?xml version="1.0" encoding="utf-8"?>
<p:tagLst xmlns:a="http://schemas.openxmlformats.org/drawingml/2006/main" xmlns:r="http://schemas.openxmlformats.org/officeDocument/2006/relationships" xmlns:p="http://schemas.openxmlformats.org/presentationml/2006/main">
  <p:tag name="TIMING" val="|2.2|1.4|0.8|0.7|0.7|0.7"/>
</p:tagLst>
</file>

<file path=ppt/tags/tag3.xml><?xml version="1.0" encoding="utf-8"?>
<p:tagLst xmlns:a="http://schemas.openxmlformats.org/drawingml/2006/main" xmlns:r="http://schemas.openxmlformats.org/officeDocument/2006/relationships" xmlns:p="http://schemas.openxmlformats.org/presentationml/2006/main">
  <p:tag name="TIMING" val="|0.4"/>
</p:tagLst>
</file>

<file path=ppt/tags/tag4.xml><?xml version="1.0" encoding="utf-8"?>
<p:tagLst xmlns:a="http://schemas.openxmlformats.org/drawingml/2006/main" xmlns:r="http://schemas.openxmlformats.org/officeDocument/2006/relationships" xmlns:p="http://schemas.openxmlformats.org/presentationml/2006/main">
  <p:tag name="TIMING" val="|0.4"/>
</p:tagLst>
</file>

<file path=ppt/tags/tag5.xml><?xml version="1.0" encoding="utf-8"?>
<p:tagLst xmlns:a="http://schemas.openxmlformats.org/drawingml/2006/main" xmlns:r="http://schemas.openxmlformats.org/officeDocument/2006/relationships" xmlns:p="http://schemas.openxmlformats.org/presentationml/2006/main">
  <p:tag name="TIMING" val="|0.7"/>
</p:tagLst>
</file>

<file path=ppt/tags/tag6.xml><?xml version="1.0" encoding="utf-8"?>
<p:tagLst xmlns:a="http://schemas.openxmlformats.org/drawingml/2006/main" xmlns:r="http://schemas.openxmlformats.org/officeDocument/2006/relationships" xmlns:p="http://schemas.openxmlformats.org/presentationml/2006/main">
  <p:tag name="TIMING" val="|0.6"/>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1361</TotalTime>
  <Words>828</Words>
  <Application>Microsoft Office PowerPoint</Application>
  <PresentationFormat>自定义</PresentationFormat>
  <Paragraphs>163</Paragraphs>
  <Slides>23</Slides>
  <Notes>23</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23</vt:i4>
      </vt:variant>
    </vt:vector>
  </HeadingPairs>
  <TitlesOfParts>
    <vt:vector size="32" baseType="lpstr">
      <vt:lpstr>等线</vt:lpstr>
      <vt:lpstr>黑体</vt:lpstr>
      <vt:lpstr>微软雅黑</vt:lpstr>
      <vt:lpstr>Arial</vt:lpstr>
      <vt:lpstr>Calibri</vt:lpstr>
      <vt:lpstr>Cambria Math</vt:lpstr>
      <vt:lpstr>第一PPT，www.1ppt.com</vt:lpstr>
      <vt:lpstr>Equation</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cp:lastModifiedBy>安 斐</cp:lastModifiedBy>
  <cp:revision>165</cp:revision>
  <dcterms:modified xsi:type="dcterms:W3CDTF">2021-05-19T05:20:02Z</dcterms:modified>
</cp:coreProperties>
</file>