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2" r:id="rId6"/>
    <p:sldId id="261"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2"/>
  </p:normalViewPr>
  <p:slideViewPr>
    <p:cSldViewPr snapToGrid="0" snapToObjects="1">
      <p:cViewPr>
        <p:scale>
          <a:sx n="89" d="100"/>
          <a:sy n="89" d="100"/>
        </p:scale>
        <p:origin x="89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D8FB6-C047-2649-A030-0D7A5B1E4B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C2BABD-399D-EF41-AA3A-3A35ABEE36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73AE4C6-FFF0-384B-8FBC-5F98574D3D2F}"/>
              </a:ext>
            </a:extLst>
          </p:cNvPr>
          <p:cNvSpPr>
            <a:spLocks noGrp="1"/>
          </p:cNvSpPr>
          <p:nvPr>
            <p:ph type="dt" sz="half" idx="10"/>
          </p:nvPr>
        </p:nvSpPr>
        <p:spPr/>
        <p:txBody>
          <a:bodyPr/>
          <a:lstStyle/>
          <a:p>
            <a:fld id="{71EE7151-682C-0444-A2D9-40583D2276E2}" type="datetimeFigureOut">
              <a:rPr lang="en-US" smtClean="0"/>
              <a:t>4/20/20</a:t>
            </a:fld>
            <a:endParaRPr lang="en-US"/>
          </a:p>
        </p:txBody>
      </p:sp>
      <p:sp>
        <p:nvSpPr>
          <p:cNvPr id="5" name="Footer Placeholder 4">
            <a:extLst>
              <a:ext uri="{FF2B5EF4-FFF2-40B4-BE49-F238E27FC236}">
                <a16:creationId xmlns:a16="http://schemas.microsoft.com/office/drawing/2014/main" id="{84A015DD-C871-A945-9FCF-3EB9464DEA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6A6E3F-E9A7-0E4D-8329-9A0F2777D18E}"/>
              </a:ext>
            </a:extLst>
          </p:cNvPr>
          <p:cNvSpPr>
            <a:spLocks noGrp="1"/>
          </p:cNvSpPr>
          <p:nvPr>
            <p:ph type="sldNum" sz="quarter" idx="12"/>
          </p:nvPr>
        </p:nvSpPr>
        <p:spPr/>
        <p:txBody>
          <a:bodyPr/>
          <a:lstStyle/>
          <a:p>
            <a:fld id="{E5D1B5C8-3D64-454F-97FC-4EFFBE3D1101}" type="slidenum">
              <a:rPr lang="en-US" smtClean="0"/>
              <a:t>‹#›</a:t>
            </a:fld>
            <a:endParaRPr lang="en-US"/>
          </a:p>
        </p:txBody>
      </p:sp>
    </p:spTree>
    <p:extLst>
      <p:ext uri="{BB962C8B-B14F-4D97-AF65-F5344CB8AC3E}">
        <p14:creationId xmlns:p14="http://schemas.microsoft.com/office/powerpoint/2010/main" val="1587072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AE002-A586-074B-A08F-D0A3E44D88E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931D7-A0F6-0B46-ABF2-0A6B0B8E918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6CB7B4-DBCA-4C45-8918-5ECDBC9B1128}"/>
              </a:ext>
            </a:extLst>
          </p:cNvPr>
          <p:cNvSpPr>
            <a:spLocks noGrp="1"/>
          </p:cNvSpPr>
          <p:nvPr>
            <p:ph type="dt" sz="half" idx="10"/>
          </p:nvPr>
        </p:nvSpPr>
        <p:spPr/>
        <p:txBody>
          <a:bodyPr/>
          <a:lstStyle/>
          <a:p>
            <a:fld id="{71EE7151-682C-0444-A2D9-40583D2276E2}" type="datetimeFigureOut">
              <a:rPr lang="en-US" smtClean="0"/>
              <a:t>4/20/20</a:t>
            </a:fld>
            <a:endParaRPr lang="en-US"/>
          </a:p>
        </p:txBody>
      </p:sp>
      <p:sp>
        <p:nvSpPr>
          <p:cNvPr id="5" name="Footer Placeholder 4">
            <a:extLst>
              <a:ext uri="{FF2B5EF4-FFF2-40B4-BE49-F238E27FC236}">
                <a16:creationId xmlns:a16="http://schemas.microsoft.com/office/drawing/2014/main" id="{BF50B961-3565-BE4B-AA80-BFC306CB30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413223-DB33-5A4F-9967-91558B1708A6}"/>
              </a:ext>
            </a:extLst>
          </p:cNvPr>
          <p:cNvSpPr>
            <a:spLocks noGrp="1"/>
          </p:cNvSpPr>
          <p:nvPr>
            <p:ph type="sldNum" sz="quarter" idx="12"/>
          </p:nvPr>
        </p:nvSpPr>
        <p:spPr/>
        <p:txBody>
          <a:bodyPr/>
          <a:lstStyle/>
          <a:p>
            <a:fld id="{E5D1B5C8-3D64-454F-97FC-4EFFBE3D1101}" type="slidenum">
              <a:rPr lang="en-US" smtClean="0"/>
              <a:t>‹#›</a:t>
            </a:fld>
            <a:endParaRPr lang="en-US"/>
          </a:p>
        </p:txBody>
      </p:sp>
    </p:spTree>
    <p:extLst>
      <p:ext uri="{BB962C8B-B14F-4D97-AF65-F5344CB8AC3E}">
        <p14:creationId xmlns:p14="http://schemas.microsoft.com/office/powerpoint/2010/main" val="453720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B626D8-0428-2942-9CE6-DF5998C0480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69D3B8-BC6B-944A-8B67-A6E9759030A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23E407-DACA-EB45-8047-525A1669B297}"/>
              </a:ext>
            </a:extLst>
          </p:cNvPr>
          <p:cNvSpPr>
            <a:spLocks noGrp="1"/>
          </p:cNvSpPr>
          <p:nvPr>
            <p:ph type="dt" sz="half" idx="10"/>
          </p:nvPr>
        </p:nvSpPr>
        <p:spPr/>
        <p:txBody>
          <a:bodyPr/>
          <a:lstStyle/>
          <a:p>
            <a:fld id="{71EE7151-682C-0444-A2D9-40583D2276E2}" type="datetimeFigureOut">
              <a:rPr lang="en-US" smtClean="0"/>
              <a:t>4/20/20</a:t>
            </a:fld>
            <a:endParaRPr lang="en-US"/>
          </a:p>
        </p:txBody>
      </p:sp>
      <p:sp>
        <p:nvSpPr>
          <p:cNvPr id="5" name="Footer Placeholder 4">
            <a:extLst>
              <a:ext uri="{FF2B5EF4-FFF2-40B4-BE49-F238E27FC236}">
                <a16:creationId xmlns:a16="http://schemas.microsoft.com/office/drawing/2014/main" id="{11CFF360-9D8F-1F4E-8A74-04E68B12BB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8D2DB0-7D28-3348-A04A-7AEBD0C110D1}"/>
              </a:ext>
            </a:extLst>
          </p:cNvPr>
          <p:cNvSpPr>
            <a:spLocks noGrp="1"/>
          </p:cNvSpPr>
          <p:nvPr>
            <p:ph type="sldNum" sz="quarter" idx="12"/>
          </p:nvPr>
        </p:nvSpPr>
        <p:spPr/>
        <p:txBody>
          <a:bodyPr/>
          <a:lstStyle/>
          <a:p>
            <a:fld id="{E5D1B5C8-3D64-454F-97FC-4EFFBE3D1101}" type="slidenum">
              <a:rPr lang="en-US" smtClean="0"/>
              <a:t>‹#›</a:t>
            </a:fld>
            <a:endParaRPr lang="en-US"/>
          </a:p>
        </p:txBody>
      </p:sp>
    </p:spTree>
    <p:extLst>
      <p:ext uri="{BB962C8B-B14F-4D97-AF65-F5344CB8AC3E}">
        <p14:creationId xmlns:p14="http://schemas.microsoft.com/office/powerpoint/2010/main" val="1497817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72E4-CCC6-0F45-8FA0-B625726A7B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90891E-0A26-7240-B017-835694AA33D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A04841-1CB0-E945-8A04-3740938274B3}"/>
              </a:ext>
            </a:extLst>
          </p:cNvPr>
          <p:cNvSpPr>
            <a:spLocks noGrp="1"/>
          </p:cNvSpPr>
          <p:nvPr>
            <p:ph type="dt" sz="half" idx="10"/>
          </p:nvPr>
        </p:nvSpPr>
        <p:spPr/>
        <p:txBody>
          <a:bodyPr/>
          <a:lstStyle/>
          <a:p>
            <a:fld id="{71EE7151-682C-0444-A2D9-40583D2276E2}" type="datetimeFigureOut">
              <a:rPr lang="en-US" smtClean="0"/>
              <a:t>4/20/20</a:t>
            </a:fld>
            <a:endParaRPr lang="en-US"/>
          </a:p>
        </p:txBody>
      </p:sp>
      <p:sp>
        <p:nvSpPr>
          <p:cNvPr id="5" name="Footer Placeholder 4">
            <a:extLst>
              <a:ext uri="{FF2B5EF4-FFF2-40B4-BE49-F238E27FC236}">
                <a16:creationId xmlns:a16="http://schemas.microsoft.com/office/drawing/2014/main" id="{644FA558-19F8-B147-907A-B75D4A36C4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D3B033-1824-7346-A559-86972E3635AC}"/>
              </a:ext>
            </a:extLst>
          </p:cNvPr>
          <p:cNvSpPr>
            <a:spLocks noGrp="1"/>
          </p:cNvSpPr>
          <p:nvPr>
            <p:ph type="sldNum" sz="quarter" idx="12"/>
          </p:nvPr>
        </p:nvSpPr>
        <p:spPr/>
        <p:txBody>
          <a:bodyPr/>
          <a:lstStyle/>
          <a:p>
            <a:fld id="{E5D1B5C8-3D64-454F-97FC-4EFFBE3D1101}" type="slidenum">
              <a:rPr lang="en-US" smtClean="0"/>
              <a:t>‹#›</a:t>
            </a:fld>
            <a:endParaRPr lang="en-US"/>
          </a:p>
        </p:txBody>
      </p:sp>
    </p:spTree>
    <p:extLst>
      <p:ext uri="{BB962C8B-B14F-4D97-AF65-F5344CB8AC3E}">
        <p14:creationId xmlns:p14="http://schemas.microsoft.com/office/powerpoint/2010/main" val="1397914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D0C45-9222-0946-9A01-D80980E967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EB8C2B-6306-5D49-93CC-26ABD01FBE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61EBCD6-5A0B-6943-B665-5F607DD2D523}"/>
              </a:ext>
            </a:extLst>
          </p:cNvPr>
          <p:cNvSpPr>
            <a:spLocks noGrp="1"/>
          </p:cNvSpPr>
          <p:nvPr>
            <p:ph type="dt" sz="half" idx="10"/>
          </p:nvPr>
        </p:nvSpPr>
        <p:spPr/>
        <p:txBody>
          <a:bodyPr/>
          <a:lstStyle/>
          <a:p>
            <a:fld id="{71EE7151-682C-0444-A2D9-40583D2276E2}" type="datetimeFigureOut">
              <a:rPr lang="en-US" smtClean="0"/>
              <a:t>4/20/20</a:t>
            </a:fld>
            <a:endParaRPr lang="en-US"/>
          </a:p>
        </p:txBody>
      </p:sp>
      <p:sp>
        <p:nvSpPr>
          <p:cNvPr id="5" name="Footer Placeholder 4">
            <a:extLst>
              <a:ext uri="{FF2B5EF4-FFF2-40B4-BE49-F238E27FC236}">
                <a16:creationId xmlns:a16="http://schemas.microsoft.com/office/drawing/2014/main" id="{A6E960E3-12D4-DD49-8165-E509939086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9FD3A4-417B-3B47-9000-BD69B494A6B1}"/>
              </a:ext>
            </a:extLst>
          </p:cNvPr>
          <p:cNvSpPr>
            <a:spLocks noGrp="1"/>
          </p:cNvSpPr>
          <p:nvPr>
            <p:ph type="sldNum" sz="quarter" idx="12"/>
          </p:nvPr>
        </p:nvSpPr>
        <p:spPr/>
        <p:txBody>
          <a:bodyPr/>
          <a:lstStyle/>
          <a:p>
            <a:fld id="{E5D1B5C8-3D64-454F-97FC-4EFFBE3D1101}" type="slidenum">
              <a:rPr lang="en-US" smtClean="0"/>
              <a:t>‹#›</a:t>
            </a:fld>
            <a:endParaRPr lang="en-US"/>
          </a:p>
        </p:txBody>
      </p:sp>
    </p:spTree>
    <p:extLst>
      <p:ext uri="{BB962C8B-B14F-4D97-AF65-F5344CB8AC3E}">
        <p14:creationId xmlns:p14="http://schemas.microsoft.com/office/powerpoint/2010/main" val="147248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E9D07-8993-4046-8DB9-46D5FB88C8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9FC426-B6F8-B842-8855-FFC7A7444F4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AC28E0-F0D3-1A48-B621-FC2C4D5014D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6C1B007-2295-3045-96F0-22DBDCF42E1F}"/>
              </a:ext>
            </a:extLst>
          </p:cNvPr>
          <p:cNvSpPr>
            <a:spLocks noGrp="1"/>
          </p:cNvSpPr>
          <p:nvPr>
            <p:ph type="dt" sz="half" idx="10"/>
          </p:nvPr>
        </p:nvSpPr>
        <p:spPr/>
        <p:txBody>
          <a:bodyPr/>
          <a:lstStyle/>
          <a:p>
            <a:fld id="{71EE7151-682C-0444-A2D9-40583D2276E2}" type="datetimeFigureOut">
              <a:rPr lang="en-US" smtClean="0"/>
              <a:t>4/20/20</a:t>
            </a:fld>
            <a:endParaRPr lang="en-US"/>
          </a:p>
        </p:txBody>
      </p:sp>
      <p:sp>
        <p:nvSpPr>
          <p:cNvPr id="6" name="Footer Placeholder 5">
            <a:extLst>
              <a:ext uri="{FF2B5EF4-FFF2-40B4-BE49-F238E27FC236}">
                <a16:creationId xmlns:a16="http://schemas.microsoft.com/office/drawing/2014/main" id="{B0CEBC4C-9428-D14E-A02A-551107E0E5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9E4913-7284-A940-BC93-F1414017E778}"/>
              </a:ext>
            </a:extLst>
          </p:cNvPr>
          <p:cNvSpPr>
            <a:spLocks noGrp="1"/>
          </p:cNvSpPr>
          <p:nvPr>
            <p:ph type="sldNum" sz="quarter" idx="12"/>
          </p:nvPr>
        </p:nvSpPr>
        <p:spPr/>
        <p:txBody>
          <a:bodyPr/>
          <a:lstStyle/>
          <a:p>
            <a:fld id="{E5D1B5C8-3D64-454F-97FC-4EFFBE3D1101}" type="slidenum">
              <a:rPr lang="en-US" smtClean="0"/>
              <a:t>‹#›</a:t>
            </a:fld>
            <a:endParaRPr lang="en-US"/>
          </a:p>
        </p:txBody>
      </p:sp>
    </p:spTree>
    <p:extLst>
      <p:ext uri="{BB962C8B-B14F-4D97-AF65-F5344CB8AC3E}">
        <p14:creationId xmlns:p14="http://schemas.microsoft.com/office/powerpoint/2010/main" val="1075659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D41F0-5085-2542-9E85-BCB9C211C7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CA77E1-8729-4A4E-9F3D-91C47F76A8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C4D8C1F-49F6-A44D-87E4-D36D5622859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D3BC2F-72BD-C144-9534-62C2D80880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E9D1D04-0D61-6842-94FB-63CC90619A2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4A18A0A-2C8E-3B49-B59F-4C1B5B78BB9A}"/>
              </a:ext>
            </a:extLst>
          </p:cNvPr>
          <p:cNvSpPr>
            <a:spLocks noGrp="1"/>
          </p:cNvSpPr>
          <p:nvPr>
            <p:ph type="dt" sz="half" idx="10"/>
          </p:nvPr>
        </p:nvSpPr>
        <p:spPr/>
        <p:txBody>
          <a:bodyPr/>
          <a:lstStyle/>
          <a:p>
            <a:fld id="{71EE7151-682C-0444-A2D9-40583D2276E2}" type="datetimeFigureOut">
              <a:rPr lang="en-US" smtClean="0"/>
              <a:t>4/20/20</a:t>
            </a:fld>
            <a:endParaRPr lang="en-US"/>
          </a:p>
        </p:txBody>
      </p:sp>
      <p:sp>
        <p:nvSpPr>
          <p:cNvPr id="8" name="Footer Placeholder 7">
            <a:extLst>
              <a:ext uri="{FF2B5EF4-FFF2-40B4-BE49-F238E27FC236}">
                <a16:creationId xmlns:a16="http://schemas.microsoft.com/office/drawing/2014/main" id="{77459DDB-418D-AC41-B5A1-DBD5B04D8E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5A0AEEF-F2A0-8E4B-8A05-29F14165B51D}"/>
              </a:ext>
            </a:extLst>
          </p:cNvPr>
          <p:cNvSpPr>
            <a:spLocks noGrp="1"/>
          </p:cNvSpPr>
          <p:nvPr>
            <p:ph type="sldNum" sz="quarter" idx="12"/>
          </p:nvPr>
        </p:nvSpPr>
        <p:spPr/>
        <p:txBody>
          <a:bodyPr/>
          <a:lstStyle/>
          <a:p>
            <a:fld id="{E5D1B5C8-3D64-454F-97FC-4EFFBE3D1101}" type="slidenum">
              <a:rPr lang="en-US" smtClean="0"/>
              <a:t>‹#›</a:t>
            </a:fld>
            <a:endParaRPr lang="en-US"/>
          </a:p>
        </p:txBody>
      </p:sp>
    </p:spTree>
    <p:extLst>
      <p:ext uri="{BB962C8B-B14F-4D97-AF65-F5344CB8AC3E}">
        <p14:creationId xmlns:p14="http://schemas.microsoft.com/office/powerpoint/2010/main" val="1587650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5AE85-E9D1-0B40-8519-384DF021B1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72C8760-805D-3545-9054-1C21B617B649}"/>
              </a:ext>
            </a:extLst>
          </p:cNvPr>
          <p:cNvSpPr>
            <a:spLocks noGrp="1"/>
          </p:cNvSpPr>
          <p:nvPr>
            <p:ph type="dt" sz="half" idx="10"/>
          </p:nvPr>
        </p:nvSpPr>
        <p:spPr/>
        <p:txBody>
          <a:bodyPr/>
          <a:lstStyle/>
          <a:p>
            <a:fld id="{71EE7151-682C-0444-A2D9-40583D2276E2}" type="datetimeFigureOut">
              <a:rPr lang="en-US" smtClean="0"/>
              <a:t>4/20/20</a:t>
            </a:fld>
            <a:endParaRPr lang="en-US"/>
          </a:p>
        </p:txBody>
      </p:sp>
      <p:sp>
        <p:nvSpPr>
          <p:cNvPr id="4" name="Footer Placeholder 3">
            <a:extLst>
              <a:ext uri="{FF2B5EF4-FFF2-40B4-BE49-F238E27FC236}">
                <a16:creationId xmlns:a16="http://schemas.microsoft.com/office/drawing/2014/main" id="{234C7203-C96D-E540-B54B-C124750BC96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4C6F98B-FB61-F04A-867F-7F7894AE5690}"/>
              </a:ext>
            </a:extLst>
          </p:cNvPr>
          <p:cNvSpPr>
            <a:spLocks noGrp="1"/>
          </p:cNvSpPr>
          <p:nvPr>
            <p:ph type="sldNum" sz="quarter" idx="12"/>
          </p:nvPr>
        </p:nvSpPr>
        <p:spPr/>
        <p:txBody>
          <a:bodyPr/>
          <a:lstStyle/>
          <a:p>
            <a:fld id="{E5D1B5C8-3D64-454F-97FC-4EFFBE3D1101}" type="slidenum">
              <a:rPr lang="en-US" smtClean="0"/>
              <a:t>‹#›</a:t>
            </a:fld>
            <a:endParaRPr lang="en-US"/>
          </a:p>
        </p:txBody>
      </p:sp>
    </p:spTree>
    <p:extLst>
      <p:ext uri="{BB962C8B-B14F-4D97-AF65-F5344CB8AC3E}">
        <p14:creationId xmlns:p14="http://schemas.microsoft.com/office/powerpoint/2010/main" val="1635002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ED597A-ED77-AE45-A929-4A0CF0EE9C49}"/>
              </a:ext>
            </a:extLst>
          </p:cNvPr>
          <p:cNvSpPr>
            <a:spLocks noGrp="1"/>
          </p:cNvSpPr>
          <p:nvPr>
            <p:ph type="dt" sz="half" idx="10"/>
          </p:nvPr>
        </p:nvSpPr>
        <p:spPr/>
        <p:txBody>
          <a:bodyPr/>
          <a:lstStyle/>
          <a:p>
            <a:fld id="{71EE7151-682C-0444-A2D9-40583D2276E2}" type="datetimeFigureOut">
              <a:rPr lang="en-US" smtClean="0"/>
              <a:t>4/20/20</a:t>
            </a:fld>
            <a:endParaRPr lang="en-US"/>
          </a:p>
        </p:txBody>
      </p:sp>
      <p:sp>
        <p:nvSpPr>
          <p:cNvPr id="3" name="Footer Placeholder 2">
            <a:extLst>
              <a:ext uri="{FF2B5EF4-FFF2-40B4-BE49-F238E27FC236}">
                <a16:creationId xmlns:a16="http://schemas.microsoft.com/office/drawing/2014/main" id="{6B0C3CB8-C850-0844-8D8F-A34C2557143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1AAE22A-5F85-2A4A-AF36-03EE3C7E6A68}"/>
              </a:ext>
            </a:extLst>
          </p:cNvPr>
          <p:cNvSpPr>
            <a:spLocks noGrp="1"/>
          </p:cNvSpPr>
          <p:nvPr>
            <p:ph type="sldNum" sz="quarter" idx="12"/>
          </p:nvPr>
        </p:nvSpPr>
        <p:spPr/>
        <p:txBody>
          <a:bodyPr/>
          <a:lstStyle/>
          <a:p>
            <a:fld id="{E5D1B5C8-3D64-454F-97FC-4EFFBE3D1101}" type="slidenum">
              <a:rPr lang="en-US" smtClean="0"/>
              <a:t>‹#›</a:t>
            </a:fld>
            <a:endParaRPr lang="en-US"/>
          </a:p>
        </p:txBody>
      </p:sp>
    </p:spTree>
    <p:extLst>
      <p:ext uri="{BB962C8B-B14F-4D97-AF65-F5344CB8AC3E}">
        <p14:creationId xmlns:p14="http://schemas.microsoft.com/office/powerpoint/2010/main" val="2620638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DE4F8-B931-FE42-82BB-3156533E39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46774F8-584E-5A4A-86BE-2B35FDAF76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CC1AC4A-95C2-EF4D-8BB8-0383CF9771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FF60F73-2147-3A44-B470-50EDDC57A5C9}"/>
              </a:ext>
            </a:extLst>
          </p:cNvPr>
          <p:cNvSpPr>
            <a:spLocks noGrp="1"/>
          </p:cNvSpPr>
          <p:nvPr>
            <p:ph type="dt" sz="half" idx="10"/>
          </p:nvPr>
        </p:nvSpPr>
        <p:spPr/>
        <p:txBody>
          <a:bodyPr/>
          <a:lstStyle/>
          <a:p>
            <a:fld id="{71EE7151-682C-0444-A2D9-40583D2276E2}" type="datetimeFigureOut">
              <a:rPr lang="en-US" smtClean="0"/>
              <a:t>4/20/20</a:t>
            </a:fld>
            <a:endParaRPr lang="en-US"/>
          </a:p>
        </p:txBody>
      </p:sp>
      <p:sp>
        <p:nvSpPr>
          <p:cNvPr id="6" name="Footer Placeholder 5">
            <a:extLst>
              <a:ext uri="{FF2B5EF4-FFF2-40B4-BE49-F238E27FC236}">
                <a16:creationId xmlns:a16="http://schemas.microsoft.com/office/drawing/2014/main" id="{D740DE6D-3C66-1244-BAA7-C040C45062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F72047-F148-0949-9926-02D72C3D2DA3}"/>
              </a:ext>
            </a:extLst>
          </p:cNvPr>
          <p:cNvSpPr>
            <a:spLocks noGrp="1"/>
          </p:cNvSpPr>
          <p:nvPr>
            <p:ph type="sldNum" sz="quarter" idx="12"/>
          </p:nvPr>
        </p:nvSpPr>
        <p:spPr/>
        <p:txBody>
          <a:bodyPr/>
          <a:lstStyle/>
          <a:p>
            <a:fld id="{E5D1B5C8-3D64-454F-97FC-4EFFBE3D1101}" type="slidenum">
              <a:rPr lang="en-US" smtClean="0"/>
              <a:t>‹#›</a:t>
            </a:fld>
            <a:endParaRPr lang="en-US"/>
          </a:p>
        </p:txBody>
      </p:sp>
    </p:spTree>
    <p:extLst>
      <p:ext uri="{BB962C8B-B14F-4D97-AF65-F5344CB8AC3E}">
        <p14:creationId xmlns:p14="http://schemas.microsoft.com/office/powerpoint/2010/main" val="769418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68CD8-916B-D946-95F6-1C1C9854FA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37BEF7A-B9EE-9440-B7D5-718A42B96D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7856F03-5C2F-D94C-AABC-8577AB66FA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C979FE1-6262-F940-A6F6-59875690118F}"/>
              </a:ext>
            </a:extLst>
          </p:cNvPr>
          <p:cNvSpPr>
            <a:spLocks noGrp="1"/>
          </p:cNvSpPr>
          <p:nvPr>
            <p:ph type="dt" sz="half" idx="10"/>
          </p:nvPr>
        </p:nvSpPr>
        <p:spPr/>
        <p:txBody>
          <a:bodyPr/>
          <a:lstStyle/>
          <a:p>
            <a:fld id="{71EE7151-682C-0444-A2D9-40583D2276E2}" type="datetimeFigureOut">
              <a:rPr lang="en-US" smtClean="0"/>
              <a:t>4/20/20</a:t>
            </a:fld>
            <a:endParaRPr lang="en-US"/>
          </a:p>
        </p:txBody>
      </p:sp>
      <p:sp>
        <p:nvSpPr>
          <p:cNvPr id="6" name="Footer Placeholder 5">
            <a:extLst>
              <a:ext uri="{FF2B5EF4-FFF2-40B4-BE49-F238E27FC236}">
                <a16:creationId xmlns:a16="http://schemas.microsoft.com/office/drawing/2014/main" id="{9800B08F-90D1-E947-B177-A443509096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D7BBE7-E451-E047-B93E-6A210A5DD707}"/>
              </a:ext>
            </a:extLst>
          </p:cNvPr>
          <p:cNvSpPr>
            <a:spLocks noGrp="1"/>
          </p:cNvSpPr>
          <p:nvPr>
            <p:ph type="sldNum" sz="quarter" idx="12"/>
          </p:nvPr>
        </p:nvSpPr>
        <p:spPr/>
        <p:txBody>
          <a:bodyPr/>
          <a:lstStyle/>
          <a:p>
            <a:fld id="{E5D1B5C8-3D64-454F-97FC-4EFFBE3D1101}" type="slidenum">
              <a:rPr lang="en-US" smtClean="0"/>
              <a:t>‹#›</a:t>
            </a:fld>
            <a:endParaRPr lang="en-US"/>
          </a:p>
        </p:txBody>
      </p:sp>
    </p:spTree>
    <p:extLst>
      <p:ext uri="{BB962C8B-B14F-4D97-AF65-F5344CB8AC3E}">
        <p14:creationId xmlns:p14="http://schemas.microsoft.com/office/powerpoint/2010/main" val="2310030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E81B91-22D2-A940-A796-2156D84517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A76649F-9282-6948-94C8-C402C7B78B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9DC486-F605-D64F-A8C9-B305694945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EE7151-682C-0444-A2D9-40583D2276E2}" type="datetimeFigureOut">
              <a:rPr lang="en-US" smtClean="0"/>
              <a:t>4/20/20</a:t>
            </a:fld>
            <a:endParaRPr lang="en-US"/>
          </a:p>
        </p:txBody>
      </p:sp>
      <p:sp>
        <p:nvSpPr>
          <p:cNvPr id="5" name="Footer Placeholder 4">
            <a:extLst>
              <a:ext uri="{FF2B5EF4-FFF2-40B4-BE49-F238E27FC236}">
                <a16:creationId xmlns:a16="http://schemas.microsoft.com/office/drawing/2014/main" id="{214606B6-AF85-4E4A-B3F4-0727468430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CD1FC47-1BA9-5649-841B-B97B46B485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D1B5C8-3D64-454F-97FC-4EFFBE3D1101}" type="slidenum">
              <a:rPr lang="en-US" smtClean="0"/>
              <a:t>‹#›</a:t>
            </a:fld>
            <a:endParaRPr lang="en-US"/>
          </a:p>
        </p:txBody>
      </p:sp>
    </p:spTree>
    <p:extLst>
      <p:ext uri="{BB962C8B-B14F-4D97-AF65-F5344CB8AC3E}">
        <p14:creationId xmlns:p14="http://schemas.microsoft.com/office/powerpoint/2010/main" val="36923347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4D3D850-2041-4B7C-AED9-54DA385B1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8F428E7C-CF72-4177-B907-662EDCB35B0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884544" y="2265762"/>
            <a:ext cx="6329167" cy="2547872"/>
            <a:chOff x="-2412483" y="5117355"/>
            <a:chExt cx="4342728" cy="1748210"/>
          </a:xfrm>
        </p:grpSpPr>
        <p:sp>
          <p:nvSpPr>
            <p:cNvPr id="11" name="Isosceles Triangle 10">
              <a:extLst>
                <a:ext uri="{FF2B5EF4-FFF2-40B4-BE49-F238E27FC236}">
                  <a16:creationId xmlns:a16="http://schemas.microsoft.com/office/drawing/2014/main" id="{E2C38613-1CC6-42DF-9D5B-1C3CFF915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6174" y="5117355"/>
              <a:ext cx="3496419" cy="1748210"/>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FA88567F-0B25-4895-A6DF-304638BE5B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12483" y="6202815"/>
              <a:ext cx="1325500" cy="662750"/>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Freeform: Shape 13">
            <a:extLst>
              <a:ext uri="{FF2B5EF4-FFF2-40B4-BE49-F238E27FC236}">
                <a16:creationId xmlns:a16="http://schemas.microsoft.com/office/drawing/2014/main" id="{4B7A2B20-C280-41CF-965D-FA68DA2BD6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7883073" y="-1094168"/>
            <a:ext cx="4864676" cy="3807333"/>
          </a:xfrm>
          <a:custGeom>
            <a:avLst/>
            <a:gdLst>
              <a:gd name="connsiteX0" fmla="*/ 0 w 4864676"/>
              <a:gd name="connsiteY0" fmla="*/ 3191201 h 3807333"/>
              <a:gd name="connsiteX1" fmla="*/ 3191202 w 4864676"/>
              <a:gd name="connsiteY1" fmla="*/ 0 h 3807333"/>
              <a:gd name="connsiteX2" fmla="*/ 4864676 w 4864676"/>
              <a:gd name="connsiteY2" fmla="*/ 1673474 h 3807333"/>
              <a:gd name="connsiteX3" fmla="*/ 4864676 w 4864676"/>
              <a:gd name="connsiteY3" fmla="*/ 3807333 h 3807333"/>
              <a:gd name="connsiteX4" fmla="*/ 0 w 4864676"/>
              <a:gd name="connsiteY4" fmla="*/ 3807333 h 38073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4676" h="3807333">
                <a:moveTo>
                  <a:pt x="0" y="3191201"/>
                </a:moveTo>
                <a:lnTo>
                  <a:pt x="3191202" y="0"/>
                </a:lnTo>
                <a:lnTo>
                  <a:pt x="4864676" y="1673474"/>
                </a:lnTo>
                <a:lnTo>
                  <a:pt x="4864676" y="3807333"/>
                </a:lnTo>
                <a:lnTo>
                  <a:pt x="0" y="380733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5CF218E6-E246-4EBB-BA8D-DB65AB59A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283537" y="3632636"/>
            <a:ext cx="1185708" cy="1185708"/>
          </a:xfrm>
          <a:custGeom>
            <a:avLst/>
            <a:gdLst>
              <a:gd name="connsiteX0" fmla="*/ 0 w 1185708"/>
              <a:gd name="connsiteY0" fmla="*/ 0 h 1185708"/>
              <a:gd name="connsiteX1" fmla="*/ 454971 w 1185708"/>
              <a:gd name="connsiteY1" fmla="*/ 0 h 1185708"/>
              <a:gd name="connsiteX2" fmla="*/ 1185708 w 1185708"/>
              <a:gd name="connsiteY2" fmla="*/ 730737 h 1185708"/>
              <a:gd name="connsiteX3" fmla="*/ 1185708 w 1185708"/>
              <a:gd name="connsiteY3" fmla="*/ 1185708 h 1185708"/>
              <a:gd name="connsiteX4" fmla="*/ 0 w 1185708"/>
              <a:gd name="connsiteY4" fmla="*/ 1185708 h 1185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5708" h="1185708">
                <a:moveTo>
                  <a:pt x="0" y="0"/>
                </a:moveTo>
                <a:lnTo>
                  <a:pt x="454971" y="0"/>
                </a:lnTo>
                <a:lnTo>
                  <a:pt x="1185708" y="730737"/>
                </a:lnTo>
                <a:lnTo>
                  <a:pt x="1185708" y="1185708"/>
                </a:lnTo>
                <a:lnTo>
                  <a:pt x="0" y="1185708"/>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Rectangle 17">
            <a:extLst>
              <a:ext uri="{FF2B5EF4-FFF2-40B4-BE49-F238E27FC236}">
                <a16:creationId xmlns:a16="http://schemas.microsoft.com/office/drawing/2014/main" id="{13B9D26D-939B-4838-886B-07E227F3A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303927" y="5624986"/>
            <a:ext cx="989294" cy="989294"/>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60A80B01-7FDA-4264-BAC7-CA797D4964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2" y="-723949"/>
            <a:ext cx="5389379" cy="5389379"/>
          </a:xfrm>
          <a:custGeom>
            <a:avLst/>
            <a:gdLst>
              <a:gd name="connsiteX0" fmla="*/ 0 w 5389379"/>
              <a:gd name="connsiteY0" fmla="*/ 2602331 h 5389379"/>
              <a:gd name="connsiteX1" fmla="*/ 2602331 w 5389379"/>
              <a:gd name="connsiteY1" fmla="*/ 0 h 5389379"/>
              <a:gd name="connsiteX2" fmla="*/ 5389379 w 5389379"/>
              <a:gd name="connsiteY2" fmla="*/ 0 h 5389379"/>
              <a:gd name="connsiteX3" fmla="*/ 5389379 w 5389379"/>
              <a:gd name="connsiteY3" fmla="*/ 5389379 h 5389379"/>
              <a:gd name="connsiteX4" fmla="*/ 0 w 5389379"/>
              <a:gd name="connsiteY4" fmla="*/ 5389379 h 5389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9379" h="5389379">
                <a:moveTo>
                  <a:pt x="0" y="2602331"/>
                </a:moveTo>
                <a:lnTo>
                  <a:pt x="2602331" y="0"/>
                </a:lnTo>
                <a:lnTo>
                  <a:pt x="5389379" y="0"/>
                </a:lnTo>
                <a:lnTo>
                  <a:pt x="5389379"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449E75B4-6C35-495B-850B-28CDE6E39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4" y="-1424977"/>
            <a:ext cx="6791435" cy="6791435"/>
          </a:xfrm>
          <a:custGeom>
            <a:avLst/>
            <a:gdLst>
              <a:gd name="connsiteX0" fmla="*/ 0 w 6791435"/>
              <a:gd name="connsiteY0" fmla="*/ 4004387 h 6791435"/>
              <a:gd name="connsiteX1" fmla="*/ 81158 w 6791435"/>
              <a:gd name="connsiteY1" fmla="*/ 3923229 h 6791435"/>
              <a:gd name="connsiteX2" fmla="*/ 81158 w 6791435"/>
              <a:gd name="connsiteY2" fmla="*/ 6710277 h 6791435"/>
              <a:gd name="connsiteX3" fmla="*/ 6710277 w 6791435"/>
              <a:gd name="connsiteY3" fmla="*/ 6710277 h 6791435"/>
              <a:gd name="connsiteX4" fmla="*/ 6710277 w 6791435"/>
              <a:gd name="connsiteY4" fmla="*/ 81158 h 6791435"/>
              <a:gd name="connsiteX5" fmla="*/ 3923229 w 6791435"/>
              <a:gd name="connsiteY5" fmla="*/ 81158 h 6791435"/>
              <a:gd name="connsiteX6" fmla="*/ 4004387 w 6791435"/>
              <a:gd name="connsiteY6" fmla="*/ 0 h 6791435"/>
              <a:gd name="connsiteX7" fmla="*/ 6791435 w 6791435"/>
              <a:gd name="connsiteY7" fmla="*/ 0 h 6791435"/>
              <a:gd name="connsiteX8" fmla="*/ 6791435 w 6791435"/>
              <a:gd name="connsiteY8" fmla="*/ 6791435 h 6791435"/>
              <a:gd name="connsiteX9" fmla="*/ 0 w 6791435"/>
              <a:gd name="connsiteY9"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91435" h="6791435">
                <a:moveTo>
                  <a:pt x="0" y="4004387"/>
                </a:moveTo>
                <a:lnTo>
                  <a:pt x="81158" y="3923229"/>
                </a:lnTo>
                <a:lnTo>
                  <a:pt x="81158" y="6710277"/>
                </a:lnTo>
                <a:lnTo>
                  <a:pt x="6710277" y="6710277"/>
                </a:lnTo>
                <a:lnTo>
                  <a:pt x="6710277" y="81158"/>
                </a:lnTo>
                <a:lnTo>
                  <a:pt x="3923229" y="81158"/>
                </a:lnTo>
                <a:lnTo>
                  <a:pt x="4004387" y="0"/>
                </a:lnTo>
                <a:lnTo>
                  <a:pt x="6791435" y="0"/>
                </a:lnTo>
                <a:lnTo>
                  <a:pt x="679143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2621DE5C-6489-AB41-A3F3-A8199DDD6469}"/>
              </a:ext>
            </a:extLst>
          </p:cNvPr>
          <p:cNvSpPr>
            <a:spLocks noGrp="1"/>
          </p:cNvSpPr>
          <p:nvPr>
            <p:ph type="subTitle" idx="1"/>
          </p:nvPr>
        </p:nvSpPr>
        <p:spPr>
          <a:xfrm>
            <a:off x="3937686" y="3553376"/>
            <a:ext cx="4316627" cy="1039441"/>
          </a:xfrm>
          <a:noFill/>
        </p:spPr>
        <p:txBody>
          <a:bodyPr>
            <a:normAutofit/>
          </a:bodyPr>
          <a:lstStyle/>
          <a:p>
            <a:r>
              <a:rPr lang="en-US" sz="2000" dirty="0">
                <a:solidFill>
                  <a:srgbClr val="080808"/>
                </a:solidFill>
              </a:rPr>
              <a:t>Hao Wang</a:t>
            </a:r>
          </a:p>
          <a:p>
            <a:r>
              <a:rPr lang="en-US" sz="2000" dirty="0">
                <a:solidFill>
                  <a:srgbClr val="080808"/>
                </a:solidFill>
              </a:rPr>
              <a:t>4/21/2020</a:t>
            </a:r>
          </a:p>
        </p:txBody>
      </p:sp>
      <p:sp>
        <p:nvSpPr>
          <p:cNvPr id="2" name="Title 1">
            <a:extLst>
              <a:ext uri="{FF2B5EF4-FFF2-40B4-BE49-F238E27FC236}">
                <a16:creationId xmlns:a16="http://schemas.microsoft.com/office/drawing/2014/main" id="{4CF34467-E1F6-0A4D-A8D9-CC5531C4DAB4}"/>
              </a:ext>
            </a:extLst>
          </p:cNvPr>
          <p:cNvSpPr>
            <a:spLocks noGrp="1"/>
          </p:cNvSpPr>
          <p:nvPr>
            <p:ph type="ctrTitle"/>
          </p:nvPr>
        </p:nvSpPr>
        <p:spPr>
          <a:xfrm>
            <a:off x="3339064" y="-179979"/>
            <a:ext cx="5782716" cy="2150719"/>
          </a:xfrm>
          <a:noFill/>
        </p:spPr>
        <p:txBody>
          <a:bodyPr anchor="ctr">
            <a:normAutofit/>
          </a:bodyPr>
          <a:lstStyle/>
          <a:p>
            <a:r>
              <a:rPr lang="en-US" sz="3200" dirty="0">
                <a:solidFill>
                  <a:srgbClr val="080808"/>
                </a:solidFill>
              </a:rPr>
              <a:t>CMSE201 – Final Project</a:t>
            </a:r>
          </a:p>
        </p:txBody>
      </p:sp>
      <p:sp>
        <p:nvSpPr>
          <p:cNvPr id="24" name="Isosceles Triangle 23">
            <a:extLst>
              <a:ext uri="{FF2B5EF4-FFF2-40B4-BE49-F238E27FC236}">
                <a16:creationId xmlns:a16="http://schemas.microsoft.com/office/drawing/2014/main" id="{0EB2D58A-B2F2-4B07-9595-4FED1037FF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67461" y="5398157"/>
            <a:ext cx="2934814" cy="146740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Isosceles Triangle 25">
            <a:extLst>
              <a:ext uri="{FF2B5EF4-FFF2-40B4-BE49-F238E27FC236}">
                <a16:creationId xmlns:a16="http://schemas.microsoft.com/office/drawing/2014/main" id="{DEB95C3F-0968-4E23-80BD-35CE22E83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5580" y="5117355"/>
            <a:ext cx="3496419" cy="1748210"/>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16E9C92B-1893-4BFE-B7CF-905EB3F87D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49271" y="5949259"/>
            <a:ext cx="1832612" cy="916306"/>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3FBBEBC-12F4-A646-A585-F176E745E465}"/>
              </a:ext>
            </a:extLst>
          </p:cNvPr>
          <p:cNvSpPr txBox="1"/>
          <p:nvPr/>
        </p:nvSpPr>
        <p:spPr>
          <a:xfrm>
            <a:off x="3217333" y="1674674"/>
            <a:ext cx="6464550" cy="1877437"/>
          </a:xfrm>
          <a:prstGeom prst="rect">
            <a:avLst/>
          </a:prstGeom>
          <a:noFill/>
        </p:spPr>
        <p:txBody>
          <a:bodyPr wrap="square" rtlCol="0">
            <a:spAutoFit/>
          </a:bodyPr>
          <a:lstStyle/>
          <a:p>
            <a:r>
              <a:rPr lang="en-US" sz="4000" dirty="0">
                <a:solidFill>
                  <a:srgbClr val="080808"/>
                </a:solidFill>
                <a:latin typeface="+mj-lt"/>
                <a:ea typeface="+mj-ea"/>
                <a:cs typeface="+mj-cs"/>
              </a:rPr>
              <a:t>Simulation of </a:t>
            </a:r>
            <a:r>
              <a:rPr lang="en-US" sz="3600" dirty="0">
                <a:solidFill>
                  <a:srgbClr val="080808"/>
                </a:solidFill>
                <a:latin typeface="+mj-lt"/>
                <a:ea typeface="+mj-ea"/>
                <a:cs typeface="+mj-cs"/>
              </a:rPr>
              <a:t>Business</a:t>
            </a:r>
            <a:r>
              <a:rPr lang="en-US" sz="4000" dirty="0">
                <a:solidFill>
                  <a:srgbClr val="080808"/>
                </a:solidFill>
                <a:latin typeface="+mj-lt"/>
                <a:ea typeface="+mj-ea"/>
                <a:cs typeface="+mj-cs"/>
              </a:rPr>
              <a:t> Strategy in Agent Based Model</a:t>
            </a:r>
          </a:p>
          <a:p>
            <a:endParaRPr lang="en-US" sz="3600" dirty="0">
              <a:solidFill>
                <a:srgbClr val="080808"/>
              </a:solidFill>
              <a:latin typeface="+mj-lt"/>
              <a:ea typeface="+mj-ea"/>
              <a:cs typeface="+mj-cs"/>
            </a:endParaRPr>
          </a:p>
        </p:txBody>
      </p:sp>
    </p:spTree>
    <p:extLst>
      <p:ext uri="{BB962C8B-B14F-4D97-AF65-F5344CB8AC3E}">
        <p14:creationId xmlns:p14="http://schemas.microsoft.com/office/powerpoint/2010/main" val="626221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057093E2-CEF6-9140-B891-91CC768EEDCC}"/>
              </a:ext>
            </a:extLst>
          </p:cNvPr>
          <p:cNvSpPr>
            <a:spLocks noGrp="1"/>
          </p:cNvSpPr>
          <p:nvPr>
            <p:ph type="title"/>
          </p:nvPr>
        </p:nvSpPr>
        <p:spPr>
          <a:xfrm>
            <a:off x="1098468" y="885651"/>
            <a:ext cx="3229803" cy="4624603"/>
          </a:xfrm>
        </p:spPr>
        <p:txBody>
          <a:bodyPr>
            <a:normAutofit/>
          </a:bodyPr>
          <a:lstStyle/>
          <a:p>
            <a:r>
              <a:rPr lang="en-US" dirty="0">
                <a:solidFill>
                  <a:srgbClr val="FFFFFF"/>
                </a:solidFill>
              </a:rPr>
              <a:t>The Simulation of Two Restaurants</a:t>
            </a:r>
          </a:p>
        </p:txBody>
      </p:sp>
      <p:sp>
        <p:nvSpPr>
          <p:cNvPr id="3" name="Content Placeholder 2">
            <a:extLst>
              <a:ext uri="{FF2B5EF4-FFF2-40B4-BE49-F238E27FC236}">
                <a16:creationId xmlns:a16="http://schemas.microsoft.com/office/drawing/2014/main" id="{1C3B7478-AF10-DD43-9C72-4A7F4DBF3A06}"/>
              </a:ext>
            </a:extLst>
          </p:cNvPr>
          <p:cNvSpPr>
            <a:spLocks noGrp="1"/>
          </p:cNvSpPr>
          <p:nvPr>
            <p:ph idx="1"/>
          </p:nvPr>
        </p:nvSpPr>
        <p:spPr>
          <a:xfrm>
            <a:off x="4978708" y="885651"/>
            <a:ext cx="6525220" cy="4616849"/>
          </a:xfrm>
        </p:spPr>
        <p:txBody>
          <a:bodyPr anchor="ctr">
            <a:normAutofit/>
          </a:bodyPr>
          <a:lstStyle/>
          <a:p>
            <a:r>
              <a:rPr lang="en-US" sz="2400" dirty="0"/>
              <a:t>Motivations:</a:t>
            </a:r>
          </a:p>
          <a:p>
            <a:pPr lvl="1"/>
            <a:r>
              <a:rPr lang="en-US" dirty="0"/>
              <a:t>Using ABM to simulate the Game Theory and to solve the problem in Economics</a:t>
            </a:r>
          </a:p>
          <a:p>
            <a:pPr lvl="1"/>
            <a:r>
              <a:rPr lang="en-US" dirty="0"/>
              <a:t>Game Theory: </a:t>
            </a:r>
            <a:r>
              <a:rPr lang="en-US" b="1" dirty="0"/>
              <a:t>Prisoner‘s dilemma</a:t>
            </a:r>
            <a:endParaRPr lang="en-US" dirty="0"/>
          </a:p>
          <a:p>
            <a:pPr lvl="1"/>
            <a:r>
              <a:rPr lang="en-US" dirty="0"/>
              <a:t>The strategy that one company want to implement have to base on another competitor's strategy</a:t>
            </a:r>
          </a:p>
          <a:p>
            <a:pPr lvl="1"/>
            <a:endParaRPr lang="en-US" dirty="0"/>
          </a:p>
        </p:txBody>
      </p:sp>
    </p:spTree>
    <p:extLst>
      <p:ext uri="{BB962C8B-B14F-4D97-AF65-F5344CB8AC3E}">
        <p14:creationId xmlns:p14="http://schemas.microsoft.com/office/powerpoint/2010/main" val="3653108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E51A5F72-9EE9-FF47-9194-22AF121FB4E6}"/>
              </a:ext>
            </a:extLst>
          </p:cNvPr>
          <p:cNvSpPr>
            <a:spLocks noGrp="1"/>
          </p:cNvSpPr>
          <p:nvPr>
            <p:ph type="title"/>
          </p:nvPr>
        </p:nvSpPr>
        <p:spPr>
          <a:xfrm>
            <a:off x="1098468" y="885651"/>
            <a:ext cx="3229803" cy="4624603"/>
          </a:xfrm>
        </p:spPr>
        <p:txBody>
          <a:bodyPr>
            <a:normAutofit/>
          </a:bodyPr>
          <a:lstStyle/>
          <a:p>
            <a:r>
              <a:rPr lang="en-US" dirty="0">
                <a:solidFill>
                  <a:srgbClr val="FFFFFF"/>
                </a:solidFill>
              </a:rPr>
              <a:t>Agent Based Model</a:t>
            </a:r>
          </a:p>
        </p:txBody>
      </p:sp>
      <p:sp>
        <p:nvSpPr>
          <p:cNvPr id="3" name="Content Placeholder 2">
            <a:extLst>
              <a:ext uri="{FF2B5EF4-FFF2-40B4-BE49-F238E27FC236}">
                <a16:creationId xmlns:a16="http://schemas.microsoft.com/office/drawing/2014/main" id="{D96B1913-719B-5341-9B71-64173DC351DD}"/>
              </a:ext>
            </a:extLst>
          </p:cNvPr>
          <p:cNvSpPr>
            <a:spLocks noGrp="1"/>
          </p:cNvSpPr>
          <p:nvPr>
            <p:ph idx="1"/>
          </p:nvPr>
        </p:nvSpPr>
        <p:spPr>
          <a:xfrm>
            <a:off x="4978708" y="563919"/>
            <a:ext cx="6525220" cy="4938582"/>
          </a:xfrm>
        </p:spPr>
        <p:txBody>
          <a:bodyPr anchor="ctr">
            <a:normAutofit/>
          </a:bodyPr>
          <a:lstStyle/>
          <a:p>
            <a:pPr marL="0" indent="0">
              <a:buNone/>
            </a:pPr>
            <a:r>
              <a:rPr lang="en-US" sz="1700" b="1" dirty="0"/>
              <a:t>Background:</a:t>
            </a:r>
          </a:p>
          <a:p>
            <a:r>
              <a:rPr lang="en-US" sz="1700" dirty="0"/>
              <a:t>Agent: 64 Customers in a town, we separate the total 64 people in three categories, which represent customer's preference in these two restaurants. </a:t>
            </a:r>
          </a:p>
          <a:p>
            <a:pPr lvl="1"/>
            <a:r>
              <a:rPr lang="en-US" sz="1300" dirty="0"/>
              <a:t>1: people very like to eat in Restaurant A, no matter the marketing strategy other restaurant used to attract more customers, showed in white.</a:t>
            </a:r>
          </a:p>
          <a:p>
            <a:pPr lvl="1"/>
            <a:r>
              <a:rPr lang="en-US" sz="1300" dirty="0"/>
              <a:t> 0: people very like to eat in Restaurant B, no matter the marketing strategy other restaurant used to attract more customers, showed in black. </a:t>
            </a:r>
          </a:p>
          <a:p>
            <a:pPr lvl="1"/>
            <a:r>
              <a:rPr lang="en-US" sz="1400" b="1" dirty="0"/>
              <a:t>(0-1): In this interval, people are  likely effected by different marketing strategies and by their friends</a:t>
            </a:r>
            <a:endParaRPr lang="en-US" sz="1300" dirty="0"/>
          </a:p>
          <a:p>
            <a:r>
              <a:rPr lang="en-US" sz="1700" dirty="0"/>
              <a:t>This town only has two restaurants: A and B </a:t>
            </a:r>
          </a:p>
          <a:p>
            <a:pPr marL="0" indent="0">
              <a:buNone/>
            </a:pPr>
            <a:r>
              <a:rPr lang="en-US" sz="1700" b="1" dirty="0"/>
              <a:t>Rules: </a:t>
            </a:r>
          </a:p>
          <a:p>
            <a:r>
              <a:rPr lang="en-US" sz="1700" dirty="0"/>
              <a:t>If all friends around a person to eat in same place, the person will have more chance go to that same restaurant. </a:t>
            </a:r>
          </a:p>
          <a:p>
            <a:r>
              <a:rPr lang="en-US" sz="1700" dirty="0"/>
              <a:t>If one restaurant dropped their price in food to a very low point, the customer will choose to eat more times in this kind of  restaurant.</a:t>
            </a:r>
          </a:p>
        </p:txBody>
      </p:sp>
    </p:spTree>
    <p:extLst>
      <p:ext uri="{BB962C8B-B14F-4D97-AF65-F5344CB8AC3E}">
        <p14:creationId xmlns:p14="http://schemas.microsoft.com/office/powerpoint/2010/main" val="301202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3"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61E2FFCA-C3D8-8149-A472-5DF20DC773E9}"/>
              </a:ext>
            </a:extLst>
          </p:cNvPr>
          <p:cNvSpPr>
            <a:spLocks noGrp="1"/>
          </p:cNvSpPr>
          <p:nvPr>
            <p:ph type="title"/>
          </p:nvPr>
        </p:nvSpPr>
        <p:spPr>
          <a:xfrm>
            <a:off x="1047280" y="759805"/>
            <a:ext cx="10306520" cy="1325563"/>
          </a:xfrm>
        </p:spPr>
        <p:txBody>
          <a:bodyPr>
            <a:normAutofit/>
          </a:bodyPr>
          <a:lstStyle/>
          <a:p>
            <a:r>
              <a:rPr lang="en-US" sz="4000">
                <a:solidFill>
                  <a:srgbClr val="FFFFFF"/>
                </a:solidFill>
              </a:rPr>
              <a:t>Code </a:t>
            </a:r>
          </a:p>
        </p:txBody>
      </p:sp>
      <p:sp>
        <p:nvSpPr>
          <p:cNvPr id="3" name="Content Placeholder 2">
            <a:extLst>
              <a:ext uri="{FF2B5EF4-FFF2-40B4-BE49-F238E27FC236}">
                <a16:creationId xmlns:a16="http://schemas.microsoft.com/office/drawing/2014/main" id="{F61B700A-0855-904C-B68D-6E2B87F9894F}"/>
              </a:ext>
            </a:extLst>
          </p:cNvPr>
          <p:cNvSpPr>
            <a:spLocks noGrp="1"/>
          </p:cNvSpPr>
          <p:nvPr>
            <p:ph idx="1"/>
          </p:nvPr>
        </p:nvSpPr>
        <p:spPr>
          <a:xfrm>
            <a:off x="1424904" y="2494450"/>
            <a:ext cx="4053545" cy="3563159"/>
          </a:xfrm>
        </p:spPr>
        <p:txBody>
          <a:bodyPr>
            <a:normAutofit/>
          </a:bodyPr>
          <a:lstStyle/>
          <a:p>
            <a:pPr marL="0" indent="0">
              <a:buNone/>
            </a:pPr>
            <a:endParaRPr lang="en-US" sz="2400"/>
          </a:p>
          <a:p>
            <a:pPr marL="0" indent="0">
              <a:buNone/>
            </a:pPr>
            <a:endParaRPr lang="en-US" sz="2400"/>
          </a:p>
        </p:txBody>
      </p:sp>
      <p:pic>
        <p:nvPicPr>
          <p:cNvPr id="18" name="Picture 17">
            <a:extLst>
              <a:ext uri="{FF2B5EF4-FFF2-40B4-BE49-F238E27FC236}">
                <a16:creationId xmlns:a16="http://schemas.microsoft.com/office/drawing/2014/main" id="{E0160C24-D4FD-834D-AD28-06AEF2FA4214}"/>
              </a:ext>
            </a:extLst>
          </p:cNvPr>
          <p:cNvPicPr>
            <a:picLocks noChangeAspect="1"/>
          </p:cNvPicPr>
          <p:nvPr/>
        </p:nvPicPr>
        <p:blipFill>
          <a:blip r:embed="rId2"/>
          <a:stretch>
            <a:fillRect/>
          </a:stretch>
        </p:blipFill>
        <p:spPr>
          <a:xfrm>
            <a:off x="6132586" y="2378076"/>
            <a:ext cx="5568347" cy="3679533"/>
          </a:xfrm>
          <a:prstGeom prst="rect">
            <a:avLst/>
          </a:prstGeom>
        </p:spPr>
      </p:pic>
      <p:pic>
        <p:nvPicPr>
          <p:cNvPr id="20" name="Picture 19">
            <a:extLst>
              <a:ext uri="{FF2B5EF4-FFF2-40B4-BE49-F238E27FC236}">
                <a16:creationId xmlns:a16="http://schemas.microsoft.com/office/drawing/2014/main" id="{42117734-42C4-7D45-B6C0-7375636E2ED7}"/>
              </a:ext>
            </a:extLst>
          </p:cNvPr>
          <p:cNvPicPr>
            <a:picLocks noChangeAspect="1"/>
          </p:cNvPicPr>
          <p:nvPr/>
        </p:nvPicPr>
        <p:blipFill>
          <a:blip r:embed="rId3"/>
          <a:stretch>
            <a:fillRect/>
          </a:stretch>
        </p:blipFill>
        <p:spPr>
          <a:xfrm>
            <a:off x="1047280" y="2378076"/>
            <a:ext cx="4985509" cy="3723852"/>
          </a:xfrm>
          <a:prstGeom prst="rect">
            <a:avLst/>
          </a:prstGeom>
        </p:spPr>
      </p:pic>
    </p:spTree>
    <p:extLst>
      <p:ext uri="{BB962C8B-B14F-4D97-AF65-F5344CB8AC3E}">
        <p14:creationId xmlns:p14="http://schemas.microsoft.com/office/powerpoint/2010/main" val="479250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2">
            <a:extLst>
              <a:ext uri="{FF2B5EF4-FFF2-40B4-BE49-F238E27FC236}">
                <a16:creationId xmlns:a16="http://schemas.microsoft.com/office/drawing/2014/main" id="{99899462-FC16-43B0-966B-FCA263450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93775" y="478232"/>
            <a:ext cx="5809306" cy="5918673"/>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18C270-BF85-AE47-9A0A-9E6A62E39274}"/>
              </a:ext>
            </a:extLst>
          </p:cNvPr>
          <p:cNvSpPr>
            <a:spLocks noGrp="1"/>
          </p:cNvSpPr>
          <p:nvPr>
            <p:ph type="title"/>
          </p:nvPr>
        </p:nvSpPr>
        <p:spPr>
          <a:xfrm>
            <a:off x="947446" y="1053711"/>
            <a:ext cx="4933490" cy="1424446"/>
          </a:xfrm>
        </p:spPr>
        <p:txBody>
          <a:bodyPr>
            <a:normAutofit/>
          </a:bodyPr>
          <a:lstStyle/>
          <a:p>
            <a:r>
              <a:rPr lang="en-US" sz="4000">
                <a:solidFill>
                  <a:srgbClr val="FFFFFF"/>
                </a:solidFill>
              </a:rPr>
              <a:t>Results</a:t>
            </a:r>
          </a:p>
        </p:txBody>
      </p:sp>
      <p:cxnSp>
        <p:nvCxnSpPr>
          <p:cNvPr id="25" name="Straight Connector 24">
            <a:extLst>
              <a:ext uri="{FF2B5EF4-FFF2-40B4-BE49-F238E27FC236}">
                <a16:creationId xmlns:a16="http://schemas.microsoft.com/office/drawing/2014/main" id="{AAFEA932-2DF1-410C-A00A-7A1E7DBF75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9782" y="2639023"/>
            <a:ext cx="4800600"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10" name="Content Placeholder 9">
            <a:extLst>
              <a:ext uri="{FF2B5EF4-FFF2-40B4-BE49-F238E27FC236}">
                <a16:creationId xmlns:a16="http://schemas.microsoft.com/office/drawing/2014/main" id="{09E8988C-B16A-4647-9C05-BEBAE6E98D6A}"/>
              </a:ext>
            </a:extLst>
          </p:cNvPr>
          <p:cNvSpPr>
            <a:spLocks noGrp="1"/>
          </p:cNvSpPr>
          <p:nvPr>
            <p:ph idx="1"/>
          </p:nvPr>
        </p:nvSpPr>
        <p:spPr>
          <a:xfrm>
            <a:off x="947447" y="2799889"/>
            <a:ext cx="4933490" cy="2987543"/>
          </a:xfrm>
        </p:spPr>
        <p:txBody>
          <a:bodyPr anchor="t">
            <a:normAutofit/>
          </a:bodyPr>
          <a:lstStyle/>
          <a:p>
            <a:r>
              <a:rPr lang="en-US" sz="2200" dirty="0">
                <a:solidFill>
                  <a:srgbClr val="FFFFFF"/>
                </a:solidFill>
              </a:rPr>
              <a:t>After running 20 days and implementing two rules, we can find the most of area has been taken by black area, which represented restaurant A.</a:t>
            </a:r>
          </a:p>
        </p:txBody>
      </p:sp>
      <p:pic>
        <p:nvPicPr>
          <p:cNvPr id="18" name="Content Placeholder 4">
            <a:extLst>
              <a:ext uri="{FF2B5EF4-FFF2-40B4-BE49-F238E27FC236}">
                <a16:creationId xmlns:a16="http://schemas.microsoft.com/office/drawing/2014/main" id="{52497C18-3FAD-CE41-9F49-6A77C319DE05}"/>
              </a:ext>
            </a:extLst>
          </p:cNvPr>
          <p:cNvPicPr>
            <a:picLocks noChangeAspect="1"/>
          </p:cNvPicPr>
          <p:nvPr/>
        </p:nvPicPr>
        <p:blipFill rotWithShape="1">
          <a:blip r:embed="rId2"/>
          <a:srcRect l="3168" r="4791" b="2"/>
          <a:stretch/>
        </p:blipFill>
        <p:spPr>
          <a:xfrm>
            <a:off x="7808443" y="347472"/>
            <a:ext cx="2909925" cy="2971800"/>
          </a:xfrm>
          <a:prstGeom prst="rect">
            <a:avLst/>
          </a:prstGeom>
        </p:spPr>
      </p:pic>
      <p:pic>
        <p:nvPicPr>
          <p:cNvPr id="6" name="Picture 5">
            <a:extLst>
              <a:ext uri="{FF2B5EF4-FFF2-40B4-BE49-F238E27FC236}">
                <a16:creationId xmlns:a16="http://schemas.microsoft.com/office/drawing/2014/main" id="{7E7D352B-CA45-B24D-90FA-DB0711AD1DC1}"/>
              </a:ext>
            </a:extLst>
          </p:cNvPr>
          <p:cNvPicPr>
            <a:picLocks noChangeAspect="1"/>
          </p:cNvPicPr>
          <p:nvPr/>
        </p:nvPicPr>
        <p:blipFill>
          <a:blip r:embed="rId3"/>
          <a:stretch>
            <a:fillRect/>
          </a:stretch>
        </p:blipFill>
        <p:spPr>
          <a:xfrm>
            <a:off x="6835673" y="4341949"/>
            <a:ext cx="4855464" cy="1420222"/>
          </a:xfrm>
          <a:prstGeom prst="rect">
            <a:avLst/>
          </a:prstGeom>
        </p:spPr>
      </p:pic>
    </p:spTree>
    <p:extLst>
      <p:ext uri="{BB962C8B-B14F-4D97-AF65-F5344CB8AC3E}">
        <p14:creationId xmlns:p14="http://schemas.microsoft.com/office/powerpoint/2010/main" val="3967590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3"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41836C7A-7380-DA42-A90F-9FCA07AE7AD3}"/>
              </a:ext>
            </a:extLst>
          </p:cNvPr>
          <p:cNvSpPr>
            <a:spLocks noGrp="1"/>
          </p:cNvSpPr>
          <p:nvPr>
            <p:ph type="title"/>
          </p:nvPr>
        </p:nvSpPr>
        <p:spPr>
          <a:xfrm>
            <a:off x="1047280" y="759805"/>
            <a:ext cx="10306520" cy="1325563"/>
          </a:xfrm>
        </p:spPr>
        <p:txBody>
          <a:bodyPr>
            <a:normAutofit/>
          </a:bodyPr>
          <a:lstStyle/>
          <a:p>
            <a:r>
              <a:rPr lang="en-US" sz="4000">
                <a:solidFill>
                  <a:srgbClr val="FFFFFF"/>
                </a:solidFill>
              </a:rPr>
              <a:t>Result</a:t>
            </a:r>
            <a:endParaRPr lang="en-US" sz="4000" dirty="0">
              <a:solidFill>
                <a:srgbClr val="FFFFFF"/>
              </a:solidFill>
            </a:endParaRPr>
          </a:p>
        </p:txBody>
      </p:sp>
      <p:sp>
        <p:nvSpPr>
          <p:cNvPr id="3" name="Content Placeholder 2">
            <a:extLst>
              <a:ext uri="{FF2B5EF4-FFF2-40B4-BE49-F238E27FC236}">
                <a16:creationId xmlns:a16="http://schemas.microsoft.com/office/drawing/2014/main" id="{938945D3-B399-8E4D-8158-B0FAB402DCE3}"/>
              </a:ext>
            </a:extLst>
          </p:cNvPr>
          <p:cNvSpPr>
            <a:spLocks noGrp="1"/>
          </p:cNvSpPr>
          <p:nvPr>
            <p:ph idx="1"/>
          </p:nvPr>
        </p:nvSpPr>
        <p:spPr>
          <a:xfrm>
            <a:off x="1424904" y="2494450"/>
            <a:ext cx="4053545" cy="3563159"/>
          </a:xfrm>
        </p:spPr>
        <p:txBody>
          <a:bodyPr>
            <a:normAutofit lnSpcReduction="10000"/>
          </a:bodyPr>
          <a:lstStyle/>
          <a:p>
            <a:r>
              <a:rPr lang="en-US" sz="1900" dirty="0"/>
              <a:t>Based on this results, I found that there are 96.3% of people are wiling to eat in Restaurant A and there are only 1% of people are willing to eat in Restaurant B. There are</a:t>
            </a:r>
            <a:r>
              <a:rPr lang="zh-CN" altLang="en-US" sz="1900" dirty="0"/>
              <a:t> </a:t>
            </a:r>
            <a:r>
              <a:rPr lang="en-US" sz="1900" dirty="0"/>
              <a:t>still 3% people did not change their preference after adding this e two rules.</a:t>
            </a:r>
          </a:p>
          <a:p>
            <a:pPr marL="0" indent="0">
              <a:buNone/>
            </a:pPr>
            <a:endParaRPr lang="en-US" sz="1900" dirty="0"/>
          </a:p>
          <a:p>
            <a:r>
              <a:rPr lang="en-US" sz="1900" dirty="0"/>
              <a:t>Notes: The result may changed based on different run, because the number are randomly produced in the beginning.</a:t>
            </a:r>
          </a:p>
        </p:txBody>
      </p:sp>
      <p:pic>
        <p:nvPicPr>
          <p:cNvPr id="5" name="Picture 4">
            <a:extLst>
              <a:ext uri="{FF2B5EF4-FFF2-40B4-BE49-F238E27FC236}">
                <a16:creationId xmlns:a16="http://schemas.microsoft.com/office/drawing/2014/main" id="{25A0ECAF-C379-CA4E-B879-3D06BA8098BE}"/>
              </a:ext>
            </a:extLst>
          </p:cNvPr>
          <p:cNvPicPr>
            <a:picLocks noChangeAspect="1"/>
          </p:cNvPicPr>
          <p:nvPr/>
        </p:nvPicPr>
        <p:blipFill>
          <a:blip r:embed="rId2"/>
          <a:stretch>
            <a:fillRect/>
          </a:stretch>
        </p:blipFill>
        <p:spPr>
          <a:xfrm>
            <a:off x="6244795" y="2492376"/>
            <a:ext cx="4510598" cy="3563372"/>
          </a:xfrm>
          <a:prstGeom prst="rect">
            <a:avLst/>
          </a:prstGeom>
        </p:spPr>
      </p:pic>
      <p:sp>
        <p:nvSpPr>
          <p:cNvPr id="7" name="TextBox 6">
            <a:extLst>
              <a:ext uri="{FF2B5EF4-FFF2-40B4-BE49-F238E27FC236}">
                <a16:creationId xmlns:a16="http://schemas.microsoft.com/office/drawing/2014/main" id="{FA1BF8B1-0B19-1346-9326-6F27B6177A51}"/>
              </a:ext>
            </a:extLst>
          </p:cNvPr>
          <p:cNvSpPr txBox="1"/>
          <p:nvPr/>
        </p:nvSpPr>
        <p:spPr>
          <a:xfrm>
            <a:off x="633046" y="2391508"/>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102471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20DD315-72F9-4745-A9E2-0504DE61A6AE}"/>
              </a:ext>
            </a:extLst>
          </p:cNvPr>
          <p:cNvSpPr>
            <a:spLocks noGrp="1"/>
          </p:cNvSpPr>
          <p:nvPr>
            <p:ph type="title"/>
          </p:nvPr>
        </p:nvSpPr>
        <p:spPr>
          <a:xfrm>
            <a:off x="643467" y="321734"/>
            <a:ext cx="10905066" cy="1135737"/>
          </a:xfrm>
        </p:spPr>
        <p:txBody>
          <a:bodyPr>
            <a:normAutofit/>
          </a:bodyPr>
          <a:lstStyle/>
          <a:p>
            <a:r>
              <a:rPr lang="en-US" sz="3600"/>
              <a:t>Discussion</a:t>
            </a:r>
          </a:p>
        </p:txBody>
      </p:sp>
      <p:sp>
        <p:nvSpPr>
          <p:cNvPr id="3" name="Content Placeholder 2">
            <a:extLst>
              <a:ext uri="{FF2B5EF4-FFF2-40B4-BE49-F238E27FC236}">
                <a16:creationId xmlns:a16="http://schemas.microsoft.com/office/drawing/2014/main" id="{C5DD61EE-F1E3-9A41-AE23-5020109FFF61}"/>
              </a:ext>
            </a:extLst>
          </p:cNvPr>
          <p:cNvSpPr>
            <a:spLocks noGrp="1"/>
          </p:cNvSpPr>
          <p:nvPr>
            <p:ph idx="1"/>
          </p:nvPr>
        </p:nvSpPr>
        <p:spPr>
          <a:xfrm>
            <a:off x="643467" y="1782981"/>
            <a:ext cx="10905066" cy="4393982"/>
          </a:xfrm>
        </p:spPr>
        <p:txBody>
          <a:bodyPr>
            <a:normAutofit/>
          </a:bodyPr>
          <a:lstStyle/>
          <a:p>
            <a:r>
              <a:rPr lang="en-US" sz="2000" dirty="0"/>
              <a:t>Small changes in random number in the beginning stage could lead a huge difference in the end. </a:t>
            </a:r>
          </a:p>
          <a:p>
            <a:r>
              <a:rPr lang="en-US" sz="2000" dirty="0"/>
              <a:t>Two rules could reinforce people’s behaviors without other player’s response </a:t>
            </a:r>
          </a:p>
          <a:p>
            <a:pPr lvl="1"/>
            <a:r>
              <a:rPr lang="en-US" sz="2000" dirty="0"/>
              <a:t>If there are more people initial like to eat in a restaurant may based on some random facts such as location or taste, and then the suitable marketing strategy and the effects of social need or the impacts of friends will lead more people to eat in this restaurants. </a:t>
            </a:r>
          </a:p>
          <a:p>
            <a:r>
              <a:rPr lang="en-US" sz="2000" dirty="0"/>
              <a:t>In the next time, I will add more variables in this model such as location, types of foods and size of restaurant. And I could to insert the more information in game theory into this model to see what is the best strategy for restaurants, and finally let this two players automatically play around. </a:t>
            </a:r>
          </a:p>
        </p:txBody>
      </p:sp>
      <p:sp>
        <p:nvSpPr>
          <p:cNvPr id="31" name="Rectangle 3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Rectangle 3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262059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1971</TotalTime>
  <Words>476</Words>
  <Application>Microsoft Macintosh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等线</vt:lpstr>
      <vt:lpstr>Arial</vt:lpstr>
      <vt:lpstr>Calibri</vt:lpstr>
      <vt:lpstr>Calibri Light</vt:lpstr>
      <vt:lpstr>Office Theme</vt:lpstr>
      <vt:lpstr>CMSE201 – Final Project</vt:lpstr>
      <vt:lpstr>The Simulation of Two Restaurants</vt:lpstr>
      <vt:lpstr>Agent Based Model</vt:lpstr>
      <vt:lpstr>Code </vt:lpstr>
      <vt:lpstr>Results</vt:lpstr>
      <vt:lpstr>Result</vt:lpstr>
      <vt:lpstr>Discussion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CMSE201 – Final Project</dc:title>
  <dc:creator>Wang, Hao</dc:creator>
  <cp:lastModifiedBy>Microsoft Office User</cp:lastModifiedBy>
  <cp:revision>20</cp:revision>
  <dcterms:created xsi:type="dcterms:W3CDTF">2020-03-31T12:13:46Z</dcterms:created>
  <dcterms:modified xsi:type="dcterms:W3CDTF">2020-04-21T03:15:29Z</dcterms:modified>
</cp:coreProperties>
</file>