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71" r:id="rId12"/>
    <p:sldId id="284" r:id="rId13"/>
    <p:sldId id="272" r:id="rId14"/>
    <p:sldId id="273" r:id="rId15"/>
    <p:sldId id="277" r:id="rId16"/>
    <p:sldId id="278" r:id="rId17"/>
    <p:sldId id="288" r:id="rId18"/>
    <p:sldId id="285" r:id="rId19"/>
    <p:sldId id="267" r:id="rId20"/>
    <p:sldId id="289" r:id="rId21"/>
    <p:sldId id="265" r:id="rId22"/>
    <p:sldId id="286" r:id="rId23"/>
    <p:sldId id="287" r:id="rId24"/>
    <p:sldId id="263" r:id="rId25"/>
    <p:sldId id="274" r:id="rId26"/>
    <p:sldId id="275" r:id="rId27"/>
    <p:sldId id="276" r:id="rId28"/>
    <p:sldId id="270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2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21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17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82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1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7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68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55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4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9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130E-02E2-438B-ABA2-C1EBE414D641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2793-F5A3-4378-AA16-6F46C081F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1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Continuous Action Games and Repeated Games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Frank-Edward Nemeth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20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explore these two iterative algorithms, BR-Play and Gradient Play, in order to identify their characteristics, and use cases in continuous games</a:t>
            </a:r>
          </a:p>
          <a:p>
            <a:r>
              <a:rPr lang="en-CA" dirty="0" smtClean="0"/>
              <a:t>Interested in breadth</a:t>
            </a:r>
          </a:p>
          <a:p>
            <a:pPr lvl="1"/>
            <a:r>
              <a:rPr lang="en-CA" dirty="0" smtClean="0"/>
              <a:t>Looking into how changing different parameters in each algorithm can affect the overall outcome of each, and to what extent</a:t>
            </a:r>
          </a:p>
        </p:txBody>
      </p:sp>
    </p:spTree>
    <p:extLst>
      <p:ext uri="{BB962C8B-B14F-4D97-AF65-F5344CB8AC3E}">
        <p14:creationId xmlns:p14="http://schemas.microsoft.com/office/powerpoint/2010/main" val="31832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Specifically their behaviour and performance will be analysed with respect to:</a:t>
                </a:r>
              </a:p>
              <a:p>
                <a:pPr lvl="1"/>
                <a:r>
                  <a:rPr lang="en-CA" dirty="0"/>
                  <a:t>Different Cost functions</a:t>
                </a:r>
              </a:p>
              <a:p>
                <a:pPr lvl="1"/>
                <a:r>
                  <a:rPr lang="en-CA" dirty="0"/>
                  <a:t>Different learning rates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Different Error bounds on convergence</a:t>
                </a:r>
              </a:p>
              <a:p>
                <a:pPr lvl="1"/>
                <a:r>
                  <a:rPr lang="en-CA" dirty="0"/>
                  <a:t>Accuracy / proximity to determined solution</a:t>
                </a:r>
              </a:p>
              <a:p>
                <a:r>
                  <a:rPr lang="en-CA" dirty="0"/>
                  <a:t>There will be a heavy focus on use </a:t>
                </a:r>
                <a:r>
                  <a:rPr lang="en-CA" dirty="0" smtClean="0"/>
                  <a:t>cases of the two functions as well</a:t>
                </a:r>
              </a:p>
              <a:p>
                <a:r>
                  <a:rPr lang="en-CA" dirty="0" smtClean="0"/>
                  <a:t>Framing this presentation as a snapshot of results, explaining methods and showing an example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8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2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Focusing 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Chose to make most parameters variable</a:t>
            </a:r>
          </a:p>
          <a:p>
            <a:r>
              <a:rPr lang="en-CA" dirty="0" smtClean="0"/>
              <a:t>Fixed size of players (limited for now to 2-player games)</a:t>
            </a:r>
          </a:p>
          <a:p>
            <a:r>
              <a:rPr lang="en-CA" dirty="0"/>
              <a:t>Convex </a:t>
            </a:r>
            <a:r>
              <a:rPr lang="en-CA" dirty="0" smtClean="0"/>
              <a:t>functions</a:t>
            </a:r>
          </a:p>
          <a:p>
            <a:pPr lvl="1"/>
            <a:r>
              <a:rPr lang="en-CA" dirty="0" smtClean="0"/>
              <a:t>To help with convergence and coding</a:t>
            </a:r>
            <a:endParaRPr lang="en-CA" dirty="0"/>
          </a:p>
          <a:p>
            <a:r>
              <a:rPr lang="en-CA" dirty="0" smtClean="0"/>
              <a:t>Problems that are solvable </a:t>
            </a:r>
          </a:p>
          <a:p>
            <a:pPr lvl="1"/>
            <a:r>
              <a:rPr lang="en-CA" dirty="0" smtClean="0"/>
              <a:t>‘Easily verifiable’</a:t>
            </a:r>
          </a:p>
        </p:txBody>
      </p:sp>
    </p:spTree>
    <p:extLst>
      <p:ext uri="{BB962C8B-B14F-4D97-AF65-F5344CB8AC3E}">
        <p14:creationId xmlns:p14="http://schemas.microsoft.com/office/powerpoint/2010/main" val="5709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Simulations using Python</a:t>
            </a:r>
          </a:p>
          <a:p>
            <a:r>
              <a:rPr lang="en-CA" dirty="0" smtClean="0"/>
              <a:t>Focused on making the base function pliable and adaptable</a:t>
            </a:r>
          </a:p>
          <a:p>
            <a:r>
              <a:rPr lang="en-CA" dirty="0" smtClean="0"/>
              <a:t>Programming was done for repeatability and ease of applying new functionality</a:t>
            </a:r>
          </a:p>
          <a:p>
            <a:pPr lvl="1"/>
            <a:r>
              <a:rPr lang="en-CA" dirty="0" smtClean="0"/>
              <a:t>Tried to avoid numerical calculations to cause rounding</a:t>
            </a:r>
          </a:p>
          <a:p>
            <a:pPr lvl="1"/>
            <a:r>
              <a:rPr lang="en-CA" dirty="0" smtClean="0"/>
              <a:t>Took advantage of symbolic equations (</a:t>
            </a:r>
            <a:r>
              <a:rPr lang="en-CA" dirty="0" err="1" smtClean="0"/>
              <a:t>ie</a:t>
            </a:r>
            <a:r>
              <a:rPr lang="en-CA" dirty="0" smtClean="0"/>
              <a:t> when calculating the gradient)</a:t>
            </a:r>
          </a:p>
          <a:p>
            <a:pPr lvl="1"/>
            <a:r>
              <a:rPr lang="en-CA" dirty="0" smtClean="0"/>
              <a:t>Easily able to pass new functions to make testing easier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01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Continuous Action Game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103" y="1690688"/>
            <a:ext cx="10515600" cy="1348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4" t="-17464" r="45415" b="54366"/>
          <a:stretch/>
        </p:blipFill>
        <p:spPr>
          <a:xfrm>
            <a:off x="838200" y="3016251"/>
            <a:ext cx="3791465" cy="62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907" t="40229"/>
          <a:stretch/>
        </p:blipFill>
        <p:spPr>
          <a:xfrm>
            <a:off x="838200" y="3772734"/>
            <a:ext cx="4550891" cy="5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Code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77502"/>
            <a:ext cx="5160295" cy="18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Demo!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7968" y="1540476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Where applicable,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0.01</a:t>
                </a:r>
                <a:r>
                  <a:rPr lang="en-CA" dirty="0"/>
                  <a:t>, </a:t>
                </a:r>
                <a:r>
                  <a:rPr lang="en-CA" dirty="0" smtClean="0"/>
                  <a:t>error = 0.0000001</a:t>
                </a:r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8" y="1540476"/>
                <a:ext cx="48768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1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Limitations (BR)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Was found to be slower (more iterations) than Gradient play</a:t>
            </a:r>
          </a:p>
          <a:p>
            <a:r>
              <a:rPr lang="en-CA" dirty="0" smtClean="0"/>
              <a:t>Convergence typically slower (as per shown examples)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8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Limitations (Gradient Play)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Issues with gradient play</a:t>
            </a:r>
          </a:p>
          <a:p>
            <a:pPr lvl="1"/>
            <a:r>
              <a:rPr lang="en-CA" dirty="0" smtClean="0"/>
              <a:t>Concavity requirement</a:t>
            </a:r>
          </a:p>
          <a:p>
            <a:pPr lvl="1"/>
            <a:r>
              <a:rPr lang="en-CA" dirty="0" smtClean="0"/>
              <a:t>Issues converging based on learning rate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337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chosen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Evaluation, comparison and simulation of two types of learning </a:t>
            </a:r>
            <a:r>
              <a:rPr lang="en-US" dirty="0" smtClean="0"/>
              <a:t>algorithms</a:t>
            </a:r>
          </a:p>
          <a:p>
            <a:endParaRPr lang="en-US" dirty="0" smtClean="0"/>
          </a:p>
          <a:p>
            <a:r>
              <a:rPr lang="en-US" dirty="0"/>
              <a:t>continuous action games: Best-response (BR) and gradient play (GP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Motivations: learning connections, hyper parameter evaluation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7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Found gradient play to be a lot more effective,</a:t>
            </a:r>
          </a:p>
          <a:p>
            <a:pPr lvl="1"/>
            <a:r>
              <a:rPr lang="en-CA" dirty="0" smtClean="0"/>
              <a:t>Tested functions include polynomials up to n^5, </a:t>
            </a:r>
            <a:r>
              <a:rPr lang="en-CA" dirty="0" err="1" smtClean="0"/>
              <a:t>nlogn</a:t>
            </a:r>
            <a:r>
              <a:rPr lang="en-CA" dirty="0" smtClean="0"/>
              <a:t>, and other homework problems</a:t>
            </a:r>
          </a:p>
          <a:p>
            <a:r>
              <a:rPr lang="en-CA" dirty="0" smtClean="0"/>
              <a:t>However it was less robust</a:t>
            </a:r>
          </a:p>
          <a:p>
            <a:pPr lvl="1"/>
            <a:r>
              <a:rPr lang="en-CA" dirty="0" smtClean="0"/>
              <a:t>Often hard to tell between functions what the optimal learning rate is</a:t>
            </a:r>
          </a:p>
          <a:p>
            <a:r>
              <a:rPr lang="en-CA" dirty="0" smtClean="0"/>
              <a:t>BR can converge fast and accurately and is resilient to a more broad arrangement of learning rates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5142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approximations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BR Play (perturbed)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CA" b="0" dirty="0" smtClean="0"/>
              </a:p>
              <a:p>
                <a:r>
                  <a:rPr lang="en-CA" dirty="0" smtClean="0"/>
                  <a:t>Gradient Play (small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 dirty="0" smtClean="0"/>
                  <a:t> approx.)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pPr lvl="1"/>
                <a:endParaRPr lang="en-CA" dirty="0"/>
              </a:p>
              <a:p>
                <a:r>
                  <a:rPr lang="en-CA" dirty="0" smtClean="0"/>
                  <a:t>Ended up not using these</a:t>
                </a:r>
              </a:p>
              <a:p>
                <a:pPr lvl="1"/>
                <a:r>
                  <a:rPr lang="en-CA" dirty="0" smtClean="0"/>
                  <a:t>Both would converge extremely fast (sometimes &lt;9 iterations!)</a:t>
                </a:r>
              </a:p>
              <a:p>
                <a:pPr lvl="1"/>
                <a:r>
                  <a:rPr lang="en-CA" dirty="0" smtClean="0"/>
                  <a:t>Solutions somewhat accurate </a:t>
                </a:r>
                <a:endParaRPr lang="en-CA" dirty="0"/>
              </a:p>
              <a:p>
                <a:pPr lvl="1"/>
                <a:r>
                  <a:rPr lang="en-CA" dirty="0" smtClean="0"/>
                  <a:t>Not as interesting to analyse (not really any curves)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6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Continue compiling additional functions</a:t>
            </a:r>
          </a:p>
          <a:p>
            <a:pPr lvl="1"/>
            <a:r>
              <a:rPr lang="en-CA" dirty="0" smtClean="0"/>
              <a:t>A bit hard to show several different games here</a:t>
            </a:r>
          </a:p>
          <a:p>
            <a:pPr lvl="1"/>
            <a:r>
              <a:rPr lang="en-CA" dirty="0" smtClean="0"/>
              <a:t>Hope to compile relative accuracies / statistical difference between BR and GP</a:t>
            </a:r>
          </a:p>
          <a:p>
            <a:r>
              <a:rPr lang="en-CA" dirty="0" smtClean="0"/>
              <a:t>Continue working on tools</a:t>
            </a:r>
          </a:p>
          <a:p>
            <a:pPr lvl="1"/>
            <a:r>
              <a:rPr lang="en-CA" dirty="0" smtClean="0"/>
              <a:t>GUI</a:t>
            </a:r>
          </a:p>
          <a:p>
            <a:pPr lvl="1"/>
            <a:r>
              <a:rPr lang="en-CA" dirty="0" smtClean="0"/>
              <a:t>Adaptive / better gradient play</a:t>
            </a:r>
          </a:p>
          <a:p>
            <a:r>
              <a:rPr lang="en-CA" dirty="0" smtClean="0"/>
              <a:t>Work on N&gt;2 (</a:t>
            </a:r>
            <a:r>
              <a:rPr lang="en-CA" dirty="0" err="1" smtClean="0"/>
              <a:t>ie</a:t>
            </a:r>
            <a:r>
              <a:rPr lang="en-CA" dirty="0" smtClean="0"/>
              <a:t> 3 players)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43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141" y="2498726"/>
            <a:ext cx="2862629" cy="1325563"/>
          </a:xfrm>
        </p:spPr>
        <p:txBody>
          <a:bodyPr/>
          <a:lstStyle/>
          <a:p>
            <a:r>
              <a:rPr lang="en-CA" dirty="0" smtClean="0"/>
              <a:t>Thank-you!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7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Repeated Game Setup (non-</a:t>
            </a:r>
            <a:r>
              <a:rPr lang="en-CA" dirty="0" err="1" smtClean="0"/>
              <a:t>Continous</a:t>
            </a:r>
            <a:r>
              <a:rPr lang="en-CA" dirty="0" smtClean="0"/>
              <a:t> notes)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 smtClean="0"/>
                  <a:t> min strategy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at step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, defines BR play, Assuming the player has adequate knowledge of their own cost function and the other players’ actions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, defines PBR smooths, Each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selects 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CA" dirty="0" smtClean="0"/>
              </a:p>
              <a:p>
                <a:endParaRPr lang="en-CA" dirty="0"/>
              </a:p>
              <a:p>
                <a:r>
                  <a:rPr lang="en-CA" dirty="0" smtClean="0"/>
                  <a:t>Relaxed version: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541" r="-1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1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428" y="2203794"/>
            <a:ext cx="13629701" cy="3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 Play Pseudocode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79" y="2160511"/>
            <a:ext cx="10213721" cy="30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Gradient Play Pseudocode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854" y="2193462"/>
            <a:ext cx="10492986" cy="30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Iterations vs Learning Rate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Gradient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27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Iterations vs Convergence Error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24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227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Pre-requisite knowledge</a:t>
            </a:r>
          </a:p>
          <a:p>
            <a:pPr lvl="1"/>
            <a:r>
              <a:rPr lang="en-CA" dirty="0" smtClean="0"/>
              <a:t>Overview of relevant lecture material</a:t>
            </a:r>
          </a:p>
          <a:p>
            <a:r>
              <a:rPr lang="en-CA" dirty="0" smtClean="0"/>
              <a:t>Problem definition</a:t>
            </a:r>
          </a:p>
          <a:p>
            <a:pPr lvl="1"/>
            <a:r>
              <a:rPr lang="en-CA" dirty="0" smtClean="0"/>
              <a:t>Scope of this project</a:t>
            </a:r>
          </a:p>
          <a:p>
            <a:r>
              <a:rPr lang="en-CA" dirty="0" smtClean="0"/>
              <a:t>Methods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Future Steps</a:t>
            </a:r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570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vs Learning Rate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2" y="1982143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90315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vs Convergence Error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95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33493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Convergence on Solutions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2760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2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Lecture Material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Continuous Games</a:t>
            </a:r>
          </a:p>
          <a:p>
            <a:r>
              <a:rPr lang="en-CA" dirty="0" smtClean="0"/>
              <a:t>Iterative Algorithms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Continuous Kernel Games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Also considered Infinite Action-set Games</a:t>
                </a:r>
              </a:p>
              <a:p>
                <a:r>
                  <a:rPr lang="en-CA" dirty="0" smtClean="0"/>
                  <a:t>Consider a Game,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represents a </a:t>
                </a:r>
                <a:r>
                  <a:rPr lang="en-CA" b="0" u="sng" dirty="0" smtClean="0">
                    <a:ea typeface="Cambria Math" panose="02040503050406030204" pitchFamily="18" charset="0"/>
                  </a:rPr>
                  <a:t>convex, nonempty, compact </a:t>
                </a:r>
                <a:r>
                  <a:rPr lang="en-CA" b="0" dirty="0" smtClean="0">
                    <a:ea typeface="Cambria Math" panose="02040503050406030204" pitchFamily="18" charset="0"/>
                  </a:rPr>
                  <a:t>set</a:t>
                </a:r>
              </a:p>
              <a:p>
                <a:pPr lvl="2"/>
                <a:r>
                  <a:rPr lang="en-CA" dirty="0" smtClean="0">
                    <a:ea typeface="Cambria Math" panose="02040503050406030204" pitchFamily="18" charset="0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is a continuous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: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is a continuous function in all its arguments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represents the action of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CA" dirty="0" smtClean="0">
                    <a:ea typeface="Cambria Math" panose="02040503050406030204" pitchFamily="18" charset="0"/>
                  </a:rPr>
                  <a:t>With notation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representing th</a:t>
                </a:r>
                <a:r>
                  <a:rPr lang="en-CA" dirty="0" smtClean="0">
                    <a:ea typeface="Cambria Math" panose="02040503050406030204" pitchFamily="18" charset="0"/>
                  </a:rPr>
                  <a:t>e </a:t>
                </a:r>
                <a:r>
                  <a:rPr lang="en-CA" u="sng" dirty="0" smtClean="0">
                    <a:ea typeface="Cambria Math" panose="02040503050406030204" pitchFamily="18" charset="0"/>
                  </a:rPr>
                  <a:t>action profile </a:t>
                </a:r>
                <a:r>
                  <a:rPr lang="en-CA" dirty="0" smtClean="0">
                    <a:ea typeface="Cambria Math" panose="02040503050406030204" pitchFamily="18" charset="0"/>
                  </a:rPr>
                  <a:t>of all players</a:t>
                </a:r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CA" b="0" dirty="0" smtClean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Existence of Nash Equilibrium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By definition,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CA" dirty="0" smtClean="0"/>
                  <a:t> is a NE if: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b="0" dirty="0" smtClean="0"/>
              </a:p>
              <a:p>
                <a:pPr marL="457200" lvl="1" indent="0">
                  <a:buNone/>
                </a:pPr>
                <a:endParaRPr lang="en-CA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A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b="0" dirty="0" smtClean="0"/>
              </a:p>
              <a:p>
                <a:pPr marL="457200" lvl="1" indent="0">
                  <a:buNone/>
                </a:pPr>
                <a:r>
                  <a:rPr lang="en-CA" dirty="0" smtClean="0"/>
                  <a:t>Where,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CA" b="0" dirty="0" smtClean="0"/>
              </a:p>
              <a:p>
                <a:pPr marL="457200" lvl="1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0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(DFG) </a:t>
            </a:r>
            <a:r>
              <a:rPr lang="en-CA" dirty="0" err="1" smtClean="0"/>
              <a:t>Debren</a:t>
            </a:r>
            <a:r>
              <a:rPr lang="en-CA" dirty="0" smtClean="0"/>
              <a:t>-Fan-</a:t>
            </a:r>
            <a:r>
              <a:rPr lang="en-CA" dirty="0" err="1" smtClean="0"/>
              <a:t>Glicksberg</a:t>
            </a:r>
            <a:r>
              <a:rPr lang="en-CA" dirty="0" smtClean="0"/>
              <a:t> Theorem</a:t>
            </a:r>
            <a:endParaRPr lang="en-C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Consider a Game,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represents a </a:t>
                </a:r>
                <a:r>
                  <a:rPr lang="en-CA" b="0" u="sng" dirty="0" smtClean="0">
                    <a:ea typeface="Cambria Math" panose="02040503050406030204" pitchFamily="18" charset="0"/>
                  </a:rPr>
                  <a:t>convex, nonempty, compact </a:t>
                </a:r>
                <a:r>
                  <a:rPr lang="en-CA" b="0" dirty="0" smtClean="0">
                    <a:ea typeface="Cambria Math" panose="02040503050406030204" pitchFamily="18" charset="0"/>
                  </a:rPr>
                  <a:t>set</a:t>
                </a:r>
              </a:p>
              <a:p>
                <a:pPr lvl="2"/>
                <a:r>
                  <a:rPr lang="en-CA" dirty="0" smtClean="0">
                    <a:ea typeface="Cambria Math" panose="02040503050406030204" pitchFamily="18" charset="0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is a continuous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is a continuous function in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b="0" dirty="0" smtClean="0">
                    <a:ea typeface="Cambria Math" panose="02040503050406030204" pitchFamily="18" charset="0"/>
                  </a:rPr>
                  <a:t> and is </a:t>
                </a:r>
                <a:r>
                  <a:rPr lang="en-CA" b="0" u="sng" dirty="0" smtClean="0">
                    <a:ea typeface="Cambria Math" panose="02040503050406030204" pitchFamily="18" charset="0"/>
                  </a:rPr>
                  <a:t>convex</a:t>
                </a:r>
                <a:r>
                  <a:rPr lang="en-CA" b="0" dirty="0" smtClean="0"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r>
                  <a:rPr lang="en-CA" dirty="0" smtClean="0"/>
                  <a:t>Then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CA" dirty="0" smtClean="0"/>
                  <a:t> admits at least a Nash Equilibrium in “pure” strategies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2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Repeated Games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is played at every kth iteration</a:t>
                </a:r>
              </a:p>
              <a:p>
                <a:pPr lvl="1"/>
                <a:r>
                  <a:rPr lang="en-CA" dirty="0" smtClean="0"/>
                  <a:t>The game is played repeatedly</a:t>
                </a:r>
              </a:p>
              <a:p>
                <a:r>
                  <a:rPr lang="en-CA" dirty="0" smtClean="0"/>
                  <a:t>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uses the information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to update his / her strategy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Iterative Algorithms (focus)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Best Response (BR) Play:</a:t>
                </a:r>
              </a:p>
              <a:p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 smtClean="0"/>
              </a:p>
              <a:p>
                <a:r>
                  <a:rPr lang="en-CA" dirty="0" smtClean="0"/>
                  <a:t>Gradient </a:t>
                </a:r>
                <a:r>
                  <a:rPr lang="en-CA" dirty="0" smtClean="0"/>
                  <a:t>Play:</a:t>
                </a:r>
              </a:p>
              <a:p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05200" y="2463114"/>
            <a:ext cx="5181600" cy="10214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505200" y="4444314"/>
            <a:ext cx="5181600" cy="1021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522</Words>
  <Application>Microsoft Office PowerPoint</Application>
  <PresentationFormat>Widescreen</PresentationFormat>
  <Paragraphs>136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Continuous Action Games and Repeated Games</vt:lpstr>
      <vt:lpstr>Topic chosen</vt:lpstr>
      <vt:lpstr>Overview</vt:lpstr>
      <vt:lpstr>Lecture Material</vt:lpstr>
      <vt:lpstr>Continuous Kernel Games</vt:lpstr>
      <vt:lpstr>Existence of Nash Equilibrium</vt:lpstr>
      <vt:lpstr>(DFG) Debren-Fan-Glicksberg Theorem</vt:lpstr>
      <vt:lpstr>Repeated Games</vt:lpstr>
      <vt:lpstr>Iterative Algorithms (focus)</vt:lpstr>
      <vt:lpstr>Objective</vt:lpstr>
      <vt:lpstr>Goal</vt:lpstr>
      <vt:lpstr>Methods</vt:lpstr>
      <vt:lpstr>Focusing the Problem</vt:lpstr>
      <vt:lpstr>Implementation</vt:lpstr>
      <vt:lpstr>Example Continuous Action Game</vt:lpstr>
      <vt:lpstr>In Code</vt:lpstr>
      <vt:lpstr>Demo!</vt:lpstr>
      <vt:lpstr>Limitations (BR)</vt:lpstr>
      <vt:lpstr>Limitations (Gradient Play)</vt:lpstr>
      <vt:lpstr>Conclusion</vt:lpstr>
      <vt:lpstr>Other approximations</vt:lpstr>
      <vt:lpstr>Next steps</vt:lpstr>
      <vt:lpstr>Thank-you!</vt:lpstr>
      <vt:lpstr>Repeated Game Setup (non-Continous notes)</vt:lpstr>
      <vt:lpstr>Variables</vt:lpstr>
      <vt:lpstr>BR Play Pseudocode</vt:lpstr>
      <vt:lpstr>Gradient Play Pseudocode</vt:lpstr>
      <vt:lpstr>Iterations vs Learning Rate</vt:lpstr>
      <vt:lpstr>Iterations vs Convergence Error</vt:lpstr>
      <vt:lpstr>Time vs Learning Rate</vt:lpstr>
      <vt:lpstr>Time vs Convergence Error</vt:lpstr>
      <vt:lpstr>Convergence on 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games</dc:title>
  <dc:creator>Frank-Edward Nemeth</dc:creator>
  <cp:lastModifiedBy>Frank-Edward Nemeth</cp:lastModifiedBy>
  <cp:revision>28</cp:revision>
  <dcterms:created xsi:type="dcterms:W3CDTF">2020-12-09T12:43:18Z</dcterms:created>
  <dcterms:modified xsi:type="dcterms:W3CDTF">2020-12-10T23:58:00Z</dcterms:modified>
</cp:coreProperties>
</file>