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OpenAI's Strategic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Enhanced Service Delivery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deployment of its AI platform significantly enhances service delivery by leveraging cutting-edge technologies.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Streamlines operations and optimizes user experiences.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Utilizes advanced capabilities like natural language processing and machine learning algorithms.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Facilitates seamless integration into existing workflows.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Improves operational efficiency and planning.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Addresses industry challenges with real-time insights and predictive analytics.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user engagement and satisfaction through a user-centric design.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Maintains a competitive edge in the rapidly evolving AI landscape ([1]).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Resource Utilization Model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innovative model employs flexible resources, including independent service providers.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Delivers scalable and cost-effective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Contrasts with traditional AI models relying on fixed resources.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available capacity to align with modern service trends.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Reduces operational costs and enhances agility in service delivery.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Allows OpenAI to respond promptly to emerging opportunities and challenges ([2]).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Initiatives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Central to OpenAI's market strategy.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Partnerships with industry giants like Microsoft and Apple.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Collaboration with Microsoft integrates OpenAI's models into Microsoft's product suite.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Partnership with Apple aims to embed ChatGPT into Apple's ecosystem.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Significantly broadens OpenAI's consumer reach and disrupts traditional search paradigms dominated by Google ([6]).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Service Excellence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Distinguished by superior performance and customer experience.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Integration of advanced AI models into user-friendly APIs democratizes access to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service delivery times and sets a new standard in the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Emphasizes OpenAI's commitment to excellence and customer satisfaction ([11]).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Landscape and Future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Market Challenges and Opportunities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Faces significant challenges from intense competition.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Emerging players and decreasing barriers to entry in the AI industry.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Necessitates focus on continuous innovation and strategic differentiation.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Opportunities to leverage technological advancements and strategic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to capture additional market share and drive growth ([13]).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Growth Potential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positioning and robust alliances underscore future growth.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ethical AI development and leveraging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Well-positioned to navigate the evolving AI landscape.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Sustain influence as a key player in the industry ([6]).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[11] OpenAI Case Study - https://cdotimes.com/2024/05/29/openai-case-study-the-rise-to-the-top-of-ai-companies/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[12] Porter's Five Forces Analysis of OpenAI - https://www.konsyse.com/articles/porters-five-forces-analysis-of-openai/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[6] OpenAI's Strategic Masterclass - OpenAI’s Strategic Masterclass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[13] OpenAI AI Lead Vanishes - https://fortune.com/2024/10/15/openai-ai-lead-vanishes-state-of-ai-report/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Lowlights: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'Lowlights' section provides a comprehensive analysis of potential challenges and risks associated with OpenAI's business model and market expansion strategies.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Critically evaluates uncertainties in: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Operational framework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Competitive dynamics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Customer base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Market penetration efforts, particularly in the U.S.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offer a balanced perspective acknowledging both risks and opportunities for strategic mitigation.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 and 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Business Model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innovative business model faces significant challenges in U.S. market expansion.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Transition from nonprofit to for-profit structure introduces complexities: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Ethical debates and increased scrutiny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Potential impact on stakeholder trust and public perception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High-cost infrastructure reliance exacerbates financial vulnerabilities.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Projected operational costs may rise to $7 billion by 2024 due to increasing computational demands ([15]).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Competitive Landscape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Intensely challenging competitive landscape with rivals like Meta and xAI.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Competitors leveraging cutting-edge methods that could undermine OpenAI's position.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Opportunities for differentiation through unique AI capabilities and strategic alliances.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Sustaining competitive advantage depends on innovation and adaptation to market dynamics ([14]).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Customer Base, Market Penetration,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Customer Base and Market Penetration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Current customer base limitations in the U.S. market due to lack of major local brand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Market penetration gaps may hinder achieving ambitious revenue targets: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$1 billion in 2023 to $100 billion by 2029 ([16])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Need for targeted strategies to expand customer base through collaborations and enhanced product offerings.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faces myriad challenges in solidifying its U.S. market position.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Business model fraught with financial and ethical complexities.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Competitive landscape presents formidable obstacles.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addressing of challenges through innovation, partnerships, and market diversification can mitigate risks.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[14] [OpenAI's 4 Big Challenges - Yahoo](https://www.yahoo.com/tech/openai-4-big-challenges-needs-091802810.html)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[15] [The Financial Challenges of Leading in AI - Unite.AI](https://www.unite.ai/the-financial-challenges-of-leading-in-ai-a-look-at-openais-operating-costs/)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[16] [OpenAI's Ambitious Growth Strategy - Unite.AI](https://www.unite.ai/openais-ambitious-growth-strategy-comes-with-steep-financial-risks/)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Landscape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Market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artificial intelligence (AI) market is characterized by rapid growth and transformative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U.S. AI market projected to expand from approximately $42 billion in 2023 to an estimated $219 billion by 2030.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Reflects a compound annual growth rate (CAGR) of 25.6% ([17]).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Driven by advancements in AI technologies such as deep learning, machine learning, and natural language processing.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Integrated into diverse sectors including healthcare, automotive, and finance ([18]).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High degree of innovation and substantial investments from major technology companies ([19]).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Dynamics and 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Demand Drivers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Demand for AI solutions is propelled by: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Enhanced productivity and operational efficiency.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Shifting consumer behavior towards personalized and efficient experiences.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U.S. as a central hub for AI market activity, supported by robust infrastructure and skilled workforce ([20]).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Cross-border activities facilitate knowledge and technology exchange.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Competitive Environment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Dominated by major players such as Google, Microsoft, and IBM.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Traditional participants face challenges in adapting to advancements and ethical concerns.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Emerging companies like OpenAI focus on ethical AI practices and transparency ([21]).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Opportunities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Opportunities for OpenAI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Strategically positioned to capitalize on growth opportunities.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Initiatives include forming strategic partnerships and advancing AI innovations.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developing advanced AI models like ChatGPT to expand service offerings.</a:t>
            </a:r>
          </a:p>
          <a:p>
            <a:pPr/>
            <a:r>
              <a:rPr sz="2000">
                <a:solidFill>
                  <a:srgbClr val="000000"/>
                </a:solidFill>
              </a:rPr>
              <a:t>Challenges and Risks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Challenges include economic, regulatory, and operational factors.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Economic: potential job displacement and workforce reskilling.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Regulatory scrutiny emphasizes fairness and accountability.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plans to mitigate risks by adhering to ethical AI practices and engaging with regulators.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Targeted Focus Areas and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Targeted Focus Areas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solutions are effective in specific US regions and demographics.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Focuses on areas with high demand for AI-driven innovation.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operations to deliver tailored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Maximizes impact and drives growth in key sectors.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Ensures offerings remain relevant and competitive.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Customization enhances effectiveness in targeted areas ([3]).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has established significant partnerships to enhance service delivery.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Leverages strengths of each partner to create synergies.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Improves workflow and resource utilization.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Integrates complementary technologies and expertise.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Facilitates access to new markets and client segments.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service quality and operational efficiency ([4]).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[17] [Forbes - AI Market Statistics](https://www.forbes.com/advisor/business/ai-statistics/)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[18] [Grand View Research - AI Market Report](https://www.grandviewresearch.com/industry-analysis/us-artificial-intelligence-ai-market-report)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[19] [Statista - AI Development](https://www.statista.com/outlook/tmo/artificial-intelligence/united-states)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[20] [Statista - AI in the US](https://www.statista.com/topics/7923/artificial-intelligence-ai-in-the-us/)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[21] [Grand View Research - AI Market](https://www.grandviewresearch.com/industry-analysis/artificial-intelligence-ai-market)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Leadership Team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leadership team at OpenAI is a cornerstone of the organization's strategic vision and operational success.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Comprises individuals with extensive expertise in: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Artificial intelligence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Technology development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Business management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Instrumental in steering OpenAI towards its mission of ensuring that AI benefits all of humanity.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Collective experience and strategic acumen are pivotal in navigating the complexities of the rapidly evolving AI landscape.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Key Team Members and Equity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Key Team Members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Co-Founder and CEO: Sam Altman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Brings a wealth of experience from previous roles in technology sector.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Driving force behind OpenAI's innovative approach to AI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Crucial in fostering a culture of research excellence and ethical AI deployment.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Co-Founder and CFO: Greg Brockman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Robust background in computer science and financial management.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Instrumental in OpenAI's operational execution and financial strategy.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Other Notable Team Members: Ilya Sutskever, Chief Scientist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Pivotal figure in OpenAI's research endeavors.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Contributions central to OpenAI's breakthroughs in AI capabilities.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Equity Distribution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Reflects strategic importance and commitment to long-term vision.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Sam Altman: Significant equity stake.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Greg Brockman: Substantial equity stake.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Ilya Sutskever: Substantial equity stake.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 and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leadership team at OpenAI is indispensable to the company's pursuit of pioneering AI advancements.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Collective experience drives OpenAI's strategic growth and ensures operational excellence.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ethical AI development positions OpenAI as a leader in the field.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Fundraising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fundraising activities have been pivotal in propelling its growth and innovation in the artificial intelligence sector.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Current funding round marks a significant milestone: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Securing capital to enhance research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Expanding technological infrastructure.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Reflects investor confidence in OpenAI's vision.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the company to tackle challenges and opportunities in the evolving AI landscape.</a:t>
            </a:r>
          </a:p>
          <a:p>
            <a:pPr/>
            <a:r>
              <a:rPr sz="2000">
                <a:solidFill>
                  <a:srgbClr val="000000"/>
                </a:solidFill>
              </a:rPr>
              <a:t>Current Funding Round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Latest funding round is a landmark Series B, raising $6.6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Achieved a post-money valuation of $157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Lead investor: Thrive Capital, with contributions from: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Microsoft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Nvidia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SoftBank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Expected to significantly impact OpenAI's valuation and capabilities in AI research and deployment ([22]).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Investor Overview and Use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Investor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Investor consortium includes a diverse mix of venture capital firms and strategic partners.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Notable investors: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Microsoft: $13 billion total investment.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Nvidia: Strategic alignment in AI hardware/software.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SoftBank: Highlights global interest in AI's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Likely continued engagement in future rounds ([23]).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Use of Funds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Newly acquired funds will be allocated to key areas: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Enhancing AI research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Expanding computing resources.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Acquiring advanced hardware for computational needs.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Aligns with strategic goals of market expansion and continuous improvement ([25]).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Future Plans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Future Fundraising Plans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anticipates further fundraising activities to sustain growth.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Exploring timelines for future rounds targeting: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Existing investors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New investors aligned with strategic vision.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Expected to bolster financial position and capitalize on opportunities ([26]).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Fundraising strategy aligns with long-term objectives of advancing AI technology.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Successful current round strengthens financial foundation.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capacity to innovate and expand.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fundraising efforts are crucial for achieving ambitious goals.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[22] NBC News - https://www.nbcnews.com/business/business-news/openai-closes-funding-157-billion-valuation-microsoft-nvidia-softbank-rcna173693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[23] US News - https://money.usnews.com/investing/news/articles/2024-10-02/openai-closes-6-6-billion-funding-haul-at-valuation-of-157-billion-with-investment-from-microsoft-and-nvidia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[24] Washington Post - https://www.washingtonpost.com/technology/2024/10/02/openai-funding-157-billion/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[25] Reuters - https://www.reuters.com/technology/artificial-intelligence/openai-closes-66-billion-funding-haul-valuation-157-billion-with-investment-2024-10-02/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[26] Yahoo Finance - https://finance.yahoo.com/news/openai-closed-funding-round-raising-161842157.html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Future Development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envisions a future where artificial intelligence (AI) serves as a transformative force across various sectors.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Driving innovation.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Enhancing human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roadmap for the upcoming year emphasizes market expansion and technological advancement.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solidify OpenAI's position as a leader in the AI industry while ensuring ethical and responsible AI deployment.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Market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Plans to strategically enter new regions, focusing on key urban areas in the US and other significant markets.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Selection criteria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Robust technological infrastructure.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High demand for AI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Potential for partnerships with local enterprises.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Expected to enhance OpenAI's market presence and facilitate AI technology adoption.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Operational Infrastructure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 infrastructure developments to support expansion.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Includes establishment of new facilities: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Data storage centers.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Distribution centers.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Targeted recruitment strategies to attract local talent.</a:t>
            </a:r>
          </a:p>
          <a:p>
            <a:pPr/>
            <a:r>
              <a:rPr sz="2000">
                <a:solidFill>
                  <a:srgbClr val="000000"/>
                </a:solidFill>
              </a:rPr>
              <a:t>Technological Enhancements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continuous improvement of AI stack.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Planned enhancements focus on: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Boosting operational efficiency.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Improving customer satisfaction.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Refining digital platform for intuitive user experiences.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Positioning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Competitive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initiatives position it as a leader in the AI sector.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competitive pricing and superior service quality.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Aligns solutions with specific needs of various client segments.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client satisfaction and strengthens market position.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Empowers businesses to harness the full potential of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Drives innovation and growth across industries ([5]).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innovative solutions and strategic initiatives underscore its commitment to advancing the AI industry.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service delivery and optimizes resource utilization.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Forces strategic partnerships to effectively address industry challenges.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Positions OpenAI as a key player in the AI landscape.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Drives growth and innovation while maintaining a competitive edge.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Positioning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Leveraging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Existing partnerships will facilitate market entry and growth.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Collaborations with major corporations and strategic alliances will enhance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Partnerships provide necessary resources and expertise for navigating new markets.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Competitive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developments designed to enhance competitive positioning within the AI sector.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Goals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Expanding market presence.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Advancing technological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secure competitive advantage through innovative solutions and ethical AI practices.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Expected Outcomes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Anticipated outcomes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Increased market share.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Improved service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Strengthened position in the AI industry.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Initiatives expected to contribute positively to OpenAI's growth trajectory.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Valuation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stands as a formidable entity within the AI sector, renowned for its pioneering advancements.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Unique business model emphasizes: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Cutting-edge technological development.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Ethical AI practices.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Significantly influences its valuation.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creating AI that benefits humanity.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partnerships and robust research capabilities position it as a leader.</a:t>
            </a:r>
          </a:p>
          <a:p>
            <a:pPr/>
            <a:r>
              <a:rPr sz="2000">
                <a:solidFill>
                  <a:srgbClr val="000000"/>
                </a:solidFill>
              </a:rPr>
              <a:t>Current Valuation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Engaged in a significant Series X funding round.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Substantial participation from leading investment firms.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Pre-money valuation estimated at $X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Post-money valuation reaching $Y billion.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Reflects strong financial health and strategic importance in the AI sector.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Cornerstone of valuation is partnership with Microsoft.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Multiyear, multibillion-dollar collaboration provides: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Exclusive cloud services through Microsoft Azure.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Integration of OpenAI's models into Microsoft's product suite.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Facilitates democratization of AI technology.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Ensures responsible advancement ([31] The Inside Story of Microsoft's Partnership with OpenAI - https://www.newyorker.com/magazine/2023/12/11/the-inside-story-of-microsofts-partnership-with-openai).</a:t>
            </a:r>
          </a:p>
          <a:p>
            <a:pPr/>
            <a:r>
              <a:rPr sz="2000">
                <a:solidFill>
                  <a:srgbClr val="000000"/>
                </a:solidFill>
              </a:rPr>
              <a:t>Growth Strategy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Centered around expanding technological capabilities and market presence.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Aims to penetrate new geographic markets and industry segments.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innovative AI models to address diverse business needs.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Integrates research excellence with practical deployment.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Comparative Analysis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Holds a competitive edge due to: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Advanced research.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Ethical AI practices.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Strategic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Holistic approach positions it favorably in the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Ability to integrate models into widely used platforms enhances market positioning ([32] Microsoft and OpenAI Partnership Extension - https://www.theverge.com/2023/1/23/23567448/microsoft-openai-partnership-extension-ai).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Valuation reflects strategic foresight and robust partnerships.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ethical AI development.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Strong market position and innovative growth strategies.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Well-positioned to capitalize on emerging opportunities.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[31] The Inside Story of Microsoft's Partnership with OpenAI - https://www.newyorker.com/magazine/2023/12/11/the-inside-story-of-microsofts-partnership-with-openai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[32] Microsoft and OpenAI Partnership Extension - https://www.theverge.com/2023/1/23/23567448/microsoft-openai-partnership-extension-ai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OpenAI's Growth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stands at the forefront of artificial intelligence innovation.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Substantial growth potential in the US market.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Propelled by cutting-edge technology and robust research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Commitment to ethical AI development.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Key growth drivers include: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Increasing demand for AI solutions across various sectors.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Scalability of OpenAI's models.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Ability to adapt to rapidly changing technological landscapes.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Market Opportunity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US market presents a significant opportunity for OpenAI.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Size and technological infrastructure are advantageous.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Leader in AI adoption with industries integrating AI for efficiency.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Mature market with higher propensity for AI investment.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Positioning and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Success in Europe and Asia lays a strong foundation for US entry.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advantages include advanced AI models like GPT-3.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Commitment to ethical AI distinguishes OpenAI from competitors.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Positioned as a trusted partner for responsible AI solutions ([33] OpenAI Charter - https://openai.com/charter).</a:t>
            </a:r>
          </a:p>
          <a:p>
            <a:pPr/>
            <a:r>
              <a:rPr sz="2000">
                <a:solidFill>
                  <a:srgbClr val="000000"/>
                </a:solidFill>
              </a:rPr>
              <a:t>Partnerships and Support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Secured strategic partnerships with leading technology firms.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Collaborations with Microsoft enhance competitive edge.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Financial support and integration into widely used platforms.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Pivotal in accelerating growth and solidifying market position.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Recommendation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Recommendation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Strong investment in OpenAI is recommended.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Impressive growth trajectory and substantial market opportunities.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Ability to innovate and adapt positions OpenAI well for demand.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Conclusion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strategic positioning and partnerships make it a compelling investment opportunity.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to drive innovation and capture market share in the US.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Unique opportunity for investors to participate in the growth of a leading AI pioneer.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Azure OpenAI Service Overview - https://learn.microsoft.com/en-us/azure/ai-services/openai/overview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Azure OpenAI Service - 10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Azure OpenAI Service FAQ - https://learn.microsoft.com/en-us/azure/ai-services/openai/faq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[4] General Availability of Azure OpenAI Service - https://azure.microsoft.com/en-us/blog/general-availability-of-azure-openai-service-expands-access-to-large-advanced-ai-models-with-added-enterprise-benefits/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[5] The Future of AI: Applying O1 Models to Business Data - https://techcommunity.microsoft.com/t5/ai-ai-platform-blog/the-future-of-ai-oh-one-applying-o1-models-to-business-data/ba-p/4266799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[6] OpenAI's Strategic Masterclass - https://medium.com/@spillane/openais-strategic-masterclass-how-key-partnerships-are-building-competitive-moats-84acee73d0b8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[7] OpenAI's Partnership with Apple - https://www.reworked.co/digital-workplace/openais-partnership-with-apple-is-about-reach-and-path-to-profitability/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[8] OpenAI's Approach to AI and National Security - https://openai.com/global-affairs/openais-approach-to-ai-and-national-security/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[9] OpenAI Takes on Google - https://www.business-standard.com/technology/tech-news/openai-takes-on-google-chatgpt-now-searches-the-web-for-answers-124110100177_1.html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[10] Microsoft Says OpenAI is Now Competitors - https://www.forbes.com/sites/solrashidi/2024/08/04/microsoft-says-openai-is-now-competitors/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Azure OpenAI Service Overview - https://learn.microsoft.com/en-us/azure/ai-services/openai/overview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Azure OpenAI Service - 10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Azure OpenAI Service FAQ - https://learn.microsoft.com/en-us/azure/ai-services/openai/faq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[4] General Availability of Azure OpenAI Service - https://azure.microsoft.com/en-us/blog/general-availability-of-azure-openai-service-expands-access-to-large-advanced-ai-models-with-added-enterprise-benefits/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[5] The Future of AI: Applying O1 Models to Business Data - https://techcommunity.microsoft.com/t5/ai-ai-platform-blog/the-future-of-ai-oh-one-applying-o1-models-to-business-data/ba-p/4266799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Thesis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OpenAI, a leading AI research and deployment company, is strategically positioned to establish a cost-effective and high-quality network in the United States.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Headquartered in San Francisco, California.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Renowned for developing advanced AI models, including ChatGPT.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Objective: Leverage technological prowess and strategic partnerships to create a robust network delivering superior AI solutions at competitive costs.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market presence and operational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Phased Approach to Market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Phase 1: Strategic Partnerships and Initial Volume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Capitalize on existing strategic partnerships with major tech giants like Microsoft and Apple.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Secure substantial inbound volume without significant customer acquisition costs.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Integrate ChatGPT into Microsoft's productivity tools for widespread adoption ([6]).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Embed technology into Apple's ecosystem, reaching millions of users.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Designed for high success rate and participant satisfaction.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Phase 2: Recognition and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attracting additional partners to expand the network.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 scale, improve unit economics, and drive technological advancements.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Solidify position as a leader in the AI industry.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Anticipated outcomes: broader reach, enhanced brand recognition, and competitive edge ([7]).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Operational Efficiency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Operational Efficiency and Cost Advantages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 differentiators in the competitive AI market.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Leverage partnerships for resource optimization and cost reduction.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Collaborations with Microsoft and Apple enhance technological capabilities.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Streamlined operational processes result in superior cost-effectiveness and service quality ([8]).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Challenges and Considerations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Navigate several challenges to validate the business model.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Ensure scalability of AI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Maintain data privacy and security.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Address potential regulatory hurdles.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Plans to implement robust risk management strategies and foster transparent communication ([9]).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[6] OpenAI's Strategic Masterclass - OpenAI’s Strategic Masterclass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[7] OpenAI's Partnership with Apple - https://www.reworked.co/digital-workplace/openais-partnership-with-apple-is-about-reach-and-path-to-profitability/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[8] OpenAI's Approach to AI and National Security - https://openai.com/global-affairs/openais-approach-to-ai-and-national-security/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[9] OpenAI Takes on Google - https://www.business-standard.com/technology/tech-news/openai-takes-on-google-chatgpt-now-searches-the-web-for-answers-124110100177_1.html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OpenAI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stands as a pivotal entity in the artificial intelligence (AI) landscape.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Renowned for groundbreaking advancements and commitment to ethical AI development.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Established by leading figures in technology.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Mission: Ensure that artificial general intelligence (AGI) benefits all of humanity.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OpenAI as a leader in the AI industry, fostering innovation and collaboration across various sectors ([11]).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Competitive Advantages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Characterized by pioneering AI models, such as GPT-4.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Incorporates multi-modal capabilities, enhancing versatility across diverse data forms.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Maintains significant influence in the AI sector despite formidable competitors like Google and Meta.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product differentiation and ethical AI development solidifies market position.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Offers unique solutions that are both innovative and responsible ([12]).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