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358" r:id="rId3"/>
    <p:sldId id="371" r:id="rId4"/>
    <p:sldId id="357" r:id="rId5"/>
    <p:sldId id="32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1092" autoAdjust="0"/>
  </p:normalViewPr>
  <p:slideViewPr>
    <p:cSldViewPr snapToGrid="0">
      <p:cViewPr varScale="1">
        <p:scale>
          <a:sx n="107" d="100"/>
          <a:sy n="107" d="100"/>
        </p:scale>
        <p:origin x="714" y="90"/>
      </p:cViewPr>
      <p:guideLst/>
    </p:cSldViewPr>
  </p:slideViewPr>
  <p:outlineViewPr>
    <p:cViewPr>
      <p:scale>
        <a:sx n="33" d="100"/>
        <a:sy n="33" d="100"/>
      </p:scale>
      <p:origin x="0" y="-31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52024-0995-40A4-8502-F420D4F8329B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E4369-2C46-4ED6-9F94-C698B9FCC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8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E4369-2C46-4ED6-9F94-C698B9FCC8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1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E4369-2C46-4ED6-9F94-C698B9FCC8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6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E4369-2C46-4ED6-9F94-C698B9FCC8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4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C537-9DF9-4E72-8C2D-1A4A3856FC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158F-6C4E-4764-8480-471F71C0BD56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7457-0BC1-4FAB-8009-E72B29EAE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1F39-A7D3-4F29-82E5-4D2F4F1D740E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7457-0BC1-4FAB-8009-E72B29EAE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E724-F497-4B72-8F18-85DCBDEC4B42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7457-0BC1-4FAB-8009-E72B29EAE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9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8E42-4C6E-4870-9DA2-E3CD1046636C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7457-0BC1-4FAB-8009-E72B29EAE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1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175-097D-48F2-AB53-D8AA2F9C9CB9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7457-0BC1-4FAB-8009-E72B29EAE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5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DC9D-D55F-485C-99C9-0D70F48154E7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7457-0BC1-4FAB-8009-E72B29EAE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3FFE-2E17-4D7A-BC48-C06877A441A2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7457-0BC1-4FAB-8009-E72B29EAE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1FF2-2AC9-426A-A026-BC638EE010C6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Intel Confidential – Don’t forward</a:t>
            </a:r>
            <a:endParaRPr lang="zh-CN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7457-0BC1-4FAB-8009-E72B29EAE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1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F73-F169-4B4E-B0A2-CBB19BFA4989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7457-0BC1-4FAB-8009-E72B29EAE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3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F81-6923-471D-B23A-4058FBCFF3FF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7457-0BC1-4FAB-8009-E72B29EAE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098E-9E83-4035-BBFC-503A69E3E5B3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7457-0BC1-4FAB-8009-E72B29EAE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3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7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56862"/>
            <a:ext cx="10515600" cy="452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92D1D759-BDBF-42DD-A8DC-CA9B018AC969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 smtClean="0"/>
              <a:t>ICONNECT</a:t>
            </a:r>
            <a:r>
              <a:rPr lang="zh-CN" altLang="en-US" dirty="0" smtClean="0"/>
              <a:t>物联网系统与开发平台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8C987457-0BC1-4FAB-8009-E72B29EAE9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900"/>
        </a:spcAft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90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900"/>
        </a:spcAft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9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9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809" y="1754492"/>
            <a:ext cx="10555224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Device Resource Management Library </a:t>
            </a:r>
            <a:br>
              <a:rPr lang="en-US" altLang="zh-CN" sz="4000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</a:br>
            <a:r>
              <a:rPr lang="en-US" altLang="zh-CN" sz="4000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Idea2Reality</a:t>
            </a:r>
            <a:endParaRPr lang="zh-CN" altLang="en-US" sz="4000" dirty="0">
              <a:latin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9795" y="6488668"/>
            <a:ext cx="602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Copyright (C) 2017 Intel Corporation.  All rights reserved</a:t>
            </a:r>
            <a:endParaRPr 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1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3" r="8681"/>
          <a:stretch/>
        </p:blipFill>
        <p:spPr>
          <a:xfrm>
            <a:off x="6612630" y="1526400"/>
            <a:ext cx="5403188" cy="3732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77" y="274638"/>
            <a:ext cx="10325395" cy="1049665"/>
          </a:xfrm>
        </p:spPr>
        <p:txBody>
          <a:bodyPr>
            <a:normAutofit fontScale="90000"/>
          </a:bodyPr>
          <a:lstStyle/>
          <a:p>
            <a:r>
              <a:rPr lang="en-US" dirty="0"/>
              <a:t>The device connectivity issue is a critical problem for the growth of the industrial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90" y="2130950"/>
            <a:ext cx="5463910" cy="4166378"/>
          </a:xfrm>
        </p:spPr>
        <p:txBody>
          <a:bodyPr>
            <a:noAutofit/>
          </a:bodyPr>
          <a:lstStyle/>
          <a:p>
            <a:pPr lvl="1"/>
            <a:r>
              <a:rPr lang="en-US" sz="2000" dirty="0" smtClean="0"/>
              <a:t>Dozens of industrial bus protocols and standards</a:t>
            </a:r>
          </a:p>
          <a:p>
            <a:pPr lvl="1"/>
            <a:r>
              <a:rPr lang="en-US" sz="2000" dirty="0" smtClean="0"/>
              <a:t>Industrial giants favor their own standards</a:t>
            </a:r>
          </a:p>
          <a:p>
            <a:pPr lvl="1"/>
            <a:r>
              <a:rPr lang="en-US" sz="2000" dirty="0" smtClean="0"/>
              <a:t>Caused significant development </a:t>
            </a:r>
            <a:r>
              <a:rPr lang="en-US" sz="2000" dirty="0"/>
              <a:t>time </a:t>
            </a:r>
            <a:r>
              <a:rPr lang="en-US" sz="2000" dirty="0" smtClean="0"/>
              <a:t>and cost for industrial IoT projects</a:t>
            </a:r>
          </a:p>
          <a:p>
            <a:pPr lvl="1"/>
            <a:r>
              <a:rPr lang="en-US" sz="2000" dirty="0" smtClean="0"/>
              <a:t>Roadblock for generating data fuel to cloud in Industrial segment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464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Redistributable Plugin </a:t>
            </a:r>
            <a:r>
              <a:rPr lang="en-US" sz="3200" dirty="0" smtClean="0"/>
              <a:t>solution for ecosystem </a:t>
            </a:r>
            <a:r>
              <a:rPr lang="en-US" sz="3200" dirty="0"/>
              <a:t>to create, share and reuse </a:t>
            </a:r>
            <a:r>
              <a:rPr lang="en-US" sz="3200" dirty="0" smtClean="0"/>
              <a:t>implementation of industrial </a:t>
            </a:r>
            <a:r>
              <a:rPr lang="en-US" sz="3200" dirty="0"/>
              <a:t>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mechanism of implementing/wrapping bus protocols in </a:t>
            </a:r>
            <a:r>
              <a:rPr lang="en-US" dirty="0"/>
              <a:t>unified programming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Redistributable Plugin solution for carrying the interface implementation</a:t>
            </a:r>
          </a:p>
          <a:p>
            <a:pPr lvl="1"/>
            <a:r>
              <a:rPr lang="en-US" dirty="0" smtClean="0"/>
              <a:t>Enable multiple parties to implement different bus protocols</a:t>
            </a:r>
          </a:p>
          <a:p>
            <a:r>
              <a:rPr lang="en-US" dirty="0" smtClean="0"/>
              <a:t>Enable ecosystem to create, share and reuse </a:t>
            </a:r>
            <a:r>
              <a:rPr lang="en-US" dirty="0"/>
              <a:t>plugins for </a:t>
            </a:r>
            <a:r>
              <a:rPr lang="en-US" dirty="0" smtClean="0"/>
              <a:t>industrial protocols, then eventually reach a good coverage and solve the connectivity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7457-0BC1-4FAB-8009-E72B29EAE9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7" y="274638"/>
            <a:ext cx="10587706" cy="13255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Key Design </a:t>
            </a:r>
            <a:r>
              <a:rPr lang="en-US" altLang="zh-CN" sz="4400" dirty="0" smtClean="0"/>
              <a:t>C</a:t>
            </a:r>
            <a:r>
              <a:rPr lang="en-US" sz="4400" dirty="0" smtClean="0"/>
              <a:t>oncept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523148" y="1910220"/>
            <a:ext cx="5383369" cy="13587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ounded Rectangle 7"/>
          <p:cNvSpPr/>
          <p:nvPr/>
        </p:nvSpPr>
        <p:spPr>
          <a:xfrm>
            <a:off x="6716331" y="2315905"/>
            <a:ext cx="1429555" cy="7212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connector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506764" y="2315903"/>
            <a:ext cx="1429555" cy="72121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IoT Logical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237093" y="2315904"/>
            <a:ext cx="1429555" cy="7212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connector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16332" y="5741766"/>
            <a:ext cx="1429555" cy="7212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Device connector plugin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8500055" y="4861770"/>
            <a:ext cx="1429555" cy="72121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IoT 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476963" y="5741765"/>
            <a:ext cx="1429555" cy="7212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Cloud connector plugin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8526083" y="5743974"/>
            <a:ext cx="1429555" cy="72121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IoT APP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03473" y="1277053"/>
            <a:ext cx="5474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Integrated IoT APP </a:t>
            </a:r>
            <a:r>
              <a:rPr lang="en-US" dirty="0"/>
              <a:t>programming model</a:t>
            </a:r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476962" y="4859557"/>
            <a:ext cx="1429555" cy="7212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Cloud connector plugin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6716332" y="4859556"/>
            <a:ext cx="1429555" cy="7212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Device connector plugin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stCxn id="16" idx="1"/>
            <a:endCxn id="21" idx="3"/>
          </p:cNvCxnSpPr>
          <p:nvPr/>
        </p:nvCxnSpPr>
        <p:spPr>
          <a:xfrm flipH="1" flipV="1">
            <a:off x="8145887" y="5220165"/>
            <a:ext cx="354168" cy="2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8171915" y="5222379"/>
            <a:ext cx="328140" cy="6214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20" idx="1"/>
          </p:cNvCxnSpPr>
          <p:nvPr/>
        </p:nvCxnSpPr>
        <p:spPr>
          <a:xfrm flipV="1">
            <a:off x="9929610" y="5220166"/>
            <a:ext cx="547352" cy="2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</p:cNvCxnSpPr>
          <p:nvPr/>
        </p:nvCxnSpPr>
        <p:spPr>
          <a:xfrm>
            <a:off x="9929610" y="5222379"/>
            <a:ext cx="547351" cy="521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1"/>
            <a:endCxn id="15" idx="3"/>
          </p:cNvCxnSpPr>
          <p:nvPr/>
        </p:nvCxnSpPr>
        <p:spPr>
          <a:xfrm flipH="1" flipV="1">
            <a:off x="8145887" y="6102375"/>
            <a:ext cx="380196" cy="2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1"/>
          </p:cNvCxnSpPr>
          <p:nvPr/>
        </p:nvCxnSpPr>
        <p:spPr>
          <a:xfrm flipH="1" flipV="1">
            <a:off x="8145886" y="5582985"/>
            <a:ext cx="380197" cy="5215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3"/>
          </p:cNvCxnSpPr>
          <p:nvPr/>
        </p:nvCxnSpPr>
        <p:spPr>
          <a:xfrm flipV="1">
            <a:off x="9955638" y="5483176"/>
            <a:ext cx="521323" cy="621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7" idx="1"/>
          </p:cNvCxnSpPr>
          <p:nvPr/>
        </p:nvCxnSpPr>
        <p:spPr>
          <a:xfrm flipV="1">
            <a:off x="9955638" y="6102374"/>
            <a:ext cx="521325" cy="2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8647004" y="3429928"/>
            <a:ext cx="1198004" cy="982691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5775428" y="6526365"/>
            <a:ext cx="6317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Decoupled IoT APP programming model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60" y="1957502"/>
            <a:ext cx="597334" cy="7168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60" y="2805088"/>
            <a:ext cx="597334" cy="716801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endCxn id="43" idx="3"/>
          </p:cNvCxnSpPr>
          <p:nvPr/>
        </p:nvCxnSpPr>
        <p:spPr>
          <a:xfrm flipH="1" flipV="1">
            <a:off x="6074094" y="2315903"/>
            <a:ext cx="642237" cy="1931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1"/>
            <a:endCxn id="44" idx="3"/>
          </p:cNvCxnSpPr>
          <p:nvPr/>
        </p:nvCxnSpPr>
        <p:spPr>
          <a:xfrm flipH="1">
            <a:off x="6074094" y="2676514"/>
            <a:ext cx="642237" cy="4869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74" y="4863973"/>
            <a:ext cx="597334" cy="71680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01" y="5843784"/>
            <a:ext cx="597334" cy="716801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21" idx="1"/>
            <a:endCxn id="50" idx="3"/>
          </p:cNvCxnSpPr>
          <p:nvPr/>
        </p:nvCxnSpPr>
        <p:spPr>
          <a:xfrm flipH="1">
            <a:off x="6166908" y="5220165"/>
            <a:ext cx="549424" cy="2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1"/>
            <a:endCxn id="51" idx="3"/>
          </p:cNvCxnSpPr>
          <p:nvPr/>
        </p:nvCxnSpPr>
        <p:spPr>
          <a:xfrm flipH="1">
            <a:off x="6142735" y="6102375"/>
            <a:ext cx="573597" cy="99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13722" y="2081107"/>
            <a:ext cx="51370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Provide 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plugin </a:t>
            </a:r>
            <a:r>
              <a:rPr 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container and RESTFUL call interface among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Provide </a:t>
            </a:r>
            <a:r>
              <a:rPr lang="en-US" sz="2000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plugin SDK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 developing plugin for industrial </a:t>
            </a:r>
            <a:r>
              <a:rPr 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Provide resource broker and </a:t>
            </a:r>
            <a:r>
              <a:rPr lang="en-US" sz="2000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IoT app SDK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 user applications to access </a:t>
            </a:r>
            <a:r>
              <a:rPr 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33371" y="1613663"/>
            <a:ext cx="219162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Single application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125335" y="4449384"/>
            <a:ext cx="1088265" cy="4356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Plugin SDK</a:t>
            </a:r>
            <a:endParaRPr lang="en-US" sz="1400" dirty="0"/>
          </a:p>
        </p:txBody>
      </p:sp>
      <p:sp>
        <p:nvSpPr>
          <p:cNvPr id="66" name="Rounded Rectangle 65"/>
          <p:cNvSpPr/>
          <p:nvPr/>
        </p:nvSpPr>
        <p:spPr>
          <a:xfrm>
            <a:off x="9259551" y="4573606"/>
            <a:ext cx="1088265" cy="4356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 SDK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672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46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Software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7457-0BC1-4FAB-8009-E72B29EAE91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1571798" y="5558155"/>
            <a:ext cx="9058319" cy="81489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54545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71798" y="1609257"/>
            <a:ext cx="8985541" cy="3872182"/>
          </a:xfrm>
          <a:prstGeom prst="rect">
            <a:avLst/>
          </a:prstGeom>
          <a:noFill/>
          <a:ln w="12700" cap="flat" cmpd="sng" algn="ctr">
            <a:solidFill>
              <a:srgbClr val="40BAD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5" name="Slide Number Placeholder 4"/>
          <p:cNvSpPr txBox="1">
            <a:spLocks/>
          </p:cNvSpPr>
          <p:nvPr/>
        </p:nvSpPr>
        <p:spPr>
          <a:xfrm>
            <a:off x="9721302" y="6332517"/>
            <a:ext cx="114329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987457-0BC1-4FAB-8009-E72B29EAE91D}" type="slidenum">
              <a:rPr lang="zh-CN" altLang="en-US" smtClean="0">
                <a:solidFill>
                  <a:srgbClr val="545454"/>
                </a:solidFill>
                <a:latin typeface="Century Gothic"/>
              </a:rPr>
              <a:pPr/>
              <a:t>5</a:t>
            </a:fld>
            <a:endParaRPr lang="zh-CN" altLang="en-US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26348" y="1826578"/>
            <a:ext cx="8344513" cy="599213"/>
          </a:xfrm>
          <a:prstGeom prst="rect">
            <a:avLst/>
          </a:prstGeom>
          <a:solidFill>
            <a:srgbClr val="40BAD2"/>
          </a:solidFill>
          <a:ln w="12700" cap="flat" cmpd="sng" algn="ctr">
            <a:solidFill>
              <a:srgbClr val="40BAD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Software and Configuration management (AMS)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63193" y="4047719"/>
            <a:ext cx="3507670" cy="482687"/>
          </a:xfrm>
          <a:prstGeom prst="rect">
            <a:avLst/>
          </a:prstGeom>
          <a:solidFill>
            <a:srgbClr val="D5393D">
              <a:lumMod val="50000"/>
            </a:srgbClr>
          </a:solidFill>
          <a:ln w="12700" cap="flat" cmpd="sng" algn="ctr">
            <a:solidFill>
              <a:srgbClr val="40BAD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Java Runtime Engine/Python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26348" y="2574898"/>
            <a:ext cx="4539224" cy="1955510"/>
          </a:xfrm>
          <a:prstGeom prst="rect">
            <a:avLst/>
          </a:prstGeom>
          <a:gradFill rotWithShape="1">
            <a:gsLst>
              <a:gs pos="0">
                <a:srgbClr val="545454">
                  <a:satMod val="103000"/>
                  <a:lumMod val="102000"/>
                  <a:tint val="94000"/>
                </a:srgbClr>
              </a:gs>
              <a:gs pos="50000">
                <a:srgbClr val="545454">
                  <a:satMod val="110000"/>
                  <a:lumMod val="100000"/>
                  <a:shade val="100000"/>
                </a:srgbClr>
              </a:gs>
              <a:gs pos="100000">
                <a:srgbClr val="54545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663193" y="2622316"/>
            <a:ext cx="1694212" cy="338171"/>
          </a:xfrm>
          <a:prstGeom prst="roundRect">
            <a:avLst/>
          </a:prstGeom>
          <a:gradFill rotWithShape="1">
            <a:gsLst>
              <a:gs pos="0">
                <a:srgbClr val="90BB23">
                  <a:satMod val="103000"/>
                  <a:lumMod val="102000"/>
                  <a:tint val="94000"/>
                </a:srgbClr>
              </a:gs>
              <a:gs pos="50000">
                <a:srgbClr val="90BB23">
                  <a:satMod val="110000"/>
                  <a:lumMod val="100000"/>
                  <a:shade val="100000"/>
                </a:srgbClr>
              </a:gs>
              <a:gs pos="100000">
                <a:srgbClr val="90BB2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cs typeface="+mn-cs"/>
              </a:rPr>
              <a:t>IoT App</a:t>
            </a: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500475" y="2622314"/>
            <a:ext cx="1694212" cy="338172"/>
          </a:xfrm>
          <a:prstGeom prst="roundRect">
            <a:avLst/>
          </a:prstGeom>
          <a:gradFill rotWithShape="1">
            <a:gsLst>
              <a:gs pos="0">
                <a:srgbClr val="90BB23">
                  <a:satMod val="103000"/>
                  <a:lumMod val="102000"/>
                  <a:tint val="94000"/>
                </a:srgbClr>
              </a:gs>
              <a:gs pos="50000">
                <a:srgbClr val="90BB23">
                  <a:satMod val="110000"/>
                  <a:lumMod val="100000"/>
                  <a:shade val="100000"/>
                </a:srgbClr>
              </a:gs>
              <a:gs pos="100000">
                <a:srgbClr val="90BB2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cs typeface="+mn-cs"/>
              </a:rPr>
              <a:t>IoT App</a:t>
            </a: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1" name="Frame 30"/>
          <p:cNvSpPr/>
          <p:nvPr/>
        </p:nvSpPr>
        <p:spPr>
          <a:xfrm>
            <a:off x="1906247" y="3070090"/>
            <a:ext cx="4385003" cy="1099608"/>
          </a:xfrm>
          <a:prstGeom prst="frame">
            <a:avLst>
              <a:gd name="adj1" fmla="val 14132"/>
            </a:avLst>
          </a:prstGeom>
          <a:gradFill rotWithShape="1">
            <a:gsLst>
              <a:gs pos="0">
                <a:srgbClr val="D5393D">
                  <a:satMod val="103000"/>
                  <a:lumMod val="102000"/>
                  <a:tint val="94000"/>
                </a:srgbClr>
              </a:gs>
              <a:gs pos="50000">
                <a:srgbClr val="D5393D">
                  <a:satMod val="110000"/>
                  <a:lumMod val="100000"/>
                  <a:shade val="100000"/>
                </a:srgbClr>
              </a:gs>
              <a:gs pos="100000">
                <a:srgbClr val="D5393D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Plugin Container</a:t>
            </a:r>
          </a:p>
        </p:txBody>
      </p:sp>
      <p:sp>
        <p:nvSpPr>
          <p:cNvPr id="32" name="Snip and Round Single Corner Rectangle 31"/>
          <p:cNvSpPr/>
          <p:nvPr/>
        </p:nvSpPr>
        <p:spPr>
          <a:xfrm>
            <a:off x="3322083" y="2897786"/>
            <a:ext cx="1577108" cy="524197"/>
          </a:xfrm>
          <a:prstGeom prst="snipRoundRect">
            <a:avLst/>
          </a:prstGeom>
          <a:solidFill>
            <a:srgbClr val="40BAD2"/>
          </a:solidFill>
          <a:ln w="12700" cap="flat" cmpd="sng" algn="ctr">
            <a:solidFill>
              <a:srgbClr val="40BAD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cs typeface="+mn-cs"/>
              </a:rPr>
              <a:t>iAgent Core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Snip and Round Single Corner Rectangle 32"/>
          <p:cNvSpPr/>
          <p:nvPr/>
        </p:nvSpPr>
        <p:spPr>
          <a:xfrm>
            <a:off x="2004725" y="3948897"/>
            <a:ext cx="955802" cy="379042"/>
          </a:xfrm>
          <a:prstGeom prst="snipRoundRect">
            <a:avLst/>
          </a:prstGeom>
          <a:solidFill>
            <a:srgbClr val="40BAD2"/>
          </a:solidFill>
          <a:ln w="12700" cap="flat" cmpd="sng" algn="ctr">
            <a:solidFill>
              <a:srgbClr val="40BAD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cs typeface="+mn-cs"/>
              </a:rPr>
              <a:t>Modbus 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4" name="Snip and Round Single Corner Rectangle 33"/>
          <p:cNvSpPr/>
          <p:nvPr/>
        </p:nvSpPr>
        <p:spPr>
          <a:xfrm>
            <a:off x="2996977" y="3948896"/>
            <a:ext cx="910393" cy="379042"/>
          </a:xfrm>
          <a:prstGeom prst="snipRoundRect">
            <a:avLst/>
          </a:prstGeom>
          <a:solidFill>
            <a:srgbClr val="40BAD2"/>
          </a:solidFill>
          <a:ln w="12700" cap="flat" cmpd="sng" algn="ctr">
            <a:solidFill>
              <a:srgbClr val="40BAD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cs typeface="+mn-cs"/>
              </a:rPr>
              <a:t>LWM2M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5" name="Snip and Round Single Corner Rectangle 34"/>
          <p:cNvSpPr/>
          <p:nvPr/>
        </p:nvSpPr>
        <p:spPr>
          <a:xfrm>
            <a:off x="3943818" y="3948895"/>
            <a:ext cx="645456" cy="379042"/>
          </a:xfrm>
          <a:prstGeom prst="snipRoundRect">
            <a:avLst/>
          </a:prstGeom>
          <a:solidFill>
            <a:srgbClr val="40BAD2"/>
          </a:solidFill>
          <a:ln w="12700" cap="flat" cmpd="sng" algn="ctr">
            <a:solidFill>
              <a:srgbClr val="40BAD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cs typeface="+mn-cs"/>
              </a:rPr>
              <a:t>S7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6" name="Snip and Round Single Corner Rectangle 35"/>
          <p:cNvSpPr/>
          <p:nvPr/>
        </p:nvSpPr>
        <p:spPr>
          <a:xfrm>
            <a:off x="4625724" y="3948895"/>
            <a:ext cx="736500" cy="379042"/>
          </a:xfrm>
          <a:prstGeom prst="snipRoundRect">
            <a:avLst/>
          </a:prstGeom>
          <a:gradFill rotWithShape="1">
            <a:gsLst>
              <a:gs pos="0">
                <a:srgbClr val="90BB23">
                  <a:satMod val="103000"/>
                  <a:lumMod val="102000"/>
                  <a:tint val="94000"/>
                </a:srgbClr>
              </a:gs>
              <a:gs pos="50000">
                <a:srgbClr val="90BB23">
                  <a:satMod val="110000"/>
                  <a:lumMod val="100000"/>
                  <a:shade val="100000"/>
                </a:srgbClr>
              </a:gs>
              <a:gs pos="100000">
                <a:srgbClr val="90BB2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cs typeface="+mn-cs"/>
              </a:rPr>
              <a:t>PROFIBUS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7" name="Snip and Round Single Corner Rectangle 36"/>
          <p:cNvSpPr/>
          <p:nvPr/>
        </p:nvSpPr>
        <p:spPr>
          <a:xfrm>
            <a:off x="5442121" y="3948894"/>
            <a:ext cx="736500" cy="379042"/>
          </a:xfrm>
          <a:prstGeom prst="snipRoundRect">
            <a:avLst/>
          </a:prstGeom>
          <a:solidFill>
            <a:srgbClr val="92D050"/>
          </a:solidFill>
          <a:ln w="12700" cap="flat" cmpd="sng" algn="ctr">
            <a:solidFill>
              <a:srgbClr val="40BAD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cs typeface="+mn-cs"/>
              </a:rPr>
              <a:t>…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26349" y="4762007"/>
            <a:ext cx="8344513" cy="606421"/>
          </a:xfrm>
          <a:prstGeom prst="rect">
            <a:avLst/>
          </a:prstGeom>
          <a:solidFill>
            <a:srgbClr val="D5393D">
              <a:lumMod val="75000"/>
            </a:srgbClr>
          </a:solidFill>
          <a:ln w="12700" cap="flat" cmpd="sng" algn="ctr">
            <a:solidFill>
              <a:srgbClr val="40BAD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OS (Linux, Open WRT)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663193" y="3080316"/>
            <a:ext cx="1694212" cy="338171"/>
          </a:xfrm>
          <a:prstGeom prst="roundRect">
            <a:avLst/>
          </a:prstGeom>
          <a:gradFill rotWithShape="1">
            <a:gsLst>
              <a:gs pos="0">
                <a:srgbClr val="90BB23">
                  <a:satMod val="103000"/>
                  <a:lumMod val="102000"/>
                  <a:tint val="94000"/>
                </a:srgbClr>
              </a:gs>
              <a:gs pos="50000">
                <a:srgbClr val="90BB23">
                  <a:satMod val="110000"/>
                  <a:lumMod val="100000"/>
                  <a:shade val="100000"/>
                </a:srgbClr>
              </a:gs>
              <a:gs pos="100000">
                <a:srgbClr val="90BB2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cs typeface="+mn-cs"/>
              </a:rPr>
              <a:t>IoT App</a:t>
            </a: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500475" y="3080315"/>
            <a:ext cx="1694212" cy="338172"/>
          </a:xfrm>
          <a:prstGeom prst="roundRect">
            <a:avLst/>
          </a:prstGeom>
          <a:gradFill rotWithShape="1">
            <a:gsLst>
              <a:gs pos="0">
                <a:srgbClr val="90BB23">
                  <a:satMod val="103000"/>
                  <a:lumMod val="102000"/>
                  <a:tint val="94000"/>
                </a:srgbClr>
              </a:gs>
              <a:gs pos="50000">
                <a:srgbClr val="90BB23">
                  <a:satMod val="110000"/>
                  <a:lumMod val="100000"/>
                  <a:shade val="100000"/>
                </a:srgbClr>
              </a:gs>
              <a:gs pos="100000">
                <a:srgbClr val="90BB2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cs typeface="+mn-cs"/>
              </a:rPr>
              <a:t>IoT App</a:t>
            </a: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26348" y="2579402"/>
            <a:ext cx="1701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prstClr val="white"/>
                </a:solidFill>
                <a:latin typeface="Century Gothic"/>
              </a:rPr>
              <a:t>iAgent Process </a:t>
            </a:r>
            <a:endParaRPr lang="en-US" sz="160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169443" y="3300116"/>
            <a:ext cx="1326650" cy="805558"/>
          </a:xfrm>
          <a:prstGeom prst="wedgeRectCallout">
            <a:avLst>
              <a:gd name="adj1" fmla="val 88923"/>
              <a:gd name="adj2" fmla="val 46646"/>
            </a:avLst>
          </a:prstGeom>
          <a:solidFill>
            <a:srgbClr val="545454"/>
          </a:solidFill>
          <a:ln w="12700" cap="flat" cmpd="sng" algn="ctr">
            <a:solidFill>
              <a:srgbClr val="54545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Industrial Bus Plugin SDK</a:t>
            </a:r>
          </a:p>
        </p:txBody>
      </p:sp>
      <p:sp>
        <p:nvSpPr>
          <p:cNvPr id="43" name="Rectangular Callout 42"/>
          <p:cNvSpPr/>
          <p:nvPr/>
        </p:nvSpPr>
        <p:spPr>
          <a:xfrm>
            <a:off x="10637238" y="2305821"/>
            <a:ext cx="1297371" cy="1144611"/>
          </a:xfrm>
          <a:prstGeom prst="wedgeRectCallout">
            <a:avLst>
              <a:gd name="adj1" fmla="val -97662"/>
              <a:gd name="adj2" fmla="val 75914"/>
            </a:avLst>
          </a:prstGeom>
          <a:solidFill>
            <a:srgbClr val="545454"/>
          </a:solidFill>
          <a:ln w="12700" cap="flat" cmpd="sng" algn="ctr">
            <a:solidFill>
              <a:srgbClr val="54545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IoT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App SDK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33" y="5604392"/>
            <a:ext cx="597334" cy="716801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24126" y="3455079"/>
            <a:ext cx="690374" cy="507455"/>
          </a:xfrm>
          <a:prstGeom prst="straightConnector1">
            <a:avLst/>
          </a:prstGeom>
          <a:noFill/>
          <a:ln w="19050" cap="flat" cmpd="sng" algn="ctr">
            <a:solidFill>
              <a:srgbClr val="EE7008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96" y="5615717"/>
            <a:ext cx="597334" cy="716801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 flipH="1">
            <a:off x="3514501" y="3412743"/>
            <a:ext cx="311211" cy="529512"/>
          </a:xfrm>
          <a:prstGeom prst="straightConnector1">
            <a:avLst/>
          </a:prstGeom>
          <a:noFill/>
          <a:ln w="19050" cap="flat" cmpd="sng" algn="ctr">
            <a:solidFill>
              <a:srgbClr val="EE7008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40" y="5615717"/>
            <a:ext cx="597334" cy="716801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H="1" flipV="1">
            <a:off x="4899191" y="3161974"/>
            <a:ext cx="1720931" cy="482747"/>
          </a:xfrm>
          <a:prstGeom prst="straightConnector1">
            <a:avLst/>
          </a:prstGeom>
          <a:noFill/>
          <a:ln w="57150" cap="flat" cmpd="sng" algn="ctr">
            <a:solidFill>
              <a:srgbClr val="40BAD2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61" y="5605561"/>
            <a:ext cx="597334" cy="716801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44" idx="0"/>
          </p:cNvCxnSpPr>
          <p:nvPr/>
        </p:nvCxnSpPr>
        <p:spPr>
          <a:xfrm flipH="1">
            <a:off x="2483300" y="4365041"/>
            <a:ext cx="47226" cy="1239351"/>
          </a:xfrm>
          <a:prstGeom prst="straightConnector1">
            <a:avLst/>
          </a:prstGeom>
          <a:noFill/>
          <a:ln w="19050" cap="flat" cmpd="sng" algn="ctr">
            <a:solidFill>
              <a:srgbClr val="EE700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3452172" y="4318804"/>
            <a:ext cx="47226" cy="1239351"/>
          </a:xfrm>
          <a:prstGeom prst="straightConnector1">
            <a:avLst/>
          </a:prstGeom>
          <a:noFill/>
          <a:ln w="19050" cap="flat" cmpd="sng" algn="ctr">
            <a:solidFill>
              <a:srgbClr val="EE700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H="1">
            <a:off x="4252065" y="4290023"/>
            <a:ext cx="47226" cy="1239351"/>
          </a:xfrm>
          <a:prstGeom prst="straightConnector1">
            <a:avLst/>
          </a:prstGeom>
          <a:noFill/>
          <a:ln w="19050" cap="flat" cmpd="sng" algn="ctr">
            <a:solidFill>
              <a:srgbClr val="EE700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>
          <a:xfrm flipH="1">
            <a:off x="4970361" y="4361519"/>
            <a:ext cx="47226" cy="1239351"/>
          </a:xfrm>
          <a:prstGeom prst="straightConnector1">
            <a:avLst/>
          </a:prstGeom>
          <a:noFill/>
          <a:ln w="19050" cap="flat" cmpd="sng" algn="ctr">
            <a:solidFill>
              <a:srgbClr val="EE700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55"/>
          <p:cNvCxnSpPr>
            <a:endCxn id="35" idx="3"/>
          </p:cNvCxnSpPr>
          <p:nvPr/>
        </p:nvCxnSpPr>
        <p:spPr>
          <a:xfrm>
            <a:off x="4210576" y="3450433"/>
            <a:ext cx="55970" cy="498462"/>
          </a:xfrm>
          <a:prstGeom prst="straightConnector1">
            <a:avLst/>
          </a:prstGeom>
          <a:noFill/>
          <a:ln w="19050" cap="flat" cmpd="sng" algn="ctr">
            <a:solidFill>
              <a:srgbClr val="EE700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>
            <a:off x="4667431" y="3441693"/>
            <a:ext cx="142647" cy="515336"/>
          </a:xfrm>
          <a:prstGeom prst="straightConnector1">
            <a:avLst/>
          </a:prstGeom>
          <a:noFill/>
          <a:ln w="19050" cap="flat" cmpd="sng" algn="ctr">
            <a:solidFill>
              <a:srgbClr val="EE700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Straight Arrow Connector 57"/>
          <p:cNvCxnSpPr/>
          <p:nvPr/>
        </p:nvCxnSpPr>
        <p:spPr>
          <a:xfrm>
            <a:off x="4839543" y="3412816"/>
            <a:ext cx="722169" cy="562092"/>
          </a:xfrm>
          <a:prstGeom prst="straightConnector1">
            <a:avLst/>
          </a:prstGeom>
          <a:noFill/>
          <a:ln w="19050" cap="flat" cmpd="sng" algn="ctr">
            <a:solidFill>
              <a:srgbClr val="EE700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663193" y="3516903"/>
            <a:ext cx="3507670" cy="482687"/>
          </a:xfrm>
          <a:prstGeom prst="rect">
            <a:avLst/>
          </a:prstGeom>
          <a:solidFill>
            <a:srgbClr val="D5393D">
              <a:lumMod val="50000"/>
            </a:srgbClr>
          </a:solidFill>
          <a:ln w="12700" cap="flat" cmpd="sng" algn="ctr">
            <a:solidFill>
              <a:srgbClr val="40BAD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iAgent library (Java/Python)</a:t>
            </a:r>
          </a:p>
        </p:txBody>
      </p:sp>
      <p:sp>
        <p:nvSpPr>
          <p:cNvPr id="60" name="Snip and Round Single Corner Rectangle 59"/>
          <p:cNvSpPr/>
          <p:nvPr/>
        </p:nvSpPr>
        <p:spPr>
          <a:xfrm>
            <a:off x="10755480" y="1027610"/>
            <a:ext cx="1401776" cy="732492"/>
          </a:xfrm>
          <a:prstGeom prst="snipRoundRect">
            <a:avLst/>
          </a:prstGeom>
          <a:gradFill rotWithShape="1">
            <a:gsLst>
              <a:gs pos="0">
                <a:srgbClr val="90BB23">
                  <a:satMod val="103000"/>
                  <a:lumMod val="102000"/>
                  <a:tint val="94000"/>
                </a:srgbClr>
              </a:gs>
              <a:gs pos="50000">
                <a:srgbClr val="90BB23">
                  <a:satMod val="110000"/>
                  <a:lumMod val="100000"/>
                  <a:shade val="100000"/>
                </a:srgbClr>
              </a:gs>
              <a:gs pos="100000">
                <a:srgbClr val="90BB2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cs typeface="+mn-cs"/>
              </a:rPr>
              <a:t>User developed Bus Plugin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721936" y="102747"/>
            <a:ext cx="1415836" cy="812201"/>
          </a:xfrm>
          <a:prstGeom prst="roundRect">
            <a:avLst/>
          </a:prstGeom>
          <a:gradFill rotWithShape="1">
            <a:gsLst>
              <a:gs pos="0">
                <a:srgbClr val="90BB23">
                  <a:satMod val="103000"/>
                  <a:lumMod val="102000"/>
                  <a:tint val="94000"/>
                </a:srgbClr>
              </a:gs>
              <a:gs pos="50000">
                <a:srgbClr val="90BB23">
                  <a:satMod val="110000"/>
                  <a:lumMod val="100000"/>
                  <a:shade val="100000"/>
                </a:srgbClr>
              </a:gs>
              <a:gs pos="100000">
                <a:srgbClr val="90BB2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cs typeface="+mn-cs"/>
              </a:rPr>
              <a:t>User developed edge App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7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</TotalTime>
  <Words>266</Words>
  <Application>Microsoft Office PowerPoint</Application>
  <PresentationFormat>Widescreen</PresentationFormat>
  <Paragraphs>61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Intel Clear Light</vt:lpstr>
      <vt:lpstr>宋体</vt:lpstr>
      <vt:lpstr>微软雅黑 Light</vt:lpstr>
      <vt:lpstr>Arial</vt:lpstr>
      <vt:lpstr>Calibri</vt:lpstr>
      <vt:lpstr>Century Gothic</vt:lpstr>
      <vt:lpstr>Office Theme</vt:lpstr>
      <vt:lpstr>Intel Device Resource Management Library  Idea2Reality</vt:lpstr>
      <vt:lpstr>The device connectivity issue is a critical problem for the growth of the industrial IoT</vt:lpstr>
      <vt:lpstr>Redistributable Plugin solution for ecosystem to create, share and reuse implementation of industrial protocols</vt:lpstr>
      <vt:lpstr>Key Design Concept</vt:lpstr>
      <vt:lpstr>Software Architecture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Xin</dc:creator>
  <cp:keywords>CTPClassification=CTP_NWR:VisualMarkings=</cp:keywords>
  <cp:lastModifiedBy>Wang, Xin</cp:lastModifiedBy>
  <cp:revision>534</cp:revision>
  <dcterms:created xsi:type="dcterms:W3CDTF">2016-06-04T10:01:04Z</dcterms:created>
  <dcterms:modified xsi:type="dcterms:W3CDTF">2018-02-22T09:20:53Z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97b0ecf5-f574-411d-a2c3-ee6da339992c</vt:lpwstr>
  </property>
  <property fmtid="{D5CDD505-2E9C-101B-9397-08002B2CF9AE}" pid="3" name="CTP_TimeStamp">
    <vt:lpwstr>2017-11-29 00:26:20Z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