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4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-17780" y="3028315"/>
            <a:ext cx="12225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从</a:t>
            </a:r>
            <a:r>
              <a:rPr lang="en-US" altLang="zh-C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TCGA</a:t>
            </a:r>
            <a:r>
              <a:rPr lang="zh-CN" alt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到</a:t>
            </a:r>
            <a:r>
              <a:rPr lang="en-US" altLang="zh-C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-简" panose="02000000000000000000" charset="-122"/>
                <a:ea typeface="黑体-简" panose="02000000000000000000" charset="-122"/>
              </a:rPr>
              <a:t>IC50</a:t>
            </a:r>
            <a:endParaRPr lang="en-US" altLang="zh-C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257937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宋体" charset="0"/>
              </a:rPr>
              <a:t>*.fa &amp; *.pep</a:t>
            </a:r>
            <a:endParaRPr lang="en-US" altLang="zh-CN" sz="3400" b="1">
              <a:latin typeface="Trebuchet MS" panose="020B0603020202020204" charset="0"/>
              <a:ea typeface="宋体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8"/>
          <p:cNvPicPr>
            <a:picLocks noChangeAspect="1"/>
          </p:cNvPicPr>
          <p:nvPr/>
        </p:nvPicPr>
        <p:blipFill>
          <a:blip r:embed="rId1"/>
          <a:srcRect b="48207"/>
          <a:stretch>
            <a:fillRect/>
          </a:stretch>
        </p:blipFill>
        <p:spPr>
          <a:xfrm>
            <a:off x="338455" y="1280795"/>
            <a:ext cx="3879215" cy="5209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0750" y="3244850"/>
            <a:ext cx="429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awk 'NR%2==0' "$i-n.fa" &gt;&gt; </a:t>
            </a:r>
            <a:r>
              <a:rPr lang="en-US" altLang="zh-CN"/>
              <a:t>[output_dir]</a:t>
            </a:r>
            <a:endParaRPr lang="en-US" altLang="zh-CN"/>
          </a:p>
        </p:txBody>
      </p:sp>
      <p:pic>
        <p:nvPicPr>
          <p:cNvPr id="7" name="图片 6" descr="9"/>
          <p:cNvPicPr>
            <a:picLocks noChangeAspect="1"/>
          </p:cNvPicPr>
          <p:nvPr/>
        </p:nvPicPr>
        <p:blipFill>
          <a:blip r:embed="rId2"/>
          <a:srcRect b="47471"/>
          <a:stretch>
            <a:fillRect/>
          </a:stretch>
        </p:blipFill>
        <p:spPr>
          <a:xfrm>
            <a:off x="10165715" y="1280795"/>
            <a:ext cx="817245" cy="528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2367915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Nanum Brush Script" panose="03060600000000000000" charset="-128"/>
              </a:rPr>
              <a:t>IC50</a:t>
            </a:r>
            <a:r>
              <a:rPr lang="zh-CN" altLang="en-US" sz="3400" b="1">
                <a:latin typeface="Trebuchet MS" panose="020B0603020202020204" charset="0"/>
                <a:ea typeface="Nanum Brush Script" panose="03060600000000000000" charset="-128"/>
              </a:rPr>
              <a:t>预测值</a:t>
            </a:r>
            <a:endParaRPr lang="zh-CN" altLang="en-US" sz="3400" b="1">
              <a:latin typeface="Trebuchet MS" panose="020B0603020202020204" charset="0"/>
              <a:ea typeface="Nanum Brush Script" panose="03060600000000000000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rcRect b="32306"/>
          <a:stretch>
            <a:fillRect/>
          </a:stretch>
        </p:blipFill>
        <p:spPr>
          <a:xfrm>
            <a:off x="544830" y="1206500"/>
            <a:ext cx="1955800" cy="5382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0350" y="1824355"/>
            <a:ext cx="277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原始变异数据量：</a:t>
            </a:r>
            <a:r>
              <a:rPr lang="en-US" altLang="zh-CN"/>
              <a:t>213150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40350" y="2893695"/>
            <a:ext cx="3937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用于预测并产生的</a:t>
            </a:r>
            <a:r>
              <a:rPr lang="en-US" altLang="zh-CN"/>
              <a:t>IC50</a:t>
            </a:r>
            <a:r>
              <a:rPr lang="zh-CN" altLang="en-US"/>
              <a:t>数量：</a:t>
            </a:r>
            <a:r>
              <a:rPr lang="en-US" altLang="zh-CN"/>
              <a:t>582321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191008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400" b="1">
                <a:latin typeface="Trebuchet MS" panose="020B0603020202020204" charset="0"/>
                <a:ea typeface="Nanum Brush Script" panose="03060600000000000000" charset="-128"/>
              </a:rPr>
              <a:t>遗留问题</a:t>
            </a:r>
            <a:endParaRPr lang="zh-CN" altLang="en-US" sz="3400" b="1">
              <a:latin typeface="Trebuchet MS" panose="020B0603020202020204" charset="0"/>
              <a:ea typeface="Nanum Brush Script" panose="03060600000000000000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8455" y="2452370"/>
            <a:ext cx="3211830" cy="1918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只能对错译的多肽进行翻译</a:t>
            </a:r>
            <a:endParaRPr lang="en-US" altLang="zh-CN"/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HLA</a:t>
            </a:r>
            <a:r>
              <a:rPr lang="zh-CN" altLang="en-US"/>
              <a:t>分型如何选取</a:t>
            </a:r>
            <a:endParaRPr lang="zh-CN" altLang="en-US"/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机器学习预测算法如何训练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192151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Nanum Brush Script" panose="03060600000000000000" charset="-128"/>
              </a:rPr>
              <a:t>gdc-scan</a:t>
            </a:r>
            <a:endParaRPr lang="en-US" altLang="zh-CN" sz="3400" b="1">
              <a:latin typeface="Trebuchet MS" panose="020B0603020202020204" charset="0"/>
              <a:ea typeface="Nanum Brush Script" panose="03060600000000000000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1845" y="2244725"/>
            <a:ext cx="13188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TCGA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6845" y="2244725"/>
            <a:ext cx="1197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*.maf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3145" y="1981835"/>
            <a:ext cx="1471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gdc-scan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5546090" y="1981835"/>
            <a:ext cx="1272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maf2vcf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7178040" y="2276475"/>
            <a:ext cx="10407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*.vcf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84870" y="1981200"/>
            <a:ext cx="1957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/>
              <a:t>ensembl-vep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10711815" y="2244725"/>
            <a:ext cx="10407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*.vcf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07935" y="3760470"/>
            <a:ext cx="346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/>
              <a:t>pvac-seq </a:t>
            </a:r>
            <a:endParaRPr lang="en-US" altLang="zh-CN" sz="2400"/>
          </a:p>
          <a:p>
            <a:pPr algn="ctr"/>
            <a:r>
              <a:rPr lang="en-US" altLang="zh-CN" sz="2400"/>
              <a:t>(generate_protein_fasta)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5989320" y="4590415"/>
            <a:ext cx="829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*.fa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45230" y="4295775"/>
            <a:ext cx="1990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MHCnuggets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2436495" y="4590415"/>
            <a:ext cx="1056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IC50</a:t>
            </a:r>
            <a:endParaRPr lang="en-US" altLang="zh-C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110740" y="2441575"/>
            <a:ext cx="1856105" cy="25082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187315" y="2442210"/>
            <a:ext cx="1990725" cy="2514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3492500" y="4756150"/>
            <a:ext cx="2496820" cy="2514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8214995" y="2442210"/>
            <a:ext cx="2496820" cy="2514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上箭头 23"/>
          <p:cNvSpPr/>
          <p:nvPr/>
        </p:nvSpPr>
        <p:spPr>
          <a:xfrm rot="16200000">
            <a:off x="7764145" y="1854200"/>
            <a:ext cx="2751455" cy="4642485"/>
          </a:xfrm>
          <a:prstGeom prst="bentUpArrow">
            <a:avLst>
              <a:gd name="adj1" fmla="val 7679"/>
              <a:gd name="adj2" fmla="val 25000"/>
              <a:gd name="adj3" fmla="val 25000"/>
            </a:avLst>
          </a:prstGeom>
          <a:solidFill>
            <a:srgbClr val="C00000"/>
          </a:solidFill>
          <a:ln w="28575" cmpd="sng">
            <a:solidFill>
              <a:srgbClr val="C00000"/>
            </a:solidFill>
            <a:prstDash val="solid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192151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Nanum Brush Script" panose="03060600000000000000" charset="-128"/>
              </a:rPr>
              <a:t>gdc-scan</a:t>
            </a:r>
            <a:endParaRPr lang="en-US" altLang="zh-CN" sz="3400" b="1">
              <a:latin typeface="Trebuchet MS" panose="020B0603020202020204" charset="0"/>
              <a:ea typeface="Nanum Brush Script" panose="03060600000000000000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8455" y="1392555"/>
            <a:ext cx="285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用途：从</a:t>
            </a:r>
            <a:r>
              <a:rPr lang="en-US" altLang="zh-CN"/>
              <a:t>TCGA</a:t>
            </a:r>
            <a:r>
              <a:rPr lang="zh-CN" altLang="en-US"/>
              <a:t>上爬取数据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8455" y="2153285"/>
            <a:ext cx="7160895" cy="12528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用法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程序调用</a:t>
            </a:r>
            <a:r>
              <a:rPr lang="en-US" altLang="zh-CN"/>
              <a:t>TCGA</a:t>
            </a:r>
            <a:r>
              <a:rPr lang="zh-CN" altLang="en-US"/>
              <a:t>在官网上给出的</a:t>
            </a:r>
            <a:r>
              <a:rPr lang="en-US" altLang="zh-CN"/>
              <a:t>portal</a:t>
            </a:r>
            <a:r>
              <a:rPr lang="zh-CN" altLang="en-US"/>
              <a:t>的地址，直接进行数据爬取。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只能爬取</a:t>
            </a:r>
            <a:r>
              <a:rPr lang="en-US" altLang="zh-CN"/>
              <a:t>public</a:t>
            </a:r>
            <a:r>
              <a:rPr lang="zh-CN" altLang="en-US"/>
              <a:t>权限的文档。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41715" y="1392555"/>
            <a:ext cx="2061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gdc-scan</a:t>
            </a:r>
            <a:r>
              <a:rPr lang="zh-CN" altLang="en-US"/>
              <a:t>指令集：</a:t>
            </a:r>
            <a:endParaRPr lang="zh-CN" altLang="en-US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8555" y="1905635"/>
            <a:ext cx="1828800" cy="3289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455" y="4137660"/>
            <a:ext cx="4458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爬取</a:t>
            </a:r>
            <a:r>
              <a:rPr lang="en-US" altLang="zh-CN"/>
              <a:t>TCGA</a:t>
            </a:r>
            <a:r>
              <a:rPr lang="zh-CN" altLang="en-US"/>
              <a:t>上所有与胃癌有关数据的指令：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8455" y="4826635"/>
            <a:ext cx="8095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python gdc-scan.py files download --format MAF --project TCGA-</a:t>
            </a:r>
            <a:r>
              <a:rPr lang="en-US" altLang="zh-CN"/>
              <a:t>STAD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1288415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Nanum Brush Script" panose="03060600000000000000" charset="-128"/>
              </a:rPr>
              <a:t>*.maf</a:t>
            </a:r>
            <a:endParaRPr lang="en-US" altLang="zh-CN" sz="3400" b="1">
              <a:latin typeface="Trebuchet MS" panose="020B0603020202020204" charset="0"/>
              <a:ea typeface="Nanum Brush Script" panose="03060600000000000000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8455" y="149733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爬取得到的</a:t>
            </a:r>
            <a:r>
              <a:rPr lang="zh-CN" altLang="en-US"/>
              <a:t>数据如下</a:t>
            </a:r>
            <a:endParaRPr lang="zh-CN" altLang="en-US"/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948180"/>
            <a:ext cx="6617335" cy="9906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541145" y="1865630"/>
            <a:ext cx="1142365" cy="11163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8" idx="2"/>
            <a:endCxn id="10" idx="1"/>
          </p:cNvCxnSpPr>
          <p:nvPr/>
        </p:nvCxnSpPr>
        <p:spPr>
          <a:xfrm rot="5400000" flipH="1" flipV="1">
            <a:off x="4498023" y="176848"/>
            <a:ext cx="419735" cy="5190490"/>
          </a:xfrm>
          <a:prstGeom prst="bentConnector4">
            <a:avLst>
              <a:gd name="adj1" fmla="val -30711"/>
              <a:gd name="adj2" fmla="val 95241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03135" y="1962785"/>
            <a:ext cx="4218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TCGA</a:t>
            </a:r>
            <a:r>
              <a:rPr lang="zh-CN" altLang="en-US"/>
              <a:t>采用了四种寻找</a:t>
            </a:r>
            <a:r>
              <a:rPr lang="en-US" altLang="zh-CN"/>
              <a:t>somatic mutation (</a:t>
            </a:r>
            <a:r>
              <a:rPr lang="zh-CN" altLang="en-US"/>
              <a:t>体细胞突变</a:t>
            </a:r>
            <a:r>
              <a:rPr lang="en-US" altLang="zh-CN"/>
              <a:t>) </a:t>
            </a:r>
            <a:r>
              <a:rPr lang="zh-CN" altLang="en-US"/>
              <a:t>的软件，对应四种不同的算法和统计模型，</a:t>
            </a:r>
            <a:r>
              <a:rPr lang="zh-CN" altLang="en-US"/>
              <a:t>每种结果都不尽相同，因此下载下来共有四种文件。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8455" y="3794125"/>
            <a:ext cx="661733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maf</a:t>
            </a:r>
            <a:r>
              <a:rPr lang="zh-CN" altLang="en-US"/>
              <a:t>文件是用Mutation Annotation格式创建的文本文件，用于描述说明设备捕捉到的细胞变化。通常是先通过仪器对样本直接测序，然后经过分析</a:t>
            </a:r>
            <a:r>
              <a:rPr lang="en-US" altLang="zh-CN"/>
              <a:t>(muse,mutect,somaticsniper,varscan)</a:t>
            </a:r>
            <a:r>
              <a:rPr lang="zh-CN" altLang="en-US"/>
              <a:t>得到的关于细胞变异的原始数据。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1804035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Nanum Brush Script" panose="03060600000000000000" charset="-128"/>
              </a:rPr>
              <a:t>maf2vcf</a:t>
            </a:r>
            <a:endParaRPr lang="en-US" altLang="zh-CN" sz="3400" b="1">
              <a:latin typeface="Trebuchet MS" panose="020B0603020202020204" charset="0"/>
              <a:ea typeface="Nanum Brush Script" panose="03060600000000000000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8455" y="1641475"/>
            <a:ext cx="4759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用途：将上一步所得的</a:t>
            </a:r>
            <a:r>
              <a:rPr lang="en-US" altLang="zh-CN"/>
              <a:t>maf</a:t>
            </a:r>
            <a:r>
              <a:rPr lang="zh-CN" altLang="en-US"/>
              <a:t>文件转化为</a:t>
            </a:r>
            <a:r>
              <a:rPr lang="en-US" altLang="zh-CN"/>
              <a:t>vcf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8455" y="2284730"/>
            <a:ext cx="6597650" cy="8655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用法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perl maf2vcf.pl --input-maf [input_dir] --output-maf [output_dir]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8455" y="3664585"/>
            <a:ext cx="9102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使用前删除</a:t>
            </a:r>
            <a:r>
              <a:rPr lang="en-US" altLang="zh-CN"/>
              <a:t>maf</a:t>
            </a:r>
            <a:r>
              <a:rPr lang="zh-CN" altLang="en-US"/>
              <a:t>文件中各样本的代号，使得生成的</a:t>
            </a:r>
            <a:r>
              <a:rPr lang="en-US" altLang="zh-CN"/>
              <a:t>vcf</a:t>
            </a:r>
            <a:r>
              <a:rPr lang="zh-CN" altLang="en-US"/>
              <a:t>文件数据更集中，便于进一步操作。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8455" y="4399915"/>
            <a:ext cx="608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过程中需要用到</a:t>
            </a:r>
            <a:r>
              <a:rPr lang="en-US" altLang="zh-CN"/>
              <a:t>GRCh38</a:t>
            </a:r>
            <a:r>
              <a:rPr lang="zh-CN" altLang="en-US"/>
              <a:t>作为后台数据库，进行数据比对。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113665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Nanum Brush Script" panose="03060600000000000000" charset="-128"/>
              </a:rPr>
              <a:t>*.</a:t>
            </a:r>
            <a:r>
              <a:rPr lang="en-US" altLang="zh-CN" sz="3400" b="1">
                <a:latin typeface="Trebuchet MS" panose="020B0603020202020204" charset="0"/>
                <a:ea typeface="宋体" charset="0"/>
              </a:rPr>
              <a:t>vcf</a:t>
            </a:r>
            <a:endParaRPr lang="zh-CN" altLang="en-US" sz="3400" b="1">
              <a:latin typeface="Trebuchet MS" panose="020B0603020202020204" charset="0"/>
              <a:ea typeface="宋体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8455" y="1337310"/>
            <a:ext cx="59289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VCF是用于描述SNP（单个碱基上的变异），INDEL（插入缺失标记）和SV（结构变异位点）结果的文本文件。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982470"/>
            <a:ext cx="6346825" cy="1903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7820" y="3971925"/>
            <a:ext cx="6347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Filter</a:t>
            </a:r>
            <a:r>
              <a:rPr lang="zh-CN" altLang="en-US"/>
              <a:t>即变异位点的可信度是否通过了置信阈值</a:t>
            </a:r>
            <a:r>
              <a:rPr lang="zh-CN" altLang="en-US"/>
              <a:t>。无论你用什么方法对变异位点进行过滤，过滤完了之后，在FILTER一栏都会留下过滤记录，如果是通过了过滤标准，那么这些通过标准的好的变异位点的FILTER一栏就会注释一个PASS，如果没有通过过滤，就会在FILTER这一栏提示除了PASS的其他信息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51015" y="1337310"/>
            <a:ext cx="45472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GT： 表示这个样本的基因型，对于一个二倍体生物，GT值表示的是这个样本在这个位点所携带的两个等位基因。0表示跟REF一样；1表示表示跟ALT一样；2表示第二个ALT。当只有一个ALT 等位基因的时候，0/0表示纯和且跟REF一致；0/1表示杂合，两个allele一个是ALT一个是REF；1/1表示纯和且都为ALT。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51015" y="3810635"/>
            <a:ext cx="4547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AD： 对应两个以逗号隔开的值，这两个值分别表示覆盖到REF和ALT碱基的reads数，相当于支持REF和支持ALT的测序深度。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51015" y="4866005"/>
            <a:ext cx="45472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DP： 覆盖到这个位点的总的reads数量，相当于这个位点的深度（并不是多有的reads数量，而是大概一定质量值要求的reads数）。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275590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Nanum Brush Script" panose="03060600000000000000" charset="-128"/>
              </a:rPr>
              <a:t>ensembl-vep</a:t>
            </a:r>
            <a:endParaRPr lang="en-US" altLang="zh-CN" sz="3400" b="1">
              <a:latin typeface="Trebuchet MS" panose="020B0603020202020204" charset="0"/>
              <a:ea typeface="Nanum Brush Script" panose="03060600000000000000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8455" y="1378585"/>
            <a:ext cx="5726430" cy="24441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70000"/>
              </a:lnSpc>
            </a:pPr>
            <a:r>
              <a:rPr lang="zh-CN" altLang="en-US"/>
              <a:t>作用：对变异结果的</a:t>
            </a:r>
            <a:r>
              <a:rPr lang="zh-CN" altLang="en-US"/>
              <a:t>预测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变异对基因和转录</a:t>
            </a:r>
            <a:r>
              <a:rPr lang="zh-CN" altLang="en-US"/>
              <a:t>的影响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变异位置确定（转录区上游、编码区、非编码区等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变异对翻译过程</a:t>
            </a:r>
            <a:r>
              <a:rPr lang="zh-CN" altLang="en-US"/>
              <a:t>的影响（终止翻译、错译、移码</a:t>
            </a:r>
            <a:r>
              <a:rPr lang="zh-CN" altLang="en-US"/>
              <a:t>等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变异对蛋白质的影响（保守性</a:t>
            </a:r>
            <a:r>
              <a:rPr lang="zh-CN" altLang="en-US"/>
              <a:t>，三维结构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64885" y="1724660"/>
            <a:ext cx="544004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用</a:t>
            </a:r>
            <a:r>
              <a:rPr lang="en-US" altLang="zh-CN"/>
              <a:t>ensembl-vep</a:t>
            </a:r>
            <a:r>
              <a:rPr lang="zh-CN" altLang="en-US"/>
              <a:t>对之前得到的</a:t>
            </a:r>
            <a:r>
              <a:rPr lang="en-US" altLang="zh-CN"/>
              <a:t>vcf</a:t>
            </a:r>
            <a:r>
              <a:rPr lang="zh-CN" altLang="en-US"/>
              <a:t>文件进行处理，主要用到</a:t>
            </a:r>
            <a:r>
              <a:rPr lang="en-US" altLang="zh-CN"/>
              <a:t>downstream</a:t>
            </a:r>
            <a:r>
              <a:rPr lang="zh-CN" altLang="en-US"/>
              <a:t>和</a:t>
            </a:r>
            <a:r>
              <a:rPr lang="en-US" altLang="zh-CN"/>
              <a:t>wildtype</a:t>
            </a:r>
            <a:r>
              <a:rPr lang="zh-CN" altLang="en-US"/>
              <a:t>这两个插件。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之前的</a:t>
            </a:r>
            <a:r>
              <a:rPr lang="en-US" altLang="zh-CN"/>
              <a:t>vcf</a:t>
            </a:r>
            <a:r>
              <a:rPr lang="zh-CN" altLang="en-US"/>
              <a:t>文件是没有</a:t>
            </a:r>
            <a:r>
              <a:rPr lang="en-US" altLang="zh-CN"/>
              <a:t>INFO</a:t>
            </a:r>
            <a:r>
              <a:rPr lang="zh-CN" altLang="en-US"/>
              <a:t>这一列的信息，通过利用</a:t>
            </a:r>
            <a:r>
              <a:rPr lang="en-US" altLang="zh-CN"/>
              <a:t>ensembl-vep</a:t>
            </a:r>
            <a:r>
              <a:rPr lang="zh-CN" altLang="en-US"/>
              <a:t>可以补全这一列的信息，同时可以得到</a:t>
            </a:r>
            <a:r>
              <a:rPr lang="en-US" altLang="zh-CN"/>
              <a:t>DNA</a:t>
            </a:r>
            <a:r>
              <a:rPr lang="zh-CN" altLang="en-US"/>
              <a:t>变异点对应的原始多肽序列。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8455" y="4177030"/>
            <a:ext cx="654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过程中同样</a:t>
            </a:r>
            <a:r>
              <a:rPr lang="zh-CN" altLang="en-US"/>
              <a:t>需要用到</a:t>
            </a:r>
            <a:r>
              <a:rPr lang="en-US" altLang="zh-CN"/>
              <a:t>GRCh38</a:t>
            </a:r>
            <a:r>
              <a:rPr lang="zh-CN" altLang="en-US"/>
              <a:t>作为后台数据库，进行数据比对。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8455" y="4979035"/>
            <a:ext cx="1138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耗时较长，且程序与数据库连接不够稳定，最终采用将原始文件分割成多个小文件的方式得以全部通过此步骤。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8455" y="5572125"/>
            <a:ext cx="110604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./vep --cache -i </a:t>
            </a:r>
            <a:r>
              <a:rPr lang="en-US" altLang="zh-CN"/>
              <a:t>[input_dir]</a:t>
            </a:r>
            <a:r>
              <a:rPr lang="zh-CN" altLang="en-US"/>
              <a:t>  --format vcf  -o </a:t>
            </a:r>
            <a:r>
              <a:rPr lang="en-US" altLang="zh-CN"/>
              <a:t>[output_dir]</a:t>
            </a:r>
            <a:r>
              <a:rPr lang="zh-CN" altLang="en-US"/>
              <a:t>  --vcf --symbol --terms SO  --plugin Downstream --plugin Wildtype </a:t>
            </a:r>
            <a:r>
              <a:rPr lang="en-US" altLang="zh-CN"/>
              <a:t>{</a:t>
            </a:r>
            <a:r>
              <a:rPr lang="zh-CN" altLang="en-US"/>
              <a:t>--pick</a:t>
            </a:r>
            <a:r>
              <a:rPr lang="en-US" altLang="zh-CN"/>
              <a:t>}</a:t>
            </a:r>
            <a:r>
              <a:rPr lang="zh-CN" altLang="en-US"/>
              <a:t> </a:t>
            </a:r>
            <a:r>
              <a:rPr lang="en-US" altLang="zh-CN"/>
              <a:t>{</a:t>
            </a:r>
            <a:r>
              <a:rPr lang="zh-CN" altLang="en-US"/>
              <a:t>--no_stats</a:t>
            </a:r>
            <a:r>
              <a:rPr lang="en-US" altLang="zh-CN"/>
              <a:t>}</a:t>
            </a:r>
            <a:r>
              <a:rPr lang="zh-CN" altLang="en-US"/>
              <a:t> </a:t>
            </a:r>
            <a:r>
              <a:rPr lang="en-US" altLang="zh-CN"/>
              <a:t>{</a:t>
            </a:r>
            <a:r>
              <a:rPr lang="zh-CN" altLang="en-US"/>
              <a:t>--fork 4</a:t>
            </a: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113665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Nanum Brush Script" panose="03060600000000000000" charset="-128"/>
              </a:rPr>
              <a:t>*.vcf</a:t>
            </a:r>
            <a:endParaRPr lang="en-US" altLang="zh-CN" sz="3400" b="1">
              <a:latin typeface="Trebuchet MS" panose="020B0603020202020204" charset="0"/>
              <a:ea typeface="Nanum Brush Script" panose="03060600000000000000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8455" y="4839970"/>
            <a:ext cx="486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补全</a:t>
            </a:r>
            <a:r>
              <a:rPr lang="en-US" altLang="zh-CN"/>
              <a:t>INFO</a:t>
            </a:r>
            <a:r>
              <a:rPr lang="zh-CN" altLang="en-US"/>
              <a:t>信息后，即可产生所需的</a:t>
            </a:r>
            <a:r>
              <a:rPr lang="en-US" altLang="zh-CN"/>
              <a:t>fasta</a:t>
            </a:r>
            <a:r>
              <a:rPr lang="zh-CN" altLang="en-US"/>
              <a:t>文件。</a:t>
            </a: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2908935"/>
            <a:ext cx="11061065" cy="1039495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" y="1715770"/>
            <a:ext cx="11060430" cy="461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411480"/>
            <a:ext cx="4951095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400" b="1">
                <a:latin typeface="Trebuchet MS" panose="020B0603020202020204" charset="0"/>
                <a:ea typeface="Nanum Brush Script" panose="03060600000000000000" charset="-128"/>
              </a:rPr>
              <a:t>generate_protein_fasta</a:t>
            </a:r>
            <a:endParaRPr lang="en-US" altLang="zh-CN" sz="3400" b="1">
              <a:latin typeface="Trebuchet MS" panose="020B0603020202020204" charset="0"/>
              <a:ea typeface="Nanum Brush Script" panose="03060600000000000000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8455" y="1025525"/>
            <a:ext cx="11060430" cy="46355"/>
          </a:xfrm>
          <a:prstGeom prst="line">
            <a:avLst/>
          </a:prstGeom>
          <a:ln w="63500" cmpd="thickThin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185545"/>
            <a:ext cx="6279515" cy="4028440"/>
          </a:xfrm>
          <a:prstGeom prst="rect">
            <a:avLst/>
          </a:prstGeom>
        </p:spPr>
      </p:pic>
      <p:pic>
        <p:nvPicPr>
          <p:cNvPr id="5" name="图片 4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70" y="1185545"/>
            <a:ext cx="5518150" cy="4585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演示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黑体-简</vt:lpstr>
      <vt:lpstr>苹方-简</vt:lpstr>
      <vt:lpstr>Herculanum</vt:lpstr>
      <vt:lpstr>Nanum Brush Script</vt:lpstr>
      <vt:lpstr>Trebuchet MS</vt:lpstr>
      <vt:lpstr>娃娃体-繁</vt:lpstr>
      <vt:lpstr>行楷-繁</vt:lpstr>
      <vt:lpstr>隶变-繁</vt:lpstr>
      <vt:lpstr>楷体-繁</vt:lpstr>
      <vt:lpstr>华文黑体</vt:lpstr>
      <vt:lpstr>凌慧体-繁</vt:lpstr>
      <vt:lpstr>凌慧体-简</vt:lpstr>
      <vt:lpstr>Hei</vt:lpstr>
      <vt:lpstr>標楷體</vt:lpstr>
      <vt:lpstr>冬青黑体简体中文</vt:lpstr>
      <vt:lpstr>蘋果儷細宋</vt:lpstr>
      <vt:lpstr>行楷-简</vt:lpstr>
      <vt:lpstr>兰亭黑-繁</vt:lpstr>
      <vt:lpstr>Hiragino Sans CNS</vt:lpstr>
      <vt:lpstr>儷黑 Pro</vt:lpstr>
      <vt:lpstr>华文宋体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frank-lsy</dc:creator>
  <cp:lastModifiedBy>frank-lsy</cp:lastModifiedBy>
  <cp:revision>104</cp:revision>
  <dcterms:created xsi:type="dcterms:W3CDTF">2018-08-19T09:50:34Z</dcterms:created>
  <dcterms:modified xsi:type="dcterms:W3CDTF">2018-08-19T09:50:34Z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2052-1.2.3.312</vt:lpwstr>
  </property>
</Properties>
</file>