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7B35B-CEAB-43FC-9CE7-B4B3320A18E5}" v="7" dt="2021-04-19T08:06:22.090"/>
    <p1510:client id="{C9F9F033-6349-405B-9CA3-37877D71653C}" v="3" dt="2021-04-19T08:08:20.521"/>
    <p1510:client id="{DE8852D4-6DEA-8B7D-93C4-08EFAE6D59A7}" v="65" dt="2022-01-19T18:15:18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27" autoAdjust="0"/>
  </p:normalViewPr>
  <p:slideViewPr>
    <p:cSldViewPr snapToGrid="0" snapToObjects="1">
      <p:cViewPr varScale="1">
        <p:scale>
          <a:sx n="62" d="100"/>
          <a:sy n="62" d="100"/>
        </p:scale>
        <p:origin x="832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 dirty="0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 dirty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70738" y="2856067"/>
            <a:ext cx="2114653" cy="80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ZA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Divita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BUDDHOO - BISSOONDYAL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76255" y="1149068"/>
            <a:ext cx="1990045" cy="21724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ELT Approach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Business Intelligence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Delivery Mode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Warehousing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Modelling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Project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Energy Service Provider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Products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69393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546838" y="1266294"/>
            <a:ext cx="3729268" cy="3347836"/>
          </a:xfrm>
          <a:prstGeom prst="rect">
            <a:avLst/>
          </a:prstGeom>
          <a:noFill/>
        </p:spPr>
        <p:txBody>
          <a:bodyPr wrap="square" bIns="36000" rtlCol="0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 </a:t>
            </a:r>
            <a:r>
              <a:rPr lang="en-US" sz="1300" i="1" dirty="0">
                <a:cs typeface="Segoe UI Light" panose="020B0502040204020203" pitchFamily="34" charset="0"/>
              </a:rPr>
              <a:t>(Apr 2020 –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1100" dirty="0">
                <a:cs typeface="Segoe UI Light" panose="020B0502040204020203" pitchFamily="34" charset="0"/>
              </a:rPr>
              <a:t>Design and Implement BI solutions using ELT approach and Azure environment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BI Project Lead </a:t>
            </a:r>
            <a:r>
              <a:rPr lang="en-US" sz="1300" i="1" dirty="0">
                <a:cs typeface="Segoe UI Light" panose="020B0502040204020203" pitchFamily="34" charset="0"/>
              </a:rPr>
              <a:t>(Jul 2018 – Mar 2020)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>
                <a:cs typeface="Segoe UI Light" panose="020B0502040204020203" pitchFamily="34" charset="0"/>
              </a:rPr>
              <a:t>Project Lead for BI Projects. My role was to successfully deliver projects and manage stakeholder expectations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Senior Consultant </a:t>
            </a:r>
            <a:r>
              <a:rPr lang="en-US" sz="1300" i="1" dirty="0">
                <a:cs typeface="Segoe UI Light" panose="020B0502040204020203" pitchFamily="34" charset="0"/>
              </a:rPr>
              <a:t>(Jul 2008 – Jul 2018)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100" dirty="0">
                <a:cs typeface="Segoe UI Light" panose="020B0502040204020203" pitchFamily="34" charset="0"/>
              </a:rPr>
              <a:t>Team Lead for BI and ERP Projects. Designing and Implementing ERP and BI solutions using Sage Environment.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Selected project 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15957" y="3614203"/>
            <a:ext cx="2061512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b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Specialist</a:t>
            </a:r>
          </a:p>
          <a:p>
            <a:pPr defTabSz="540741">
              <a:spcAft>
                <a:spcPts val="600"/>
              </a:spcAft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540741">
              <a:spcAft>
                <a:spcPts val="600"/>
              </a:spcAft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Professional Background</a:t>
            </a:r>
          </a:p>
          <a:p>
            <a:pPr defTabSz="540741">
              <a:spcAft>
                <a:spcPts val="600"/>
              </a:spcAft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 Project Lead with more than 12 years of professional experience in the offshore and onshore projects.</a:t>
            </a:r>
          </a:p>
          <a:p>
            <a:pPr defTabSz="540741">
              <a:spcAft>
                <a:spcPts val="600"/>
              </a:spcAft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Acquired knowledge in working on high-impact ERP/BI projects beginning with requirements analysis till post Go-Live Support</a:t>
            </a:r>
          </a:p>
          <a:p>
            <a:pPr defTabSz="540741">
              <a:spcAft>
                <a:spcPts val="600"/>
              </a:spcAft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6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87550" y="429751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209542-AFB4-F44A-8191-EB1B8BA31570}"/>
              </a:ext>
            </a:extLst>
          </p:cNvPr>
          <p:cNvSpPr/>
          <p:nvPr/>
        </p:nvSpPr>
        <p:spPr>
          <a:xfrm>
            <a:off x="8354695" y="437670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</a:t>
            </a:r>
          </a:p>
        </p:txBody>
      </p:sp>
      <p:pic>
        <p:nvPicPr>
          <p:cNvPr id="34" name="Picture 33">
            <a:hlinkClick r:id="" action="ppaction://noaction"/>
            <a:extLst>
              <a:ext uri="{FF2B5EF4-FFF2-40B4-BE49-F238E27FC236}">
                <a16:creationId xmlns:a16="http://schemas.microsoft.com/office/drawing/2014/main" id="{DE0C1C98-9C69-5D42-B39F-571A396152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6971" y="4297516"/>
            <a:ext cx="688782" cy="6887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125" y="4373150"/>
            <a:ext cx="572770" cy="653442"/>
          </a:xfrm>
          <a:prstGeom prst="rect">
            <a:avLst/>
          </a:prstGeom>
        </p:spPr>
      </p:pic>
      <p:sp>
        <p:nvSpPr>
          <p:cNvPr id="37" name="Rectangle 13">
            <a:extLst>
              <a:ext uri="{FF2B5EF4-FFF2-40B4-BE49-F238E27FC236}">
                <a16:creationId xmlns:a16="http://schemas.microsoft.com/office/drawing/2014/main" id="{94E66821-23E6-B042-9B89-A3DA6501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407" y="4695488"/>
            <a:ext cx="2906166" cy="76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1100" dirty="0">
                <a:cs typeface="Segoe UI Light" panose="020B0502040204020203" pitchFamily="34" charset="0"/>
              </a:rPr>
              <a:t>AZ-900 Azure Fundamentals</a:t>
            </a: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1100" dirty="0">
                <a:cs typeface="Segoe UI Light" panose="020B0502040204020203" pitchFamily="34" charset="0"/>
              </a:rPr>
              <a:t>Project Management Professional (PMP)®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75C2B596-45E5-2E4B-8372-51174E9E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549" y="4611960"/>
            <a:ext cx="2795833" cy="10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rgbClr val="339933"/>
              </a:buClr>
            </a:pPr>
            <a:r>
              <a:rPr lang="en-US" sz="1100" dirty="0">
                <a:cs typeface="Segoe UI Light" panose="020B0502040204020203" pitchFamily="34" charset="0"/>
              </a:rPr>
              <a:t>MBA with Specialization in Marketing</a:t>
            </a:r>
          </a:p>
          <a:p>
            <a:pPr>
              <a:lnSpc>
                <a:spcPct val="105000"/>
              </a:lnSpc>
              <a:buClr>
                <a:srgbClr val="339933"/>
              </a:buClr>
            </a:pPr>
            <a:r>
              <a:rPr lang="en-US" sz="900" dirty="0">
                <a:cs typeface="Segoe UI Light" panose="020B0502040204020203" pitchFamily="34" charset="0"/>
              </a:rPr>
              <a:t>Open University of Mauritius, 2016</a:t>
            </a:r>
          </a:p>
          <a:p>
            <a:pPr>
              <a:lnSpc>
                <a:spcPct val="105000"/>
              </a:lnSpc>
              <a:buClr>
                <a:srgbClr val="339933"/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fontAlgn="base">
              <a:lnSpc>
                <a:spcPct val="105000"/>
              </a:lnSpc>
              <a:buClr>
                <a:srgbClr val="339933"/>
              </a:buClr>
            </a:pPr>
            <a:r>
              <a:rPr lang="en-US" sz="1100" dirty="0">
                <a:cs typeface="Segoe UI Light" panose="020B0502040204020203" pitchFamily="34" charset="0"/>
              </a:rPr>
              <a:t>BSc(Hons) Computer Science​</a:t>
            </a:r>
          </a:p>
          <a:p>
            <a:pPr fontAlgn="base">
              <a:lnSpc>
                <a:spcPct val="105000"/>
              </a:lnSpc>
              <a:buClr>
                <a:srgbClr val="339933"/>
              </a:buClr>
            </a:pPr>
            <a:r>
              <a:rPr lang="en-US" sz="900" dirty="0">
                <a:cs typeface="Segoe UI Light" panose="020B0502040204020203" pitchFamily="34" charset="0"/>
              </a:rPr>
              <a:t>University of Mauritius, 2008</a:t>
            </a:r>
          </a:p>
          <a:p>
            <a:pPr>
              <a:lnSpc>
                <a:spcPct val="105000"/>
              </a:lnSpc>
              <a:buClr>
                <a:srgbClr val="339933"/>
              </a:buClr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3355" y="1149068"/>
            <a:ext cx="1916265" cy="275658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VS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 Server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SSIS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SSAS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SSRS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Databricks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Analysis Services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Azure </a:t>
            </a:r>
            <a:r>
              <a:rPr lang="en-US" sz="1100" dirty="0" err="1">
                <a:cs typeface="Segoe UI Light" panose="020B0502040204020203" pitchFamily="34" charset="0"/>
              </a:rPr>
              <a:t>Devops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Jira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8D847B6-F01A-4A1C-B455-CCC5F7537F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3567" r="35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3612844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Data Transformation and Data Modelling for Finance and HR Module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Cross Team Communication (Onshore/Offshore) 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Client interactions at different development stages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Participated actively in Daily Scrum, Scrum of Scrum, Sprint Demo, Retro and Sprint Planning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Technical Team lead for Offshore Team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Business Analyst consultant – Worked on SFD document, Data modelling in Visio and mapping of source data to destination fields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Post delivery support using Jira platform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Onboarding of new joiners to the project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4731035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Data modelling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Databricks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Analysis Services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2964085" y="455768"/>
            <a:ext cx="4098566" cy="6489786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BI Project Lead for a Mining Company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Project Lead and Follow up through Production Plan, Budget Control, Change Control and Risks Monitoring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Data modelling and loading using SEI Data warehouse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Development of BI Reports and dashboards  with SEI / SI (Sage Intelligence)</a:t>
            </a:r>
            <a:endParaRPr lang="en-GB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500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Sage X3 Team Lead for a Pharmaceutical Company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Scope definition and Requirements gathering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Finance/Sales Technical and Functional consultant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GB" sz="1100" dirty="0">
                <a:cs typeface="Segoe UI Light" panose="020B0502040204020203" pitchFamily="34" charset="0"/>
              </a:rPr>
              <a:t>Customised Reports using Crystal Reports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GB" sz="1100" dirty="0">
                <a:cs typeface="Segoe UI Light" panose="020B0502040204020203" pitchFamily="34" charset="0"/>
              </a:rPr>
              <a:t>Key Users Training and Lead team for post go-live support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GB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BI Project Lead for a Pharmaceutical Company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Onsite presence with clients to define requirements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Installation and Configuration of SEI on client side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Technical solution Architect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Lead team to develop KPIs, Dashboards and Financial Reports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Training of technical and functional key users for SEI</a:t>
            </a: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7F74BD5-5F2F-4A05-8BF0-6BE7977A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255" y="825903"/>
            <a:ext cx="1990045" cy="21724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ERP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Business Intelligence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Reporting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ZA" sz="1100" dirty="0">
                <a:cs typeface="Segoe UI Light" panose="020B0502040204020203" pitchFamily="34" charset="0"/>
              </a:rPr>
              <a:t>Data Warehouse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I</a:t>
            </a:r>
            <a:r>
              <a:rPr lang="en-US" sz="1100" dirty="0" err="1">
                <a:cs typeface="Segoe UI Light" panose="020B0502040204020203" pitchFamily="34" charset="0"/>
              </a:rPr>
              <a:t>ntegration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SharePoint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Project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ZA" sz="1100" dirty="0">
                <a:cs typeface="Segoe UI Light" panose="020B0502040204020203" pitchFamily="34" charset="0"/>
              </a:rPr>
              <a:t>Mining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Energy Service Provider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ZA" sz="1100" dirty="0">
                <a:cs typeface="Segoe UI Light" panose="020B0502040204020203" pitchFamily="34" charset="0"/>
              </a:rPr>
              <a:t>Publishing Services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ZA" sz="1100" dirty="0">
                <a:cs typeface="Segoe UI Light" panose="020B0502040204020203" pitchFamily="34" charset="0"/>
              </a:rPr>
              <a:t>Shipping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Pharmaceutical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Finance and Audit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AC3EC-82DE-4B27-9C8B-1CB111A1942D}"/>
              </a:ext>
            </a:extLst>
          </p:cNvPr>
          <p:cNvSpPr/>
          <p:nvPr/>
        </p:nvSpPr>
        <p:spPr>
          <a:xfrm>
            <a:off x="7693935" y="485058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176F1D3-0BF9-4001-8887-2755C999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3355" y="825903"/>
            <a:ext cx="1723345" cy="37912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latin typeface="+mj-lt"/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SEI/ SI Sage BI tools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Microsoft Report Builder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OBIEE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QlikView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Crystal Reports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VB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 Server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PL/SQL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SSIS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SSAS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SSRS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824FF-627F-4251-AA21-26F3236AC9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0738" y="1659170"/>
            <a:ext cx="1866761" cy="21000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Specialized in development of BI Report and  Dashboard using Sage Enterprise Intelligence  (SEI) and ETL using SEI Data warehouse</a:t>
            </a:r>
          </a:p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469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E695A7-4395-41A3-A1E3-DB2554240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d11a5b08-3f9c-40aa-8989-1a2fbce2420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536</Words>
  <Application>Microsoft Office PowerPoint</Application>
  <PresentationFormat>Widescreen</PresentationFormat>
  <Paragraphs>134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11</cp:revision>
  <dcterms:created xsi:type="dcterms:W3CDTF">2017-10-09T12:57:56Z</dcterms:created>
  <dcterms:modified xsi:type="dcterms:W3CDTF">2022-01-19T18:15:19Z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  <property fmtid="{D5CDD505-2E9C-101B-9397-08002B2CF9AE}" pid="17" name="MSIP_Label_236020b0-6d69-48c1-9bb5-c586c1062b70_Enabled">
    <vt:lpwstr>True</vt:lpwstr>
  </property>
  <property fmtid="{D5CDD505-2E9C-101B-9397-08002B2CF9AE}" pid="18" name="MSIP_Label_236020b0-6d69-48c1-9bb5-c586c1062b70_SiteId">
    <vt:lpwstr>cf36141c-ddd7-45a7-b073-111f66d0b30c</vt:lpwstr>
  </property>
  <property fmtid="{D5CDD505-2E9C-101B-9397-08002B2CF9AE}" pid="19" name="MSIP_Label_236020b0-6d69-48c1-9bb5-c586c1062b70_Owner">
    <vt:lpwstr>baptiste.behuret@avanade.com</vt:lpwstr>
  </property>
  <property fmtid="{D5CDD505-2E9C-101B-9397-08002B2CF9AE}" pid="20" name="MSIP_Label_236020b0-6d69-48c1-9bb5-c586c1062b70_SetDate">
    <vt:lpwstr>2019-07-04T11:53:41.9000785Z</vt:lpwstr>
  </property>
  <property fmtid="{D5CDD505-2E9C-101B-9397-08002B2CF9AE}" pid="21" name="MSIP_Label_236020b0-6d69-48c1-9bb5-c586c1062b70_Name">
    <vt:lpwstr>Confidential</vt:lpwstr>
  </property>
  <property fmtid="{D5CDD505-2E9C-101B-9397-08002B2CF9AE}" pid="22" name="MSIP_Label_236020b0-6d69-48c1-9bb5-c586c1062b70_Application">
    <vt:lpwstr>Microsoft Azure Information Protection</vt:lpwstr>
  </property>
  <property fmtid="{D5CDD505-2E9C-101B-9397-08002B2CF9AE}" pid="23" name="MSIP_Label_236020b0-6d69-48c1-9bb5-c586c1062b70_ActionId">
    <vt:lpwstr>539a3fd0-7de3-40fb-9dbb-13b5d9998eef</vt:lpwstr>
  </property>
  <property fmtid="{D5CDD505-2E9C-101B-9397-08002B2CF9AE}" pid="24" name="MSIP_Label_236020b0-6d69-48c1-9bb5-c586c1062b70_Extended_MSFT_Method">
    <vt:lpwstr>Automatic</vt:lpwstr>
  </property>
  <property fmtid="{D5CDD505-2E9C-101B-9397-08002B2CF9AE}" pid="25" name="MSIP_Label_5fae8262-b78e-4366-8929-a5d6aac95320_Enabled">
    <vt:lpwstr>True</vt:lpwstr>
  </property>
  <property fmtid="{D5CDD505-2E9C-101B-9397-08002B2CF9AE}" pid="26" name="MSIP_Label_5fae8262-b78e-4366-8929-a5d6aac95320_SiteId">
    <vt:lpwstr>cf36141c-ddd7-45a7-b073-111f66d0b30c</vt:lpwstr>
  </property>
  <property fmtid="{D5CDD505-2E9C-101B-9397-08002B2CF9AE}" pid="27" name="MSIP_Label_5fae8262-b78e-4366-8929-a5d6aac95320_Owner">
    <vt:lpwstr>baptiste.behuret@avanade.com</vt:lpwstr>
  </property>
  <property fmtid="{D5CDD505-2E9C-101B-9397-08002B2CF9AE}" pid="28" name="MSIP_Label_5fae8262-b78e-4366-8929-a5d6aac95320_SetDate">
    <vt:lpwstr>2019-07-04T11:53:41.9000785Z</vt:lpwstr>
  </property>
  <property fmtid="{D5CDD505-2E9C-101B-9397-08002B2CF9AE}" pid="29" name="MSIP_Label_5fae8262-b78e-4366-8929-a5d6aac95320_Name">
    <vt:lpwstr>Recipients Have Full Control</vt:lpwstr>
  </property>
  <property fmtid="{D5CDD505-2E9C-101B-9397-08002B2CF9AE}" pid="30" name="MSIP_Label_5fae8262-b78e-4366-8929-a5d6aac95320_Application">
    <vt:lpwstr>Microsoft Azure Information Protection</vt:lpwstr>
  </property>
  <property fmtid="{D5CDD505-2E9C-101B-9397-08002B2CF9AE}" pid="31" name="MSIP_Label_5fae8262-b78e-4366-8929-a5d6aac95320_ActionId">
    <vt:lpwstr>539a3fd0-7de3-40fb-9dbb-13b5d9998eef</vt:lpwstr>
  </property>
  <property fmtid="{D5CDD505-2E9C-101B-9397-08002B2CF9AE}" pid="32" name="MSIP_Label_5fae8262-b78e-4366-8929-a5d6aac95320_Parent">
    <vt:lpwstr>236020b0-6d69-48c1-9bb5-c586c1062b70</vt:lpwstr>
  </property>
  <property fmtid="{D5CDD505-2E9C-101B-9397-08002B2CF9AE}" pid="33" name="MSIP_Label_5fae8262-b78e-4366-8929-a5d6aac95320_Extended_MSFT_Method">
    <vt:lpwstr>Automatic</vt:lpwstr>
  </property>
</Properties>
</file>