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76" r:id="rId4"/>
    <p:sldMasterId id="2147483887" r:id="rId5"/>
  </p:sldMasterIdLst>
  <p:notesMasterIdLst>
    <p:notesMasterId r:id="rId9"/>
  </p:notesMasterIdLst>
  <p:sldIdLst>
    <p:sldId id="282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3C14"/>
    <a:srgbClr val="890078"/>
    <a:srgbClr val="970032"/>
    <a:srgbClr val="C80000"/>
    <a:srgbClr val="FFB414"/>
    <a:srgbClr val="FF5800"/>
    <a:srgbClr val="D9D9D9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EA56F-F71F-400E-9DE4-DE750DFBB9C3}" v="13" dt="2022-11-09T11:15:16.202"/>
    <p1510:client id="{38A26A2D-51D0-45A9-8EC2-370C1B93D119}" v="2" dt="2020-06-29T12:37:02.083"/>
    <p1510:client id="{51B7C14E-ADC4-4A4B-8B5A-055A57C8BC2E}" v="299" dt="2021-06-11T12:37:15.935"/>
    <p1510:client id="{581C9B1C-0CB5-41CD-8568-E05DF9F7DD0F}" v="5" dt="2020-06-26T12:57:52.530"/>
    <p1510:client id="{606D7903-35CE-4E48-A007-8C3DE7487A09}" v="44" dt="2020-06-26T13:00:38.103"/>
    <p1510:client id="{67879226-99FA-4563-9074-FCD140CE91BC}" v="27" dt="2020-02-28T11:12:30.793"/>
    <p1510:client id="{71073CBE-3521-492D-A81A-8B25DAB98AE4}" v="784" dt="2020-06-26T14:39:22.489"/>
    <p1510:client id="{849A887F-981E-4FE0-ACFE-0B7575217BE2}" v="1" dt="2020-02-28T11:18:48.401"/>
    <p1510:client id="{9518AAA8-19F2-482E-A2BF-233ADF75AC2E}" v="43" dt="2021-06-22T05:10:20.048"/>
    <p1510:client id="{AFD5FAA2-B7DE-44BF-B498-3CE42AA10806}" v="1" dt="2020-06-17T10:27:58.151"/>
    <p1510:client id="{CC2E7538-7538-4D52-BB28-487DA28856CA}" v="4" dt="2021-06-17T06:03:15.996"/>
    <p1510:client id="{D3B1A1FC-AD8B-4FA3-9AD9-C7AF86B559D5}" v="47" dt="2022-07-25T11:08:36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C2BC1-EDD5-4E84-89FD-45C4F10E0740}" type="slidenum">
              <a:rPr lang="de-DE" smtClean="0">
                <a:solidFill>
                  <a:srgbClr val="000000"/>
                </a:solidFill>
              </a:rPr>
              <a:pPr/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6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93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17A60-5211-564C-AE51-C5EE6D827C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policies/Policies2/Data%20Management/1431_DataManagement.pd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avanade.sharepoint.com/sites/policies/Policies2/Data%20Management/1431_DataManagement.pdf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B919AE-5A88-1645-9003-1B36BDFB2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377E-9D82-6248-8835-BE701C707990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3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1B091AA-C361-1E46-BE66-14AF9EB4C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484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A1C04F7D-A567-AD46-903F-7CB54F490BD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0520" y="1033843"/>
            <a:ext cx="1618488" cy="161848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Add headshot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28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7D9CB-8214-7043-BEA7-F7C1322E2D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512" y="5856179"/>
            <a:ext cx="1667578" cy="612000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54744E5-8B1B-5C4B-8D0E-796B8CB4512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4007-F047-D540-8246-9C54E58DEF09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57A812C-99F3-554A-AA1B-83A491B7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2AEFD3B-978E-2448-A715-DE07A931CF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622813" y="866775"/>
            <a:ext cx="2208213" cy="855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logo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A9EDC95-402C-8144-A6AD-D6A8DF0CA93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22813" y="2066183"/>
            <a:ext cx="7444990" cy="3789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en-US"/>
              <a:t>Insert project artwork</a:t>
            </a:r>
          </a:p>
        </p:txBody>
      </p:sp>
    </p:spTree>
    <p:extLst>
      <p:ext uri="{BB962C8B-B14F-4D97-AF65-F5344CB8AC3E}">
        <p14:creationId xmlns:p14="http://schemas.microsoft.com/office/powerpoint/2010/main" val="2723185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tiary page">
    <p:bg>
      <p:bgPr>
        <a:blipFill dpi="0" rotWithShape="1">
          <a:blip r:embed="rId2">
            <a:lum/>
          </a:blip>
          <a:srcRect/>
          <a:stretch>
            <a:fillRect l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366" y="231685"/>
            <a:ext cx="2006327" cy="736321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DC4B88F-9682-DB48-B23F-AE4ED0E1FA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F1D57-7BEF-994D-AA41-019AD24802AC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A9512E-8C8A-3344-860C-1180D0C36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 l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">
            <a:extLst>
              <a:ext uri="{FF2B5EF4-FFF2-40B4-BE49-F238E27FC236}">
                <a16:creationId xmlns:a16="http://schemas.microsoft.com/office/drawing/2014/main" id="{DA3A02CB-7100-004B-8DB3-8B653682072B}"/>
              </a:ext>
            </a:extLst>
          </p:cNvPr>
          <p:cNvSpPr/>
          <p:nvPr userDrawn="1"/>
        </p:nvSpPr>
        <p:spPr>
          <a:xfrm flipH="1">
            <a:off x="2496830" y="1"/>
            <a:ext cx="969517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defTabSz="1148754" hangingPunct="0">
              <a:spcBef>
                <a:spcPts val="600"/>
              </a:spcBef>
              <a:defRPr>
                <a:solidFill>
                  <a:srgbClr val="FFFFFF"/>
                </a:solidFill>
              </a:defRPr>
            </a:pPr>
            <a:endParaRPr kern="0">
              <a:solidFill>
                <a:schemeClr val="bg1"/>
              </a:solidFill>
              <a:latin typeface="Segoe UI"/>
              <a:cs typeface="Segoe UI"/>
              <a:sym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3B4BB-4B39-C84B-96B3-9B65B8A65F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488" y="231685"/>
            <a:ext cx="2006327" cy="736321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B7EB619E-AD43-764F-A625-115144F3F2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665161" y="6260973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AD45A-AAAD-3A4C-B1C2-77043F9A08A6}"/>
              </a:ext>
            </a:extLst>
          </p:cNvPr>
          <p:cNvSpPr txBox="1"/>
          <p:nvPr userDrawn="1"/>
        </p:nvSpPr>
        <p:spPr>
          <a:xfrm>
            <a:off x="8514496" y="6274700"/>
            <a:ext cx="27770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>
                <a:solidFill>
                  <a:srgbClr val="FF5800"/>
                </a:solidFill>
              </a:rPr>
              <a:t>&lt;Highly Confidential&gt; </a:t>
            </a:r>
            <a:r>
              <a:rPr lang="en-US" sz="700">
                <a:solidFill>
                  <a:srgbClr val="464646"/>
                </a:solidFill>
              </a:rPr>
              <a:t>See Avanade’s </a:t>
            </a:r>
            <a:r>
              <a:rPr lang="en-US" sz="700">
                <a:solidFill>
                  <a:srgbClr val="FF5800"/>
                </a:solidFill>
                <a:hlinkClick r:id="rId4" invalidUrl="https://avanade.sharepoint.com/sites/policies/Policies2/Data Management/1431_DataManagement.pdf"/>
              </a:rPr>
              <a:t>Data Management Policy</a:t>
            </a:r>
            <a:endParaRPr lang="en-US" sz="700">
              <a:solidFill>
                <a:srgbClr val="FF5800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8111C76-0E28-5549-BD29-5A58C876D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1207" y="6356350"/>
            <a:ext cx="495656" cy="365125"/>
          </a:xfrm>
          <a:prstGeom prst="rect">
            <a:avLst/>
          </a:prstGeom>
        </p:spPr>
        <p:txBody>
          <a:bodyPr anchor="ctr"/>
          <a:lstStyle>
            <a:lvl1pPr algn="ct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078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4731663" y="6600908"/>
            <a:ext cx="2486346" cy="165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>
              <a:lnSpc>
                <a:spcPct val="90000"/>
              </a:lnSpc>
              <a:spcAft>
                <a:spcPct val="30000"/>
              </a:spcAft>
            </a:pPr>
            <a:r>
              <a:rPr lang="en-US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©2018 Avanade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281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900" r:id="rId2"/>
    <p:sldLayoutId id="2147483898" r:id="rId3"/>
    <p:sldLayoutId id="2147483899" r:id="rId4"/>
  </p:sldLayoutIdLst>
  <p:transition>
    <p:fad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FBC04C71-9388-4D8E-9606-9DF472DED0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22789" b="22789"/>
          <a:stretch>
            <a:fillRect/>
          </a:stretch>
        </p:blipFill>
        <p:spPr>
          <a:xfrm>
            <a:off x="383539" y="968226"/>
            <a:ext cx="1618488" cy="1618488"/>
          </a:xfrm>
        </p:spPr>
      </p:pic>
      <p:sp>
        <p:nvSpPr>
          <p:cNvPr id="3079" name="Rectangle 6"/>
          <p:cNvSpPr>
            <a:spLocks noChangeArrowheads="1"/>
          </p:cNvSpPr>
          <p:nvPr/>
        </p:nvSpPr>
        <p:spPr bwMode="gray">
          <a:xfrm>
            <a:off x="251569" y="2649992"/>
            <a:ext cx="2217405" cy="31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Lilesh Dev JOYMUNGUL</a:t>
            </a:r>
          </a:p>
        </p:txBody>
      </p:sp>
      <p:sp>
        <p:nvSpPr>
          <p:cNvPr id="3088" name="Rectangle 11"/>
          <p:cNvSpPr>
            <a:spLocks noChangeArrowheads="1"/>
          </p:cNvSpPr>
          <p:nvPr/>
        </p:nvSpPr>
        <p:spPr bwMode="gray">
          <a:xfrm>
            <a:off x="309909" y="4384386"/>
            <a:ext cx="1976091" cy="23026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lIns="33231" tIns="33231" rIns="33231" bIns="33231" anchor="t"/>
          <a:lstStyle/>
          <a:p>
            <a:pPr>
              <a:buClr>
                <a:srgbClr val="339933"/>
              </a:buClr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BI Developer with 2+ year experience in ETL and reporting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r>
              <a:rPr lang="en-GB" sz="13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Aspiration</a:t>
            </a:r>
          </a:p>
          <a:p>
            <a:pPr marL="171450" indent="-171450"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Science</a:t>
            </a: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buClr>
                <a:srgbClr val="339933"/>
              </a:buClr>
              <a:defRPr/>
            </a:pPr>
            <a:endParaRPr lang="en-GB" sz="1050" b="1" dirty="0">
              <a:solidFill>
                <a:schemeClr val="bg1">
                  <a:lumMod val="9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88015" y="1149069"/>
            <a:ext cx="2113349" cy="2278228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Functional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Software engineering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Analytics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Agile 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UX / UI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Data warehousing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  <a:p>
            <a:pPr marL="195263" indent="-195263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Industries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Banking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US" sz="1100" dirty="0">
                <a:cs typeface="Segoe UI Light" panose="020B0502040204020203" pitchFamily="34" charset="0"/>
              </a:rPr>
              <a:t>Energy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US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US" sz="1100" dirty="0"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EDEBB-6547-43D1-B3FC-43681FA1A4A3}"/>
              </a:ext>
            </a:extLst>
          </p:cNvPr>
          <p:cNvSpPr/>
          <p:nvPr/>
        </p:nvSpPr>
        <p:spPr>
          <a:xfrm>
            <a:off x="250859" y="4067942"/>
            <a:ext cx="2184840" cy="31547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179705" indent="-179705">
              <a:defRPr/>
            </a:pPr>
            <a:r>
              <a:rPr lang="en-US" sz="1400" b="1" dirty="0">
                <a:solidFill>
                  <a:schemeClr val="bg1"/>
                </a:solidFill>
                <a:latin typeface="Segoe UI Light"/>
                <a:cs typeface="Segoe UI Light"/>
              </a:rPr>
              <a:t>Professional background</a:t>
            </a:r>
            <a:endParaRPr lang="en-US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62530-03A0-416E-9871-7D49580F0F4D}"/>
              </a:ext>
            </a:extLst>
          </p:cNvPr>
          <p:cNvSpPr/>
          <p:nvPr/>
        </p:nvSpPr>
        <p:spPr>
          <a:xfrm>
            <a:off x="7805695" y="808223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Areas of expertise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3CB19-8C5E-41DF-9450-C8A3DB13C1ED}"/>
              </a:ext>
            </a:extLst>
          </p:cNvPr>
          <p:cNvSpPr txBox="1"/>
          <p:nvPr/>
        </p:nvSpPr>
        <p:spPr>
          <a:xfrm>
            <a:off x="2959102" y="1445385"/>
            <a:ext cx="4221251" cy="4352020"/>
          </a:xfrm>
          <a:prstGeom prst="rect">
            <a:avLst/>
          </a:prstGeom>
          <a:noFill/>
        </p:spPr>
        <p:txBody>
          <a:bodyPr wrap="square" lIns="91440" tIns="45720" rIns="9144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en-US" sz="1300" b="1" dirty="0">
                <a:ea typeface="+mn-lt"/>
                <a:cs typeface="+mn-lt"/>
              </a:rPr>
              <a:t>CHANEL </a:t>
            </a:r>
            <a:r>
              <a:rPr lang="en-US" sz="1300" dirty="0">
                <a:ea typeface="+mn-lt"/>
                <a:cs typeface="+mn-lt"/>
              </a:rPr>
              <a:t>( Mar 2021 - Present)</a:t>
            </a:r>
            <a:endParaRPr lang="en-US" dirty="0"/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en-US" sz="1300" dirty="0">
                <a:cs typeface="Segoe UI"/>
              </a:rPr>
              <a:t>BI &amp; Power App Developer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Font typeface="Arial"/>
              <a:buChar char="•"/>
              <a:defRPr/>
            </a:pPr>
            <a:r>
              <a:rPr lang="en-US" sz="1300" dirty="0">
                <a:cs typeface="Segoe UI"/>
              </a:rPr>
              <a:t>Use of </a:t>
            </a:r>
            <a:r>
              <a:rPr lang="en-US" sz="1300" dirty="0" err="1">
                <a:cs typeface="Segoe UI"/>
              </a:rPr>
              <a:t>Powerapps</a:t>
            </a:r>
            <a:r>
              <a:rPr lang="en-US" sz="1300" dirty="0">
                <a:cs typeface="Segoe UI"/>
              </a:rPr>
              <a:t>, </a:t>
            </a:r>
            <a:r>
              <a:rPr lang="en-US" sz="1300" dirty="0" err="1">
                <a:cs typeface="Segoe UI"/>
              </a:rPr>
              <a:t>PowerBi</a:t>
            </a:r>
            <a:r>
              <a:rPr lang="en-US" sz="1300" dirty="0">
                <a:cs typeface="Segoe UI"/>
              </a:rPr>
              <a:t> and Report builder to meet client needs</a:t>
            </a: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en-US" sz="1300" b="1" dirty="0">
                <a:cs typeface="Segoe UI Light"/>
              </a:rPr>
              <a:t>SCHLUMBERGER </a:t>
            </a:r>
            <a:r>
              <a:rPr lang="en-US" sz="1300" dirty="0">
                <a:cs typeface="Segoe UI Light"/>
              </a:rPr>
              <a:t>( Mar 2020 – Mar 2021)</a:t>
            </a:r>
            <a:endParaRPr lang="en-US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BI Developer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/>
              </a:rPr>
              <a:t>Power BI reporting using database from Azure data warehouse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/>
              </a:rPr>
              <a:t>Report Building using Power BI</a:t>
            </a:r>
          </a:p>
          <a:p>
            <a:pPr marL="285750" indent="-2857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/>
              </a:rPr>
              <a:t>App development using Power Apps integrated in power BI</a:t>
            </a: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endParaRPr lang="en-US" sz="1300" b="1" dirty="0">
              <a:cs typeface="Segoe UI Light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b="1" dirty="0">
                <a:cs typeface="Segoe UI Light"/>
              </a:rPr>
              <a:t>VINCI </a:t>
            </a:r>
            <a:r>
              <a:rPr lang="en-US" sz="1300" i="1" dirty="0">
                <a:cs typeface="Segoe UI Light"/>
              </a:rPr>
              <a:t>( Sep 2020– Feb 2020)</a:t>
            </a:r>
          </a:p>
          <a:p>
            <a:pPr lvl="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/>
              </a:rPr>
              <a:t>BI Developer</a:t>
            </a:r>
          </a:p>
          <a:p>
            <a:pPr marL="285750" lvl="0" indent="-2857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/>
              </a:rPr>
              <a:t>Reporting</a:t>
            </a:r>
          </a:p>
          <a:p>
            <a:pPr marL="285750" lvl="0" indent="-285750">
              <a:lnSpc>
                <a:spcPct val="105000"/>
              </a:lnSpc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/>
              </a:rPr>
              <a:t>ETL</a:t>
            </a:r>
            <a:endParaRPr lang="en-US" sz="1300" dirty="0">
              <a:cs typeface="Segoe UI Light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BAF5D2-CB47-4855-9417-092E143CA817}"/>
              </a:ext>
            </a:extLst>
          </p:cNvPr>
          <p:cNvSpPr/>
          <p:nvPr/>
        </p:nvSpPr>
        <p:spPr>
          <a:xfrm>
            <a:off x="3546838" y="829508"/>
            <a:ext cx="322563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Experience</a:t>
            </a:r>
            <a:r>
              <a:rPr lang="en-US" sz="14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213656-3802-4A68-996A-4ACE59FCF6D4}"/>
              </a:ext>
            </a:extLst>
          </p:cNvPr>
          <p:cNvSpPr/>
          <p:nvPr/>
        </p:nvSpPr>
        <p:spPr>
          <a:xfrm>
            <a:off x="250859" y="3427297"/>
            <a:ext cx="2242077" cy="4154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540741">
              <a:spcAft>
                <a:spcPts val="600"/>
              </a:spcAft>
            </a:pP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Application Development Analyst</a:t>
            </a:r>
            <a:br>
              <a:rPr lang="en-US" sz="1050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050" b="1" dirty="0">
                <a:solidFill>
                  <a:schemeClr val="bg1">
                    <a:lumMod val="95000"/>
                  </a:schemeClr>
                </a:solidFill>
                <a:latin typeface="Segoe UI Light"/>
                <a:cs typeface="Segoe UI Light"/>
              </a:rPr>
              <a:t>Ebène, Mauritius.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A4BC0-DC08-1045-BB56-10A2344F4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920" y="728000"/>
            <a:ext cx="609600" cy="609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B1DDC4-3E8C-0241-9A15-04BFB2682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931" y="808223"/>
            <a:ext cx="552805" cy="44915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AF5BEF0-F9AC-8349-94C2-A10F675E6CE7}"/>
              </a:ext>
            </a:extLst>
          </p:cNvPr>
          <p:cNvSpPr/>
          <p:nvPr/>
        </p:nvSpPr>
        <p:spPr>
          <a:xfrm>
            <a:off x="7817520" y="3498816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247" indent="-180247"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Education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85383-71F4-024A-9E1A-1276AECDA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7487" y="3978158"/>
            <a:ext cx="572770" cy="6534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FDDC93F-1B5E-5249-B541-0973462AE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320" y="3893500"/>
            <a:ext cx="3565805" cy="2456743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none" lIns="36000" tIns="36000" rIns="36000" bIns="36000" anchor="t"/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/>
              </a:rPr>
              <a:t>MSc Applied Software Technologies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         University of Mauritius, 2020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/>
              </a:rPr>
              <a:t>BSc(Hons) Management (minor : Finance)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800" dirty="0">
                <a:cs typeface="Segoe UI Light"/>
              </a:rPr>
              <a:t>           </a:t>
            </a:r>
            <a:r>
              <a:rPr lang="en-US" sz="1000" dirty="0">
                <a:cs typeface="Segoe UI Light"/>
              </a:rPr>
              <a:t>University of Mauritius, 2018</a:t>
            </a:r>
            <a:endParaRPr lang="en-US" sz="1000" dirty="0">
              <a:cs typeface="Segoe UI Light" panose="020B0502040204020203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 panose="020B0502040204020203" pitchFamily="34" charset="0"/>
              </a:rPr>
              <a:t>Professional Qualification</a:t>
            </a:r>
          </a:p>
          <a:p>
            <a:pPr marL="194945" indent="-194945">
              <a:spcAft>
                <a:spcPts val="400"/>
              </a:spcAft>
              <a:defRPr/>
            </a:pPr>
            <a:r>
              <a:rPr lang="en-US" sz="1000" dirty="0">
                <a:cs typeface="Segoe UI Light" panose="020B0502040204020203" pitchFamily="34" charset="0"/>
              </a:rPr>
              <a:t>         London College of Accountancy, ACCA Level 1 2015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cs typeface="Segoe UI Light" panose="020B0502040204020203" pitchFamily="34" charset="0"/>
              </a:rPr>
              <a:t>Certifications</a:t>
            </a:r>
          </a:p>
          <a:p>
            <a:pPr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        1. AZ-900(2020)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        2. DP-900(2021)</a:t>
            </a:r>
          </a:p>
          <a:p>
            <a:pPr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        3. PL-300(2022)</a:t>
            </a:r>
            <a:endParaRPr lang="en-US" sz="1000" dirty="0">
              <a:cs typeface="Segoe UI Light" panose="020B0502040204020203" pitchFamily="34" charset="0"/>
            </a:endParaRPr>
          </a:p>
          <a:p>
            <a:pPr>
              <a:spcAft>
                <a:spcPts val="400"/>
              </a:spcAft>
              <a:defRPr/>
            </a:pPr>
            <a:r>
              <a:rPr lang="en-US" sz="1000" dirty="0">
                <a:cs typeface="Segoe UI Light"/>
              </a:rPr>
              <a:t>        4. PL-900(2023-planned)</a:t>
            </a:r>
          </a:p>
          <a:p>
            <a:pPr>
              <a:spcAft>
                <a:spcPts val="400"/>
              </a:spcAft>
              <a:defRPr/>
            </a:pPr>
            <a:endParaRPr lang="en-US" sz="1000" dirty="0">
              <a:cs typeface="Segoe UI Light" panose="020B0502040204020203" pitchFamily="34" charset="0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5FE5AE24-DC73-9448-8DAE-C57030234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365" y="1157630"/>
            <a:ext cx="1807096" cy="20121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36000" tIns="36000" rIns="36000" bIns="36000" anchor="t"/>
          <a:lstStyle/>
          <a:p>
            <a:pPr marL="194945" indent="-194945">
              <a:spcAft>
                <a:spcPts val="400"/>
              </a:spcAft>
              <a:defRPr/>
            </a:pPr>
            <a:r>
              <a:rPr lang="en-GB" sz="1300" dirty="0">
                <a:cs typeface="Segoe UI Light" panose="020B0502040204020203" pitchFamily="34" charset="0"/>
              </a:rPr>
              <a:t>Technical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Azure DevOps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Dax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SQL(SSMS)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Data Model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BI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Power Apps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ETL</a:t>
            </a: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r>
              <a:rPr lang="en-GB" sz="1100" dirty="0">
                <a:cs typeface="Segoe UI Light" panose="020B0502040204020203" pitchFamily="34" charset="0"/>
              </a:rPr>
              <a:t>MDX</a:t>
            </a:r>
          </a:p>
          <a:p>
            <a:pPr marL="180975" indent="-180975">
              <a:lnSpc>
                <a:spcPct val="105000"/>
              </a:lnSpc>
              <a:buClr>
                <a:srgbClr val="767171"/>
              </a:buClr>
              <a:buFont typeface="Arial" charset="0"/>
              <a:buChar char="•"/>
            </a:pPr>
            <a:r>
              <a:rPr lang="en-GB" sz="1100" dirty="0" err="1">
                <a:cs typeface="Segoe UI Light"/>
              </a:rPr>
              <a:t>Powerapps</a:t>
            </a:r>
            <a:endParaRPr lang="en-GB" sz="1100" dirty="0" err="1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rgbClr val="767171"/>
              </a:buClr>
              <a:buFont typeface="Arial" charset="0"/>
              <a:buChar char="•"/>
            </a:pPr>
            <a:r>
              <a:rPr lang="en-GB" sz="1100" dirty="0">
                <a:cs typeface="Segoe UI Light"/>
              </a:rPr>
              <a:t>SSRS(report builder)</a:t>
            </a: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>
              <a:lnSpc>
                <a:spcPct val="105000"/>
              </a:lnSpc>
              <a:buClr>
                <a:schemeClr val="bg2">
                  <a:lumMod val="50000"/>
                </a:schemeClr>
              </a:buClr>
            </a:pPr>
            <a:endParaRPr lang="fr-FR" sz="1100" dirty="0">
              <a:cs typeface="Segoe U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fr-FR" sz="1100" dirty="0">
              <a:cs typeface="Segoe UI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  <a:p>
            <a:pPr marL="180975" indent="-180975">
              <a:lnSpc>
                <a:spcPct val="105000"/>
              </a:lnSpc>
              <a:buClr>
                <a:schemeClr val="bg2">
                  <a:lumMod val="50000"/>
                </a:schemeClr>
              </a:buClr>
              <a:buFont typeface="Arial" charset="0"/>
              <a:buChar char="•"/>
            </a:pPr>
            <a:endParaRPr lang="en-GB" sz="1100" dirty="0">
              <a:cs typeface="Segoe UI Ligh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1BE9D-1315-D74F-BE5A-FDDB4D678218}"/>
              </a:ext>
            </a:extLst>
          </p:cNvPr>
          <p:cNvSpPr/>
          <p:nvPr/>
        </p:nvSpPr>
        <p:spPr>
          <a:xfrm>
            <a:off x="250860" y="3090835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</a:rPr>
              <a:t>Data Engineer</a:t>
            </a:r>
          </a:p>
        </p:txBody>
      </p:sp>
      <p:pic>
        <p:nvPicPr>
          <p:cNvPr id="19" name="Picture 18">
            <a:hlinkClick r:id="" action="ppaction://noaction"/>
            <a:extLst>
              <a:ext uri="{FF2B5EF4-FFF2-40B4-BE49-F238E27FC236}">
                <a16:creationId xmlns:a16="http://schemas.microsoft.com/office/drawing/2014/main" id="{9BCA1228-BDA1-4CD4-A358-39E10D2EAB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1475" y="4935097"/>
            <a:ext cx="688782" cy="6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933412A-5DF3-A341-902B-992A4C949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984" y="4178460"/>
            <a:ext cx="586582" cy="586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 anchor="t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/>
                <a:cs typeface="Segoe UI Light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/>
              <a:cs typeface="Segoe UI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A570C6-F630-9D4B-B5BA-5E8BFCFCE3C8}"/>
              </a:ext>
            </a:extLst>
          </p:cNvPr>
          <p:cNvSpPr txBox="1"/>
          <p:nvPr/>
        </p:nvSpPr>
        <p:spPr>
          <a:xfrm>
            <a:off x="3148157" y="1232945"/>
            <a:ext cx="3893253" cy="3506662"/>
          </a:xfrm>
          <a:prstGeom prst="rect">
            <a:avLst/>
          </a:prstGeom>
          <a:noFill/>
        </p:spPr>
        <p:txBody>
          <a:bodyPr wrap="square" lIns="91440" tIns="46800" rIns="91440" bIns="36000" rtlCol="0" anchor="t">
            <a:spAutoFit/>
          </a:bodyPr>
          <a:lstStyle/>
          <a:p>
            <a: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defRPr/>
            </a:pPr>
            <a:r>
              <a:rPr lang="en-AU" sz="1100" dirty="0"/>
              <a:t>I am responsible for the following project activities: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Collaborating with the stakeholders to fully understand the requirements and making sure that the features fulfill the business needs.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Working with different teams (functional and technical) to come with the proper approach to tackle various design and implementation problems.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"/>
              </a:rPr>
              <a:t>Enforcing the Agile principles though SCRUM methodology(daily meetings across , sprint planning ,sprint backlog follow-ups).</a:t>
            </a: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/>
              <a:t>Regular demos to the business for the features implemented.</a:t>
            </a:r>
            <a:endParaRPr lang="en-US" sz="1100" dirty="0">
              <a:cs typeface="Segoe UI"/>
            </a:endParaRPr>
          </a:p>
          <a:p>
            <a:pPr marL="171450" indent="-17145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Arial,Sans-Serif" panose="020B0604020202020204" pitchFamily="34" charset="0"/>
              <a:buChar char="•"/>
              <a:defRPr/>
            </a:pPr>
            <a:r>
              <a:rPr lang="en-US" sz="1100" dirty="0">
                <a:ea typeface="+mn-lt"/>
                <a:cs typeface="+mn-lt"/>
              </a:rPr>
              <a:t>Currently working with the team to deliver several modules for the business to use for reporting and analysis.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2" y="442047"/>
            <a:ext cx="3896698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500" dirty="0">
                <a:solidFill>
                  <a:srgbClr val="FF5800"/>
                </a:solidFill>
                <a:latin typeface="+mj-lt"/>
                <a:cs typeface="Segoe UI Light"/>
              </a:rPr>
              <a:t>Data Engineer Schlumberger (Mar 2020 - 2021 )</a:t>
            </a:r>
            <a:endParaRPr lang="en-US" sz="1400" i="1" dirty="0">
              <a:solidFill>
                <a:srgbClr val="FF5800"/>
              </a:solidFill>
              <a:latin typeface="+mj-lt"/>
              <a:cs typeface="Segoe UI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D31B24-B567-9245-8842-597C403E98B5}"/>
              </a:ext>
            </a:extLst>
          </p:cNvPr>
          <p:cNvSpPr/>
          <p:nvPr/>
        </p:nvSpPr>
        <p:spPr>
          <a:xfrm>
            <a:off x="7796288" y="457182"/>
            <a:ext cx="329961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FF5800"/>
                </a:solidFill>
                <a:latin typeface="+mj-lt"/>
                <a:cs typeface="Segoe UI Light" panose="020B0502040204020203" pitchFamily="34" charset="0"/>
              </a:rPr>
              <a:t>Skills &amp; Technologies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6DA1D-6259-F348-90B1-A3C698D0AA9E}"/>
              </a:ext>
            </a:extLst>
          </p:cNvPr>
          <p:cNvSpPr txBox="1"/>
          <p:nvPr/>
        </p:nvSpPr>
        <p:spPr>
          <a:xfrm>
            <a:off x="7796288" y="858187"/>
            <a:ext cx="3161340" cy="3746150"/>
          </a:xfrm>
          <a:prstGeom prst="rect">
            <a:avLst/>
          </a:prstGeom>
          <a:noFill/>
        </p:spPr>
        <p:txBody>
          <a:bodyPr wrap="square" tIns="46800" bIns="36000" rtlCol="0">
            <a:spAutoFit/>
          </a:bodyPr>
          <a:lstStyle/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latin typeface="+mj-lt"/>
                <a:cs typeface="Segoe UI Light" panose="020B0502040204020203" pitchFamily="34" charset="0"/>
              </a:rPr>
              <a:t>Skills</a:t>
            </a:r>
            <a:br>
              <a:rPr lang="en-US" sz="1000" dirty="0">
                <a:latin typeface="+mj-lt"/>
                <a:cs typeface="Segoe UI Light" panose="020B0502040204020203" pitchFamily="34" charset="0"/>
              </a:rPr>
            </a:br>
            <a:endParaRPr lang="en-US" sz="1000" dirty="0">
              <a:latin typeface="+mj-lt"/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Teamwork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Client facing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AU" sz="1100" dirty="0"/>
              <a:t>Analysis &amp; solutions design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Scrum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Problem Solving</a:t>
            </a:r>
            <a:endParaRPr lang="en-AU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endParaRPr lang="en-US" sz="1100" dirty="0"/>
          </a:p>
          <a:p>
            <a:pPr>
              <a:spcBef>
                <a:spcPts val="600"/>
              </a:spcBef>
              <a:buClr>
                <a:srgbClr val="339933"/>
              </a:buClr>
              <a:defRPr/>
            </a:pPr>
            <a:r>
              <a:rPr lang="en-US" sz="1300" dirty="0">
                <a:cs typeface="Segoe UI Light" panose="020B0502040204020203" pitchFamily="34" charset="0"/>
              </a:rPr>
              <a:t>Technical</a:t>
            </a:r>
            <a:br>
              <a:rPr lang="en-US" sz="1000" dirty="0">
                <a:cs typeface="Segoe UI Light" panose="020B0502040204020203" pitchFamily="34" charset="0"/>
              </a:rPr>
            </a:br>
            <a:endParaRPr lang="en-US" sz="1000" dirty="0">
              <a:cs typeface="Segoe UI Light" panose="020B0502040204020203" pitchFamily="34" charset="0"/>
            </a:endParaRP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Azure DevOps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SQL Server Management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Visual Studio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Power Apps</a:t>
            </a:r>
          </a:p>
          <a:p>
            <a:pPr marL="171450" indent="-171450">
              <a:spcBef>
                <a:spcPts val="600"/>
              </a:spcBef>
              <a:buClr>
                <a:srgbClr val="339933"/>
              </a:buClr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cs typeface="Segoe UI Light" panose="020B0502040204020203" pitchFamily="34" charset="0"/>
              </a:rPr>
              <a:t>Power BI</a:t>
            </a:r>
            <a:br>
              <a:rPr lang="en-US" sz="1100" dirty="0">
                <a:cs typeface="Segoe UI Light" panose="020B0502040204020203" pitchFamily="34" charset="0"/>
              </a:rPr>
            </a:br>
            <a:endParaRPr lang="en-US" sz="11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717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805297-1082-5A4A-AB47-B61BBF8BF2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214" y="455767"/>
            <a:ext cx="1991343" cy="3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7408" tIns="33703" rIns="67408" bIns="33703">
            <a:spAutoFit/>
          </a:bodyPr>
          <a:lstStyle/>
          <a:p>
            <a:pPr defTabSz="540741"/>
            <a:r>
              <a:rPr lang="en-US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Past Experience</a:t>
            </a:r>
            <a:endParaRPr lang="en-US" sz="9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F47CF5-394B-1342-B283-9626F847E3CE}"/>
              </a:ext>
            </a:extLst>
          </p:cNvPr>
          <p:cNvSpPr/>
          <p:nvPr/>
        </p:nvSpPr>
        <p:spPr>
          <a:xfrm>
            <a:off x="3144711" y="442047"/>
            <a:ext cx="76525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BI Developer  Sep 2019 – Oct 2020</a:t>
            </a:r>
          </a:p>
          <a:p>
            <a:endParaRPr lang="en-US" sz="15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cs typeface="Segoe UI Light" panose="020B0502040204020203" pitchFamily="34" charset="0"/>
              </a:rPr>
              <a:t>Performing ETL on project using Power BI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cs typeface="Segoe UI Light" panose="020B0502040204020203" pitchFamily="34" charset="0"/>
              </a:rPr>
              <a:t>Report Building using Power BI </a:t>
            </a:r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4A371-E306-4E14-B64E-C8C27B84EA22}"/>
              </a:ext>
            </a:extLst>
          </p:cNvPr>
          <p:cNvSpPr/>
          <p:nvPr/>
        </p:nvSpPr>
        <p:spPr>
          <a:xfrm>
            <a:off x="3144711" y="1741002"/>
            <a:ext cx="7652598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Customer Refresh (KYC) for Barclays Nov 2018 – Mar 2019</a:t>
            </a:r>
          </a:p>
          <a:p>
            <a:endParaRPr lang="en-US" sz="15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cs typeface="Segoe UI Light" panose="020B0502040204020203" pitchFamily="34" charset="0"/>
              </a:rPr>
              <a:t>Background checking and analysis of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cs typeface="Segoe UI Light"/>
              </a:rPr>
              <a:t>Inventory Management of client's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52124D-6DBE-47BB-911A-36EF6B3BC4B1}"/>
              </a:ext>
            </a:extLst>
          </p:cNvPr>
          <p:cNvSpPr/>
          <p:nvPr/>
        </p:nvSpPr>
        <p:spPr>
          <a:xfrm>
            <a:off x="3144711" y="3131840"/>
            <a:ext cx="765259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5800"/>
                </a:solidFill>
                <a:cs typeface="Segoe UI Light" panose="020B0502040204020203" pitchFamily="34" charset="0"/>
              </a:rPr>
              <a:t>Customer Complaints administrator  for CWA June 2017 – Nov 2017</a:t>
            </a:r>
          </a:p>
          <a:p>
            <a:endParaRPr lang="en-US" sz="1500" dirty="0">
              <a:solidFill>
                <a:srgbClr val="FF5800"/>
              </a:solidFill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cs typeface="Segoe UI Light" panose="020B0502040204020203" pitchFamily="34" charset="0"/>
              </a:rPr>
              <a:t>Complaints management(Port Louis Region).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i="1" dirty="0">
              <a:solidFill>
                <a:srgbClr val="FF5800"/>
              </a:solidFill>
              <a:latin typeface="+mj-lt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6165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vanade Glow CV">
  <a:themeElements>
    <a:clrScheme name="Avanade_Glow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CE056A"/>
      </a:accent1>
      <a:accent2>
        <a:srgbClr val="C80000"/>
      </a:accent2>
      <a:accent3>
        <a:srgbClr val="FFB414"/>
      </a:accent3>
      <a:accent4>
        <a:srgbClr val="47800A"/>
      </a:accent4>
      <a:accent5>
        <a:srgbClr val="008376"/>
      </a:accent5>
      <a:accent6>
        <a:srgbClr val="006EBD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4A934E02-13D2-4340-AD6C-D7C915515A4F}" vid="{90098241-A2E4-4E0E-9C7D-2E4DFBC70C11}"/>
    </a:ext>
  </a:extLst>
</a:theme>
</file>

<file path=ppt/theme/theme2.xml><?xml version="1.0" encoding="utf-8"?>
<a:theme xmlns:a="http://schemas.openxmlformats.org/drawingml/2006/main" name="Title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anade Luminous PPT Template July 2017" id="{1806C2A6-92DC-441D-9A35-B64D61915EF8}" vid="{F16F3D47-D298-4510-9C0C-E146294E6C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F05D9B553349878D4C1217F52B0D" ma:contentTypeVersion="9" ma:contentTypeDescription="Create a new document." ma:contentTypeScope="" ma:versionID="0c87fad8f289bb4f4ab011c361b33a2c">
  <xsd:schema xmlns:xsd="http://www.w3.org/2001/XMLSchema" xmlns:xs="http://www.w3.org/2001/XMLSchema" xmlns:p="http://schemas.microsoft.com/office/2006/metadata/properties" xmlns:ns2="d11a5b08-3f9c-40aa-8989-1a2fbce24207" xmlns:ns3="6d19d7d0-f5c6-4609-bb3b-6a5c69126ccf" targetNamespace="http://schemas.microsoft.com/office/2006/metadata/properties" ma:root="true" ma:fieldsID="9532261ab99dd932b18db503e824e68b" ns2:_="" ns3:_="">
    <xsd:import namespace="d11a5b08-3f9c-40aa-8989-1a2fbce24207"/>
    <xsd:import namespace="6d19d7d0-f5c6-4609-bb3b-6a5c69126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a5b08-3f9c-40aa-8989-1a2fbce242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19d7d0-f5c6-4609-bb3b-6a5c69126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785F8F-3898-474C-ACD3-4B4D041FF08C}">
  <ds:schemaRefs>
    <ds:schemaRef ds:uri="1452406c-c837-4df0-a646-f25d092072f4"/>
    <ds:schemaRef ds:uri="73a69ad1-ec9e-4667-b626-b0baffd3f7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BA8642-5470-4394-B093-5129DAF203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D97203-0A5B-42A3-85ED-2CD42296E2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a5b08-3f9c-40aa-8989-1a2fbce24207"/>
    <ds:schemaRef ds:uri="6d19d7d0-f5c6-4609-bb3b-6a5c69126c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Avanade Luminous PPT Template July 2017</Template>
  <TotalTime>0</TotalTime>
  <Words>359</Words>
  <Application>Microsoft Office PowerPoint</Application>
  <PresentationFormat>Widescreen</PresentationFormat>
  <Paragraphs>96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Avanade Glow CV</vt:lpstr>
      <vt:lpstr>Title Slides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>Marketing; template</cp:keywords>
  <dc:description/>
  <cp:revision>59</cp:revision>
  <dcterms:created xsi:type="dcterms:W3CDTF">2017-10-09T12:57:56Z</dcterms:created>
  <dcterms:modified xsi:type="dcterms:W3CDTF">2022-11-09T11:15:18Z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0x0101008DA9F05D9B553349878D4C1217F52B0D</vt:lpwstr>
  </property>
  <property fmtid="{D5CDD505-2E9C-101B-9397-08002B2CF9AE}" pid="3" name="TaxKeyword">
    <vt:lpwstr>3952;#Marketing|a8db7f1f-4e10-4541-bdd0-a3869d2e889d;#1248;#template|13534e7b-c5b9-41af-80a6-052a997c4030</vt:lpwstr>
  </property>
  <property fmtid="{D5CDD505-2E9C-101B-9397-08002B2CF9AE}" pid="4" name="K_A_Industry">
    <vt:lpwstr/>
  </property>
  <property fmtid="{D5CDD505-2E9C-101B-9397-08002B2CF9AE}" pid="5" name="K_A_DocumentAcceptableUse">
    <vt:lpwstr>5463;#No Restrictions|28bfd3f8-777c-479a-9570-fd6993dcebc7</vt:lpwstr>
  </property>
  <property fmtid="{D5CDD505-2E9C-101B-9397-08002B2CF9AE}" pid="6" name="K_A_Operating Group">
    <vt:lpwstr/>
  </property>
  <property fmtid="{D5CDD505-2E9C-101B-9397-08002B2CF9AE}" pid="7" name="K_A_Talent Community">
    <vt:lpwstr>5591;#Marketing|7c03d3a9-99ae-455b-8aec-66df06c319eb</vt:lpwstr>
  </property>
  <property fmtid="{D5CDD505-2E9C-101B-9397-08002B2CF9AE}" pid="8" name="K_A_Offering">
    <vt:lpwstr/>
  </property>
  <property fmtid="{D5CDD505-2E9C-101B-9397-08002B2CF9AE}" pid="9" name="K_A_Market_Unit_Portfolio">
    <vt:lpwstr>3190;#N/A- Not Applicable|0e36607a-4796-4f4e-bde1-652abdf19e5c</vt:lpwstr>
  </property>
  <property fmtid="{D5CDD505-2E9C-101B-9397-08002B2CF9AE}" pid="10" name="K_A_Asset Type">
    <vt:lpwstr/>
  </property>
  <property fmtid="{D5CDD505-2E9C-101B-9397-08002B2CF9AE}" pid="11" name="K_A_Market Unit">
    <vt:lpwstr/>
  </property>
  <property fmtid="{D5CDD505-2E9C-101B-9397-08002B2CF9AE}" pid="12" name="K_A_Sub_Offerings">
    <vt:lpwstr/>
  </property>
  <property fmtid="{D5CDD505-2E9C-101B-9397-08002B2CF9AE}" pid="13" name="K_A_AMP_BusinessFunction">
    <vt:lpwstr/>
  </property>
  <property fmtid="{D5CDD505-2E9C-101B-9397-08002B2CF9AE}" pid="14" name="bb61b19362a04c4dabb125d63e0bde14">
    <vt:lpwstr/>
  </property>
  <property fmtid="{D5CDD505-2E9C-101B-9397-08002B2CF9AE}" pid="15" name="i1b72d3e0121427caf4dcfceb8b8a873">
    <vt:lpwstr/>
  </property>
  <property fmtid="{D5CDD505-2E9C-101B-9397-08002B2CF9AE}" pid="16" name="_docset_NoMedatataSyncRequired">
    <vt:lpwstr>False</vt:lpwstr>
  </property>
</Properties>
</file>