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76" r:id="rId4"/>
    <p:sldMasterId id="2147483887" r:id="rId5"/>
  </p:sldMasterIdLst>
  <p:notesMasterIdLst>
    <p:notesMasterId r:id="rId9"/>
  </p:notesMasterIdLst>
  <p:sldIdLst>
    <p:sldId id="282" r:id="rId6"/>
    <p:sldId id="286" r:id="rId7"/>
    <p:sldId id="28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3C14"/>
    <a:srgbClr val="890078"/>
    <a:srgbClr val="970032"/>
    <a:srgbClr val="C80000"/>
    <a:srgbClr val="FFB414"/>
    <a:srgbClr val="FF5800"/>
    <a:srgbClr val="D9D9D9"/>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C2D129-898C-4C1F-9A80-B229EE8EDF89}" v="33" dt="2021-03-30T05:37:21.9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876" y="90"/>
      </p:cViewPr>
      <p:guideLst>
        <p:guide orient="horz" pos="2183"/>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3134-CEB1-9C43-B6DE-74B10BFB1C0A}" type="datetimeFigureOut">
              <a:rPr lang="en-US" smtClean="0"/>
              <a:t>3/30/2021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17A60-5211-564C-AE51-C5EE6D827C53}" type="slidenum">
              <a:rPr lang="en-US" smtClean="0"/>
              <a:t>‹#›</a:t>
            </a:fld>
            <a:endParaRPr lang="en-US"/>
          </a:p>
        </p:txBody>
      </p:sp>
    </p:spTree>
    <p:extLst>
      <p:ext uri="{BB962C8B-B14F-4D97-AF65-F5344CB8AC3E}">
        <p14:creationId xmlns:p14="http://schemas.microsoft.com/office/powerpoint/2010/main" val="185271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p>
            <a:fld id="{0A7C2BC1-EDD5-4E84-89FD-45C4F10E0740}" type="slidenum">
              <a:rPr lang="de-DE" smtClean="0">
                <a:solidFill>
                  <a:srgbClr val="000000"/>
                </a:solidFill>
              </a:rPr>
              <a:pPr/>
              <a:t>1</a:t>
            </a:fld>
            <a:endParaRPr lang="de-DE">
              <a:solidFill>
                <a:srgbClr val="000000"/>
              </a:solidFill>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65166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83F17A60-5211-564C-AE51-C5EE6D827C53}" type="slidenum">
              <a:rPr lang="en-US" smtClean="0"/>
              <a:t>2</a:t>
            </a:fld>
            <a:endParaRPr lang="en-US"/>
          </a:p>
        </p:txBody>
      </p:sp>
    </p:spTree>
    <p:extLst>
      <p:ext uri="{BB962C8B-B14F-4D97-AF65-F5344CB8AC3E}">
        <p14:creationId xmlns:p14="http://schemas.microsoft.com/office/powerpoint/2010/main" val="934093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83F17A60-5211-564C-AE51-C5EE6D827C53}" type="slidenum">
              <a:rPr lang="en-US" smtClean="0"/>
              <a:t>3</a:t>
            </a:fld>
            <a:endParaRPr lang="en-US"/>
          </a:p>
        </p:txBody>
      </p:sp>
    </p:spTree>
    <p:extLst>
      <p:ext uri="{BB962C8B-B14F-4D97-AF65-F5344CB8AC3E}">
        <p14:creationId xmlns:p14="http://schemas.microsoft.com/office/powerpoint/2010/main" val="5527740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avanade.sharepoint.com/sites/policies/Policies2/Data%20Management/1431_DataManagement.pdf"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avanade.sharepoint.com/sites/policies/Policies2/Data%20Management/1431_DataManagement.pdf"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avanade.sharepoint.com/sites/policies/Policies2/Data%20Management/1431_DataManagement.pdf"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avanade.sharepoint.com/sites/policies/Policies2/Data%20Management/1431_DataManagement.pdf"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hyperlink" Target="https://avanade.sharepoint.com/sites/policies/Policies2/Data%20Management/1431_DataManagement.pdf"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p:bg>
      <p:bgPr>
        <a:blipFill dpi="0" rotWithShape="1">
          <a:blip r:embed="rId2">
            <a:lum/>
          </a:blip>
          <a:srcRect/>
          <a:stretch>
            <a:fillRect l="-73000"/>
          </a:stretch>
        </a:blipFill>
        <a:effectLst/>
      </p:bgPr>
    </p:bg>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lumMod val="95000"/>
            </a:schemeClr>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sp>
        <p:nvSpPr>
          <p:cNvPr id="5" name="Rectangle 5">
            <a:extLst>
              <a:ext uri="{FF2B5EF4-FFF2-40B4-BE49-F238E27FC236}">
                <a16:creationId xmlns:a16="http://schemas.microsoft.com/office/drawing/2014/main" id="{74B919AE-5A88-1645-9003-1B36BDFB229C}"/>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7" name="TextBox 6">
            <a:extLst>
              <a:ext uri="{FF2B5EF4-FFF2-40B4-BE49-F238E27FC236}">
                <a16:creationId xmlns:a16="http://schemas.microsoft.com/office/drawing/2014/main" id="{BCD7377E-9D82-6248-8835-BE701C707990}"/>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3" invalidUrl="https://avanade.sharepoint.com/sites/policies/Policies2/Data Management/1431_DataManagement.pdf"/>
              </a:rPr>
              <a:t>Data Management Policy</a:t>
            </a:r>
            <a:endParaRPr lang="en-US" sz="700">
              <a:solidFill>
                <a:srgbClr val="FF5800"/>
              </a:solidFill>
            </a:endParaRPr>
          </a:p>
        </p:txBody>
      </p:sp>
      <p:sp>
        <p:nvSpPr>
          <p:cNvPr id="8" name="Slide Number Placeholder 5">
            <a:extLst>
              <a:ext uri="{FF2B5EF4-FFF2-40B4-BE49-F238E27FC236}">
                <a16:creationId xmlns:a16="http://schemas.microsoft.com/office/drawing/2014/main" id="{01B091AA-C361-1E46-BE66-14AF9EB4CBCF}"/>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164214843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page">
    <p:bg>
      <p:bgPr>
        <a:blipFill dpi="0" rotWithShape="1">
          <a:blip r:embed="rId2">
            <a:lum/>
          </a:blip>
          <a:srcRect/>
          <a:stretch>
            <a:fillRect l="-73000"/>
          </a:stretch>
        </a:blip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A1C04F7D-A567-AD46-903F-7CB54F490BDD}"/>
              </a:ext>
            </a:extLst>
          </p:cNvPr>
          <p:cNvSpPr>
            <a:spLocks noGrp="1"/>
          </p:cNvSpPr>
          <p:nvPr>
            <p:ph type="pic" sz="quarter" idx="10" hasCustomPrompt="1"/>
          </p:nvPr>
        </p:nvSpPr>
        <p:spPr>
          <a:xfrm>
            <a:off x="360520" y="1033843"/>
            <a:ext cx="1618488" cy="1618488"/>
          </a:xfrm>
          <a:prstGeom prst="ellipse">
            <a:avLst/>
          </a:prstGeom>
        </p:spPr>
        <p:txBody>
          <a:bodyPr anchor="ctr"/>
          <a:lstStyle>
            <a:lvl1pPr marL="0" indent="0" algn="ctr">
              <a:buNone/>
              <a:defRPr sz="1800">
                <a:solidFill>
                  <a:schemeClr val="bg1"/>
                </a:solidFill>
              </a:defRPr>
            </a:lvl1pPr>
          </a:lstStyle>
          <a:p>
            <a:r>
              <a:rPr lang="en-US"/>
              <a:t>Add headshot</a:t>
            </a:r>
          </a:p>
        </p:txBody>
      </p:sp>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pic>
        <p:nvPicPr>
          <p:cNvPr id="6" name="Picture 5">
            <a:extLst>
              <a:ext uri="{FF2B5EF4-FFF2-40B4-BE49-F238E27FC236}">
                <a16:creationId xmlns:a16="http://schemas.microsoft.com/office/drawing/2014/main" id="{F483B4BB-4B39-C84B-96B3-9B65B8A65FF7}"/>
              </a:ext>
            </a:extLst>
          </p:cNvPr>
          <p:cNvPicPr>
            <a:picLocks noChangeAspect="1"/>
          </p:cNvPicPr>
          <p:nvPr userDrawn="1"/>
        </p:nvPicPr>
        <p:blipFill>
          <a:blip r:embed="rId3"/>
          <a:stretch>
            <a:fillRect/>
          </a:stretch>
        </p:blipFill>
        <p:spPr>
          <a:xfrm>
            <a:off x="226366" y="231685"/>
            <a:ext cx="2006327" cy="736321"/>
          </a:xfrm>
          <a:prstGeom prst="rect">
            <a:avLst/>
          </a:prstGeom>
        </p:spPr>
      </p:pic>
      <p:sp>
        <p:nvSpPr>
          <p:cNvPr id="7" name="Rectangle 5">
            <a:extLst>
              <a:ext uri="{FF2B5EF4-FFF2-40B4-BE49-F238E27FC236}">
                <a16:creationId xmlns:a16="http://schemas.microsoft.com/office/drawing/2014/main" id="{1DC4B88F-9682-DB48-B23F-AE4ED0E1FA48}"/>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10" name="TextBox 9">
            <a:extLst>
              <a:ext uri="{FF2B5EF4-FFF2-40B4-BE49-F238E27FC236}">
                <a16:creationId xmlns:a16="http://schemas.microsoft.com/office/drawing/2014/main" id="{98EF1D57-7BEF-994D-AA41-019AD24802AC}"/>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4" invalidUrl="https://avanade.sharepoint.com/sites/policies/Policies2/Data Management/1431_DataManagement.pdf"/>
              </a:rPr>
              <a:t>Data Management Policy</a:t>
            </a:r>
            <a:endParaRPr lang="en-US" sz="700">
              <a:solidFill>
                <a:srgbClr val="FF5800"/>
              </a:solidFill>
            </a:endParaRPr>
          </a:p>
        </p:txBody>
      </p:sp>
      <p:sp>
        <p:nvSpPr>
          <p:cNvPr id="11" name="Slide Number Placeholder 5">
            <a:extLst>
              <a:ext uri="{FF2B5EF4-FFF2-40B4-BE49-F238E27FC236}">
                <a16:creationId xmlns:a16="http://schemas.microsoft.com/office/drawing/2014/main" id="{57A9512E-8C8A-3344-860C-1180D0C36A7F}"/>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9885228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page">
    <p:bg>
      <p:bgPr>
        <a:blipFill dpi="0" rotWithShape="1">
          <a:blip r:embed="rId2">
            <a:lum/>
          </a:blip>
          <a:srcRect/>
          <a:stretch>
            <a:fillRect l="-73000"/>
          </a:stretch>
        </a:blipFill>
        <a:effectLst/>
      </p:bgPr>
    </p:bg>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pic>
        <p:nvPicPr>
          <p:cNvPr id="6" name="Picture 5">
            <a:extLst>
              <a:ext uri="{FF2B5EF4-FFF2-40B4-BE49-F238E27FC236}">
                <a16:creationId xmlns:a16="http://schemas.microsoft.com/office/drawing/2014/main" id="{F557D9CB-8214-7043-BEA7-F7C1322E2D0E}"/>
              </a:ext>
            </a:extLst>
          </p:cNvPr>
          <p:cNvPicPr>
            <a:picLocks noChangeAspect="1"/>
          </p:cNvPicPr>
          <p:nvPr userDrawn="1"/>
        </p:nvPicPr>
        <p:blipFill>
          <a:blip r:embed="rId3"/>
          <a:stretch>
            <a:fillRect/>
          </a:stretch>
        </p:blipFill>
        <p:spPr>
          <a:xfrm>
            <a:off x="365512" y="5856179"/>
            <a:ext cx="1667578" cy="612000"/>
          </a:xfrm>
          <a:prstGeom prst="rect">
            <a:avLst/>
          </a:prstGeom>
        </p:spPr>
      </p:pic>
      <p:sp>
        <p:nvSpPr>
          <p:cNvPr id="8" name="Rectangle 5">
            <a:extLst>
              <a:ext uri="{FF2B5EF4-FFF2-40B4-BE49-F238E27FC236}">
                <a16:creationId xmlns:a16="http://schemas.microsoft.com/office/drawing/2014/main" id="{B54744E5-8B1B-5C4B-8D0E-796B8CB4512E}"/>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9" name="TextBox 8">
            <a:extLst>
              <a:ext uri="{FF2B5EF4-FFF2-40B4-BE49-F238E27FC236}">
                <a16:creationId xmlns:a16="http://schemas.microsoft.com/office/drawing/2014/main" id="{841C4007-F047-D540-8246-9C54E58DEF09}"/>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4" invalidUrl="https://avanade.sharepoint.com/sites/policies/Policies2/Data Management/1431_DataManagement.pdf"/>
              </a:rPr>
              <a:t>Data Management Policy</a:t>
            </a:r>
            <a:endParaRPr lang="en-US" sz="700">
              <a:solidFill>
                <a:srgbClr val="FF5800"/>
              </a:solidFill>
            </a:endParaRPr>
          </a:p>
        </p:txBody>
      </p:sp>
      <p:sp>
        <p:nvSpPr>
          <p:cNvPr id="10" name="Slide Number Placeholder 5">
            <a:extLst>
              <a:ext uri="{FF2B5EF4-FFF2-40B4-BE49-F238E27FC236}">
                <a16:creationId xmlns:a16="http://schemas.microsoft.com/office/drawing/2014/main" id="{E57A812C-99F3-554A-AA1B-83A491B70E72}"/>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
        <p:nvSpPr>
          <p:cNvPr id="7" name="Picture Placeholder 2">
            <a:extLst>
              <a:ext uri="{FF2B5EF4-FFF2-40B4-BE49-F238E27FC236}">
                <a16:creationId xmlns:a16="http://schemas.microsoft.com/office/drawing/2014/main" id="{92AEFD3B-978E-2448-A715-DE07A931CF77}"/>
              </a:ext>
            </a:extLst>
          </p:cNvPr>
          <p:cNvSpPr>
            <a:spLocks noGrp="1"/>
          </p:cNvSpPr>
          <p:nvPr>
            <p:ph type="pic" sz="quarter" idx="10" hasCustomPrompt="1"/>
          </p:nvPr>
        </p:nvSpPr>
        <p:spPr>
          <a:xfrm>
            <a:off x="3622813" y="866775"/>
            <a:ext cx="2208213" cy="855663"/>
          </a:xfrm>
          <a:prstGeom prst="rect">
            <a:avLst/>
          </a:prstGeom>
        </p:spPr>
        <p:txBody>
          <a:bodyPr/>
          <a:lstStyle>
            <a:lvl1pPr marL="0" indent="0">
              <a:buNone/>
              <a:defRPr sz="1400"/>
            </a:lvl1pPr>
          </a:lstStyle>
          <a:p>
            <a:r>
              <a:rPr lang="en-US"/>
              <a:t>Insert logo</a:t>
            </a:r>
          </a:p>
        </p:txBody>
      </p:sp>
      <p:sp>
        <p:nvSpPr>
          <p:cNvPr id="11" name="Picture Placeholder 2">
            <a:extLst>
              <a:ext uri="{FF2B5EF4-FFF2-40B4-BE49-F238E27FC236}">
                <a16:creationId xmlns:a16="http://schemas.microsoft.com/office/drawing/2014/main" id="{6A9EDC95-402C-8144-A6AD-D6A8DF0CA93C}"/>
              </a:ext>
            </a:extLst>
          </p:cNvPr>
          <p:cNvSpPr>
            <a:spLocks noGrp="1"/>
          </p:cNvSpPr>
          <p:nvPr>
            <p:ph type="pic" sz="quarter" idx="11" hasCustomPrompt="1"/>
          </p:nvPr>
        </p:nvSpPr>
        <p:spPr>
          <a:xfrm>
            <a:off x="3622813" y="2066183"/>
            <a:ext cx="7444990" cy="3789996"/>
          </a:xfrm>
          <a:prstGeom prst="rect">
            <a:avLst/>
          </a:prstGeom>
        </p:spPr>
        <p:txBody>
          <a:bodyPr/>
          <a:lstStyle>
            <a:lvl1pPr marL="0" indent="0">
              <a:buNone/>
              <a:defRPr sz="1400"/>
            </a:lvl1pPr>
          </a:lstStyle>
          <a:p>
            <a:r>
              <a:rPr lang="en-US"/>
              <a:t>Insert project artwork</a:t>
            </a:r>
          </a:p>
        </p:txBody>
      </p:sp>
    </p:spTree>
    <p:extLst>
      <p:ext uri="{BB962C8B-B14F-4D97-AF65-F5344CB8AC3E}">
        <p14:creationId xmlns:p14="http://schemas.microsoft.com/office/powerpoint/2010/main" val="272318554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rtiary page">
    <p:bg>
      <p:bgPr>
        <a:blipFill dpi="0" rotWithShape="1">
          <a:blip r:embed="rId2">
            <a:lum/>
          </a:blip>
          <a:srcRect/>
          <a:stretch>
            <a:fillRect l="-73000"/>
          </a:stretch>
        </a:blipFill>
        <a:effectLst/>
      </p:bgPr>
    </p:bg>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pic>
        <p:nvPicPr>
          <p:cNvPr id="6" name="Picture 5">
            <a:extLst>
              <a:ext uri="{FF2B5EF4-FFF2-40B4-BE49-F238E27FC236}">
                <a16:creationId xmlns:a16="http://schemas.microsoft.com/office/drawing/2014/main" id="{F483B4BB-4B39-C84B-96B3-9B65B8A65FF7}"/>
              </a:ext>
            </a:extLst>
          </p:cNvPr>
          <p:cNvPicPr>
            <a:picLocks noChangeAspect="1"/>
          </p:cNvPicPr>
          <p:nvPr userDrawn="1"/>
        </p:nvPicPr>
        <p:blipFill>
          <a:blip r:embed="rId3"/>
          <a:stretch>
            <a:fillRect/>
          </a:stretch>
        </p:blipFill>
        <p:spPr>
          <a:xfrm>
            <a:off x="226366" y="231685"/>
            <a:ext cx="2006327" cy="736321"/>
          </a:xfrm>
          <a:prstGeom prst="rect">
            <a:avLst/>
          </a:prstGeom>
        </p:spPr>
      </p:pic>
      <p:sp>
        <p:nvSpPr>
          <p:cNvPr id="7" name="Rectangle 5">
            <a:extLst>
              <a:ext uri="{FF2B5EF4-FFF2-40B4-BE49-F238E27FC236}">
                <a16:creationId xmlns:a16="http://schemas.microsoft.com/office/drawing/2014/main" id="{1DC4B88F-9682-DB48-B23F-AE4ED0E1FA48}"/>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10" name="TextBox 9">
            <a:extLst>
              <a:ext uri="{FF2B5EF4-FFF2-40B4-BE49-F238E27FC236}">
                <a16:creationId xmlns:a16="http://schemas.microsoft.com/office/drawing/2014/main" id="{98EF1D57-7BEF-994D-AA41-019AD24802AC}"/>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4" invalidUrl="https://avanade.sharepoint.com/sites/policies/Policies2/Data Management/1431_DataManagement.pdf"/>
              </a:rPr>
              <a:t>Data Management Policy</a:t>
            </a:r>
            <a:endParaRPr lang="en-US" sz="700">
              <a:solidFill>
                <a:srgbClr val="FF5800"/>
              </a:solidFill>
            </a:endParaRPr>
          </a:p>
        </p:txBody>
      </p:sp>
      <p:sp>
        <p:nvSpPr>
          <p:cNvPr id="11" name="Slide Number Placeholder 5">
            <a:extLst>
              <a:ext uri="{FF2B5EF4-FFF2-40B4-BE49-F238E27FC236}">
                <a16:creationId xmlns:a16="http://schemas.microsoft.com/office/drawing/2014/main" id="{57A9512E-8C8A-3344-860C-1180D0C36A7F}"/>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348734661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l="-27000"/>
          </a:stretch>
        </a:blipFill>
        <a:effectLst/>
      </p:bgPr>
    </p:bg>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lumMod val="95000"/>
            </a:schemeClr>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pic>
        <p:nvPicPr>
          <p:cNvPr id="6" name="Picture 5">
            <a:extLst>
              <a:ext uri="{FF2B5EF4-FFF2-40B4-BE49-F238E27FC236}">
                <a16:creationId xmlns:a16="http://schemas.microsoft.com/office/drawing/2014/main" id="{F483B4BB-4B39-C84B-96B3-9B65B8A65FF7}"/>
              </a:ext>
            </a:extLst>
          </p:cNvPr>
          <p:cNvPicPr>
            <a:picLocks noChangeAspect="1"/>
          </p:cNvPicPr>
          <p:nvPr userDrawn="1"/>
        </p:nvPicPr>
        <p:blipFill>
          <a:blip r:embed="rId3"/>
          <a:stretch>
            <a:fillRect/>
          </a:stretch>
        </p:blipFill>
        <p:spPr>
          <a:xfrm>
            <a:off x="206488" y="231685"/>
            <a:ext cx="2006327" cy="736321"/>
          </a:xfrm>
          <a:prstGeom prst="rect">
            <a:avLst/>
          </a:prstGeom>
        </p:spPr>
      </p:pic>
      <p:sp>
        <p:nvSpPr>
          <p:cNvPr id="5" name="Rectangle 5">
            <a:extLst>
              <a:ext uri="{FF2B5EF4-FFF2-40B4-BE49-F238E27FC236}">
                <a16:creationId xmlns:a16="http://schemas.microsoft.com/office/drawing/2014/main" id="{B7EB619E-AD43-764F-A625-115144F3F25F}"/>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7" name="TextBox 6">
            <a:extLst>
              <a:ext uri="{FF2B5EF4-FFF2-40B4-BE49-F238E27FC236}">
                <a16:creationId xmlns:a16="http://schemas.microsoft.com/office/drawing/2014/main" id="{7CDAD45A-AAAD-3A4C-B1C2-77043F9A08A6}"/>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4" invalidUrl="https://avanade.sharepoint.com/sites/policies/Policies2/Data Management/1431_DataManagement.pdf"/>
              </a:rPr>
              <a:t>Data Management Policy</a:t>
            </a:r>
            <a:endParaRPr lang="en-US" sz="700">
              <a:solidFill>
                <a:srgbClr val="FF5800"/>
              </a:solidFill>
            </a:endParaRPr>
          </a:p>
        </p:txBody>
      </p:sp>
      <p:sp>
        <p:nvSpPr>
          <p:cNvPr id="8" name="Slide Number Placeholder 5">
            <a:extLst>
              <a:ext uri="{FF2B5EF4-FFF2-40B4-BE49-F238E27FC236}">
                <a16:creationId xmlns:a16="http://schemas.microsoft.com/office/drawing/2014/main" id="{08111C76-0E28-5549-BD29-5A58C876DB0B}"/>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169940781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6"/>
          <a:stretch>
            <a:fillRect/>
          </a:stretch>
        </a:blipFill>
        <a:effectLst/>
      </p:bgPr>
    </p:bg>
    <p:spTree>
      <p:nvGrpSpPr>
        <p:cNvPr id="1" name=""/>
        <p:cNvGrpSpPr/>
        <p:nvPr/>
      </p:nvGrpSpPr>
      <p:grpSpPr>
        <a:xfrm>
          <a:off x="0" y="0"/>
          <a:ext cx="0" cy="0"/>
          <a:chOff x="0" y="0"/>
          <a:chExt cx="0" cy="0"/>
        </a:xfrm>
      </p:grpSpPr>
      <p:sp>
        <p:nvSpPr>
          <p:cNvPr id="11" name="Rectangle 5"/>
          <p:cNvSpPr txBox="1">
            <a:spLocks noChangeArrowheads="1"/>
          </p:cNvSpPr>
          <p:nvPr/>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solidFill>
                <a:latin typeface="Segoe UI" panose="020B0502040204020203" pitchFamily="34" charset="0"/>
                <a:cs typeface="Segoe UI" panose="020B0502040204020203" pitchFamily="34" charset="0"/>
              </a:rPr>
              <a:t>©2018 Avanade Inc. All Rights Reserved.</a:t>
            </a:r>
          </a:p>
        </p:txBody>
      </p:sp>
    </p:spTree>
    <p:extLst>
      <p:ext uri="{BB962C8B-B14F-4D97-AF65-F5344CB8AC3E}">
        <p14:creationId xmlns:p14="http://schemas.microsoft.com/office/powerpoint/2010/main" val="362815991"/>
      </p:ext>
    </p:extLst>
  </p:cSld>
  <p:clrMap bg1="lt1" tx1="dk1" bg2="lt2" tx2="dk2" accent1="accent1" accent2="accent2" accent3="accent3" accent4="accent4" accent5="accent5" accent6="accent6" hlink="hlink" folHlink="folHlink"/>
  <p:sldLayoutIdLst>
    <p:sldLayoutId id="2147483885" r:id="rId1"/>
    <p:sldLayoutId id="2147483900" r:id="rId2"/>
    <p:sldLayoutId id="2147483898" r:id="rId3"/>
    <p:sldLayoutId id="2147483899" r:id="rId4"/>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228600" indent="-228600" algn="l" defTabSz="914400" rtl="0" eaLnBrk="1" latinLnBrk="0" hangingPunct="1">
        <a:lnSpc>
          <a:spcPct val="90000"/>
        </a:lnSpc>
        <a:spcBef>
          <a:spcPts val="1000"/>
        </a:spcBef>
        <a:buFont typeface="Arial"/>
        <a:buChar char="•"/>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 name="Rectangle 7"/>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6560053"/>
      </p:ext>
    </p:extLst>
  </p:cSld>
  <p:clrMap bg1="lt1" tx1="dk1" bg2="lt2" tx2="dk2" accent1="accent1" accent2="accent2" accent3="accent3" accent4="accent4" accent5="accent5" accent6="accent6" hlink="hlink" folHlink="folHlink"/>
  <p:sldLayoutIdLst>
    <p:sldLayoutId id="2147483896" r:id="rId1"/>
  </p:sldLayoutIdLst>
  <p:transition>
    <p:fade/>
  </p:transition>
  <p:hf hdr="0" dt="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228600" indent="-228600" algn="l" defTabSz="914400" rtl="0" eaLnBrk="1" latinLnBrk="0" hangingPunct="1">
        <a:lnSpc>
          <a:spcPct val="90000"/>
        </a:lnSpc>
        <a:spcBef>
          <a:spcPts val="1000"/>
        </a:spcBef>
        <a:buFont typeface="Arial"/>
        <a:buChar char="•"/>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emf"/><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6"/>
          <p:cNvSpPr>
            <a:spLocks noChangeArrowheads="1"/>
          </p:cNvSpPr>
          <p:nvPr/>
        </p:nvSpPr>
        <p:spPr bwMode="gray">
          <a:xfrm>
            <a:off x="251569" y="2649992"/>
            <a:ext cx="2217405" cy="314286"/>
          </a:xfrm>
          <a:prstGeom prst="rect">
            <a:avLst/>
          </a:prstGeom>
          <a:noFill/>
          <a:ln w="9525">
            <a:noFill/>
            <a:miter lim="800000"/>
            <a:headEnd/>
            <a:tailEnd/>
          </a:ln>
        </p:spPr>
        <p:txBody>
          <a:bodyPr wrap="square" lIns="67408" tIns="33703" rIns="67408" bIns="33703">
            <a:spAutoFit/>
          </a:bodyPr>
          <a:lstStyle/>
          <a:p>
            <a:pPr defTabSz="540741"/>
            <a:r>
              <a:rPr lang="en-US" sz="1600" b="1" dirty="0">
                <a:solidFill>
                  <a:schemeClr val="bg1"/>
                </a:solidFill>
                <a:latin typeface="Segoe UI Light" panose="020B0502040204020203" pitchFamily="34" charset="0"/>
                <a:cs typeface="Segoe UI Light" panose="020B0502040204020203" pitchFamily="34" charset="0"/>
              </a:rPr>
              <a:t>Nadhim ISSOP</a:t>
            </a:r>
          </a:p>
        </p:txBody>
      </p:sp>
      <p:sp>
        <p:nvSpPr>
          <p:cNvPr id="3088" name="Rectangle 11"/>
          <p:cNvSpPr>
            <a:spLocks noChangeArrowheads="1"/>
          </p:cNvSpPr>
          <p:nvPr/>
        </p:nvSpPr>
        <p:spPr bwMode="gray">
          <a:xfrm>
            <a:off x="309909" y="4384386"/>
            <a:ext cx="1976091" cy="2302690"/>
          </a:xfrm>
          <a:prstGeom prst="rect">
            <a:avLst/>
          </a:prstGeom>
          <a:noFill/>
          <a:ln w="3175">
            <a:noFill/>
            <a:miter lim="800000"/>
            <a:headEnd/>
            <a:tailEnd/>
          </a:ln>
        </p:spPr>
        <p:txBody>
          <a:bodyPr lIns="33231" tIns="33231" rIns="33231" bIns="33231" anchor="t"/>
          <a:lstStyle/>
          <a:p>
            <a:pPr>
              <a:buClr>
                <a:srgbClr val="339933"/>
              </a:buClr>
              <a:defRPr/>
            </a:pPr>
            <a:r>
              <a:rPr lang="en-US" sz="1050" b="1" dirty="0">
                <a:solidFill>
                  <a:schemeClr val="bg1">
                    <a:lumMod val="95000"/>
                  </a:schemeClr>
                </a:solidFill>
                <a:latin typeface="Segoe UI Light" panose="020B0502040204020203" pitchFamily="34" charset="0"/>
                <a:cs typeface="Segoe UI Light" panose="020B0502040204020203" pitchFamily="34" charset="0"/>
              </a:rPr>
              <a:t>Bachelor of Science in Information and Communication Technologies.</a:t>
            </a:r>
          </a:p>
          <a:p>
            <a:pPr>
              <a:buClr>
                <a:srgbClr val="339933"/>
              </a:buClr>
              <a:defRPr/>
            </a:pPr>
            <a:br>
              <a:rPr lang="en-GB" sz="1050" b="1" dirty="0">
                <a:solidFill>
                  <a:schemeClr val="bg1">
                    <a:lumMod val="95000"/>
                  </a:schemeClr>
                </a:solidFill>
                <a:latin typeface="Segoe UI Light" panose="020B0502040204020203" pitchFamily="34" charset="0"/>
                <a:cs typeface="Segoe UI Light" panose="020B0502040204020203" pitchFamily="34" charset="0"/>
              </a:rPr>
            </a:br>
            <a:r>
              <a:rPr lang="en-GB" sz="1050" b="1" dirty="0">
                <a:solidFill>
                  <a:schemeClr val="bg1">
                    <a:lumMod val="95000"/>
                  </a:schemeClr>
                </a:solidFill>
                <a:latin typeface="Segoe UI Light" panose="020B0502040204020203" pitchFamily="34" charset="0"/>
                <a:cs typeface="Segoe UI Light" panose="020B0502040204020203" pitchFamily="34" charset="0"/>
              </a:rPr>
              <a:t>More than 5 years of experience in the ETL domain and more than 2 years in BI.</a:t>
            </a:r>
          </a:p>
          <a:p>
            <a:pPr>
              <a:buClr>
                <a:srgbClr val="339933"/>
              </a:buClr>
              <a:defRPr/>
            </a:pPr>
            <a:endParaRPr lang="en-GB" sz="1050" b="1" dirty="0">
              <a:solidFill>
                <a:schemeClr val="bg1">
                  <a:lumMod val="95000"/>
                </a:schemeClr>
              </a:solidFill>
              <a:latin typeface="Segoe UI Light" panose="020B0502040204020203" pitchFamily="34" charset="0"/>
              <a:cs typeface="Segoe UI Light" panose="020B0502040204020203" pitchFamily="34" charset="0"/>
            </a:endParaRPr>
          </a:p>
          <a:p>
            <a:pPr>
              <a:buClr>
                <a:srgbClr val="339933"/>
              </a:buClr>
              <a:defRPr/>
            </a:pPr>
            <a:endParaRPr lang="en-GB" sz="1050" b="1" dirty="0">
              <a:solidFill>
                <a:schemeClr val="bg1">
                  <a:lumMod val="95000"/>
                </a:schemeClr>
              </a:solidFill>
              <a:latin typeface="Segoe UI Light" panose="020B0502040204020203" pitchFamily="34" charset="0"/>
              <a:cs typeface="Segoe UI Light" panose="020B0502040204020203" pitchFamily="34" charset="0"/>
            </a:endParaRPr>
          </a:p>
          <a:p>
            <a:pPr>
              <a:buClr>
                <a:srgbClr val="339933"/>
              </a:buClr>
              <a:defRPr/>
            </a:pPr>
            <a:endParaRPr lang="en-GB" sz="1050" b="1" dirty="0">
              <a:solidFill>
                <a:schemeClr val="bg1">
                  <a:lumMod val="95000"/>
                </a:schemeClr>
              </a:solidFill>
              <a:latin typeface="Segoe UI Light" panose="020B0502040204020203" pitchFamily="34" charset="0"/>
              <a:cs typeface="Segoe UI Light" panose="020B0502040204020203" pitchFamily="34" charset="0"/>
            </a:endParaRPr>
          </a:p>
        </p:txBody>
      </p:sp>
      <p:sp>
        <p:nvSpPr>
          <p:cNvPr id="18" name="Rectangle 13"/>
          <p:cNvSpPr>
            <a:spLocks noChangeArrowheads="1"/>
          </p:cNvSpPr>
          <p:nvPr/>
        </p:nvSpPr>
        <p:spPr bwMode="auto">
          <a:xfrm>
            <a:off x="7888015" y="663293"/>
            <a:ext cx="2113349" cy="5086708"/>
          </a:xfrm>
          <a:prstGeom prst="rect">
            <a:avLst/>
          </a:prstGeom>
          <a:noFill/>
          <a:ln w="3175">
            <a:noFill/>
            <a:miter lim="800000"/>
            <a:headEnd/>
            <a:tailEnd/>
          </a:ln>
        </p:spPr>
        <p:txBody>
          <a:bodyPr wrap="square" lIns="36000" tIns="36000" rIns="36000" bIns="36000" anchor="t"/>
          <a:lstStyle/>
          <a:p>
            <a:pPr marL="195263" indent="-195263">
              <a:spcAft>
                <a:spcPts val="400"/>
              </a:spcAft>
              <a:defRPr/>
            </a:pPr>
            <a:r>
              <a:rPr lang="en-GB" sz="1300" dirty="0">
                <a:cs typeface="Segoe UI Light" panose="020B0502040204020203" pitchFamily="34" charset="0"/>
              </a:rPr>
              <a:t>Technical</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Azure DevOps</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Azure Data Factory</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Azure Database</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Azure Analysis Services</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MS SQL</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DAX / M Language</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Power BI</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SSAS</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SSRS</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Tibco</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WebMethods</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Talend</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Oracle SQL</a:t>
            </a:r>
          </a:p>
          <a:p>
            <a:pPr>
              <a:lnSpc>
                <a:spcPct val="105000"/>
              </a:lnSpc>
              <a:buClr>
                <a:schemeClr val="bg2">
                  <a:lumMod val="50000"/>
                </a:schemeClr>
              </a:buClr>
            </a:pPr>
            <a:endParaRPr lang="en-US" sz="1100" dirty="0">
              <a:cs typeface="Segoe UI Light" panose="020B0502040204020203" pitchFamily="34" charset="0"/>
            </a:endParaRPr>
          </a:p>
          <a:p>
            <a:pPr marL="195263" indent="-195263">
              <a:spcAft>
                <a:spcPts val="400"/>
              </a:spcAft>
              <a:defRPr/>
            </a:pPr>
            <a:r>
              <a:rPr lang="en-GB" sz="1300" dirty="0">
                <a:cs typeface="Segoe UI Light" panose="020B0502040204020203" pitchFamily="34" charset="0"/>
              </a:rPr>
              <a:t>Industries</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Catering &amp; Services</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Aerospace -  Electrical company</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Pharmaceutical Company</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Food production Company</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Mining Company</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Equipment Company</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Textile Company</a:t>
            </a:r>
          </a:p>
          <a:p>
            <a:pPr marL="180975" indent="-180975">
              <a:lnSpc>
                <a:spcPct val="105000"/>
              </a:lnSpc>
              <a:buClr>
                <a:schemeClr val="bg2">
                  <a:lumMod val="50000"/>
                </a:schemeClr>
              </a:buClr>
              <a:buFont typeface="Arial" charset="0"/>
              <a:buChar char="•"/>
            </a:pPr>
            <a:endParaRPr lang="en-US" sz="1100" dirty="0">
              <a:cs typeface="Segoe UI Light" panose="020B0502040204020203" pitchFamily="34" charset="0"/>
            </a:endParaRPr>
          </a:p>
        </p:txBody>
      </p:sp>
      <p:sp>
        <p:nvSpPr>
          <p:cNvPr id="4" name="Rectangle 3">
            <a:extLst>
              <a:ext uri="{FF2B5EF4-FFF2-40B4-BE49-F238E27FC236}">
                <a16:creationId xmlns:a16="http://schemas.microsoft.com/office/drawing/2014/main" id="{F43EDEBB-6547-43D1-B3FC-43681FA1A4A3}"/>
              </a:ext>
            </a:extLst>
          </p:cNvPr>
          <p:cNvSpPr/>
          <p:nvPr/>
        </p:nvSpPr>
        <p:spPr>
          <a:xfrm>
            <a:off x="250859" y="4067942"/>
            <a:ext cx="2184840" cy="315471"/>
          </a:xfrm>
          <a:prstGeom prst="rect">
            <a:avLst/>
          </a:prstGeom>
        </p:spPr>
        <p:txBody>
          <a:bodyPr wrap="square" anchor="t">
            <a:spAutoFit/>
          </a:bodyPr>
          <a:lstStyle/>
          <a:p>
            <a:pPr marL="179705" indent="-179705">
              <a:defRPr/>
            </a:pPr>
            <a:r>
              <a:rPr lang="en-US" sz="1400" b="1" dirty="0">
                <a:solidFill>
                  <a:schemeClr val="bg1"/>
                </a:solidFill>
                <a:latin typeface="Segoe UI Light"/>
                <a:cs typeface="Segoe UI Light"/>
              </a:rPr>
              <a:t>Professional background</a:t>
            </a:r>
            <a:endParaRPr lang="en-US" dirty="0">
              <a:solidFill>
                <a:schemeClr val="bg1"/>
              </a:solidFill>
              <a:latin typeface="Segoe UI Light"/>
              <a:cs typeface="Segoe UI Light"/>
            </a:endParaRPr>
          </a:p>
        </p:txBody>
      </p:sp>
      <p:sp>
        <p:nvSpPr>
          <p:cNvPr id="27" name="Rectangle 26">
            <a:extLst>
              <a:ext uri="{FF2B5EF4-FFF2-40B4-BE49-F238E27FC236}">
                <a16:creationId xmlns:a16="http://schemas.microsoft.com/office/drawing/2014/main" id="{6B562530-03A0-416E-9871-7D49580F0F4D}"/>
              </a:ext>
            </a:extLst>
          </p:cNvPr>
          <p:cNvSpPr/>
          <p:nvPr/>
        </p:nvSpPr>
        <p:spPr>
          <a:xfrm>
            <a:off x="7805695" y="322448"/>
            <a:ext cx="3299617" cy="323165"/>
          </a:xfrm>
          <a:prstGeom prst="rect">
            <a:avLst/>
          </a:prstGeom>
        </p:spPr>
        <p:txBody>
          <a:bodyPr wrap="square">
            <a:spAutoFit/>
          </a:bodyPr>
          <a:lstStyle/>
          <a:p>
            <a:pPr marL="180247" indent="-180247">
              <a:defRPr/>
            </a:pPr>
            <a:r>
              <a:rPr lang="en-US" sz="1500">
                <a:solidFill>
                  <a:srgbClr val="FF5800"/>
                </a:solidFill>
                <a:latin typeface="+mj-lt"/>
                <a:cs typeface="Segoe UI Light" panose="020B0502040204020203" pitchFamily="34" charset="0"/>
              </a:rPr>
              <a:t>Areas of expertise</a:t>
            </a:r>
          </a:p>
        </p:txBody>
      </p:sp>
      <p:sp>
        <p:nvSpPr>
          <p:cNvPr id="5" name="TextBox 4">
            <a:extLst>
              <a:ext uri="{FF2B5EF4-FFF2-40B4-BE49-F238E27FC236}">
                <a16:creationId xmlns:a16="http://schemas.microsoft.com/office/drawing/2014/main" id="{3803CB19-8C5E-41DF-9450-C8A3DB13C1ED}"/>
              </a:ext>
            </a:extLst>
          </p:cNvPr>
          <p:cNvSpPr txBox="1"/>
          <p:nvPr/>
        </p:nvSpPr>
        <p:spPr>
          <a:xfrm>
            <a:off x="2866898" y="761116"/>
            <a:ext cx="4539821" cy="4325411"/>
          </a:xfrm>
          <a:prstGeom prst="rect">
            <a:avLst/>
          </a:prstGeom>
          <a:noFill/>
        </p:spPr>
        <p:txBody>
          <a:bodyPr wrap="square" bIns="36000" rtlCol="0" anchor="t">
            <a:spAutoFit/>
          </a:bodyPr>
          <a:lstStyle/>
          <a:p>
            <a:pPr>
              <a:lnSpc>
                <a:spcPct val="105000"/>
              </a:lnSpc>
              <a:spcBef>
                <a:spcPts val="600"/>
              </a:spcBef>
              <a:buClr>
                <a:srgbClr val="339933"/>
              </a:buClr>
              <a:defRPr/>
            </a:pPr>
            <a:r>
              <a:rPr lang="en-US" sz="1300" b="1" dirty="0">
                <a:cs typeface="Segoe UI Light" panose="020B0502040204020203" pitchFamily="34" charset="0"/>
              </a:rPr>
              <a:t>BI Developer </a:t>
            </a:r>
            <a:r>
              <a:rPr lang="en-US" sz="1300" dirty="0">
                <a:cs typeface="Segoe UI Light" panose="020B0502040204020203" pitchFamily="34" charset="0"/>
              </a:rPr>
              <a:t>( Mar 2020 - Present)</a:t>
            </a:r>
          </a:p>
          <a:p>
            <a:pPr>
              <a:lnSpc>
                <a:spcPct val="105000"/>
              </a:lnSpc>
              <a:spcBef>
                <a:spcPts val="600"/>
              </a:spcBef>
              <a:buClr>
                <a:srgbClr val="339933"/>
              </a:buClr>
              <a:defRPr/>
            </a:pPr>
            <a:r>
              <a:rPr lang="en-US" sz="1050" dirty="0">
                <a:cs typeface="Segoe UI Light"/>
              </a:rPr>
              <a:t>Power BI report maintenance &amp; development using Power BI. Use of Azure Data Factory, Azure Database and Azure Analysis services for data loading and transformation.</a:t>
            </a:r>
          </a:p>
          <a:p>
            <a:pPr>
              <a:lnSpc>
                <a:spcPct val="105000"/>
              </a:lnSpc>
              <a:spcBef>
                <a:spcPts val="600"/>
              </a:spcBef>
              <a:buClr>
                <a:srgbClr val="339933"/>
              </a:buClr>
              <a:defRPr/>
            </a:pPr>
            <a:endParaRPr lang="en-US" sz="1000" b="1" dirty="0">
              <a:cs typeface="Segoe UI Light"/>
            </a:endParaRPr>
          </a:p>
          <a:p>
            <a:pPr>
              <a:lnSpc>
                <a:spcPct val="105000"/>
              </a:lnSpc>
              <a:spcBef>
                <a:spcPts val="600"/>
              </a:spcBef>
              <a:buClr>
                <a:srgbClr val="339933"/>
              </a:buClr>
              <a:defRPr/>
            </a:pPr>
            <a:r>
              <a:rPr lang="en-US" sz="1300" b="1" dirty="0">
                <a:cs typeface="Segoe UI Light" panose="020B0502040204020203" pitchFamily="34" charset="0"/>
              </a:rPr>
              <a:t>BI Developer</a:t>
            </a:r>
            <a:r>
              <a:rPr lang="en-US" sz="1300" b="1" dirty="0">
                <a:cs typeface="Segoe UI Light"/>
              </a:rPr>
              <a:t> </a:t>
            </a:r>
            <a:r>
              <a:rPr lang="en-US" sz="1100" dirty="0">
                <a:cs typeface="Segoe UI Light" panose="020B0502040204020203" pitchFamily="34" charset="0"/>
              </a:rPr>
              <a:t>( Jan 2019 – Mar 2020)</a:t>
            </a:r>
          </a:p>
          <a:p>
            <a:pPr>
              <a:lnSpc>
                <a:spcPct val="105000"/>
              </a:lnSpc>
              <a:spcBef>
                <a:spcPts val="600"/>
              </a:spcBef>
              <a:buClr>
                <a:srgbClr val="339933"/>
              </a:buClr>
              <a:defRPr/>
            </a:pPr>
            <a:r>
              <a:rPr lang="en-US" sz="1050" dirty="0">
                <a:cs typeface="Segoe UI Light"/>
              </a:rPr>
              <a:t>SSRS report development. Use of Azure Data Factory, SQL Server Database and SQL Server Analysis services for data loading and transformation.</a:t>
            </a:r>
            <a:br>
              <a:rPr lang="en-US" sz="1050" dirty="0">
                <a:cs typeface="Segoe UI Light"/>
              </a:rPr>
            </a:br>
            <a:br>
              <a:rPr lang="en-US" sz="1100" dirty="0">
                <a:cs typeface="Segoe UI Light"/>
              </a:rPr>
            </a:br>
            <a:r>
              <a:rPr lang="en-US" sz="1300" b="1" dirty="0">
                <a:cs typeface="Segoe UI Light" panose="020B0502040204020203" pitchFamily="34" charset="0"/>
              </a:rPr>
              <a:t>ETL Developer - Tibco</a:t>
            </a:r>
            <a:r>
              <a:rPr lang="en-US" sz="1300" b="1" dirty="0">
                <a:cs typeface="Segoe UI Light"/>
              </a:rPr>
              <a:t> </a:t>
            </a:r>
            <a:r>
              <a:rPr lang="en-US" sz="1100" dirty="0">
                <a:cs typeface="Segoe UI Light" panose="020B0502040204020203" pitchFamily="34" charset="0"/>
              </a:rPr>
              <a:t>( Dec 2016 – Dec 2018)</a:t>
            </a:r>
          </a:p>
          <a:p>
            <a:pPr>
              <a:lnSpc>
                <a:spcPct val="105000"/>
              </a:lnSpc>
              <a:spcBef>
                <a:spcPts val="600"/>
              </a:spcBef>
              <a:buClr>
                <a:srgbClr val="339933"/>
              </a:buClr>
              <a:defRPr/>
            </a:pPr>
            <a:r>
              <a:rPr lang="en-US" sz="1050" dirty="0">
                <a:cs typeface="Segoe UI Light"/>
              </a:rPr>
              <a:t>Interface development to integrate data from Workday into CSV / TXT files for external systems and integrate webpage data with SAP systems and vice versa.</a:t>
            </a:r>
          </a:p>
          <a:p>
            <a:pPr>
              <a:lnSpc>
                <a:spcPct val="105000"/>
              </a:lnSpc>
              <a:spcBef>
                <a:spcPts val="600"/>
              </a:spcBef>
              <a:buClr>
                <a:srgbClr val="339933"/>
              </a:buClr>
              <a:defRPr/>
            </a:pPr>
            <a:endParaRPr lang="en-US" sz="1050" dirty="0">
              <a:cs typeface="Segoe UI Light"/>
            </a:endParaRPr>
          </a:p>
          <a:p>
            <a:pPr>
              <a:lnSpc>
                <a:spcPct val="105000"/>
              </a:lnSpc>
              <a:spcBef>
                <a:spcPts val="600"/>
              </a:spcBef>
              <a:buClr>
                <a:srgbClr val="339933"/>
              </a:buClr>
              <a:defRPr/>
            </a:pPr>
            <a:r>
              <a:rPr lang="en-US" sz="1300" b="1" dirty="0">
                <a:cs typeface="Segoe UI Light" panose="020B0502040204020203" pitchFamily="34" charset="0"/>
              </a:rPr>
              <a:t>ETL Developer - WebMethods</a:t>
            </a:r>
            <a:r>
              <a:rPr lang="en-US" sz="1300" b="1" dirty="0">
                <a:cs typeface="Segoe UI Light"/>
              </a:rPr>
              <a:t> </a:t>
            </a:r>
            <a:r>
              <a:rPr lang="en-US" sz="1100" dirty="0">
                <a:cs typeface="Segoe UI Light" panose="020B0502040204020203" pitchFamily="34" charset="0"/>
              </a:rPr>
              <a:t>( Nov 2013 – Dec 2016)</a:t>
            </a:r>
          </a:p>
          <a:p>
            <a:pPr>
              <a:lnSpc>
                <a:spcPct val="105000"/>
              </a:lnSpc>
              <a:spcBef>
                <a:spcPts val="600"/>
              </a:spcBef>
              <a:buClr>
                <a:srgbClr val="339933"/>
              </a:buClr>
              <a:defRPr/>
            </a:pPr>
            <a:r>
              <a:rPr lang="en-US" sz="1050" dirty="0">
                <a:cs typeface="Segoe UI Light"/>
              </a:rPr>
              <a:t>Interface development to integrate data from SAP systems to SFDC and vice versa. Interface development to integrate data from SAP systems to SFTP and vice versa. Provide support on existing interfaces.</a:t>
            </a:r>
          </a:p>
          <a:p>
            <a:pPr>
              <a:lnSpc>
                <a:spcPct val="105000"/>
              </a:lnSpc>
              <a:spcBef>
                <a:spcPts val="600"/>
              </a:spcBef>
              <a:buClr>
                <a:srgbClr val="339933"/>
              </a:buClr>
              <a:defRPr/>
            </a:pPr>
            <a:endParaRPr lang="en-US" sz="1100" dirty="0">
              <a:cs typeface="Segoe UI Light"/>
            </a:endParaRPr>
          </a:p>
        </p:txBody>
      </p:sp>
      <p:sp>
        <p:nvSpPr>
          <p:cNvPr id="30" name="Rectangle 29">
            <a:extLst>
              <a:ext uri="{FF2B5EF4-FFF2-40B4-BE49-F238E27FC236}">
                <a16:creationId xmlns:a16="http://schemas.microsoft.com/office/drawing/2014/main" id="{F8BAF5D2-CB47-4855-9417-092E143CA817}"/>
              </a:ext>
            </a:extLst>
          </p:cNvPr>
          <p:cNvSpPr/>
          <p:nvPr/>
        </p:nvSpPr>
        <p:spPr>
          <a:xfrm>
            <a:off x="3546838" y="343733"/>
            <a:ext cx="3225630" cy="323165"/>
          </a:xfrm>
          <a:prstGeom prst="rect">
            <a:avLst/>
          </a:prstGeom>
        </p:spPr>
        <p:txBody>
          <a:bodyPr wrap="square">
            <a:spAutoFit/>
          </a:bodyPr>
          <a:lstStyle/>
          <a:p>
            <a:pPr marL="180247" indent="-180247">
              <a:defRPr/>
            </a:pPr>
            <a:r>
              <a:rPr lang="en-US" sz="1500">
                <a:solidFill>
                  <a:srgbClr val="FF5800"/>
                </a:solidFill>
                <a:latin typeface="+mj-lt"/>
                <a:cs typeface="Segoe UI Light" panose="020B0502040204020203" pitchFamily="34" charset="0"/>
              </a:rPr>
              <a:t>Experience</a:t>
            </a:r>
            <a:r>
              <a:rPr lang="en-US" sz="1400">
                <a:solidFill>
                  <a:srgbClr val="FF5800"/>
                </a:solidFill>
                <a:latin typeface="+mj-lt"/>
                <a:cs typeface="Segoe UI Light" panose="020B0502040204020203" pitchFamily="34" charset="0"/>
              </a:rPr>
              <a:t> </a:t>
            </a:r>
          </a:p>
        </p:txBody>
      </p:sp>
      <p:sp>
        <p:nvSpPr>
          <p:cNvPr id="7" name="Rectangle 6">
            <a:extLst>
              <a:ext uri="{FF2B5EF4-FFF2-40B4-BE49-F238E27FC236}">
                <a16:creationId xmlns:a16="http://schemas.microsoft.com/office/drawing/2014/main" id="{45213656-3802-4A68-996A-4ACE59FCF6D4}"/>
              </a:ext>
            </a:extLst>
          </p:cNvPr>
          <p:cNvSpPr/>
          <p:nvPr/>
        </p:nvSpPr>
        <p:spPr>
          <a:xfrm>
            <a:off x="250859" y="3427297"/>
            <a:ext cx="2242077" cy="415498"/>
          </a:xfrm>
          <a:prstGeom prst="rect">
            <a:avLst/>
          </a:prstGeom>
        </p:spPr>
        <p:txBody>
          <a:bodyPr wrap="square">
            <a:spAutoFit/>
          </a:bodyPr>
          <a:lstStyle/>
          <a:p>
            <a:pPr defTabSz="540741">
              <a:spcAft>
                <a:spcPts val="600"/>
              </a:spcAft>
            </a:pPr>
            <a:r>
              <a:rPr lang="en-US" sz="1050" b="1" dirty="0">
                <a:solidFill>
                  <a:schemeClr val="bg1">
                    <a:lumMod val="95000"/>
                  </a:schemeClr>
                </a:solidFill>
                <a:latin typeface="Segoe UI Light" panose="020B0502040204020203" pitchFamily="34" charset="0"/>
                <a:cs typeface="Segoe UI Light" panose="020B0502040204020203" pitchFamily="34" charset="0"/>
              </a:rPr>
              <a:t>Application Development Specialist</a:t>
            </a:r>
            <a:br>
              <a:rPr lang="en-US" sz="1050" b="1" dirty="0">
                <a:solidFill>
                  <a:schemeClr val="bg1">
                    <a:lumMod val="95000"/>
                  </a:schemeClr>
                </a:solidFill>
                <a:latin typeface="Segoe UI Light" panose="020B0502040204020203" pitchFamily="34" charset="0"/>
                <a:cs typeface="Segoe UI Light" panose="020B0502040204020203" pitchFamily="34" charset="0"/>
              </a:rPr>
            </a:br>
            <a:r>
              <a:rPr lang="en-US" sz="1050" b="1" dirty="0" err="1">
                <a:solidFill>
                  <a:schemeClr val="bg1">
                    <a:lumMod val="95000"/>
                  </a:schemeClr>
                </a:solidFill>
                <a:latin typeface="Segoe UI Light" panose="020B0502040204020203" pitchFamily="34" charset="0"/>
                <a:cs typeface="Segoe UI Light" panose="020B0502040204020203" pitchFamily="34" charset="0"/>
              </a:rPr>
              <a:t>Ebène</a:t>
            </a:r>
            <a:r>
              <a:rPr lang="en-US" sz="1050" b="1" dirty="0">
                <a:solidFill>
                  <a:schemeClr val="bg1">
                    <a:lumMod val="95000"/>
                  </a:schemeClr>
                </a:solidFill>
                <a:latin typeface="Segoe UI Light" panose="020B0502040204020203" pitchFamily="34" charset="0"/>
                <a:cs typeface="Segoe UI Light" panose="020B0502040204020203" pitchFamily="34" charset="0"/>
              </a:rPr>
              <a:t>, Mauritius.</a:t>
            </a:r>
          </a:p>
        </p:txBody>
      </p:sp>
      <p:pic>
        <p:nvPicPr>
          <p:cNvPr id="25" name="Picture 24">
            <a:extLst>
              <a:ext uri="{FF2B5EF4-FFF2-40B4-BE49-F238E27FC236}">
                <a16:creationId xmlns:a16="http://schemas.microsoft.com/office/drawing/2014/main" id="{439A4BC0-DC08-1045-BB56-10A2344F4954}"/>
              </a:ext>
            </a:extLst>
          </p:cNvPr>
          <p:cNvPicPr>
            <a:picLocks noChangeAspect="1"/>
          </p:cNvPicPr>
          <p:nvPr/>
        </p:nvPicPr>
        <p:blipFill>
          <a:blip r:embed="rId3"/>
          <a:stretch>
            <a:fillRect/>
          </a:stretch>
        </p:blipFill>
        <p:spPr>
          <a:xfrm>
            <a:off x="7207920" y="242225"/>
            <a:ext cx="609600" cy="609600"/>
          </a:xfrm>
          <a:prstGeom prst="rect">
            <a:avLst/>
          </a:prstGeom>
        </p:spPr>
      </p:pic>
      <p:pic>
        <p:nvPicPr>
          <p:cNvPr id="26" name="Picture 25">
            <a:extLst>
              <a:ext uri="{FF2B5EF4-FFF2-40B4-BE49-F238E27FC236}">
                <a16:creationId xmlns:a16="http://schemas.microsoft.com/office/drawing/2014/main" id="{50B1DDC4-3E8C-0241-9A15-04BFB26820C2}"/>
              </a:ext>
            </a:extLst>
          </p:cNvPr>
          <p:cNvPicPr>
            <a:picLocks noChangeAspect="1"/>
          </p:cNvPicPr>
          <p:nvPr/>
        </p:nvPicPr>
        <p:blipFill>
          <a:blip r:embed="rId4"/>
          <a:stretch>
            <a:fillRect/>
          </a:stretch>
        </p:blipFill>
        <p:spPr>
          <a:xfrm>
            <a:off x="2957931" y="322448"/>
            <a:ext cx="552805" cy="449154"/>
          </a:xfrm>
          <a:prstGeom prst="rect">
            <a:avLst/>
          </a:prstGeom>
        </p:spPr>
      </p:pic>
      <p:sp>
        <p:nvSpPr>
          <p:cNvPr id="31" name="Rectangle 30">
            <a:extLst>
              <a:ext uri="{FF2B5EF4-FFF2-40B4-BE49-F238E27FC236}">
                <a16:creationId xmlns:a16="http://schemas.microsoft.com/office/drawing/2014/main" id="{0AF5BEF0-F9AC-8349-94C2-A10F675E6CE7}"/>
              </a:ext>
            </a:extLst>
          </p:cNvPr>
          <p:cNvSpPr/>
          <p:nvPr/>
        </p:nvSpPr>
        <p:spPr>
          <a:xfrm>
            <a:off x="3587962" y="5078806"/>
            <a:ext cx="3299617" cy="323165"/>
          </a:xfrm>
          <a:prstGeom prst="rect">
            <a:avLst/>
          </a:prstGeom>
        </p:spPr>
        <p:txBody>
          <a:bodyPr wrap="square">
            <a:spAutoFit/>
          </a:bodyPr>
          <a:lstStyle/>
          <a:p>
            <a:pPr marL="180247" indent="-180247">
              <a:defRPr/>
            </a:pPr>
            <a:r>
              <a:rPr lang="en-US" sz="1500" dirty="0">
                <a:solidFill>
                  <a:srgbClr val="FF5800"/>
                </a:solidFill>
                <a:latin typeface="+mj-lt"/>
                <a:cs typeface="Segoe UI Light" panose="020B0502040204020203" pitchFamily="34" charset="0"/>
              </a:rPr>
              <a:t>Education</a:t>
            </a:r>
          </a:p>
        </p:txBody>
      </p:sp>
      <p:pic>
        <p:nvPicPr>
          <p:cNvPr id="35" name="Picture 34">
            <a:extLst>
              <a:ext uri="{FF2B5EF4-FFF2-40B4-BE49-F238E27FC236}">
                <a16:creationId xmlns:a16="http://schemas.microsoft.com/office/drawing/2014/main" id="{82485383-71F4-024A-9E1A-1276AECDA7C1}"/>
              </a:ext>
            </a:extLst>
          </p:cNvPr>
          <p:cNvPicPr>
            <a:picLocks noChangeAspect="1"/>
          </p:cNvPicPr>
          <p:nvPr/>
        </p:nvPicPr>
        <p:blipFill>
          <a:blip r:embed="rId5"/>
          <a:stretch>
            <a:fillRect/>
          </a:stretch>
        </p:blipFill>
        <p:spPr>
          <a:xfrm>
            <a:off x="3011316" y="5096559"/>
            <a:ext cx="572770" cy="653442"/>
          </a:xfrm>
          <a:prstGeom prst="rect">
            <a:avLst/>
          </a:prstGeom>
        </p:spPr>
      </p:pic>
      <p:sp>
        <p:nvSpPr>
          <p:cNvPr id="38" name="Rectangle 37">
            <a:extLst>
              <a:ext uri="{FF2B5EF4-FFF2-40B4-BE49-F238E27FC236}">
                <a16:creationId xmlns:a16="http://schemas.microsoft.com/office/drawing/2014/main" id="{8FDDC93F-1B5E-5249-B541-0973462AECD9}"/>
              </a:ext>
            </a:extLst>
          </p:cNvPr>
          <p:cNvSpPr>
            <a:spLocks noChangeArrowheads="1"/>
          </p:cNvSpPr>
          <p:nvPr/>
        </p:nvSpPr>
        <p:spPr bwMode="auto">
          <a:xfrm>
            <a:off x="3654581" y="5382965"/>
            <a:ext cx="3565805" cy="865436"/>
          </a:xfrm>
          <a:prstGeom prst="rect">
            <a:avLst/>
          </a:prstGeom>
          <a:noFill/>
          <a:ln w="3175">
            <a:noFill/>
            <a:miter lim="800000"/>
            <a:headEnd/>
            <a:tailEnd/>
          </a:ln>
        </p:spPr>
        <p:txBody>
          <a:bodyPr wrap="none" lIns="36000" tIns="36000" rIns="36000" bIns="36000" anchor="t"/>
          <a:lstStyle/>
          <a:p>
            <a:pPr marL="194945" indent="-194945">
              <a:spcAft>
                <a:spcPts val="400"/>
              </a:spcAft>
              <a:defRPr/>
            </a:pPr>
            <a:r>
              <a:rPr lang="en-US" sz="1300" dirty="0">
                <a:cs typeface="Segoe UI Light"/>
              </a:rPr>
              <a:t>BSc(Hons) Information and Communication </a:t>
            </a:r>
          </a:p>
          <a:p>
            <a:pPr marL="194945" indent="-194945">
              <a:spcAft>
                <a:spcPts val="400"/>
              </a:spcAft>
              <a:defRPr/>
            </a:pPr>
            <a:r>
              <a:rPr lang="en-US" sz="1300" dirty="0">
                <a:cs typeface="Segoe UI Light"/>
              </a:rPr>
              <a:t>Technologies </a:t>
            </a:r>
            <a:endParaRPr lang="en-US" dirty="0">
              <a:cs typeface="Segoe UI Light"/>
            </a:endParaRPr>
          </a:p>
          <a:p>
            <a:pPr marL="194945" indent="-194945">
              <a:spcAft>
                <a:spcPts val="400"/>
              </a:spcAft>
              <a:defRPr/>
            </a:pPr>
            <a:r>
              <a:rPr lang="en-US" sz="1000" dirty="0">
                <a:cs typeface="Segoe UI Light"/>
              </a:rPr>
              <a:t>University of Mauritius, 2012</a:t>
            </a:r>
          </a:p>
          <a:p>
            <a:pPr marL="194945" indent="-194945">
              <a:spcAft>
                <a:spcPts val="400"/>
              </a:spcAft>
              <a:defRPr/>
            </a:pPr>
            <a:endParaRPr lang="en-US" sz="1000" dirty="0">
              <a:cs typeface="Segoe UI Light" panose="020B0502040204020203" pitchFamily="34" charset="0"/>
            </a:endParaRPr>
          </a:p>
          <a:p>
            <a:pPr marL="194945" indent="-194945">
              <a:spcAft>
                <a:spcPts val="400"/>
              </a:spcAft>
              <a:defRPr/>
            </a:pPr>
            <a:endParaRPr lang="en-GB" sz="1100" dirty="0">
              <a:cs typeface="Segoe UI Light" panose="020B0502040204020203" pitchFamily="34" charset="0"/>
            </a:endParaRPr>
          </a:p>
          <a:p>
            <a:pPr marL="194945" indent="-194945">
              <a:spcAft>
                <a:spcPts val="400"/>
              </a:spcAft>
              <a:defRPr/>
            </a:pPr>
            <a:endParaRPr lang="en-GB" sz="1100" dirty="0">
              <a:cs typeface="Segoe UI Light" panose="020B0502040204020203" pitchFamily="34" charset="0"/>
            </a:endParaRPr>
          </a:p>
          <a:p>
            <a:pPr marL="194945" indent="-194945">
              <a:spcAft>
                <a:spcPts val="400"/>
              </a:spcAft>
              <a:defRPr/>
            </a:pPr>
            <a:endParaRPr lang="en-GB" sz="1100" dirty="0">
              <a:cs typeface="Segoe UI Light" panose="020B0502040204020203" pitchFamily="34" charset="0"/>
            </a:endParaRPr>
          </a:p>
        </p:txBody>
      </p:sp>
      <p:sp>
        <p:nvSpPr>
          <p:cNvPr id="12" name="Rectangle 11">
            <a:extLst>
              <a:ext uri="{FF2B5EF4-FFF2-40B4-BE49-F238E27FC236}">
                <a16:creationId xmlns:a16="http://schemas.microsoft.com/office/drawing/2014/main" id="{C611BE9D-1315-D74F-BE5A-FDDB4D678218}"/>
              </a:ext>
            </a:extLst>
          </p:cNvPr>
          <p:cNvSpPr/>
          <p:nvPr/>
        </p:nvSpPr>
        <p:spPr>
          <a:xfrm>
            <a:off x="250860" y="3090835"/>
            <a:ext cx="1149674" cy="307777"/>
          </a:xfrm>
          <a:prstGeom prst="rect">
            <a:avLst/>
          </a:prstGeom>
        </p:spPr>
        <p:txBody>
          <a:bodyPr wrap="none">
            <a:spAutoFit/>
          </a:bodyPr>
          <a:lstStyle/>
          <a:p>
            <a:r>
              <a:rPr lang="en-US" sz="1400" b="1" dirty="0">
                <a:solidFill>
                  <a:schemeClr val="bg1">
                    <a:lumMod val="95000"/>
                  </a:schemeClr>
                </a:solidFill>
                <a:latin typeface="Segoe UI Light" panose="020B0502040204020203" pitchFamily="34" charset="0"/>
              </a:rPr>
              <a:t>BI Developer</a:t>
            </a:r>
          </a:p>
        </p:txBody>
      </p:sp>
      <p:pic>
        <p:nvPicPr>
          <p:cNvPr id="20" name="Picture Placeholder 5">
            <a:extLst>
              <a:ext uri="{FF2B5EF4-FFF2-40B4-BE49-F238E27FC236}">
                <a16:creationId xmlns:a16="http://schemas.microsoft.com/office/drawing/2014/main" id="{10C0177A-9B82-460F-BB07-3F4C0B954865}"/>
              </a:ext>
            </a:extLst>
          </p:cNvPr>
          <p:cNvPicPr>
            <a:picLocks noGrp="1" noChangeAspect="1"/>
          </p:cNvPicPr>
          <p:nvPr>
            <p:ph type="pic" sz="quarter" idx="10"/>
          </p:nvPr>
        </p:nvPicPr>
        <p:blipFill>
          <a:blip r:embed="rId6"/>
          <a:srcRect t="6356" b="6356"/>
          <a:stretch>
            <a:fillRect/>
          </a:stretch>
        </p:blipFill>
        <p:spPr>
          <a:xfrm>
            <a:off x="360363" y="1033463"/>
            <a:ext cx="1619250" cy="1619250"/>
          </a:xfrm>
        </p:spPr>
      </p:pic>
    </p:spTree>
    <p:extLst>
      <p:ext uri="{BB962C8B-B14F-4D97-AF65-F5344CB8AC3E}">
        <p14:creationId xmlns:p14="http://schemas.microsoft.com/office/powerpoint/2010/main" val="4213069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0933412A-5DF3-A341-902B-992A4C9496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3984" y="4178460"/>
            <a:ext cx="586582" cy="586582"/>
          </a:xfrm>
          <a:prstGeom prst="rect">
            <a:avLst/>
          </a:prstGeom>
        </p:spPr>
      </p:pic>
      <p:sp>
        <p:nvSpPr>
          <p:cNvPr id="7" name="Rectangle 6">
            <a:extLst>
              <a:ext uri="{FF2B5EF4-FFF2-40B4-BE49-F238E27FC236}">
                <a16:creationId xmlns:a16="http://schemas.microsoft.com/office/drawing/2014/main" id="{DE805297-1082-5A4A-AB47-B61BBF8BF244}"/>
              </a:ext>
            </a:extLst>
          </p:cNvPr>
          <p:cNvSpPr>
            <a:spLocks noChangeArrowheads="1"/>
          </p:cNvSpPr>
          <p:nvPr/>
        </p:nvSpPr>
        <p:spPr bwMode="gray">
          <a:xfrm>
            <a:off x="260214" y="455767"/>
            <a:ext cx="1991343" cy="345063"/>
          </a:xfrm>
          <a:prstGeom prst="rect">
            <a:avLst/>
          </a:prstGeom>
          <a:noFill/>
          <a:ln w="9525">
            <a:noFill/>
            <a:miter lim="800000"/>
            <a:headEnd/>
            <a:tailEnd/>
          </a:ln>
        </p:spPr>
        <p:txBody>
          <a:bodyPr wrap="square" lIns="67408" tIns="33703" rIns="67408" bIns="33703">
            <a:spAutoFit/>
          </a:bodyPr>
          <a:lstStyle/>
          <a:p>
            <a:pPr defTabSz="540741"/>
            <a:r>
              <a:rPr lang="en-US" b="1" dirty="0">
                <a:solidFill>
                  <a:schemeClr val="bg1"/>
                </a:solidFill>
                <a:latin typeface="Segoe UI Light" panose="020B0502040204020203" pitchFamily="34" charset="0"/>
                <a:cs typeface="Segoe UI Light" panose="020B0502040204020203" pitchFamily="34" charset="0"/>
              </a:rPr>
              <a:t>Current Experience</a:t>
            </a:r>
            <a:endParaRPr lang="en-US" sz="900" b="1" dirty="0">
              <a:solidFill>
                <a:schemeClr val="bg1"/>
              </a:solidFill>
              <a:latin typeface="Segoe UI Light" panose="020B0502040204020203" pitchFamily="34" charset="0"/>
              <a:cs typeface="Segoe UI Light" panose="020B0502040204020203" pitchFamily="34" charset="0"/>
            </a:endParaRPr>
          </a:p>
        </p:txBody>
      </p:sp>
      <p:sp>
        <p:nvSpPr>
          <p:cNvPr id="14" name="TextBox 13">
            <a:extLst>
              <a:ext uri="{FF2B5EF4-FFF2-40B4-BE49-F238E27FC236}">
                <a16:creationId xmlns:a16="http://schemas.microsoft.com/office/drawing/2014/main" id="{C1A570C6-F630-9D4B-B5BA-5E8BFCFCE3C8}"/>
              </a:ext>
            </a:extLst>
          </p:cNvPr>
          <p:cNvSpPr txBox="1"/>
          <p:nvPr/>
        </p:nvSpPr>
        <p:spPr>
          <a:xfrm>
            <a:off x="3148157" y="766168"/>
            <a:ext cx="3893253" cy="2310180"/>
          </a:xfrm>
          <a:prstGeom prst="rect">
            <a:avLst/>
          </a:prstGeom>
          <a:noFill/>
        </p:spPr>
        <p:txBody>
          <a:bodyPr wrap="square" tIns="46800" bIns="36000" rtlCol="0" anchor="t">
            <a:spAutoFit/>
          </a:bodyPr>
          <a:lstStyle/>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Develop new Power BI reports and maintain existing ones.</a:t>
            </a:r>
            <a:endParaRPr lang="en-US" sz="1100" dirty="0">
              <a:cs typeface="Segoe UI"/>
            </a:endParaRP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Responsible to ensure that productivity and quality of work is respected for all deliverables.</a:t>
            </a:r>
            <a:endParaRPr lang="en-US" sz="1100" dirty="0">
              <a:cs typeface="Segoe UI"/>
            </a:endParaRP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cs typeface="Segoe UI"/>
              </a:rPr>
              <a:t>Currently working on the automatic deployment of Power BI reports with their related components i.e., Azure Data Factory, Azure Database &amp; Azure Analysis Services. </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cs typeface="Segoe UI"/>
              </a:rPr>
              <a:t>Participate in Technical workshops to provide solutions about issues.</a:t>
            </a:r>
            <a:endParaRPr lang="en-US" dirty="0">
              <a:cs typeface="Segoe UI"/>
            </a:endParaRPr>
          </a:p>
        </p:txBody>
      </p:sp>
      <p:sp>
        <p:nvSpPr>
          <p:cNvPr id="15" name="Rectangle 14">
            <a:extLst>
              <a:ext uri="{FF2B5EF4-FFF2-40B4-BE49-F238E27FC236}">
                <a16:creationId xmlns:a16="http://schemas.microsoft.com/office/drawing/2014/main" id="{28F47CF5-394B-1342-B283-9626F847E3CE}"/>
              </a:ext>
            </a:extLst>
          </p:cNvPr>
          <p:cNvSpPr/>
          <p:nvPr/>
        </p:nvSpPr>
        <p:spPr>
          <a:xfrm>
            <a:off x="3144712" y="442047"/>
            <a:ext cx="3896698" cy="323165"/>
          </a:xfrm>
          <a:prstGeom prst="rect">
            <a:avLst/>
          </a:prstGeom>
        </p:spPr>
        <p:txBody>
          <a:bodyPr wrap="square">
            <a:spAutoFit/>
          </a:bodyPr>
          <a:lstStyle/>
          <a:p>
            <a:pPr>
              <a:defRPr/>
            </a:pPr>
            <a:r>
              <a:rPr lang="en-US" sz="1500" dirty="0">
                <a:solidFill>
                  <a:srgbClr val="FF5800"/>
                </a:solidFill>
                <a:latin typeface="+mj-lt"/>
                <a:cs typeface="Segoe UI Light" panose="020B0502040204020203" pitchFamily="34" charset="0"/>
              </a:rPr>
              <a:t>BI Developer</a:t>
            </a:r>
            <a:endParaRPr lang="en-US" sz="1400" i="1" dirty="0">
              <a:solidFill>
                <a:srgbClr val="FF5800"/>
              </a:solidFill>
              <a:latin typeface="+mj-lt"/>
              <a:cs typeface="Segoe UI Light" panose="020B0502040204020203" pitchFamily="34" charset="0"/>
            </a:endParaRPr>
          </a:p>
        </p:txBody>
      </p:sp>
      <p:sp>
        <p:nvSpPr>
          <p:cNvPr id="19" name="Rectangle 18">
            <a:extLst>
              <a:ext uri="{FF2B5EF4-FFF2-40B4-BE49-F238E27FC236}">
                <a16:creationId xmlns:a16="http://schemas.microsoft.com/office/drawing/2014/main" id="{26D31B24-B567-9245-8842-597C403E98B5}"/>
              </a:ext>
            </a:extLst>
          </p:cNvPr>
          <p:cNvSpPr/>
          <p:nvPr/>
        </p:nvSpPr>
        <p:spPr>
          <a:xfrm>
            <a:off x="7796288" y="457182"/>
            <a:ext cx="3299617" cy="323165"/>
          </a:xfrm>
          <a:prstGeom prst="rect">
            <a:avLst/>
          </a:prstGeom>
        </p:spPr>
        <p:txBody>
          <a:bodyPr wrap="square">
            <a:spAutoFit/>
          </a:bodyPr>
          <a:lstStyle/>
          <a:p>
            <a:pPr>
              <a:defRPr/>
            </a:pPr>
            <a:r>
              <a:rPr lang="en-US" sz="1500">
                <a:solidFill>
                  <a:srgbClr val="FF5800"/>
                </a:solidFill>
                <a:latin typeface="+mj-lt"/>
                <a:cs typeface="Segoe UI Light" panose="020B0502040204020203" pitchFamily="34" charset="0"/>
              </a:rPr>
              <a:t>Skills &amp; Technologies</a:t>
            </a:r>
          </a:p>
        </p:txBody>
      </p:sp>
      <p:sp>
        <p:nvSpPr>
          <p:cNvPr id="13" name="TextBox 12">
            <a:extLst>
              <a:ext uri="{FF2B5EF4-FFF2-40B4-BE49-F238E27FC236}">
                <a16:creationId xmlns:a16="http://schemas.microsoft.com/office/drawing/2014/main" id="{5546DA1D-6259-F348-90B1-A3C698D0AA9E}"/>
              </a:ext>
            </a:extLst>
          </p:cNvPr>
          <p:cNvSpPr txBox="1"/>
          <p:nvPr/>
        </p:nvSpPr>
        <p:spPr>
          <a:xfrm>
            <a:off x="7796288" y="858187"/>
            <a:ext cx="3161340" cy="3992371"/>
          </a:xfrm>
          <a:prstGeom prst="rect">
            <a:avLst/>
          </a:prstGeom>
          <a:noFill/>
        </p:spPr>
        <p:txBody>
          <a:bodyPr wrap="square" tIns="46800" bIns="36000" rtlCol="0">
            <a:spAutoFit/>
          </a:bodyPr>
          <a:lstStyle/>
          <a:p>
            <a:pPr>
              <a:spcBef>
                <a:spcPts val="600"/>
              </a:spcBef>
              <a:buClr>
                <a:srgbClr val="339933"/>
              </a:buClr>
              <a:defRPr/>
            </a:pPr>
            <a:r>
              <a:rPr lang="en-US" sz="1300" dirty="0">
                <a:latin typeface="+mj-lt"/>
                <a:cs typeface="Segoe UI Light" panose="020B0502040204020203" pitchFamily="34" charset="0"/>
              </a:rPr>
              <a:t>Skills</a:t>
            </a:r>
            <a:br>
              <a:rPr lang="en-US" sz="1000" dirty="0">
                <a:latin typeface="+mj-lt"/>
                <a:cs typeface="Segoe UI Light" panose="020B0502040204020203" pitchFamily="34" charset="0"/>
              </a:rPr>
            </a:br>
            <a:endParaRPr lang="en-US" sz="1000" dirty="0">
              <a:latin typeface="+mj-lt"/>
              <a:cs typeface="Segoe UI Light" panose="020B0502040204020203" pitchFamily="34" charset="0"/>
            </a:endParaRPr>
          </a:p>
          <a:p>
            <a:pPr marL="171450" indent="-171450">
              <a:spcBef>
                <a:spcPts val="600"/>
              </a:spcBef>
              <a:buClr>
                <a:srgbClr val="339933"/>
              </a:buClr>
              <a:buFont typeface="Arial" panose="020B0604020202020204" pitchFamily="34" charset="0"/>
              <a:buChar char="•"/>
              <a:defRPr/>
            </a:pPr>
            <a:r>
              <a:rPr lang="en-AU" sz="1100" dirty="0"/>
              <a:t>Teamwork</a:t>
            </a:r>
          </a:p>
          <a:p>
            <a:pPr marL="171450" indent="-171450">
              <a:spcBef>
                <a:spcPts val="600"/>
              </a:spcBef>
              <a:buClr>
                <a:srgbClr val="339933"/>
              </a:buClr>
              <a:buFont typeface="Arial" panose="020B0604020202020204" pitchFamily="34" charset="0"/>
              <a:buChar char="•"/>
              <a:defRPr/>
            </a:pPr>
            <a:r>
              <a:rPr lang="en-AU" sz="1100" dirty="0"/>
              <a:t>Client facing</a:t>
            </a:r>
          </a:p>
          <a:p>
            <a:pPr marL="171450" indent="-171450">
              <a:spcBef>
                <a:spcPts val="600"/>
              </a:spcBef>
              <a:buClr>
                <a:srgbClr val="339933"/>
              </a:buClr>
              <a:buFont typeface="Arial" panose="020B0604020202020204" pitchFamily="34" charset="0"/>
              <a:buChar char="•"/>
              <a:defRPr/>
            </a:pPr>
            <a:r>
              <a:rPr lang="en-AU" sz="1100" dirty="0"/>
              <a:t>Analysis &amp; solutions design</a:t>
            </a:r>
            <a:endParaRPr lang="en-US" sz="1100" dirty="0">
              <a:cs typeface="Segoe UI Light" panose="020B0502040204020203" pitchFamily="34" charset="0"/>
            </a:endParaRP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Problem Solving</a:t>
            </a:r>
            <a:endParaRPr lang="en-AU" sz="1100" dirty="0"/>
          </a:p>
          <a:p>
            <a:pPr>
              <a:spcBef>
                <a:spcPts val="600"/>
              </a:spcBef>
              <a:buClr>
                <a:srgbClr val="339933"/>
              </a:buClr>
              <a:defRPr/>
            </a:pPr>
            <a:endParaRPr lang="en-US" sz="1100" dirty="0"/>
          </a:p>
          <a:p>
            <a:pPr>
              <a:spcBef>
                <a:spcPts val="600"/>
              </a:spcBef>
              <a:buClr>
                <a:srgbClr val="339933"/>
              </a:buClr>
              <a:defRPr/>
            </a:pPr>
            <a:r>
              <a:rPr lang="en-US" sz="1300" dirty="0">
                <a:cs typeface="Segoe UI Light" panose="020B0502040204020203" pitchFamily="34" charset="0"/>
              </a:rPr>
              <a:t>Technical</a:t>
            </a:r>
            <a:br>
              <a:rPr lang="en-US" sz="1000" dirty="0">
                <a:cs typeface="Segoe UI Light" panose="020B0502040204020203" pitchFamily="34" charset="0"/>
              </a:rPr>
            </a:br>
            <a:endParaRPr lang="en-US" sz="1000" dirty="0">
              <a:cs typeface="Segoe UI Light" panose="020B0502040204020203" pitchFamily="34" charset="0"/>
            </a:endParaRP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Azure DevOps</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Azure Data Factory</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Azure Analysis Services</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SQL Server Management Studio</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Visual Studio</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Git</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Power BI</a:t>
            </a:r>
            <a:br>
              <a:rPr lang="en-US" sz="1100" dirty="0">
                <a:cs typeface="Segoe UI Light" panose="020B0502040204020203" pitchFamily="34" charset="0"/>
              </a:rPr>
            </a:br>
            <a:endParaRPr lang="en-US" sz="1100" dirty="0">
              <a:cs typeface="Segoe UI Light" panose="020B0502040204020203" pitchFamily="34" charset="0"/>
            </a:endParaRPr>
          </a:p>
        </p:txBody>
      </p:sp>
    </p:spTree>
    <p:extLst>
      <p:ext uri="{BB962C8B-B14F-4D97-AF65-F5344CB8AC3E}">
        <p14:creationId xmlns:p14="http://schemas.microsoft.com/office/powerpoint/2010/main" val="35763171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805297-1082-5A4A-AB47-B61BBF8BF244}"/>
              </a:ext>
            </a:extLst>
          </p:cNvPr>
          <p:cNvSpPr>
            <a:spLocks noChangeArrowheads="1"/>
          </p:cNvSpPr>
          <p:nvPr/>
        </p:nvSpPr>
        <p:spPr bwMode="gray">
          <a:xfrm>
            <a:off x="260214" y="455767"/>
            <a:ext cx="1991343" cy="345063"/>
          </a:xfrm>
          <a:prstGeom prst="rect">
            <a:avLst/>
          </a:prstGeom>
          <a:noFill/>
          <a:ln w="9525">
            <a:noFill/>
            <a:miter lim="800000"/>
            <a:headEnd/>
            <a:tailEnd/>
          </a:ln>
        </p:spPr>
        <p:txBody>
          <a:bodyPr wrap="square" lIns="67408" tIns="33703" rIns="67408" bIns="33703">
            <a:spAutoFit/>
          </a:bodyPr>
          <a:lstStyle/>
          <a:p>
            <a:pPr defTabSz="540741"/>
            <a:r>
              <a:rPr lang="en-US" b="1" dirty="0">
                <a:solidFill>
                  <a:schemeClr val="bg1"/>
                </a:solidFill>
                <a:latin typeface="Segoe UI Light" panose="020B0502040204020203" pitchFamily="34" charset="0"/>
                <a:cs typeface="Segoe UI Light" panose="020B0502040204020203" pitchFamily="34" charset="0"/>
              </a:rPr>
              <a:t>Past Experience</a:t>
            </a:r>
            <a:endParaRPr lang="en-US" sz="900" b="1" dirty="0">
              <a:solidFill>
                <a:schemeClr val="bg1"/>
              </a:solidFill>
              <a:latin typeface="Segoe UI Light" panose="020B0502040204020203" pitchFamily="34" charset="0"/>
              <a:cs typeface="Segoe UI Light" panose="020B0502040204020203" pitchFamily="34" charset="0"/>
            </a:endParaRPr>
          </a:p>
        </p:txBody>
      </p:sp>
      <p:sp>
        <p:nvSpPr>
          <p:cNvPr id="15" name="Rectangle 14">
            <a:extLst>
              <a:ext uri="{FF2B5EF4-FFF2-40B4-BE49-F238E27FC236}">
                <a16:creationId xmlns:a16="http://schemas.microsoft.com/office/drawing/2014/main" id="{28F47CF5-394B-1342-B283-9626F847E3CE}"/>
              </a:ext>
            </a:extLst>
          </p:cNvPr>
          <p:cNvSpPr/>
          <p:nvPr/>
        </p:nvSpPr>
        <p:spPr>
          <a:xfrm>
            <a:off x="3144711" y="442047"/>
            <a:ext cx="7652598" cy="5478423"/>
          </a:xfrm>
          <a:prstGeom prst="rect">
            <a:avLst/>
          </a:prstGeom>
        </p:spPr>
        <p:txBody>
          <a:bodyPr wrap="square">
            <a:spAutoFit/>
          </a:bodyPr>
          <a:lstStyle/>
          <a:p>
            <a:r>
              <a:rPr lang="en-US" sz="1500" dirty="0">
                <a:solidFill>
                  <a:srgbClr val="FF5800"/>
                </a:solidFill>
                <a:cs typeface="Segoe UI Light" panose="020B0502040204020203" pitchFamily="34" charset="0"/>
              </a:rPr>
              <a:t>BI Developer – Accenture. Jan 2019 – Mar 2020</a:t>
            </a:r>
            <a:endParaRPr lang="fr-FR" sz="1500" dirty="0"/>
          </a:p>
          <a:p>
            <a:endParaRPr lang="fr-FR" sz="1000" dirty="0"/>
          </a:p>
          <a:p>
            <a:pPr marL="171450" indent="-171450">
              <a:buFont typeface="Arial" panose="020B0604020202020204" pitchFamily="34" charset="0"/>
              <a:buChar char="•"/>
            </a:pPr>
            <a:r>
              <a:rPr lang="en-US" sz="1000" dirty="0"/>
              <a:t>Data modelling using Power BI / MSBI.</a:t>
            </a:r>
          </a:p>
          <a:p>
            <a:pPr marL="171450" indent="-171450">
              <a:buFont typeface="Arial" panose="020B0604020202020204" pitchFamily="34" charset="0"/>
              <a:buChar char="•"/>
            </a:pPr>
            <a:r>
              <a:rPr lang="en-US" sz="1000" dirty="0"/>
              <a:t>Report creation in Power BI / using SSRS.</a:t>
            </a:r>
          </a:p>
          <a:p>
            <a:endParaRPr lang="en-US" sz="1000" i="1" dirty="0">
              <a:solidFill>
                <a:srgbClr val="FF5800"/>
              </a:solidFill>
              <a:latin typeface="+mj-lt"/>
              <a:cs typeface="Segoe UI Light" panose="020B0502040204020203" pitchFamily="34" charset="0"/>
            </a:endParaRPr>
          </a:p>
          <a:p>
            <a:r>
              <a:rPr lang="en-US" sz="1500" dirty="0">
                <a:solidFill>
                  <a:srgbClr val="FF5800"/>
                </a:solidFill>
                <a:cs typeface="Segoe UI Light" panose="020B0502040204020203" pitchFamily="34" charset="0"/>
              </a:rPr>
              <a:t>Tibco Developer – Accenture. Dec 2016 – Dec 2018</a:t>
            </a:r>
          </a:p>
          <a:p>
            <a:endParaRPr lang="en-US" sz="1500" dirty="0"/>
          </a:p>
          <a:p>
            <a:pPr marL="285750" indent="-285750">
              <a:buFont typeface="Arial" panose="020B0604020202020204" pitchFamily="34" charset="0"/>
              <a:buChar char="•"/>
            </a:pPr>
            <a:r>
              <a:rPr lang="en-US" sz="1000" dirty="0"/>
              <a:t>Developed interfaces to integrate data from workday into CSV / TXT files for external systems.</a:t>
            </a:r>
          </a:p>
          <a:p>
            <a:pPr marL="285750" indent="-285750">
              <a:buFont typeface="Arial" panose="020B0604020202020204" pitchFamily="34" charset="0"/>
              <a:buChar char="•"/>
            </a:pPr>
            <a:r>
              <a:rPr lang="en-US" sz="1000" dirty="0"/>
              <a:t>Developed interfaces to integrate webpage data using oracle database with SAP systems and vice versa using REST APIs, SFTP, webservices and SAP RFC functions.</a:t>
            </a:r>
          </a:p>
          <a:p>
            <a:pPr marL="285750" indent="-285750">
              <a:buFont typeface="Arial" panose="020B0604020202020204" pitchFamily="34" charset="0"/>
              <a:buChar char="•"/>
            </a:pPr>
            <a:r>
              <a:rPr lang="en-US" sz="1000" dirty="0"/>
              <a:t>Developed interfaces to integrate data in the form of documents from workday to PeopleDoc using webservices and PeopleDoc APIs.</a:t>
            </a:r>
          </a:p>
          <a:p>
            <a:pPr marL="285750" indent="-285750">
              <a:buFont typeface="Arial" panose="020B0604020202020204" pitchFamily="34" charset="0"/>
              <a:buChar char="•"/>
            </a:pPr>
            <a:r>
              <a:rPr lang="en-US" sz="1000" dirty="0"/>
              <a:t>Migration of existing Tibco 5.7 interfaces to Tibco 6.4.</a:t>
            </a:r>
          </a:p>
          <a:p>
            <a:pPr marL="285750" indent="-285750">
              <a:buFont typeface="Arial" panose="020B0604020202020204" pitchFamily="34" charset="0"/>
              <a:buChar char="•"/>
            </a:pPr>
            <a:r>
              <a:rPr lang="en-US" sz="1000" dirty="0"/>
              <a:t>Created technical documents for interfaces built.</a:t>
            </a:r>
          </a:p>
          <a:p>
            <a:pPr marL="285750" indent="-285750">
              <a:buFont typeface="Arial" panose="020B0604020202020204" pitchFamily="34" charset="0"/>
              <a:buChar char="•"/>
            </a:pPr>
            <a:r>
              <a:rPr lang="en-US" sz="1000" dirty="0"/>
              <a:t>Team management (around 10 persons).</a:t>
            </a:r>
          </a:p>
          <a:p>
            <a:endParaRPr lang="en-US" sz="1500" dirty="0">
              <a:solidFill>
                <a:srgbClr val="FF5800"/>
              </a:solidFill>
              <a:cs typeface="Segoe UI Light" panose="020B0502040204020203" pitchFamily="34" charset="0"/>
            </a:endParaRPr>
          </a:p>
          <a:p>
            <a:r>
              <a:rPr lang="en-US" sz="1500" dirty="0">
                <a:solidFill>
                  <a:srgbClr val="FF5800"/>
                </a:solidFill>
                <a:cs typeface="Segoe UI Light" panose="020B0502040204020203" pitchFamily="34" charset="0"/>
              </a:rPr>
              <a:t>WebMethods Support / WebMethods developer – Accenture. Nov 2013 – Dec 2016</a:t>
            </a:r>
            <a:endParaRPr lang="fr-FR" sz="1500" dirty="0"/>
          </a:p>
          <a:p>
            <a:endParaRPr lang="fr-FR" sz="1000" dirty="0"/>
          </a:p>
          <a:p>
            <a:pPr marL="171450" indent="-171450">
              <a:buFont typeface="Arial" panose="020B0604020202020204" pitchFamily="34" charset="0"/>
              <a:buChar char="•"/>
            </a:pPr>
            <a:r>
              <a:rPr lang="en-US" sz="1000" dirty="0"/>
              <a:t>Provide technical support for WebMethods interfaces on production.</a:t>
            </a:r>
          </a:p>
          <a:p>
            <a:pPr marL="171450" indent="-171450">
              <a:buFont typeface="Arial" panose="020B0604020202020204" pitchFamily="34" charset="0"/>
              <a:buChar char="•"/>
            </a:pPr>
            <a:r>
              <a:rPr lang="en-US" sz="1000" dirty="0"/>
              <a:t>Migration of existing SAP PI interfaces to WebMethods.</a:t>
            </a:r>
          </a:p>
          <a:p>
            <a:pPr marL="171450" indent="-171450">
              <a:buFont typeface="Arial" panose="020B0604020202020204" pitchFamily="34" charset="0"/>
              <a:buChar char="•"/>
            </a:pPr>
            <a:r>
              <a:rPr lang="en-US" sz="1000" dirty="0"/>
              <a:t>Built interfaces to integrate data from SAP to SFDC and vice versa.</a:t>
            </a:r>
          </a:p>
          <a:p>
            <a:pPr marL="171450" indent="-171450">
              <a:buFont typeface="Arial" panose="020B0604020202020204" pitchFamily="34" charset="0"/>
              <a:buChar char="•"/>
            </a:pPr>
            <a:r>
              <a:rPr lang="en-US" sz="1000" dirty="0"/>
              <a:t>Built interfaces to integrate transformed data from SFTP to SAP and vice versa.</a:t>
            </a:r>
          </a:p>
          <a:p>
            <a:pPr marL="171450" indent="-171450">
              <a:buFont typeface="Arial" panose="020B0604020202020204" pitchFamily="34" charset="0"/>
              <a:buChar char="•"/>
            </a:pPr>
            <a:r>
              <a:rPr lang="en-US" sz="1000" dirty="0"/>
              <a:t>Created forms and reports for users on Oracle.</a:t>
            </a:r>
          </a:p>
          <a:p>
            <a:pPr marL="171450" indent="-171450">
              <a:buFont typeface="Arial" panose="020B0604020202020204" pitchFamily="34" charset="0"/>
              <a:buChar char="•"/>
            </a:pPr>
            <a:r>
              <a:rPr lang="en-US" sz="1000" dirty="0"/>
              <a:t>Provided support for existing forms and reports.</a:t>
            </a:r>
          </a:p>
          <a:p>
            <a:pPr marL="171450" indent="-171450">
              <a:buFont typeface="Arial" panose="020B0604020202020204" pitchFamily="34" charset="0"/>
              <a:buChar char="•"/>
            </a:pPr>
            <a:endParaRPr lang="en-US" sz="1000" dirty="0"/>
          </a:p>
          <a:p>
            <a:endParaRPr lang="en-US" sz="1000" dirty="0"/>
          </a:p>
          <a:p>
            <a:r>
              <a:rPr lang="en-US" sz="1500" dirty="0">
                <a:solidFill>
                  <a:srgbClr val="FF5800"/>
                </a:solidFill>
                <a:cs typeface="Segoe UI Light" panose="020B0502040204020203" pitchFamily="34" charset="0"/>
              </a:rPr>
              <a:t>Oracle Reports and form developer – Textile Company. Nov 2012 – May 2013</a:t>
            </a:r>
            <a:endParaRPr lang="fr-FR" sz="1500" dirty="0"/>
          </a:p>
          <a:p>
            <a:endParaRPr lang="fr-FR" sz="1000" dirty="0"/>
          </a:p>
          <a:p>
            <a:pPr marL="171450" indent="-171450">
              <a:buFont typeface="Arial" panose="020B0604020202020204" pitchFamily="34" charset="0"/>
              <a:buChar char="•"/>
            </a:pPr>
            <a:r>
              <a:rPr lang="en-US" sz="1000" dirty="0"/>
              <a:t>Created forms and reports for users on Oracle.</a:t>
            </a:r>
          </a:p>
          <a:p>
            <a:pPr marL="171450" indent="-171450">
              <a:buFont typeface="Arial" panose="020B0604020202020204" pitchFamily="34" charset="0"/>
              <a:buChar char="•"/>
            </a:pPr>
            <a:r>
              <a:rPr lang="en-US" sz="1000" dirty="0"/>
              <a:t>Provided support for existing forms and reports.</a:t>
            </a:r>
          </a:p>
          <a:p>
            <a:endParaRPr lang="en-US" sz="1000" dirty="0"/>
          </a:p>
          <a:p>
            <a:pPr marL="171450" indent="-171450">
              <a:buFont typeface="Arial" panose="020B0604020202020204" pitchFamily="34" charset="0"/>
              <a:buChar char="•"/>
            </a:pPr>
            <a:endParaRPr lang="en-US" sz="1000" i="1" dirty="0">
              <a:solidFill>
                <a:srgbClr val="FF5800"/>
              </a:solidFill>
              <a:latin typeface="+mj-lt"/>
              <a:cs typeface="Segoe UI Light" panose="020B0502040204020203" pitchFamily="34" charset="0"/>
            </a:endParaRPr>
          </a:p>
        </p:txBody>
      </p:sp>
    </p:spTree>
    <p:extLst>
      <p:ext uri="{BB962C8B-B14F-4D97-AF65-F5344CB8AC3E}">
        <p14:creationId xmlns:p14="http://schemas.microsoft.com/office/powerpoint/2010/main" val="294661658"/>
      </p:ext>
    </p:extLst>
  </p:cSld>
  <p:clrMapOvr>
    <a:masterClrMapping/>
  </p:clrMapOvr>
  <p:transition>
    <p:fade/>
  </p:transition>
</p:sld>
</file>

<file path=ppt/theme/theme1.xml><?xml version="1.0" encoding="utf-8"?>
<a:theme xmlns:a="http://schemas.openxmlformats.org/drawingml/2006/main" name="Avanade Glow CV">
  <a:themeElements>
    <a:clrScheme name="Avanade_Glow">
      <a:dk1>
        <a:srgbClr val="595959"/>
      </a:dk1>
      <a:lt1>
        <a:sysClr val="window" lastClr="FFFFFF"/>
      </a:lt1>
      <a:dk2>
        <a:srgbClr val="FF5800"/>
      </a:dk2>
      <a:lt2>
        <a:srgbClr val="E7E6E6"/>
      </a:lt2>
      <a:accent1>
        <a:srgbClr val="CE056A"/>
      </a:accent1>
      <a:accent2>
        <a:srgbClr val="C80000"/>
      </a:accent2>
      <a:accent3>
        <a:srgbClr val="FFB414"/>
      </a:accent3>
      <a:accent4>
        <a:srgbClr val="47800A"/>
      </a:accent4>
      <a:accent5>
        <a:srgbClr val="008376"/>
      </a:accent5>
      <a:accent6>
        <a:srgbClr val="006EBD"/>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4A934E02-13D2-4340-AD6C-D7C915515A4F}" vid="{90098241-A2E4-4E0E-9C7D-2E4DFBC70C11}"/>
    </a:ext>
  </a:extLst>
</a:theme>
</file>

<file path=ppt/theme/theme2.xml><?xml version="1.0" encoding="utf-8"?>
<a:theme xmlns:a="http://schemas.openxmlformats.org/drawingml/2006/main" name="Title Slides">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 Luminous PPT Template July 2017" id="{1806C2A6-92DC-441D-9A35-B64D61915EF8}" vid="{F16F3D47-D298-4510-9C0C-E146294E6C3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DA9F05D9B553349878D4C1217F52B0D" ma:contentTypeVersion="8" ma:contentTypeDescription="Create a new document." ma:contentTypeScope="" ma:versionID="3417a1c83b60b1227499f3c7dbe1e71e">
  <xsd:schema xmlns:xsd="http://www.w3.org/2001/XMLSchema" xmlns:xs="http://www.w3.org/2001/XMLSchema" xmlns:p="http://schemas.microsoft.com/office/2006/metadata/properties" xmlns:ns2="d11a5b08-3f9c-40aa-8989-1a2fbce24207" xmlns:ns3="6d19d7d0-f5c6-4609-bb3b-6a5c69126ccf" targetNamespace="http://schemas.microsoft.com/office/2006/metadata/properties" ma:root="true" ma:fieldsID="48945f3811b2b58b67bc1a9214d8161b" ns2:_="" ns3:_="">
    <xsd:import namespace="d11a5b08-3f9c-40aa-8989-1a2fbce24207"/>
    <xsd:import namespace="6d19d7d0-f5c6-4609-bb3b-6a5c69126c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1a5b08-3f9c-40aa-8989-1a2fbce242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19d7d0-f5c6-4609-bb3b-6a5c69126cc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BA8642-5470-4394-B093-5129DAF20370}">
  <ds:schemaRefs>
    <ds:schemaRef ds:uri="http://schemas.microsoft.com/sharepoint/v3/contenttype/forms"/>
  </ds:schemaRefs>
</ds:datastoreItem>
</file>

<file path=customXml/itemProps2.xml><?xml version="1.0" encoding="utf-8"?>
<ds:datastoreItem xmlns:ds="http://schemas.openxmlformats.org/officeDocument/2006/customXml" ds:itemID="{3E785F8F-3898-474C-ACD3-4B4D041FF08C}">
  <ds:schemaRefs>
    <ds:schemaRef ds:uri="1452406c-c837-4df0-a646-f25d092072f4"/>
    <ds:schemaRef ds:uri="73a69ad1-ec9e-4667-b626-b0baffd3f7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F457D07-79D2-4964-B8FA-16E04B2E3EE0}"/>
</file>

<file path=docProps/app.xml><?xml version="1.0" encoding="utf-8"?>
<Properties xmlns="http://schemas.openxmlformats.org/officeDocument/2006/extended-properties" xmlns:vt="http://schemas.openxmlformats.org/officeDocument/2006/docPropsVTypes">
  <Template>Avanade Luminous PPT Template July 2017</Template>
  <TotalTime>0</TotalTime>
  <Words>595</Words>
  <Application>Microsoft Office PowerPoint</Application>
  <PresentationFormat>Widescreen</PresentationFormat>
  <Paragraphs>100</Paragraphs>
  <Slides>3</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vt:i4>
      </vt:variant>
    </vt:vector>
  </HeadingPairs>
  <TitlesOfParts>
    <vt:vector size="9" baseType="lpstr">
      <vt:lpstr>Arial</vt:lpstr>
      <vt:lpstr>Calibri</vt:lpstr>
      <vt:lpstr>Segoe UI</vt:lpstr>
      <vt:lpstr>Segoe UI Light</vt:lpstr>
      <vt:lpstr>Avanade Glow CV</vt:lpstr>
      <vt:lpstr>Title Slides</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Marketing; template</cp:keywords>
  <dc:description/>
  <cp:revision>1</cp:revision>
  <dcterms:created xsi:type="dcterms:W3CDTF">2017-10-09T12:57:56Z</dcterms:created>
  <dcterms:modified xsi:type="dcterms:W3CDTF">2021-03-30T05:55:17Z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0x0101008DA9F05D9B553349878D4C1217F52B0D</vt:lpwstr>
  </property>
  <property fmtid="{D5CDD505-2E9C-101B-9397-08002B2CF9AE}" pid="3" name="TaxKeyword">
    <vt:lpwstr>3952;#Marketing|a8db7f1f-4e10-4541-bdd0-a3869d2e889d;#1248;#template|13534e7b-c5b9-41af-80a6-052a997c4030</vt:lpwstr>
  </property>
  <property fmtid="{D5CDD505-2E9C-101B-9397-08002B2CF9AE}" pid="4" name="K_A_Industry">
    <vt:lpwstr/>
  </property>
  <property fmtid="{D5CDD505-2E9C-101B-9397-08002B2CF9AE}" pid="5" name="K_A_DocumentAcceptableUse">
    <vt:lpwstr>5463;#No Restrictions|28bfd3f8-777c-479a-9570-fd6993dcebc7</vt:lpwstr>
  </property>
  <property fmtid="{D5CDD505-2E9C-101B-9397-08002B2CF9AE}" pid="6" name="K_A_Operating Group">
    <vt:lpwstr/>
  </property>
  <property fmtid="{D5CDD505-2E9C-101B-9397-08002B2CF9AE}" pid="7" name="K_A_Talent Community">
    <vt:lpwstr>5591;#Marketing|7c03d3a9-99ae-455b-8aec-66df06c319eb</vt:lpwstr>
  </property>
  <property fmtid="{D5CDD505-2E9C-101B-9397-08002B2CF9AE}" pid="8" name="K_A_Offering">
    <vt:lpwstr/>
  </property>
  <property fmtid="{D5CDD505-2E9C-101B-9397-08002B2CF9AE}" pid="9" name="K_A_Market_Unit_Portfolio">
    <vt:lpwstr>3190;#N/A- Not Applicable|0e36607a-4796-4f4e-bde1-652abdf19e5c</vt:lpwstr>
  </property>
  <property fmtid="{D5CDD505-2E9C-101B-9397-08002B2CF9AE}" pid="10" name="K_A_Asset Type">
    <vt:lpwstr/>
  </property>
  <property fmtid="{D5CDD505-2E9C-101B-9397-08002B2CF9AE}" pid="11" name="K_A_Market Unit">
    <vt:lpwstr/>
  </property>
  <property fmtid="{D5CDD505-2E9C-101B-9397-08002B2CF9AE}" pid="12" name="K_A_Sub_Offerings">
    <vt:lpwstr/>
  </property>
  <property fmtid="{D5CDD505-2E9C-101B-9397-08002B2CF9AE}" pid="13" name="K_A_AMP_BusinessFunction">
    <vt:lpwstr/>
  </property>
  <property fmtid="{D5CDD505-2E9C-101B-9397-08002B2CF9AE}" pid="14" name="bb61b19362a04c4dabb125d63e0bde14">
    <vt:lpwstr/>
  </property>
  <property fmtid="{D5CDD505-2E9C-101B-9397-08002B2CF9AE}" pid="15" name="i1b72d3e0121427caf4dcfceb8b8a873">
    <vt:lpwstr/>
  </property>
  <property fmtid="{D5CDD505-2E9C-101B-9397-08002B2CF9AE}" pid="16" name="_docset_NoMedatataSyncRequired">
    <vt:lpwstr>False</vt:lpwstr>
  </property>
</Properties>
</file>