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819BA-FC70-459F-9D50-B79F37C90F03}" v="21" dt="2022-10-03T06:33:15.293"/>
    <p1510:client id="{7DD2F9D8-2668-48B2-A7D8-5B877D93EE9F}" v="34" dt="2022-10-21T04:09:16.505"/>
    <p1510:client id="{96BD48AA-A558-40B9-A62D-0F8866F68D1D}" v="93" dt="2022-10-03T06:42:12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Sakti SEETUL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Business Analyst in the assurance and banking sector, Accountant and financial analyst in the telecommunications industry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3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Aspiration</a:t>
            </a:r>
          </a:p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Expert in the IT and finance field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9"/>
            <a:ext cx="2113349" cy="227822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  <a:endParaRPr lang="en-US"/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Kanban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Microsoft tools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/>
              </a:rPr>
              <a:t>Specifications Documentation -  SFD (</a:t>
            </a:r>
            <a:r>
              <a:rPr lang="en-US" sz="1100" dirty="0" err="1">
                <a:cs typeface="Segoe UI Light"/>
              </a:rPr>
              <a:t>Spécifications</a:t>
            </a:r>
            <a:r>
              <a:rPr lang="en-US" sz="1100" dirty="0">
                <a:cs typeface="Segoe UI Light"/>
              </a:rPr>
              <a:t> </a:t>
            </a:r>
            <a:r>
              <a:rPr lang="en-US" sz="1100" dirty="0" err="1">
                <a:cs typeface="Segoe UI Light"/>
              </a:rPr>
              <a:t>Fonctionnelles</a:t>
            </a:r>
            <a:r>
              <a:rPr lang="en-US" sz="1100" dirty="0">
                <a:cs typeface="Segoe UI Light"/>
              </a:rPr>
              <a:t> </a:t>
            </a:r>
            <a:r>
              <a:rPr lang="en-US" sz="1100" dirty="0" err="1">
                <a:cs typeface="Segoe UI Light"/>
              </a:rPr>
              <a:t>Détaillées</a:t>
            </a:r>
            <a:r>
              <a:rPr lang="en-US" sz="1100" dirty="0">
                <a:cs typeface="Segoe UI Light"/>
              </a:rPr>
              <a:t>) </a:t>
            </a: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Project management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testing (test in dev environment using live data)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Smoke tests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/>
              </a:rPr>
              <a:t>Insurance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Banking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9102" y="1445385"/>
            <a:ext cx="4221251" cy="5059137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ea typeface="+mn-lt"/>
                <a:cs typeface="+mn-lt"/>
              </a:rPr>
              <a:t>ACCENTURE – Insurance </a:t>
            </a:r>
            <a:r>
              <a:rPr lang="en-US" sz="1300" dirty="0">
                <a:ea typeface="+mn-lt"/>
                <a:cs typeface="+mn-lt"/>
              </a:rPr>
              <a:t>( Mar 2020 – Jan 2022)</a:t>
            </a:r>
            <a:endParaRPr lang="en-US" dirty="0"/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dirty="0">
                <a:cs typeface="Segoe UI"/>
              </a:rPr>
              <a:t>Business analyst 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Working in sprint, scrum and achieve high quality deliverables to client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Understanding the scope of insurance industry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Assuring the smooth running of live client’s system (suivi de production)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Project management (Chef du projet), data testing and validation of project to go live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endParaRPr lang="en-US" sz="1300" dirty="0">
              <a:cs typeface="Segoe UI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cs typeface="Segoe UI Light"/>
              </a:rPr>
              <a:t>ACCENTURE – Banking </a:t>
            </a:r>
            <a:r>
              <a:rPr lang="en-US" sz="1300" dirty="0">
                <a:cs typeface="Segoe UI Light"/>
              </a:rPr>
              <a:t>( Jul 2017 – Mar 2020)</a:t>
            </a:r>
            <a:endParaRPr lang="en-US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Business analyst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 panose="020B0502040204020203" pitchFamily="34" charset="0"/>
              </a:rPr>
              <a:t>Drafting project specifications, development testing and UAT.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System support 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Validation using SQL queries 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Insert or modification of live data based on customer requirements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Development Senior Analyst</a:t>
            </a:r>
            <a:b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 err="1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Ebène</a:t>
            </a: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886975" y="4322137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487" y="4326270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015" y="4578166"/>
            <a:ext cx="3565805" cy="24567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 panose="020B0502040204020203" pitchFamily="34" charset="0"/>
              </a:rPr>
              <a:t>Professional Qualification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 panose="020B0502040204020203" pitchFamily="34" charset="0"/>
              </a:rPr>
              <a:t>         London College of Accountancy, ACCA Level 3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 panose="020B0502040204020203" pitchFamily="34" charset="0"/>
              </a:rPr>
              <a:t>Certifications</a:t>
            </a:r>
          </a:p>
          <a:p>
            <a:pPr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        1. PL-300(2022) – ongoing</a:t>
            </a:r>
          </a:p>
          <a:p>
            <a:pPr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  <a:p>
            <a:pPr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57630"/>
            <a:ext cx="1807096" cy="20121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Arial,Sans-Serif" charset="0"/>
              <a:buChar char="•"/>
            </a:pPr>
            <a:r>
              <a:rPr lang="en-US" sz="1100" dirty="0">
                <a:ea typeface="+mn-lt"/>
                <a:cs typeface="+mn-lt"/>
              </a:rPr>
              <a:t>Microsoft tools (Excel, Word, PPT,..)</a:t>
            </a:r>
          </a:p>
          <a:p>
            <a:pPr marL="171450" indent="-171450">
              <a:spcBef>
                <a:spcPts val="600"/>
              </a:spcBef>
              <a:buFont typeface="Arial,Sans-Serif" charset="0"/>
              <a:buChar char="•"/>
            </a:pPr>
            <a:r>
              <a:rPr lang="en-US" sz="1100" dirty="0">
                <a:ea typeface="+mn-lt"/>
                <a:cs typeface="+mn-lt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Font typeface="Arial,Sans-Serif" charset="0"/>
              <a:buChar char="•"/>
            </a:pPr>
            <a:r>
              <a:rPr lang="en-US" sz="1100" dirty="0">
                <a:ea typeface="+mn-lt"/>
                <a:cs typeface="+mn-lt"/>
              </a:rPr>
              <a:t>Visual Studio</a:t>
            </a:r>
          </a:p>
          <a:p>
            <a:pPr marL="171450" indent="-171450">
              <a:spcBef>
                <a:spcPts val="600"/>
              </a:spcBef>
              <a:buFont typeface="Arial,Sans-Serif" charset="0"/>
              <a:buChar char="•"/>
            </a:pPr>
            <a:r>
              <a:rPr lang="en-US" sz="1100" dirty="0">
                <a:ea typeface="+mn-lt"/>
                <a:cs typeface="+mn-lt"/>
              </a:rPr>
              <a:t>Power BI</a:t>
            </a:r>
            <a:endParaRPr lang="en-US" dirty="0">
              <a:ea typeface="+mn-lt"/>
              <a:cs typeface="+mn-lt"/>
            </a:endParaRPr>
          </a:p>
          <a:p>
            <a:pPr marL="171450" indent="-171450">
              <a:spcBef>
                <a:spcPts val="600"/>
              </a:spcBef>
              <a:buFont typeface="Arial,Sans-Serif" charset="0"/>
              <a:buChar char="•"/>
            </a:pPr>
            <a:r>
              <a:rPr lang="en-US" sz="1100" dirty="0" err="1">
                <a:cs typeface="Segoe UI"/>
              </a:rPr>
              <a:t>TalenD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1635" y="5107817"/>
            <a:ext cx="688782" cy="6887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AA9D92-ED84-ECF5-256B-30C782DE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1" y="829508"/>
            <a:ext cx="172085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 anchor="t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/>
                <a:cs typeface="Segoe UI Light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858187"/>
            <a:ext cx="3893253" cy="6514152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>
                <a:ea typeface="+mn-lt"/>
                <a:cs typeface="+mn-lt"/>
              </a:rPr>
              <a:t>The main tasks include: 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Project management – piloting projects and making timely deliverables, guiding a team of developers to deliver on time, regrouping different stakeholders in a meeting room and having their views for the implementation of projects. Besides, all evolutions were well documented for further reference through a CFD (Conception </a:t>
            </a:r>
            <a:r>
              <a:rPr lang="en-AU" sz="1100" dirty="0" err="1">
                <a:ea typeface="+mn-lt"/>
                <a:cs typeface="+mn-lt"/>
              </a:rPr>
              <a:t>fonctionnelle</a:t>
            </a:r>
            <a:r>
              <a:rPr lang="en-AU" sz="1100" dirty="0">
                <a:ea typeface="+mn-lt"/>
                <a:cs typeface="+mn-lt"/>
              </a:rPr>
              <a:t> </a:t>
            </a:r>
            <a:r>
              <a:rPr lang="en-AU" sz="1100" dirty="0" err="1">
                <a:ea typeface="+mn-lt"/>
                <a:cs typeface="+mn-lt"/>
              </a:rPr>
              <a:t>detaill</a:t>
            </a:r>
            <a:r>
              <a:rPr lang="en-US" sz="1100" dirty="0" err="1">
                <a:ea typeface="+mn-lt"/>
                <a:cs typeface="+mn-lt"/>
              </a:rPr>
              <a:t>ée</a:t>
            </a:r>
            <a:r>
              <a:rPr lang="en-US" sz="1100" dirty="0">
                <a:ea typeface="+mn-lt"/>
                <a:cs typeface="+mn-lt"/>
              </a:rPr>
              <a:t>)</a:t>
            </a:r>
            <a:endParaRPr lang="en-AU" sz="1100" dirty="0">
              <a:ea typeface="+mn-lt"/>
              <a:cs typeface="+mn-lt"/>
            </a:endParaRP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Prioritizing of tasks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Maintenance of customer live system and fixing of any bug that arose.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Prepare environment for testing of project (evolution asked by customers) and carry out different types of test including smoke tests before project goes live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Using SQL queries to understand and querying data for fixing or understanding the system logic, SQL database being the storage for the system’s data. 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Assisting month end closing and fix any bug that may arise. 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Working in Sprint, Kanban or Scrum model to deliver the service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Continuous learning of client’s system and the interrelations of different modules within the latter system. Queries of clients are always attended and feedback within a certain timeframe. 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>
                <a:ea typeface="+mn-lt"/>
                <a:cs typeface="+mn-lt"/>
              </a:rPr>
              <a:t>Delivery made according to the SLA or KPI established. 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Business Analyst (Jul 2017 – Jan 2022  )</a:t>
            </a:r>
            <a:endParaRPr lang="en-US" sz="1400" i="1" dirty="0">
              <a:solidFill>
                <a:srgbClr val="FF5800"/>
              </a:solidFill>
              <a:latin typeface="+mj-lt"/>
              <a:cs typeface="Segoe U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Skills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2407322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Project management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Focus on targets and respecting deadlines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Financial data analyst and Accountant for Huawei Technologies (2007 – 2017)</a:t>
            </a: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Using SQL queries for querying data from large pool of data that would help in quick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Matching revenue and cost budget with actual data, find discrepancies and propose solutions.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Make AR balance circularization and get signed back from customers on semi-annual basis.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Recognize revenue and costs based on IFRS standards for revenue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After month closing, carry out data analysis based on revenue recognized, AR collection and billing.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Prepare reconciliation through a cash fund flow model, between customers’ records and company’s records of payment (cash book).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Lead a team who was responsible for checking the revenue recognition documents that depicts the milestones reached. </a:t>
            </a:r>
          </a:p>
          <a:p>
            <a:r>
              <a:rPr lang="en-US" sz="1500" dirty="0">
                <a:cs typeface="Segoe UI Light" panose="020B0502040204020203" pitchFamily="34" charset="0"/>
              </a:rPr>
              <a:t> </a:t>
            </a:r>
          </a:p>
          <a:p>
            <a:endParaRPr lang="en-US" sz="1500" dirty="0"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9" ma:contentTypeDescription="Create a new document." ma:contentTypeScope="" ma:versionID="0c87fad8f289bb4f4ab011c361b33a2c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9532261ab99dd932b18db503e824e68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97203-0A5B-42A3-85ED-2CD42296E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574</Words>
  <Application>Microsoft Office PowerPoint</Application>
  <PresentationFormat>Widescreen</PresentationFormat>
  <Paragraphs>96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lastModifiedBy/>
  <cp:revision>96</cp:revision>
  <dcterms:created xsi:type="dcterms:W3CDTF">2017-10-09T12:57:56Z</dcterms:created>
  <dcterms:modified xsi:type="dcterms:W3CDTF">2022-10-21T04:09:25Z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