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76" r:id="rId4"/>
    <p:sldMasterId id="2147483887" r:id="rId5"/>
  </p:sldMasterIdLst>
  <p:notesMasterIdLst>
    <p:notesMasterId r:id="rId9"/>
  </p:notesMasterIdLst>
  <p:sldIdLst>
    <p:sldId id="282" r:id="rId6"/>
    <p:sldId id="286" r:id="rId7"/>
    <p:sldId id="28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3C14"/>
    <a:srgbClr val="890078"/>
    <a:srgbClr val="970032"/>
    <a:srgbClr val="C80000"/>
    <a:srgbClr val="FFB414"/>
    <a:srgbClr val="FF5800"/>
    <a:srgbClr val="D9D9D9"/>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A26A2D-51D0-45A9-8EC2-370C1B93D119}" v="2" dt="2020-06-29T12:37:02.083"/>
    <p1510:client id="{581C9B1C-0CB5-41CD-8568-E05DF9F7DD0F}" v="5" dt="2020-06-26T12:57:52.530"/>
    <p1510:client id="{606D7903-35CE-4E48-A007-8C3DE7487A09}" v="44" dt="2020-06-26T13:00:38.103"/>
    <p1510:client id="{67879226-99FA-4563-9074-FCD140CE91BC}" v="27" dt="2020-02-28T11:12:30.793"/>
    <p1510:client id="{71073CBE-3521-492D-A81A-8B25DAB98AE4}" v="784" dt="2020-06-26T14:39:22.489"/>
    <p1510:client id="{78D804B8-726F-4F38-B650-7C075095A2FF}" v="4" dt="2021-05-27T05:14:30.104"/>
    <p1510:client id="{849A887F-981E-4FE0-ACFE-0B7575217BE2}" v="1" dt="2020-02-28T11:18:48.401"/>
    <p1510:client id="{AFD5FAA2-B7DE-44BF-B498-3CE42AA10806}" v="1" dt="2020-06-17T10:27:58.1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80" y="52"/>
      </p:cViewPr>
      <p:guideLst>
        <p:guide orient="horz" pos="2183"/>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23134-CEB1-9C43-B6DE-74B10BFB1C0A}" type="datetimeFigureOut">
              <a:rPr lang="en-US" smtClean="0"/>
              <a:t>5/26/2021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F17A60-5211-564C-AE51-C5EE6D827C53}" type="slidenum">
              <a:rPr lang="en-US" smtClean="0"/>
              <a:t>‹#›</a:t>
            </a:fld>
            <a:endParaRPr lang="en-US"/>
          </a:p>
        </p:txBody>
      </p:sp>
    </p:spTree>
    <p:extLst>
      <p:ext uri="{BB962C8B-B14F-4D97-AF65-F5344CB8AC3E}">
        <p14:creationId xmlns:p14="http://schemas.microsoft.com/office/powerpoint/2010/main" val="1852717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p>
            <a:fld id="{0A7C2BC1-EDD5-4E84-89FD-45C4F10E0740}" type="slidenum">
              <a:rPr lang="de-DE" smtClean="0">
                <a:solidFill>
                  <a:srgbClr val="000000"/>
                </a:solidFill>
              </a:rPr>
              <a:pPr/>
              <a:t>1</a:t>
            </a:fld>
            <a:endParaRPr lang="de-DE">
              <a:solidFill>
                <a:srgbClr val="000000"/>
              </a:solidFill>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651669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83F17A60-5211-564C-AE51-C5EE6D827C53}" type="slidenum">
              <a:rPr lang="en-US" smtClean="0"/>
              <a:t>2</a:t>
            </a:fld>
            <a:endParaRPr lang="en-US" dirty="0"/>
          </a:p>
        </p:txBody>
      </p:sp>
    </p:spTree>
    <p:extLst>
      <p:ext uri="{BB962C8B-B14F-4D97-AF65-F5344CB8AC3E}">
        <p14:creationId xmlns:p14="http://schemas.microsoft.com/office/powerpoint/2010/main" val="934093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83F17A60-5211-564C-AE51-C5EE6D827C53}" type="slidenum">
              <a:rPr lang="en-US" smtClean="0"/>
              <a:t>3</a:t>
            </a:fld>
            <a:endParaRPr lang="en-US"/>
          </a:p>
        </p:txBody>
      </p:sp>
    </p:spTree>
    <p:extLst>
      <p:ext uri="{BB962C8B-B14F-4D97-AF65-F5344CB8AC3E}">
        <p14:creationId xmlns:p14="http://schemas.microsoft.com/office/powerpoint/2010/main" val="5527740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avanade.sharepoint.com/sites/policies/Policies2/Data%20Management/1431_DataManagement.pdf"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s://avanade.sharepoint.com/sites/policies/Policies2/Data%20Management/1431_DataManagement.pdf"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s://avanade.sharepoint.com/sites/policies/Policies2/Data%20Management/1431_DataManagement.pdf"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s://avanade.sharepoint.com/sites/policies/Policies2/Data%20Management/1431_DataManagement.pdf"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hyperlink" Target="https://avanade.sharepoint.com/sites/policies/Policies2/Data%20Management/1431_DataManagement.pdf"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Blank">
    <p:bg>
      <p:bgPr>
        <a:blipFill dpi="0" rotWithShape="1">
          <a:blip r:embed="rId2">
            <a:lum/>
          </a:blip>
          <a:srcRect/>
          <a:stretch>
            <a:fillRect l="-73000"/>
          </a:stretch>
        </a:blipFill>
        <a:effectLst/>
      </p:bgPr>
    </p:bg>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DA3A02CB-7100-004B-8DB3-8B653682072B}"/>
              </a:ext>
            </a:extLst>
          </p:cNvPr>
          <p:cNvSpPr/>
          <p:nvPr userDrawn="1"/>
        </p:nvSpPr>
        <p:spPr>
          <a:xfrm flipH="1">
            <a:off x="2496830" y="1"/>
            <a:ext cx="9695170" cy="6857999"/>
          </a:xfrm>
          <a:prstGeom prst="rect">
            <a:avLst/>
          </a:prstGeom>
          <a:solidFill>
            <a:schemeClr val="bg1">
              <a:lumMod val="95000"/>
            </a:schemeClr>
          </a:solidFill>
          <a:ln w="12700" cap="flat">
            <a:noFill/>
            <a:miter lim="400000"/>
          </a:ln>
          <a:effectLst/>
        </p:spPr>
        <p:txBody>
          <a:bodyPr wrap="square" lIns="45719" tIns="45719" rIns="45719" bIns="45719" numCol="1" anchor="t">
            <a:noAutofit/>
          </a:bodyPr>
          <a:lstStyle/>
          <a:p>
            <a:pPr defTabSz="1148754" hangingPunct="0">
              <a:spcBef>
                <a:spcPts val="600"/>
              </a:spcBef>
              <a:defRPr>
                <a:solidFill>
                  <a:srgbClr val="FFFFFF"/>
                </a:solidFill>
              </a:defRPr>
            </a:pPr>
            <a:endParaRPr kern="0">
              <a:solidFill>
                <a:schemeClr val="bg1"/>
              </a:solidFill>
              <a:latin typeface="Segoe UI"/>
              <a:cs typeface="Segoe UI"/>
              <a:sym typeface="Segoe UI"/>
            </a:endParaRPr>
          </a:p>
        </p:txBody>
      </p:sp>
      <p:sp>
        <p:nvSpPr>
          <p:cNvPr id="5" name="Rectangle 5">
            <a:extLst>
              <a:ext uri="{FF2B5EF4-FFF2-40B4-BE49-F238E27FC236}">
                <a16:creationId xmlns:a16="http://schemas.microsoft.com/office/drawing/2014/main" id="{74B919AE-5A88-1645-9003-1B36BDFB229C}"/>
              </a:ext>
            </a:extLst>
          </p:cNvPr>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lumMod val="75000"/>
                  </a:schemeClr>
                </a:solidFill>
                <a:latin typeface="Segoe UI" panose="020B0502040204020203" pitchFamily="34" charset="0"/>
                <a:cs typeface="Segoe UI" panose="020B0502040204020203" pitchFamily="34" charset="0"/>
              </a:rPr>
              <a:t>©2018 Avanade Inc. All Rights Reserved.</a:t>
            </a:r>
          </a:p>
        </p:txBody>
      </p:sp>
      <p:sp>
        <p:nvSpPr>
          <p:cNvPr id="7" name="TextBox 6">
            <a:extLst>
              <a:ext uri="{FF2B5EF4-FFF2-40B4-BE49-F238E27FC236}">
                <a16:creationId xmlns:a16="http://schemas.microsoft.com/office/drawing/2014/main" id="{BCD7377E-9D82-6248-8835-BE701C707990}"/>
              </a:ext>
            </a:extLst>
          </p:cNvPr>
          <p:cNvSpPr txBox="1"/>
          <p:nvPr userDrawn="1"/>
        </p:nvSpPr>
        <p:spPr>
          <a:xfrm>
            <a:off x="8514496" y="6274700"/>
            <a:ext cx="2777072" cy="200055"/>
          </a:xfrm>
          <a:prstGeom prst="rect">
            <a:avLst/>
          </a:prstGeom>
          <a:noFill/>
        </p:spPr>
        <p:txBody>
          <a:bodyPr wrap="square" rtlCol="0">
            <a:spAutoFit/>
          </a:bodyPr>
          <a:lstStyle/>
          <a:p>
            <a:pPr algn="r"/>
            <a:r>
              <a:rPr lang="en-US" sz="700">
                <a:solidFill>
                  <a:srgbClr val="FF5800"/>
                </a:solidFill>
              </a:rPr>
              <a:t>&lt;Highly Confidential&gt; </a:t>
            </a:r>
            <a:r>
              <a:rPr lang="en-US" sz="700">
                <a:solidFill>
                  <a:srgbClr val="464646"/>
                </a:solidFill>
              </a:rPr>
              <a:t>See Avanade’s </a:t>
            </a:r>
            <a:r>
              <a:rPr lang="en-US" sz="700">
                <a:solidFill>
                  <a:srgbClr val="FF5800"/>
                </a:solidFill>
                <a:hlinkClick r:id="rId3" invalidUrl="https://avanade.sharepoint.com/sites/policies/Policies2/Data Management/1431_DataManagement.pdf"/>
              </a:rPr>
              <a:t>Data Management Policy</a:t>
            </a:r>
            <a:endParaRPr lang="en-US" sz="700">
              <a:solidFill>
                <a:srgbClr val="FF5800"/>
              </a:solidFill>
            </a:endParaRPr>
          </a:p>
        </p:txBody>
      </p:sp>
      <p:sp>
        <p:nvSpPr>
          <p:cNvPr id="8" name="Slide Number Placeholder 5">
            <a:extLst>
              <a:ext uri="{FF2B5EF4-FFF2-40B4-BE49-F238E27FC236}">
                <a16:creationId xmlns:a16="http://schemas.microsoft.com/office/drawing/2014/main" id="{01B091AA-C361-1E46-BE66-14AF9EB4CBCF}"/>
              </a:ext>
            </a:extLst>
          </p:cNvPr>
          <p:cNvSpPr>
            <a:spLocks noGrp="1"/>
          </p:cNvSpPr>
          <p:nvPr>
            <p:ph type="sldNum" sz="quarter" idx="4"/>
          </p:nvPr>
        </p:nvSpPr>
        <p:spPr>
          <a:xfrm>
            <a:off x="11231207" y="6356350"/>
            <a:ext cx="495656" cy="365125"/>
          </a:xfrm>
          <a:prstGeom prst="rect">
            <a:avLst/>
          </a:prstGeom>
        </p:spPr>
        <p:txBody>
          <a:bodyPr anchor="ctr"/>
          <a:lstStyle>
            <a:lvl1pPr algn="ctr">
              <a:defRPr sz="1050">
                <a:solidFill>
                  <a:schemeClr val="tx1">
                    <a:lumMod val="65000"/>
                    <a:lumOff val="35000"/>
                  </a:schemeClr>
                </a:solidFill>
              </a:defRPr>
            </a:lvl1pPr>
          </a:lstStyle>
          <a:p>
            <a:fld id="{3847DB54-D037-B84F-B6F1-2E8DA40D09AD}" type="slidenum">
              <a:rPr lang="en-US" smtClean="0"/>
              <a:pPr/>
              <a:t>‹#›</a:t>
            </a:fld>
            <a:endParaRPr lang="en-US"/>
          </a:p>
        </p:txBody>
      </p:sp>
    </p:spTree>
    <p:extLst>
      <p:ext uri="{BB962C8B-B14F-4D97-AF65-F5344CB8AC3E}">
        <p14:creationId xmlns:p14="http://schemas.microsoft.com/office/powerpoint/2010/main" val="164214843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page">
    <p:bg>
      <p:bgPr>
        <a:blipFill dpi="0" rotWithShape="1">
          <a:blip r:embed="rId2">
            <a:lum/>
          </a:blip>
          <a:srcRect/>
          <a:stretch>
            <a:fillRect l="-73000"/>
          </a:stretch>
        </a:blip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A1C04F7D-A567-AD46-903F-7CB54F490BDD}"/>
              </a:ext>
            </a:extLst>
          </p:cNvPr>
          <p:cNvSpPr>
            <a:spLocks noGrp="1"/>
          </p:cNvSpPr>
          <p:nvPr>
            <p:ph type="pic" sz="quarter" idx="10" hasCustomPrompt="1"/>
          </p:nvPr>
        </p:nvSpPr>
        <p:spPr>
          <a:xfrm>
            <a:off x="360520" y="1033843"/>
            <a:ext cx="1618488" cy="1618488"/>
          </a:xfrm>
          <a:prstGeom prst="ellipse">
            <a:avLst/>
          </a:prstGeom>
        </p:spPr>
        <p:txBody>
          <a:bodyPr anchor="ctr"/>
          <a:lstStyle>
            <a:lvl1pPr marL="0" indent="0" algn="ctr">
              <a:buNone/>
              <a:defRPr sz="1800">
                <a:solidFill>
                  <a:schemeClr val="bg1"/>
                </a:solidFill>
              </a:defRPr>
            </a:lvl1pPr>
          </a:lstStyle>
          <a:p>
            <a:r>
              <a:rPr lang="en-US"/>
              <a:t>Add headshot</a:t>
            </a:r>
          </a:p>
        </p:txBody>
      </p:sp>
      <p:sp>
        <p:nvSpPr>
          <p:cNvPr id="4" name="Rectangle">
            <a:extLst>
              <a:ext uri="{FF2B5EF4-FFF2-40B4-BE49-F238E27FC236}">
                <a16:creationId xmlns:a16="http://schemas.microsoft.com/office/drawing/2014/main" id="{DA3A02CB-7100-004B-8DB3-8B653682072B}"/>
              </a:ext>
            </a:extLst>
          </p:cNvPr>
          <p:cNvSpPr/>
          <p:nvPr userDrawn="1"/>
        </p:nvSpPr>
        <p:spPr>
          <a:xfrm flipH="1">
            <a:off x="2496830" y="1"/>
            <a:ext cx="9695170" cy="6857999"/>
          </a:xfrm>
          <a:prstGeom prst="rect">
            <a:avLst/>
          </a:prstGeom>
          <a:solidFill>
            <a:schemeClr val="bg1"/>
          </a:solidFill>
          <a:ln w="12700" cap="flat">
            <a:noFill/>
            <a:miter lim="400000"/>
          </a:ln>
          <a:effectLst/>
        </p:spPr>
        <p:txBody>
          <a:bodyPr wrap="square" lIns="45719" tIns="45719" rIns="45719" bIns="45719" numCol="1" anchor="t">
            <a:noAutofit/>
          </a:bodyPr>
          <a:lstStyle/>
          <a:p>
            <a:pPr defTabSz="1148754" hangingPunct="0">
              <a:spcBef>
                <a:spcPts val="600"/>
              </a:spcBef>
              <a:defRPr>
                <a:solidFill>
                  <a:srgbClr val="FFFFFF"/>
                </a:solidFill>
              </a:defRPr>
            </a:pPr>
            <a:endParaRPr kern="0">
              <a:solidFill>
                <a:schemeClr val="bg1"/>
              </a:solidFill>
              <a:latin typeface="Segoe UI"/>
              <a:cs typeface="Segoe UI"/>
              <a:sym typeface="Segoe UI"/>
            </a:endParaRPr>
          </a:p>
        </p:txBody>
      </p:sp>
      <p:pic>
        <p:nvPicPr>
          <p:cNvPr id="6" name="Picture 5">
            <a:extLst>
              <a:ext uri="{FF2B5EF4-FFF2-40B4-BE49-F238E27FC236}">
                <a16:creationId xmlns:a16="http://schemas.microsoft.com/office/drawing/2014/main" id="{F483B4BB-4B39-C84B-96B3-9B65B8A65FF7}"/>
              </a:ext>
            </a:extLst>
          </p:cNvPr>
          <p:cNvPicPr>
            <a:picLocks noChangeAspect="1"/>
          </p:cNvPicPr>
          <p:nvPr userDrawn="1"/>
        </p:nvPicPr>
        <p:blipFill>
          <a:blip r:embed="rId3"/>
          <a:stretch>
            <a:fillRect/>
          </a:stretch>
        </p:blipFill>
        <p:spPr>
          <a:xfrm>
            <a:off x="226366" y="231685"/>
            <a:ext cx="2006327" cy="736321"/>
          </a:xfrm>
          <a:prstGeom prst="rect">
            <a:avLst/>
          </a:prstGeom>
        </p:spPr>
      </p:pic>
      <p:sp>
        <p:nvSpPr>
          <p:cNvPr id="7" name="Rectangle 5">
            <a:extLst>
              <a:ext uri="{FF2B5EF4-FFF2-40B4-BE49-F238E27FC236}">
                <a16:creationId xmlns:a16="http://schemas.microsoft.com/office/drawing/2014/main" id="{1DC4B88F-9682-DB48-B23F-AE4ED0E1FA48}"/>
              </a:ext>
            </a:extLst>
          </p:cNvPr>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lumMod val="75000"/>
                  </a:schemeClr>
                </a:solidFill>
                <a:latin typeface="Segoe UI" panose="020B0502040204020203" pitchFamily="34" charset="0"/>
                <a:cs typeface="Segoe UI" panose="020B0502040204020203" pitchFamily="34" charset="0"/>
              </a:rPr>
              <a:t>©2018 Avanade Inc. All Rights Reserved.</a:t>
            </a:r>
          </a:p>
        </p:txBody>
      </p:sp>
      <p:sp>
        <p:nvSpPr>
          <p:cNvPr id="10" name="TextBox 9">
            <a:extLst>
              <a:ext uri="{FF2B5EF4-FFF2-40B4-BE49-F238E27FC236}">
                <a16:creationId xmlns:a16="http://schemas.microsoft.com/office/drawing/2014/main" id="{98EF1D57-7BEF-994D-AA41-019AD24802AC}"/>
              </a:ext>
            </a:extLst>
          </p:cNvPr>
          <p:cNvSpPr txBox="1"/>
          <p:nvPr userDrawn="1"/>
        </p:nvSpPr>
        <p:spPr>
          <a:xfrm>
            <a:off x="8514496" y="6274700"/>
            <a:ext cx="2777072" cy="200055"/>
          </a:xfrm>
          <a:prstGeom prst="rect">
            <a:avLst/>
          </a:prstGeom>
          <a:noFill/>
        </p:spPr>
        <p:txBody>
          <a:bodyPr wrap="square" rtlCol="0">
            <a:spAutoFit/>
          </a:bodyPr>
          <a:lstStyle/>
          <a:p>
            <a:pPr algn="r"/>
            <a:r>
              <a:rPr lang="en-US" sz="700">
                <a:solidFill>
                  <a:srgbClr val="FF5800"/>
                </a:solidFill>
              </a:rPr>
              <a:t>&lt;Highly Confidential&gt; </a:t>
            </a:r>
            <a:r>
              <a:rPr lang="en-US" sz="700">
                <a:solidFill>
                  <a:srgbClr val="464646"/>
                </a:solidFill>
              </a:rPr>
              <a:t>See Avanade’s </a:t>
            </a:r>
            <a:r>
              <a:rPr lang="en-US" sz="700">
                <a:solidFill>
                  <a:srgbClr val="FF5800"/>
                </a:solidFill>
                <a:hlinkClick r:id="rId4" invalidUrl="https://avanade.sharepoint.com/sites/policies/Policies2/Data Management/1431_DataManagement.pdf"/>
              </a:rPr>
              <a:t>Data Management Policy</a:t>
            </a:r>
            <a:endParaRPr lang="en-US" sz="700">
              <a:solidFill>
                <a:srgbClr val="FF5800"/>
              </a:solidFill>
            </a:endParaRPr>
          </a:p>
        </p:txBody>
      </p:sp>
      <p:sp>
        <p:nvSpPr>
          <p:cNvPr id="11" name="Slide Number Placeholder 5">
            <a:extLst>
              <a:ext uri="{FF2B5EF4-FFF2-40B4-BE49-F238E27FC236}">
                <a16:creationId xmlns:a16="http://schemas.microsoft.com/office/drawing/2014/main" id="{57A9512E-8C8A-3344-860C-1180D0C36A7F}"/>
              </a:ext>
            </a:extLst>
          </p:cNvPr>
          <p:cNvSpPr>
            <a:spLocks noGrp="1"/>
          </p:cNvSpPr>
          <p:nvPr>
            <p:ph type="sldNum" sz="quarter" idx="4"/>
          </p:nvPr>
        </p:nvSpPr>
        <p:spPr>
          <a:xfrm>
            <a:off x="11231207" y="6356350"/>
            <a:ext cx="495656" cy="365125"/>
          </a:xfrm>
          <a:prstGeom prst="rect">
            <a:avLst/>
          </a:prstGeom>
        </p:spPr>
        <p:txBody>
          <a:bodyPr anchor="ctr"/>
          <a:lstStyle>
            <a:lvl1pPr algn="ctr">
              <a:defRPr sz="1050">
                <a:solidFill>
                  <a:schemeClr val="tx1">
                    <a:lumMod val="65000"/>
                    <a:lumOff val="35000"/>
                  </a:schemeClr>
                </a:solidFill>
              </a:defRPr>
            </a:lvl1pPr>
          </a:lstStyle>
          <a:p>
            <a:fld id="{3847DB54-D037-B84F-B6F1-2E8DA40D09AD}" type="slidenum">
              <a:rPr lang="en-US" smtClean="0"/>
              <a:pPr/>
              <a:t>‹#›</a:t>
            </a:fld>
            <a:endParaRPr lang="en-US"/>
          </a:p>
        </p:txBody>
      </p:sp>
    </p:spTree>
    <p:extLst>
      <p:ext uri="{BB962C8B-B14F-4D97-AF65-F5344CB8AC3E}">
        <p14:creationId xmlns:p14="http://schemas.microsoft.com/office/powerpoint/2010/main" val="98852287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ondary page">
    <p:bg>
      <p:bgPr>
        <a:blipFill dpi="0" rotWithShape="1">
          <a:blip r:embed="rId2">
            <a:lum/>
          </a:blip>
          <a:srcRect/>
          <a:stretch>
            <a:fillRect l="-73000"/>
          </a:stretch>
        </a:blipFill>
        <a:effectLst/>
      </p:bgPr>
    </p:bg>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DA3A02CB-7100-004B-8DB3-8B653682072B}"/>
              </a:ext>
            </a:extLst>
          </p:cNvPr>
          <p:cNvSpPr/>
          <p:nvPr userDrawn="1"/>
        </p:nvSpPr>
        <p:spPr>
          <a:xfrm flipH="1">
            <a:off x="2496830" y="1"/>
            <a:ext cx="9695170" cy="6857999"/>
          </a:xfrm>
          <a:prstGeom prst="rect">
            <a:avLst/>
          </a:prstGeom>
          <a:solidFill>
            <a:schemeClr val="bg1"/>
          </a:solidFill>
          <a:ln w="12700" cap="flat">
            <a:noFill/>
            <a:miter lim="400000"/>
          </a:ln>
          <a:effectLst/>
        </p:spPr>
        <p:txBody>
          <a:bodyPr wrap="square" lIns="45719" tIns="45719" rIns="45719" bIns="45719" numCol="1" anchor="t">
            <a:noAutofit/>
          </a:bodyPr>
          <a:lstStyle/>
          <a:p>
            <a:pPr defTabSz="1148754" hangingPunct="0">
              <a:spcBef>
                <a:spcPts val="600"/>
              </a:spcBef>
              <a:defRPr>
                <a:solidFill>
                  <a:srgbClr val="FFFFFF"/>
                </a:solidFill>
              </a:defRPr>
            </a:pPr>
            <a:endParaRPr kern="0">
              <a:solidFill>
                <a:schemeClr val="bg1"/>
              </a:solidFill>
              <a:latin typeface="Segoe UI"/>
              <a:cs typeface="Segoe UI"/>
              <a:sym typeface="Segoe UI"/>
            </a:endParaRPr>
          </a:p>
        </p:txBody>
      </p:sp>
      <p:pic>
        <p:nvPicPr>
          <p:cNvPr id="6" name="Picture 5">
            <a:extLst>
              <a:ext uri="{FF2B5EF4-FFF2-40B4-BE49-F238E27FC236}">
                <a16:creationId xmlns:a16="http://schemas.microsoft.com/office/drawing/2014/main" id="{F557D9CB-8214-7043-BEA7-F7C1322E2D0E}"/>
              </a:ext>
            </a:extLst>
          </p:cNvPr>
          <p:cNvPicPr>
            <a:picLocks noChangeAspect="1"/>
          </p:cNvPicPr>
          <p:nvPr userDrawn="1"/>
        </p:nvPicPr>
        <p:blipFill>
          <a:blip r:embed="rId3"/>
          <a:stretch>
            <a:fillRect/>
          </a:stretch>
        </p:blipFill>
        <p:spPr>
          <a:xfrm>
            <a:off x="365512" y="5856179"/>
            <a:ext cx="1667578" cy="612000"/>
          </a:xfrm>
          <a:prstGeom prst="rect">
            <a:avLst/>
          </a:prstGeom>
        </p:spPr>
      </p:pic>
      <p:sp>
        <p:nvSpPr>
          <p:cNvPr id="8" name="Rectangle 5">
            <a:extLst>
              <a:ext uri="{FF2B5EF4-FFF2-40B4-BE49-F238E27FC236}">
                <a16:creationId xmlns:a16="http://schemas.microsoft.com/office/drawing/2014/main" id="{B54744E5-8B1B-5C4B-8D0E-796B8CB4512E}"/>
              </a:ext>
            </a:extLst>
          </p:cNvPr>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lumMod val="75000"/>
                  </a:schemeClr>
                </a:solidFill>
                <a:latin typeface="Segoe UI" panose="020B0502040204020203" pitchFamily="34" charset="0"/>
                <a:cs typeface="Segoe UI" panose="020B0502040204020203" pitchFamily="34" charset="0"/>
              </a:rPr>
              <a:t>©2018 Avanade Inc. All Rights Reserved.</a:t>
            </a:r>
          </a:p>
        </p:txBody>
      </p:sp>
      <p:sp>
        <p:nvSpPr>
          <p:cNvPr id="9" name="TextBox 8">
            <a:extLst>
              <a:ext uri="{FF2B5EF4-FFF2-40B4-BE49-F238E27FC236}">
                <a16:creationId xmlns:a16="http://schemas.microsoft.com/office/drawing/2014/main" id="{841C4007-F047-D540-8246-9C54E58DEF09}"/>
              </a:ext>
            </a:extLst>
          </p:cNvPr>
          <p:cNvSpPr txBox="1"/>
          <p:nvPr userDrawn="1"/>
        </p:nvSpPr>
        <p:spPr>
          <a:xfrm>
            <a:off x="8514496" y="6274700"/>
            <a:ext cx="2777072" cy="200055"/>
          </a:xfrm>
          <a:prstGeom prst="rect">
            <a:avLst/>
          </a:prstGeom>
          <a:noFill/>
        </p:spPr>
        <p:txBody>
          <a:bodyPr wrap="square" rtlCol="0">
            <a:spAutoFit/>
          </a:bodyPr>
          <a:lstStyle/>
          <a:p>
            <a:pPr algn="r"/>
            <a:r>
              <a:rPr lang="en-US" sz="700">
                <a:solidFill>
                  <a:srgbClr val="FF5800"/>
                </a:solidFill>
              </a:rPr>
              <a:t>&lt;Highly Confidential&gt; </a:t>
            </a:r>
            <a:r>
              <a:rPr lang="en-US" sz="700">
                <a:solidFill>
                  <a:srgbClr val="464646"/>
                </a:solidFill>
              </a:rPr>
              <a:t>See Avanade’s </a:t>
            </a:r>
            <a:r>
              <a:rPr lang="en-US" sz="700">
                <a:solidFill>
                  <a:srgbClr val="FF5800"/>
                </a:solidFill>
                <a:hlinkClick r:id="rId4" invalidUrl="https://avanade.sharepoint.com/sites/policies/Policies2/Data Management/1431_DataManagement.pdf"/>
              </a:rPr>
              <a:t>Data Management Policy</a:t>
            </a:r>
            <a:endParaRPr lang="en-US" sz="700">
              <a:solidFill>
                <a:srgbClr val="FF5800"/>
              </a:solidFill>
            </a:endParaRPr>
          </a:p>
        </p:txBody>
      </p:sp>
      <p:sp>
        <p:nvSpPr>
          <p:cNvPr id="10" name="Slide Number Placeholder 5">
            <a:extLst>
              <a:ext uri="{FF2B5EF4-FFF2-40B4-BE49-F238E27FC236}">
                <a16:creationId xmlns:a16="http://schemas.microsoft.com/office/drawing/2014/main" id="{E57A812C-99F3-554A-AA1B-83A491B70E72}"/>
              </a:ext>
            </a:extLst>
          </p:cNvPr>
          <p:cNvSpPr>
            <a:spLocks noGrp="1"/>
          </p:cNvSpPr>
          <p:nvPr>
            <p:ph type="sldNum" sz="quarter" idx="4"/>
          </p:nvPr>
        </p:nvSpPr>
        <p:spPr>
          <a:xfrm>
            <a:off x="11231207" y="6356350"/>
            <a:ext cx="495656" cy="365125"/>
          </a:xfrm>
          <a:prstGeom prst="rect">
            <a:avLst/>
          </a:prstGeom>
        </p:spPr>
        <p:txBody>
          <a:bodyPr anchor="ctr"/>
          <a:lstStyle>
            <a:lvl1pPr algn="ctr">
              <a:defRPr sz="1050">
                <a:solidFill>
                  <a:schemeClr val="tx1">
                    <a:lumMod val="65000"/>
                    <a:lumOff val="35000"/>
                  </a:schemeClr>
                </a:solidFill>
              </a:defRPr>
            </a:lvl1pPr>
          </a:lstStyle>
          <a:p>
            <a:fld id="{3847DB54-D037-B84F-B6F1-2E8DA40D09AD}" type="slidenum">
              <a:rPr lang="en-US" smtClean="0"/>
              <a:pPr/>
              <a:t>‹#›</a:t>
            </a:fld>
            <a:endParaRPr lang="en-US"/>
          </a:p>
        </p:txBody>
      </p:sp>
      <p:sp>
        <p:nvSpPr>
          <p:cNvPr id="7" name="Picture Placeholder 2">
            <a:extLst>
              <a:ext uri="{FF2B5EF4-FFF2-40B4-BE49-F238E27FC236}">
                <a16:creationId xmlns:a16="http://schemas.microsoft.com/office/drawing/2014/main" id="{92AEFD3B-978E-2448-A715-DE07A931CF77}"/>
              </a:ext>
            </a:extLst>
          </p:cNvPr>
          <p:cNvSpPr>
            <a:spLocks noGrp="1"/>
          </p:cNvSpPr>
          <p:nvPr>
            <p:ph type="pic" sz="quarter" idx="10" hasCustomPrompt="1"/>
          </p:nvPr>
        </p:nvSpPr>
        <p:spPr>
          <a:xfrm>
            <a:off x="3622813" y="866775"/>
            <a:ext cx="2208213" cy="855663"/>
          </a:xfrm>
          <a:prstGeom prst="rect">
            <a:avLst/>
          </a:prstGeom>
        </p:spPr>
        <p:txBody>
          <a:bodyPr/>
          <a:lstStyle>
            <a:lvl1pPr marL="0" indent="0">
              <a:buNone/>
              <a:defRPr sz="1400"/>
            </a:lvl1pPr>
          </a:lstStyle>
          <a:p>
            <a:r>
              <a:rPr lang="en-US"/>
              <a:t>Insert logo</a:t>
            </a:r>
          </a:p>
        </p:txBody>
      </p:sp>
      <p:sp>
        <p:nvSpPr>
          <p:cNvPr id="11" name="Picture Placeholder 2">
            <a:extLst>
              <a:ext uri="{FF2B5EF4-FFF2-40B4-BE49-F238E27FC236}">
                <a16:creationId xmlns:a16="http://schemas.microsoft.com/office/drawing/2014/main" id="{6A9EDC95-402C-8144-A6AD-D6A8DF0CA93C}"/>
              </a:ext>
            </a:extLst>
          </p:cNvPr>
          <p:cNvSpPr>
            <a:spLocks noGrp="1"/>
          </p:cNvSpPr>
          <p:nvPr>
            <p:ph type="pic" sz="quarter" idx="11" hasCustomPrompt="1"/>
          </p:nvPr>
        </p:nvSpPr>
        <p:spPr>
          <a:xfrm>
            <a:off x="3622813" y="2066183"/>
            <a:ext cx="7444990" cy="3789996"/>
          </a:xfrm>
          <a:prstGeom prst="rect">
            <a:avLst/>
          </a:prstGeom>
        </p:spPr>
        <p:txBody>
          <a:bodyPr/>
          <a:lstStyle>
            <a:lvl1pPr marL="0" indent="0">
              <a:buNone/>
              <a:defRPr sz="1400"/>
            </a:lvl1pPr>
          </a:lstStyle>
          <a:p>
            <a:r>
              <a:rPr lang="en-US"/>
              <a:t>Insert project artwork</a:t>
            </a:r>
          </a:p>
        </p:txBody>
      </p:sp>
    </p:spTree>
    <p:extLst>
      <p:ext uri="{BB962C8B-B14F-4D97-AF65-F5344CB8AC3E}">
        <p14:creationId xmlns:p14="http://schemas.microsoft.com/office/powerpoint/2010/main" val="272318554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rtiary page">
    <p:bg>
      <p:bgPr>
        <a:blipFill dpi="0" rotWithShape="1">
          <a:blip r:embed="rId2">
            <a:lum/>
          </a:blip>
          <a:srcRect/>
          <a:stretch>
            <a:fillRect l="-73000"/>
          </a:stretch>
        </a:blipFill>
        <a:effectLst/>
      </p:bgPr>
    </p:bg>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DA3A02CB-7100-004B-8DB3-8B653682072B}"/>
              </a:ext>
            </a:extLst>
          </p:cNvPr>
          <p:cNvSpPr/>
          <p:nvPr userDrawn="1"/>
        </p:nvSpPr>
        <p:spPr>
          <a:xfrm flipH="1">
            <a:off x="2496830" y="1"/>
            <a:ext cx="9695170" cy="6857999"/>
          </a:xfrm>
          <a:prstGeom prst="rect">
            <a:avLst/>
          </a:prstGeom>
          <a:solidFill>
            <a:schemeClr val="bg1"/>
          </a:solidFill>
          <a:ln w="12700" cap="flat">
            <a:noFill/>
            <a:miter lim="400000"/>
          </a:ln>
          <a:effectLst/>
        </p:spPr>
        <p:txBody>
          <a:bodyPr wrap="square" lIns="45719" tIns="45719" rIns="45719" bIns="45719" numCol="1" anchor="t">
            <a:noAutofit/>
          </a:bodyPr>
          <a:lstStyle/>
          <a:p>
            <a:pPr defTabSz="1148754" hangingPunct="0">
              <a:spcBef>
                <a:spcPts val="600"/>
              </a:spcBef>
              <a:defRPr>
                <a:solidFill>
                  <a:srgbClr val="FFFFFF"/>
                </a:solidFill>
              </a:defRPr>
            </a:pPr>
            <a:endParaRPr kern="0">
              <a:solidFill>
                <a:schemeClr val="bg1"/>
              </a:solidFill>
              <a:latin typeface="Segoe UI"/>
              <a:cs typeface="Segoe UI"/>
              <a:sym typeface="Segoe UI"/>
            </a:endParaRPr>
          </a:p>
        </p:txBody>
      </p:sp>
      <p:pic>
        <p:nvPicPr>
          <p:cNvPr id="6" name="Picture 5">
            <a:extLst>
              <a:ext uri="{FF2B5EF4-FFF2-40B4-BE49-F238E27FC236}">
                <a16:creationId xmlns:a16="http://schemas.microsoft.com/office/drawing/2014/main" id="{F483B4BB-4B39-C84B-96B3-9B65B8A65FF7}"/>
              </a:ext>
            </a:extLst>
          </p:cNvPr>
          <p:cNvPicPr>
            <a:picLocks noChangeAspect="1"/>
          </p:cNvPicPr>
          <p:nvPr userDrawn="1"/>
        </p:nvPicPr>
        <p:blipFill>
          <a:blip r:embed="rId3"/>
          <a:stretch>
            <a:fillRect/>
          </a:stretch>
        </p:blipFill>
        <p:spPr>
          <a:xfrm>
            <a:off x="226366" y="231685"/>
            <a:ext cx="2006327" cy="736321"/>
          </a:xfrm>
          <a:prstGeom prst="rect">
            <a:avLst/>
          </a:prstGeom>
        </p:spPr>
      </p:pic>
      <p:sp>
        <p:nvSpPr>
          <p:cNvPr id="7" name="Rectangle 5">
            <a:extLst>
              <a:ext uri="{FF2B5EF4-FFF2-40B4-BE49-F238E27FC236}">
                <a16:creationId xmlns:a16="http://schemas.microsoft.com/office/drawing/2014/main" id="{1DC4B88F-9682-DB48-B23F-AE4ED0E1FA48}"/>
              </a:ext>
            </a:extLst>
          </p:cNvPr>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lumMod val="75000"/>
                  </a:schemeClr>
                </a:solidFill>
                <a:latin typeface="Segoe UI" panose="020B0502040204020203" pitchFamily="34" charset="0"/>
                <a:cs typeface="Segoe UI" panose="020B0502040204020203" pitchFamily="34" charset="0"/>
              </a:rPr>
              <a:t>©2018 Avanade Inc. All Rights Reserved.</a:t>
            </a:r>
          </a:p>
        </p:txBody>
      </p:sp>
      <p:sp>
        <p:nvSpPr>
          <p:cNvPr id="10" name="TextBox 9">
            <a:extLst>
              <a:ext uri="{FF2B5EF4-FFF2-40B4-BE49-F238E27FC236}">
                <a16:creationId xmlns:a16="http://schemas.microsoft.com/office/drawing/2014/main" id="{98EF1D57-7BEF-994D-AA41-019AD24802AC}"/>
              </a:ext>
            </a:extLst>
          </p:cNvPr>
          <p:cNvSpPr txBox="1"/>
          <p:nvPr userDrawn="1"/>
        </p:nvSpPr>
        <p:spPr>
          <a:xfrm>
            <a:off x="8514496" y="6274700"/>
            <a:ext cx="2777072" cy="200055"/>
          </a:xfrm>
          <a:prstGeom prst="rect">
            <a:avLst/>
          </a:prstGeom>
          <a:noFill/>
        </p:spPr>
        <p:txBody>
          <a:bodyPr wrap="square" rtlCol="0">
            <a:spAutoFit/>
          </a:bodyPr>
          <a:lstStyle/>
          <a:p>
            <a:pPr algn="r"/>
            <a:r>
              <a:rPr lang="en-US" sz="700">
                <a:solidFill>
                  <a:srgbClr val="FF5800"/>
                </a:solidFill>
              </a:rPr>
              <a:t>&lt;Highly Confidential&gt; </a:t>
            </a:r>
            <a:r>
              <a:rPr lang="en-US" sz="700">
                <a:solidFill>
                  <a:srgbClr val="464646"/>
                </a:solidFill>
              </a:rPr>
              <a:t>See Avanade’s </a:t>
            </a:r>
            <a:r>
              <a:rPr lang="en-US" sz="700">
                <a:solidFill>
                  <a:srgbClr val="FF5800"/>
                </a:solidFill>
                <a:hlinkClick r:id="rId4" invalidUrl="https://avanade.sharepoint.com/sites/policies/Policies2/Data Management/1431_DataManagement.pdf"/>
              </a:rPr>
              <a:t>Data Management Policy</a:t>
            </a:r>
            <a:endParaRPr lang="en-US" sz="700">
              <a:solidFill>
                <a:srgbClr val="FF5800"/>
              </a:solidFill>
            </a:endParaRPr>
          </a:p>
        </p:txBody>
      </p:sp>
      <p:sp>
        <p:nvSpPr>
          <p:cNvPr id="11" name="Slide Number Placeholder 5">
            <a:extLst>
              <a:ext uri="{FF2B5EF4-FFF2-40B4-BE49-F238E27FC236}">
                <a16:creationId xmlns:a16="http://schemas.microsoft.com/office/drawing/2014/main" id="{57A9512E-8C8A-3344-860C-1180D0C36A7F}"/>
              </a:ext>
            </a:extLst>
          </p:cNvPr>
          <p:cNvSpPr>
            <a:spLocks noGrp="1"/>
          </p:cNvSpPr>
          <p:nvPr>
            <p:ph type="sldNum" sz="quarter" idx="4"/>
          </p:nvPr>
        </p:nvSpPr>
        <p:spPr>
          <a:xfrm>
            <a:off x="11231207" y="6356350"/>
            <a:ext cx="495656" cy="365125"/>
          </a:xfrm>
          <a:prstGeom prst="rect">
            <a:avLst/>
          </a:prstGeom>
        </p:spPr>
        <p:txBody>
          <a:bodyPr anchor="ctr"/>
          <a:lstStyle>
            <a:lvl1pPr algn="ctr">
              <a:defRPr sz="1050">
                <a:solidFill>
                  <a:schemeClr val="tx1">
                    <a:lumMod val="65000"/>
                    <a:lumOff val="35000"/>
                  </a:schemeClr>
                </a:solidFill>
              </a:defRPr>
            </a:lvl1pPr>
          </a:lstStyle>
          <a:p>
            <a:fld id="{3847DB54-D037-B84F-B6F1-2E8DA40D09AD}" type="slidenum">
              <a:rPr lang="en-US" smtClean="0"/>
              <a:pPr/>
              <a:t>‹#›</a:t>
            </a:fld>
            <a:endParaRPr lang="en-US"/>
          </a:p>
        </p:txBody>
      </p:sp>
    </p:spTree>
    <p:extLst>
      <p:ext uri="{BB962C8B-B14F-4D97-AF65-F5344CB8AC3E}">
        <p14:creationId xmlns:p14="http://schemas.microsoft.com/office/powerpoint/2010/main" val="348734661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l="-27000"/>
          </a:stretch>
        </a:blipFill>
        <a:effectLst/>
      </p:bgPr>
    </p:bg>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DA3A02CB-7100-004B-8DB3-8B653682072B}"/>
              </a:ext>
            </a:extLst>
          </p:cNvPr>
          <p:cNvSpPr/>
          <p:nvPr userDrawn="1"/>
        </p:nvSpPr>
        <p:spPr>
          <a:xfrm flipH="1">
            <a:off x="2496830" y="1"/>
            <a:ext cx="9695170" cy="6857999"/>
          </a:xfrm>
          <a:prstGeom prst="rect">
            <a:avLst/>
          </a:prstGeom>
          <a:solidFill>
            <a:schemeClr val="bg1">
              <a:lumMod val="95000"/>
            </a:schemeClr>
          </a:solidFill>
          <a:ln w="12700" cap="flat">
            <a:noFill/>
            <a:miter lim="400000"/>
          </a:ln>
          <a:effectLst/>
        </p:spPr>
        <p:txBody>
          <a:bodyPr wrap="square" lIns="45719" tIns="45719" rIns="45719" bIns="45719" numCol="1" anchor="t">
            <a:noAutofit/>
          </a:bodyPr>
          <a:lstStyle/>
          <a:p>
            <a:pPr defTabSz="1148754" hangingPunct="0">
              <a:spcBef>
                <a:spcPts val="600"/>
              </a:spcBef>
              <a:defRPr>
                <a:solidFill>
                  <a:srgbClr val="FFFFFF"/>
                </a:solidFill>
              </a:defRPr>
            </a:pPr>
            <a:endParaRPr kern="0">
              <a:solidFill>
                <a:schemeClr val="bg1"/>
              </a:solidFill>
              <a:latin typeface="Segoe UI"/>
              <a:cs typeface="Segoe UI"/>
              <a:sym typeface="Segoe UI"/>
            </a:endParaRPr>
          </a:p>
        </p:txBody>
      </p:sp>
      <p:pic>
        <p:nvPicPr>
          <p:cNvPr id="6" name="Picture 5">
            <a:extLst>
              <a:ext uri="{FF2B5EF4-FFF2-40B4-BE49-F238E27FC236}">
                <a16:creationId xmlns:a16="http://schemas.microsoft.com/office/drawing/2014/main" id="{F483B4BB-4B39-C84B-96B3-9B65B8A65FF7}"/>
              </a:ext>
            </a:extLst>
          </p:cNvPr>
          <p:cNvPicPr>
            <a:picLocks noChangeAspect="1"/>
          </p:cNvPicPr>
          <p:nvPr userDrawn="1"/>
        </p:nvPicPr>
        <p:blipFill>
          <a:blip r:embed="rId3"/>
          <a:stretch>
            <a:fillRect/>
          </a:stretch>
        </p:blipFill>
        <p:spPr>
          <a:xfrm>
            <a:off x="206488" y="231685"/>
            <a:ext cx="2006327" cy="736321"/>
          </a:xfrm>
          <a:prstGeom prst="rect">
            <a:avLst/>
          </a:prstGeom>
        </p:spPr>
      </p:pic>
      <p:sp>
        <p:nvSpPr>
          <p:cNvPr id="5" name="Rectangle 5">
            <a:extLst>
              <a:ext uri="{FF2B5EF4-FFF2-40B4-BE49-F238E27FC236}">
                <a16:creationId xmlns:a16="http://schemas.microsoft.com/office/drawing/2014/main" id="{B7EB619E-AD43-764F-A625-115144F3F25F}"/>
              </a:ext>
            </a:extLst>
          </p:cNvPr>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lumMod val="75000"/>
                  </a:schemeClr>
                </a:solidFill>
                <a:latin typeface="Segoe UI" panose="020B0502040204020203" pitchFamily="34" charset="0"/>
                <a:cs typeface="Segoe UI" panose="020B0502040204020203" pitchFamily="34" charset="0"/>
              </a:rPr>
              <a:t>©2018 Avanade Inc. All Rights Reserved.</a:t>
            </a:r>
          </a:p>
        </p:txBody>
      </p:sp>
      <p:sp>
        <p:nvSpPr>
          <p:cNvPr id="7" name="TextBox 6">
            <a:extLst>
              <a:ext uri="{FF2B5EF4-FFF2-40B4-BE49-F238E27FC236}">
                <a16:creationId xmlns:a16="http://schemas.microsoft.com/office/drawing/2014/main" id="{7CDAD45A-AAAD-3A4C-B1C2-77043F9A08A6}"/>
              </a:ext>
            </a:extLst>
          </p:cNvPr>
          <p:cNvSpPr txBox="1"/>
          <p:nvPr userDrawn="1"/>
        </p:nvSpPr>
        <p:spPr>
          <a:xfrm>
            <a:off x="8514496" y="6274700"/>
            <a:ext cx="2777072" cy="200055"/>
          </a:xfrm>
          <a:prstGeom prst="rect">
            <a:avLst/>
          </a:prstGeom>
          <a:noFill/>
        </p:spPr>
        <p:txBody>
          <a:bodyPr wrap="square" rtlCol="0">
            <a:spAutoFit/>
          </a:bodyPr>
          <a:lstStyle/>
          <a:p>
            <a:pPr algn="r"/>
            <a:r>
              <a:rPr lang="en-US" sz="700">
                <a:solidFill>
                  <a:srgbClr val="FF5800"/>
                </a:solidFill>
              </a:rPr>
              <a:t>&lt;Highly Confidential&gt; </a:t>
            </a:r>
            <a:r>
              <a:rPr lang="en-US" sz="700">
                <a:solidFill>
                  <a:srgbClr val="464646"/>
                </a:solidFill>
              </a:rPr>
              <a:t>See Avanade’s </a:t>
            </a:r>
            <a:r>
              <a:rPr lang="en-US" sz="700">
                <a:solidFill>
                  <a:srgbClr val="FF5800"/>
                </a:solidFill>
                <a:hlinkClick r:id="rId4" invalidUrl="https://avanade.sharepoint.com/sites/policies/Policies2/Data Management/1431_DataManagement.pdf"/>
              </a:rPr>
              <a:t>Data Management Policy</a:t>
            </a:r>
            <a:endParaRPr lang="en-US" sz="700">
              <a:solidFill>
                <a:srgbClr val="FF5800"/>
              </a:solidFill>
            </a:endParaRPr>
          </a:p>
        </p:txBody>
      </p:sp>
      <p:sp>
        <p:nvSpPr>
          <p:cNvPr id="8" name="Slide Number Placeholder 5">
            <a:extLst>
              <a:ext uri="{FF2B5EF4-FFF2-40B4-BE49-F238E27FC236}">
                <a16:creationId xmlns:a16="http://schemas.microsoft.com/office/drawing/2014/main" id="{08111C76-0E28-5549-BD29-5A58C876DB0B}"/>
              </a:ext>
            </a:extLst>
          </p:cNvPr>
          <p:cNvSpPr>
            <a:spLocks noGrp="1"/>
          </p:cNvSpPr>
          <p:nvPr>
            <p:ph type="sldNum" sz="quarter" idx="4"/>
          </p:nvPr>
        </p:nvSpPr>
        <p:spPr>
          <a:xfrm>
            <a:off x="11231207" y="6356350"/>
            <a:ext cx="495656" cy="365125"/>
          </a:xfrm>
          <a:prstGeom prst="rect">
            <a:avLst/>
          </a:prstGeom>
        </p:spPr>
        <p:txBody>
          <a:bodyPr anchor="ctr"/>
          <a:lstStyle>
            <a:lvl1pPr algn="ctr">
              <a:defRPr sz="1050">
                <a:solidFill>
                  <a:schemeClr val="tx1">
                    <a:lumMod val="65000"/>
                    <a:lumOff val="35000"/>
                  </a:schemeClr>
                </a:solidFill>
              </a:defRPr>
            </a:lvl1pPr>
          </a:lstStyle>
          <a:p>
            <a:fld id="{3847DB54-D037-B84F-B6F1-2E8DA40D09AD}" type="slidenum">
              <a:rPr lang="en-US" smtClean="0"/>
              <a:pPr/>
              <a:t>‹#›</a:t>
            </a:fld>
            <a:endParaRPr lang="en-US"/>
          </a:p>
        </p:txBody>
      </p:sp>
    </p:spTree>
    <p:extLst>
      <p:ext uri="{BB962C8B-B14F-4D97-AF65-F5344CB8AC3E}">
        <p14:creationId xmlns:p14="http://schemas.microsoft.com/office/powerpoint/2010/main" val="169940781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6"/>
          <a:stretch>
            <a:fillRect/>
          </a:stretch>
        </a:blipFill>
        <a:effectLst/>
      </p:bgPr>
    </p:bg>
    <p:spTree>
      <p:nvGrpSpPr>
        <p:cNvPr id="1" name=""/>
        <p:cNvGrpSpPr/>
        <p:nvPr/>
      </p:nvGrpSpPr>
      <p:grpSpPr>
        <a:xfrm>
          <a:off x="0" y="0"/>
          <a:ext cx="0" cy="0"/>
          <a:chOff x="0" y="0"/>
          <a:chExt cx="0" cy="0"/>
        </a:xfrm>
      </p:grpSpPr>
      <p:sp>
        <p:nvSpPr>
          <p:cNvPr id="11" name="Rectangle 5"/>
          <p:cNvSpPr txBox="1">
            <a:spLocks noChangeArrowheads="1"/>
          </p:cNvSpPr>
          <p:nvPr/>
        </p:nvSpPr>
        <p:spPr bwMode="auto">
          <a:xfrm>
            <a:off x="4731663" y="6600908"/>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solidFill>
                <a:latin typeface="Segoe UI" panose="020B0502040204020203" pitchFamily="34" charset="0"/>
                <a:cs typeface="Segoe UI" panose="020B0502040204020203" pitchFamily="34" charset="0"/>
              </a:rPr>
              <a:t>©2018 Avanade Inc. All Rights Reserved.</a:t>
            </a:r>
          </a:p>
        </p:txBody>
      </p:sp>
    </p:spTree>
    <p:extLst>
      <p:ext uri="{BB962C8B-B14F-4D97-AF65-F5344CB8AC3E}">
        <p14:creationId xmlns:p14="http://schemas.microsoft.com/office/powerpoint/2010/main" val="362815991"/>
      </p:ext>
    </p:extLst>
  </p:cSld>
  <p:clrMap bg1="lt1" tx1="dk1" bg2="lt2" tx2="dk2" accent1="accent1" accent2="accent2" accent3="accent3" accent4="accent4" accent5="accent5" accent6="accent6" hlink="hlink" folHlink="folHlink"/>
  <p:sldLayoutIdLst>
    <p:sldLayoutId id="2147483885" r:id="rId1"/>
    <p:sldLayoutId id="2147483900" r:id="rId2"/>
    <p:sldLayoutId id="2147483898" r:id="rId3"/>
    <p:sldLayoutId id="2147483899" r:id="rId4"/>
  </p:sldLayoutIdLst>
  <p:transition>
    <p:fade/>
  </p:transition>
  <p:hf hdr="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228600" indent="-228600" algn="l" defTabSz="914400" rtl="0" eaLnBrk="1" latinLnBrk="0" hangingPunct="1">
        <a:lnSpc>
          <a:spcPct val="90000"/>
        </a:lnSpc>
        <a:spcBef>
          <a:spcPts val="1000"/>
        </a:spcBef>
        <a:buFont typeface="Arial"/>
        <a:buChar char="•"/>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 name="Rectangle 4"/>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Rectangle 5"/>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Rectangle 6"/>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8" name="Rectangle 7"/>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Rectangle 9"/>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Rectangle 11"/>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12"/>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7" name="Rectangle 16"/>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76560053"/>
      </p:ext>
    </p:extLst>
  </p:cSld>
  <p:clrMap bg1="lt1" tx1="dk1" bg2="lt2" tx2="dk2" accent1="accent1" accent2="accent2" accent3="accent3" accent4="accent4" accent5="accent5" accent6="accent6" hlink="hlink" folHlink="folHlink"/>
  <p:sldLayoutIdLst>
    <p:sldLayoutId id="2147483896" r:id="rId1"/>
  </p:sldLayoutIdLst>
  <p:transition>
    <p:fade/>
  </p:transition>
  <p:hf hdr="0" dt="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228600" indent="-228600" algn="l" defTabSz="914400" rtl="0" eaLnBrk="1" latinLnBrk="0" hangingPunct="1">
        <a:lnSpc>
          <a:spcPct val="90000"/>
        </a:lnSpc>
        <a:spcBef>
          <a:spcPts val="1000"/>
        </a:spcBef>
        <a:buFont typeface="Arial"/>
        <a:buChar char="•"/>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9.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Rectangle 6"/>
          <p:cNvSpPr>
            <a:spLocks noChangeArrowheads="1"/>
          </p:cNvSpPr>
          <p:nvPr/>
        </p:nvSpPr>
        <p:spPr bwMode="gray">
          <a:xfrm>
            <a:off x="251569" y="2649992"/>
            <a:ext cx="2217405" cy="314286"/>
          </a:xfrm>
          <a:prstGeom prst="rect">
            <a:avLst/>
          </a:prstGeom>
          <a:noFill/>
          <a:ln w="9525">
            <a:noFill/>
            <a:miter lim="800000"/>
            <a:headEnd/>
            <a:tailEnd/>
          </a:ln>
        </p:spPr>
        <p:txBody>
          <a:bodyPr wrap="square" lIns="67408" tIns="33703" rIns="67408" bIns="33703">
            <a:spAutoFit/>
          </a:bodyPr>
          <a:lstStyle/>
          <a:p>
            <a:pPr defTabSz="540741"/>
            <a:r>
              <a:rPr lang="en-US" sz="1600" b="1" dirty="0">
                <a:solidFill>
                  <a:schemeClr val="bg1"/>
                </a:solidFill>
                <a:latin typeface="Segoe UI Light" panose="020B0502040204020203" pitchFamily="34" charset="0"/>
                <a:cs typeface="Segoe UI Light" panose="020B0502040204020203" pitchFamily="34" charset="0"/>
              </a:rPr>
              <a:t>Shahanah SAUMTALLY</a:t>
            </a:r>
          </a:p>
        </p:txBody>
      </p:sp>
      <p:sp>
        <p:nvSpPr>
          <p:cNvPr id="3088" name="Rectangle 11"/>
          <p:cNvSpPr>
            <a:spLocks noChangeArrowheads="1"/>
          </p:cNvSpPr>
          <p:nvPr/>
        </p:nvSpPr>
        <p:spPr bwMode="gray">
          <a:xfrm>
            <a:off x="309909" y="4384386"/>
            <a:ext cx="1976091" cy="2302690"/>
          </a:xfrm>
          <a:prstGeom prst="rect">
            <a:avLst/>
          </a:prstGeom>
          <a:noFill/>
          <a:ln w="3175">
            <a:noFill/>
            <a:miter lim="800000"/>
            <a:headEnd/>
            <a:tailEnd/>
          </a:ln>
        </p:spPr>
        <p:txBody>
          <a:bodyPr lIns="33231" tIns="33231" rIns="33231" bIns="33231" anchor="t"/>
          <a:lstStyle/>
          <a:p>
            <a:pPr>
              <a:buClr>
                <a:srgbClr val="339933"/>
              </a:buClr>
              <a:defRPr/>
            </a:pPr>
            <a:r>
              <a:rPr lang="en-GB" sz="1050" b="1" dirty="0">
                <a:solidFill>
                  <a:schemeClr val="bg1">
                    <a:lumMod val="95000"/>
                  </a:schemeClr>
                </a:solidFill>
                <a:latin typeface="Segoe UI Light" panose="020B0502040204020203" pitchFamily="34" charset="0"/>
                <a:cs typeface="Segoe UI Light" panose="020B0502040204020203" pitchFamily="34" charset="0"/>
              </a:rPr>
              <a:t>Master of Applied Software </a:t>
            </a:r>
            <a:r>
              <a:rPr lang="en-GB" sz="1050" b="1" dirty="0" err="1">
                <a:solidFill>
                  <a:schemeClr val="bg1">
                    <a:lumMod val="95000"/>
                  </a:schemeClr>
                </a:solidFill>
                <a:latin typeface="Segoe UI Light" panose="020B0502040204020203" pitchFamily="34" charset="0"/>
                <a:cs typeface="Segoe UI Light" panose="020B0502040204020203" pitchFamily="34" charset="0"/>
              </a:rPr>
              <a:t>Tchnologies</a:t>
            </a:r>
            <a:r>
              <a:rPr lang="en-GB" sz="1050" b="1" dirty="0">
                <a:solidFill>
                  <a:schemeClr val="bg1">
                    <a:lumMod val="95000"/>
                  </a:schemeClr>
                </a:solidFill>
                <a:latin typeface="Segoe UI Light" panose="020B0502040204020203" pitchFamily="34" charset="0"/>
                <a:cs typeface="Segoe UI Light" panose="020B0502040204020203" pitchFamily="34" charset="0"/>
              </a:rPr>
              <a:t>.</a:t>
            </a:r>
          </a:p>
          <a:p>
            <a:pPr>
              <a:buClr>
                <a:srgbClr val="339933"/>
              </a:buClr>
              <a:defRPr/>
            </a:pPr>
            <a:endParaRPr lang="en-GB" sz="1050" b="1" dirty="0">
              <a:solidFill>
                <a:schemeClr val="bg1">
                  <a:lumMod val="95000"/>
                </a:schemeClr>
              </a:solidFill>
              <a:latin typeface="Segoe UI Light" panose="020B0502040204020203" pitchFamily="34" charset="0"/>
              <a:cs typeface="Segoe UI Light" panose="020B0502040204020203" pitchFamily="34" charset="0"/>
            </a:endParaRPr>
          </a:p>
          <a:p>
            <a:pPr>
              <a:buClr>
                <a:srgbClr val="339933"/>
              </a:buClr>
              <a:defRPr/>
            </a:pPr>
            <a:r>
              <a:rPr lang="en-GB" sz="1050" b="1" dirty="0">
                <a:solidFill>
                  <a:schemeClr val="bg1">
                    <a:lumMod val="95000"/>
                  </a:schemeClr>
                </a:solidFill>
                <a:latin typeface="Segoe UI Light" panose="020B0502040204020203" pitchFamily="34" charset="0"/>
                <a:cs typeface="Segoe UI Light" panose="020B0502040204020203" pitchFamily="34" charset="0"/>
              </a:rPr>
              <a:t>+1 year experience in ETL and  BI sectors.</a:t>
            </a:r>
          </a:p>
          <a:p>
            <a:pPr>
              <a:buClr>
                <a:srgbClr val="339933"/>
              </a:buClr>
              <a:defRPr/>
            </a:pPr>
            <a:endParaRPr lang="en-GB" sz="1050" b="1" dirty="0">
              <a:solidFill>
                <a:schemeClr val="bg1">
                  <a:lumMod val="95000"/>
                </a:schemeClr>
              </a:solidFill>
              <a:latin typeface="Segoe UI Light" panose="020B0502040204020203" pitchFamily="34" charset="0"/>
              <a:cs typeface="Segoe UI Light" panose="020B0502040204020203" pitchFamily="34" charset="0"/>
            </a:endParaRPr>
          </a:p>
          <a:p>
            <a:pPr>
              <a:buClr>
                <a:srgbClr val="339933"/>
              </a:buClr>
              <a:defRPr/>
            </a:pPr>
            <a:r>
              <a:rPr lang="en-US" sz="1050" b="1" dirty="0">
                <a:solidFill>
                  <a:schemeClr val="bg1">
                    <a:lumMod val="95000"/>
                  </a:schemeClr>
                </a:solidFill>
                <a:latin typeface="Segoe UI Light" panose="020B0502040204020203" pitchFamily="34" charset="0"/>
                <a:cs typeface="Segoe UI Light" panose="020B0502040204020203" pitchFamily="34" charset="0"/>
              </a:rPr>
              <a:t>Specialized in development of BI Report using Power BI / SSRS and Data modelling using SSAS and AAS.</a:t>
            </a:r>
            <a:endParaRPr lang="en-GB" sz="1050" b="1" dirty="0">
              <a:solidFill>
                <a:schemeClr val="bg1">
                  <a:lumMod val="95000"/>
                </a:schemeClr>
              </a:solidFill>
              <a:latin typeface="Segoe UI Light" panose="020B0502040204020203" pitchFamily="34" charset="0"/>
              <a:cs typeface="Segoe UI Light" panose="020B0502040204020203" pitchFamily="34" charset="0"/>
            </a:endParaRPr>
          </a:p>
          <a:p>
            <a:pPr>
              <a:buClr>
                <a:srgbClr val="339933"/>
              </a:buClr>
              <a:defRPr/>
            </a:pPr>
            <a:endParaRPr lang="en-GB" sz="1050" b="1" dirty="0">
              <a:solidFill>
                <a:schemeClr val="bg1">
                  <a:lumMod val="95000"/>
                </a:schemeClr>
              </a:solidFill>
              <a:latin typeface="Segoe UI Light" panose="020B0502040204020203" pitchFamily="34" charset="0"/>
              <a:cs typeface="Segoe UI Light" panose="020B0502040204020203" pitchFamily="34" charset="0"/>
            </a:endParaRPr>
          </a:p>
          <a:p>
            <a:pPr>
              <a:buClr>
                <a:srgbClr val="339933"/>
              </a:buClr>
              <a:defRPr/>
            </a:pPr>
            <a:endParaRPr lang="en-GB" sz="1050" b="1" dirty="0">
              <a:solidFill>
                <a:schemeClr val="bg1">
                  <a:lumMod val="95000"/>
                </a:schemeClr>
              </a:solidFill>
              <a:latin typeface="Segoe UI Light" panose="020B0502040204020203" pitchFamily="34" charset="0"/>
              <a:cs typeface="Segoe UI Light" panose="020B0502040204020203" pitchFamily="34" charset="0"/>
            </a:endParaRPr>
          </a:p>
          <a:p>
            <a:pPr>
              <a:buClr>
                <a:srgbClr val="339933"/>
              </a:buClr>
              <a:defRPr/>
            </a:pPr>
            <a:endParaRPr lang="en-GB" sz="1050" b="1" dirty="0">
              <a:solidFill>
                <a:schemeClr val="bg1">
                  <a:lumMod val="95000"/>
                </a:schemeClr>
              </a:solidFill>
              <a:latin typeface="Segoe UI Light" panose="020B0502040204020203" pitchFamily="34" charset="0"/>
              <a:cs typeface="Segoe UI Light" panose="020B0502040204020203" pitchFamily="34" charset="0"/>
            </a:endParaRPr>
          </a:p>
          <a:p>
            <a:pPr>
              <a:buClr>
                <a:srgbClr val="339933"/>
              </a:buClr>
              <a:defRPr/>
            </a:pPr>
            <a:endParaRPr lang="en-GB" sz="1050" b="1" dirty="0">
              <a:solidFill>
                <a:schemeClr val="bg1">
                  <a:lumMod val="95000"/>
                </a:schemeClr>
              </a:solidFill>
              <a:latin typeface="Segoe UI Light" panose="020B0502040204020203" pitchFamily="34" charset="0"/>
              <a:cs typeface="Segoe UI Light" panose="020B0502040204020203" pitchFamily="34" charset="0"/>
            </a:endParaRPr>
          </a:p>
          <a:p>
            <a:pPr>
              <a:buClr>
                <a:srgbClr val="339933"/>
              </a:buClr>
              <a:defRPr/>
            </a:pPr>
            <a:endParaRPr lang="en-GB" sz="1050" b="1" dirty="0">
              <a:solidFill>
                <a:schemeClr val="bg1">
                  <a:lumMod val="95000"/>
                </a:schemeClr>
              </a:solidFill>
              <a:latin typeface="Segoe UI Light" panose="020B0502040204020203" pitchFamily="34" charset="0"/>
              <a:cs typeface="Segoe UI Light" panose="020B0502040204020203" pitchFamily="34" charset="0"/>
            </a:endParaRPr>
          </a:p>
        </p:txBody>
      </p:sp>
      <p:sp>
        <p:nvSpPr>
          <p:cNvPr id="18" name="Rectangle 13"/>
          <p:cNvSpPr>
            <a:spLocks noChangeArrowheads="1"/>
          </p:cNvSpPr>
          <p:nvPr/>
        </p:nvSpPr>
        <p:spPr bwMode="auto">
          <a:xfrm>
            <a:off x="7888015" y="1149068"/>
            <a:ext cx="2113349" cy="3356257"/>
          </a:xfrm>
          <a:prstGeom prst="rect">
            <a:avLst/>
          </a:prstGeom>
          <a:noFill/>
          <a:ln w="3175">
            <a:noFill/>
            <a:miter lim="800000"/>
            <a:headEnd/>
            <a:tailEnd/>
          </a:ln>
        </p:spPr>
        <p:txBody>
          <a:bodyPr wrap="square" lIns="36000" tIns="36000" rIns="36000" bIns="36000" anchor="t"/>
          <a:lstStyle/>
          <a:p>
            <a:pPr marL="195263" indent="-195263">
              <a:spcAft>
                <a:spcPts val="400"/>
              </a:spcAft>
              <a:defRPr/>
            </a:pPr>
            <a:r>
              <a:rPr lang="en-GB" sz="1300" dirty="0">
                <a:cs typeface="Segoe UI Light" panose="020B0502040204020203" pitchFamily="34" charset="0"/>
              </a:rPr>
              <a:t>Functional</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Software Engineering</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Agile </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Reporting</a:t>
            </a:r>
          </a:p>
          <a:p>
            <a:pPr marL="180975" indent="-180975">
              <a:lnSpc>
                <a:spcPct val="105000"/>
              </a:lnSpc>
              <a:buClr>
                <a:schemeClr val="bg2">
                  <a:lumMod val="50000"/>
                </a:schemeClr>
              </a:buClr>
              <a:buFont typeface="Arial" charset="0"/>
              <a:buChar char="•"/>
            </a:pPr>
            <a:r>
              <a:rPr lang="en-GB" sz="1100" dirty="0">
                <a:cs typeface="Segoe UI Light" panose="020B0502040204020203" pitchFamily="34" charset="0"/>
              </a:rPr>
              <a:t>E</a:t>
            </a:r>
            <a:r>
              <a:rPr lang="en-US" sz="1100" dirty="0">
                <a:cs typeface="Segoe UI Light" panose="020B0502040204020203" pitchFamily="34" charset="0"/>
              </a:rPr>
              <a:t>TL</a:t>
            </a:r>
          </a:p>
          <a:p>
            <a:pPr marL="180975" indent="-180975">
              <a:lnSpc>
                <a:spcPct val="105000"/>
              </a:lnSpc>
              <a:buClr>
                <a:schemeClr val="bg2">
                  <a:lumMod val="50000"/>
                </a:schemeClr>
              </a:buClr>
              <a:buFont typeface="Arial" charset="0"/>
              <a:buChar char="•"/>
            </a:pPr>
            <a:r>
              <a:rPr lang="en-GB" sz="1100" dirty="0">
                <a:cs typeface="Segoe UI Light" panose="020B0502040204020203" pitchFamily="34" charset="0"/>
              </a:rPr>
              <a:t>I</a:t>
            </a:r>
            <a:r>
              <a:rPr lang="en-US" sz="1100" dirty="0" err="1">
                <a:cs typeface="Segoe UI Light" panose="020B0502040204020203" pitchFamily="34" charset="0"/>
              </a:rPr>
              <a:t>ntegration</a:t>
            </a:r>
            <a:endParaRPr lang="en-US" sz="1100" dirty="0">
              <a:cs typeface="Segoe UI Light" panose="020B0502040204020203" pitchFamily="34" charset="0"/>
            </a:endParaRP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Broadband</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Network Analytic</a:t>
            </a:r>
          </a:p>
          <a:p>
            <a:pPr marL="180975" indent="-180975">
              <a:lnSpc>
                <a:spcPct val="105000"/>
              </a:lnSpc>
              <a:buClr>
                <a:schemeClr val="bg2">
                  <a:lumMod val="50000"/>
                </a:schemeClr>
              </a:buClr>
              <a:buFont typeface="Arial" charset="0"/>
              <a:buChar char="•"/>
            </a:pPr>
            <a:endParaRPr lang="en-US" sz="1100" dirty="0">
              <a:cs typeface="Segoe UI Light" panose="020B0502040204020203" pitchFamily="34" charset="0"/>
            </a:endParaRPr>
          </a:p>
          <a:p>
            <a:pPr marL="195263" indent="-195263">
              <a:spcAft>
                <a:spcPts val="400"/>
              </a:spcAft>
              <a:defRPr/>
            </a:pPr>
            <a:r>
              <a:rPr lang="en-GB" sz="1300" dirty="0">
                <a:cs typeface="Segoe UI Light" panose="020B0502040204020203" pitchFamily="34" charset="0"/>
              </a:rPr>
              <a:t>Industries</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Catering &amp; Services</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Aerospace -  Electrical company</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Telecommunication</a:t>
            </a:r>
          </a:p>
          <a:p>
            <a:pPr>
              <a:lnSpc>
                <a:spcPct val="105000"/>
              </a:lnSpc>
              <a:buClr>
                <a:schemeClr val="bg2">
                  <a:lumMod val="50000"/>
                </a:schemeClr>
              </a:buClr>
            </a:pPr>
            <a:endParaRPr lang="en-US" sz="1100" dirty="0">
              <a:cs typeface="Segoe UI Light" panose="020B0502040204020203" pitchFamily="34" charset="0"/>
            </a:endParaRPr>
          </a:p>
          <a:p>
            <a:pPr marL="180975" indent="-180975">
              <a:lnSpc>
                <a:spcPct val="105000"/>
              </a:lnSpc>
              <a:buClr>
                <a:schemeClr val="bg2">
                  <a:lumMod val="50000"/>
                </a:schemeClr>
              </a:buClr>
              <a:buFont typeface="Arial" charset="0"/>
              <a:buChar char="•"/>
            </a:pPr>
            <a:endParaRPr lang="en-US" sz="1100" dirty="0">
              <a:cs typeface="Segoe UI Light" panose="020B0502040204020203" pitchFamily="34" charset="0"/>
            </a:endParaRPr>
          </a:p>
          <a:p>
            <a:pPr marL="195263" indent="-195263">
              <a:spcAft>
                <a:spcPts val="400"/>
              </a:spcAft>
              <a:defRPr/>
            </a:pPr>
            <a:r>
              <a:rPr lang="en-GB" sz="1100" dirty="0">
                <a:cs typeface="Segoe UI Light" panose="020B0502040204020203" pitchFamily="34" charset="0"/>
              </a:rPr>
              <a:t>Certifications</a:t>
            </a:r>
          </a:p>
          <a:p>
            <a:pPr marL="180975" indent="-180975">
              <a:lnSpc>
                <a:spcPct val="105000"/>
              </a:lnSpc>
              <a:buClr>
                <a:schemeClr val="bg2">
                  <a:lumMod val="50000"/>
                </a:schemeClr>
              </a:buClr>
              <a:buFont typeface="Arial" charset="0"/>
              <a:buChar char="•"/>
            </a:pPr>
            <a:r>
              <a:rPr lang="en-US" sz="1000" dirty="0">
                <a:cs typeface="Segoe UI Light" panose="020B0502040204020203" pitchFamily="34" charset="0"/>
              </a:rPr>
              <a:t>AZ-900</a:t>
            </a:r>
          </a:p>
          <a:p>
            <a:pPr>
              <a:lnSpc>
                <a:spcPct val="105000"/>
              </a:lnSpc>
              <a:buClr>
                <a:schemeClr val="bg2">
                  <a:lumMod val="50000"/>
                </a:schemeClr>
              </a:buClr>
            </a:pPr>
            <a:endParaRPr lang="en-US" sz="1100" dirty="0">
              <a:cs typeface="Segoe UI Light" panose="020B0502040204020203" pitchFamily="34" charset="0"/>
            </a:endParaRPr>
          </a:p>
          <a:p>
            <a:pPr marL="180975" indent="-180975">
              <a:lnSpc>
                <a:spcPct val="105000"/>
              </a:lnSpc>
              <a:buClr>
                <a:schemeClr val="bg2">
                  <a:lumMod val="50000"/>
                </a:schemeClr>
              </a:buClr>
              <a:buFont typeface="Arial" charset="0"/>
              <a:buChar char="•"/>
            </a:pPr>
            <a:endParaRPr lang="en-US" sz="1100" dirty="0">
              <a:cs typeface="Segoe UI Light" panose="020B0502040204020203" pitchFamily="34" charset="0"/>
            </a:endParaRPr>
          </a:p>
        </p:txBody>
      </p:sp>
      <p:sp>
        <p:nvSpPr>
          <p:cNvPr id="4" name="Rectangle 3">
            <a:extLst>
              <a:ext uri="{FF2B5EF4-FFF2-40B4-BE49-F238E27FC236}">
                <a16:creationId xmlns:a16="http://schemas.microsoft.com/office/drawing/2014/main" id="{F43EDEBB-6547-43D1-B3FC-43681FA1A4A3}"/>
              </a:ext>
            </a:extLst>
          </p:cNvPr>
          <p:cNvSpPr/>
          <p:nvPr/>
        </p:nvSpPr>
        <p:spPr>
          <a:xfrm>
            <a:off x="250859" y="4067942"/>
            <a:ext cx="2184840" cy="315471"/>
          </a:xfrm>
          <a:prstGeom prst="rect">
            <a:avLst/>
          </a:prstGeom>
        </p:spPr>
        <p:txBody>
          <a:bodyPr wrap="square" anchor="t">
            <a:spAutoFit/>
          </a:bodyPr>
          <a:lstStyle/>
          <a:p>
            <a:pPr marL="179705" indent="-179705">
              <a:defRPr/>
            </a:pPr>
            <a:r>
              <a:rPr lang="en-US" sz="1400" b="1" dirty="0">
                <a:solidFill>
                  <a:schemeClr val="bg1"/>
                </a:solidFill>
                <a:latin typeface="Segoe UI Light"/>
                <a:cs typeface="Segoe UI Light"/>
              </a:rPr>
              <a:t>Professional background</a:t>
            </a:r>
            <a:endParaRPr lang="en-US" dirty="0">
              <a:solidFill>
                <a:schemeClr val="bg1"/>
              </a:solidFill>
              <a:latin typeface="Segoe UI Light"/>
              <a:cs typeface="Segoe UI Light"/>
            </a:endParaRPr>
          </a:p>
        </p:txBody>
      </p:sp>
      <p:sp>
        <p:nvSpPr>
          <p:cNvPr id="27" name="Rectangle 26">
            <a:extLst>
              <a:ext uri="{FF2B5EF4-FFF2-40B4-BE49-F238E27FC236}">
                <a16:creationId xmlns:a16="http://schemas.microsoft.com/office/drawing/2014/main" id="{6B562530-03A0-416E-9871-7D49580F0F4D}"/>
              </a:ext>
            </a:extLst>
          </p:cNvPr>
          <p:cNvSpPr/>
          <p:nvPr/>
        </p:nvSpPr>
        <p:spPr>
          <a:xfrm>
            <a:off x="7805695" y="808223"/>
            <a:ext cx="3299617" cy="323165"/>
          </a:xfrm>
          <a:prstGeom prst="rect">
            <a:avLst/>
          </a:prstGeom>
        </p:spPr>
        <p:txBody>
          <a:bodyPr wrap="square">
            <a:spAutoFit/>
          </a:bodyPr>
          <a:lstStyle/>
          <a:p>
            <a:pPr marL="180247" indent="-180247">
              <a:defRPr/>
            </a:pPr>
            <a:r>
              <a:rPr lang="en-US" sz="1500">
                <a:solidFill>
                  <a:srgbClr val="FF5800"/>
                </a:solidFill>
                <a:latin typeface="+mj-lt"/>
                <a:cs typeface="Segoe UI Light" panose="020B0502040204020203" pitchFamily="34" charset="0"/>
              </a:rPr>
              <a:t>Areas of expertise</a:t>
            </a:r>
          </a:p>
        </p:txBody>
      </p:sp>
      <p:sp>
        <p:nvSpPr>
          <p:cNvPr id="5" name="TextBox 4">
            <a:extLst>
              <a:ext uri="{FF2B5EF4-FFF2-40B4-BE49-F238E27FC236}">
                <a16:creationId xmlns:a16="http://schemas.microsoft.com/office/drawing/2014/main" id="{3803CB19-8C5E-41DF-9450-C8A3DB13C1ED}"/>
              </a:ext>
            </a:extLst>
          </p:cNvPr>
          <p:cNvSpPr txBox="1"/>
          <p:nvPr/>
        </p:nvSpPr>
        <p:spPr>
          <a:xfrm>
            <a:off x="2957931" y="1341433"/>
            <a:ext cx="4221251" cy="2413734"/>
          </a:xfrm>
          <a:prstGeom prst="rect">
            <a:avLst/>
          </a:prstGeom>
          <a:noFill/>
        </p:spPr>
        <p:txBody>
          <a:bodyPr wrap="square" bIns="36000" rtlCol="0" anchor="t">
            <a:spAutoFit/>
          </a:bodyPr>
          <a:lstStyle/>
          <a:p>
            <a:pPr>
              <a:lnSpc>
                <a:spcPct val="105000"/>
              </a:lnSpc>
              <a:spcBef>
                <a:spcPts val="600"/>
              </a:spcBef>
              <a:buClr>
                <a:srgbClr val="339933"/>
              </a:buClr>
              <a:defRPr/>
            </a:pPr>
            <a:r>
              <a:rPr lang="en-US" sz="1300" b="1" dirty="0">
                <a:cs typeface="Segoe UI Light" panose="020B0502040204020203" pitchFamily="34" charset="0"/>
              </a:rPr>
              <a:t>BI Developer(2020.May – Present) </a:t>
            </a:r>
          </a:p>
          <a:p>
            <a:pPr>
              <a:lnSpc>
                <a:spcPct val="105000"/>
              </a:lnSpc>
              <a:spcBef>
                <a:spcPts val="600"/>
              </a:spcBef>
              <a:buClr>
                <a:srgbClr val="339933"/>
              </a:buClr>
              <a:defRPr/>
            </a:pPr>
            <a:r>
              <a:rPr lang="en-US" sz="1300" dirty="0">
                <a:cs typeface="Segoe UI Light" panose="020B0502040204020203" pitchFamily="34" charset="0"/>
              </a:rPr>
              <a:t>Use of Azure Data Factory for data loading. Design and maintenance of tables and stored procedures using Azure database. Data modeling and transformation using Azure Analysis Services. Build and update of Power BI dashboards using Power BI.</a:t>
            </a:r>
          </a:p>
          <a:p>
            <a:pPr>
              <a:lnSpc>
                <a:spcPct val="105000"/>
              </a:lnSpc>
              <a:spcBef>
                <a:spcPts val="600"/>
              </a:spcBef>
              <a:buClr>
                <a:srgbClr val="339933"/>
              </a:buClr>
              <a:defRPr/>
            </a:pPr>
            <a:r>
              <a:rPr lang="en-US" sz="1300" b="1" dirty="0">
                <a:cs typeface="Segoe UI Light" panose="020B0502040204020203" pitchFamily="34" charset="0"/>
              </a:rPr>
              <a:t>(2019.Sept – 2020.April) </a:t>
            </a:r>
            <a:r>
              <a:rPr lang="en-US" sz="1300" dirty="0">
                <a:cs typeface="Segoe UI Light" panose="020B0502040204020203" pitchFamily="34" charset="0"/>
              </a:rPr>
              <a:t>Developer for an Aerospace Company</a:t>
            </a:r>
          </a:p>
          <a:p>
            <a:pPr>
              <a:lnSpc>
                <a:spcPct val="105000"/>
              </a:lnSpc>
              <a:spcBef>
                <a:spcPts val="600"/>
              </a:spcBef>
              <a:buClr>
                <a:srgbClr val="339933"/>
              </a:buClr>
              <a:defRPr/>
            </a:pPr>
            <a:r>
              <a:rPr lang="en-US" sz="1100" dirty="0">
                <a:cs typeface="Segoe UI Light" panose="020B0502040204020203" pitchFamily="34" charset="0"/>
              </a:rPr>
              <a:t>Data modelling and loading using Power BI/SSAS</a:t>
            </a:r>
          </a:p>
          <a:p>
            <a:pPr>
              <a:lnSpc>
                <a:spcPct val="105000"/>
              </a:lnSpc>
              <a:spcBef>
                <a:spcPts val="600"/>
              </a:spcBef>
              <a:buClr>
                <a:srgbClr val="339933"/>
              </a:buClr>
              <a:defRPr/>
            </a:pPr>
            <a:r>
              <a:rPr lang="en-US" sz="1100" dirty="0">
                <a:cs typeface="Segoe UI Light" panose="020B0502040204020203" pitchFamily="34" charset="0"/>
              </a:rPr>
              <a:t>Development of BI Reports with Power BI / SSRS</a:t>
            </a:r>
          </a:p>
        </p:txBody>
      </p:sp>
      <p:sp>
        <p:nvSpPr>
          <p:cNvPr id="30" name="Rectangle 29">
            <a:extLst>
              <a:ext uri="{FF2B5EF4-FFF2-40B4-BE49-F238E27FC236}">
                <a16:creationId xmlns:a16="http://schemas.microsoft.com/office/drawing/2014/main" id="{F8BAF5D2-CB47-4855-9417-092E143CA817}"/>
              </a:ext>
            </a:extLst>
          </p:cNvPr>
          <p:cNvSpPr/>
          <p:nvPr/>
        </p:nvSpPr>
        <p:spPr>
          <a:xfrm>
            <a:off x="3546838" y="829508"/>
            <a:ext cx="3225630" cy="323165"/>
          </a:xfrm>
          <a:prstGeom prst="rect">
            <a:avLst/>
          </a:prstGeom>
        </p:spPr>
        <p:txBody>
          <a:bodyPr wrap="square">
            <a:spAutoFit/>
          </a:bodyPr>
          <a:lstStyle/>
          <a:p>
            <a:pPr marL="180247" indent="-180247">
              <a:defRPr/>
            </a:pPr>
            <a:r>
              <a:rPr lang="en-US" sz="1500">
                <a:solidFill>
                  <a:srgbClr val="FF5800"/>
                </a:solidFill>
                <a:latin typeface="+mj-lt"/>
                <a:cs typeface="Segoe UI Light" panose="020B0502040204020203" pitchFamily="34" charset="0"/>
              </a:rPr>
              <a:t>Experience</a:t>
            </a:r>
            <a:r>
              <a:rPr lang="en-US" sz="1400">
                <a:solidFill>
                  <a:srgbClr val="FF5800"/>
                </a:solidFill>
                <a:latin typeface="+mj-lt"/>
                <a:cs typeface="Segoe UI Light" panose="020B0502040204020203" pitchFamily="34" charset="0"/>
              </a:rPr>
              <a:t> </a:t>
            </a:r>
          </a:p>
        </p:txBody>
      </p:sp>
      <p:sp>
        <p:nvSpPr>
          <p:cNvPr id="7" name="Rectangle 6">
            <a:extLst>
              <a:ext uri="{FF2B5EF4-FFF2-40B4-BE49-F238E27FC236}">
                <a16:creationId xmlns:a16="http://schemas.microsoft.com/office/drawing/2014/main" id="{45213656-3802-4A68-996A-4ACE59FCF6D4}"/>
              </a:ext>
            </a:extLst>
          </p:cNvPr>
          <p:cNvSpPr/>
          <p:nvPr/>
        </p:nvSpPr>
        <p:spPr>
          <a:xfrm>
            <a:off x="250859" y="3427297"/>
            <a:ext cx="2242077" cy="423193"/>
          </a:xfrm>
          <a:prstGeom prst="rect">
            <a:avLst/>
          </a:prstGeom>
        </p:spPr>
        <p:txBody>
          <a:bodyPr wrap="square">
            <a:spAutoFit/>
          </a:bodyPr>
          <a:lstStyle/>
          <a:p>
            <a:pPr defTabSz="540741">
              <a:spcAft>
                <a:spcPts val="600"/>
              </a:spcAft>
            </a:pPr>
            <a:r>
              <a:rPr lang="en-US" sz="1050" b="1" dirty="0">
                <a:solidFill>
                  <a:schemeClr val="bg1">
                    <a:lumMod val="95000"/>
                  </a:schemeClr>
                </a:solidFill>
                <a:latin typeface="Segoe UI Light" panose="020B0502040204020203" pitchFamily="34" charset="0"/>
                <a:cs typeface="Segoe UI Light" panose="020B0502040204020203" pitchFamily="34" charset="0"/>
              </a:rPr>
              <a:t>Application Development Associate</a:t>
            </a:r>
            <a:br>
              <a:rPr lang="en-US" sz="1050" b="1" dirty="0">
                <a:solidFill>
                  <a:schemeClr val="bg1">
                    <a:lumMod val="95000"/>
                  </a:schemeClr>
                </a:solidFill>
                <a:latin typeface="Segoe UI Light" panose="020B0502040204020203" pitchFamily="34" charset="0"/>
                <a:cs typeface="Segoe UI Light" panose="020B0502040204020203" pitchFamily="34" charset="0"/>
              </a:rPr>
            </a:br>
            <a:r>
              <a:rPr lang="en-US" sz="1050" b="1" dirty="0" err="1">
                <a:solidFill>
                  <a:schemeClr val="bg1">
                    <a:lumMod val="95000"/>
                  </a:schemeClr>
                </a:solidFill>
                <a:latin typeface="Segoe UI Light" panose="020B0502040204020203" pitchFamily="34" charset="0"/>
                <a:cs typeface="Segoe UI Light" panose="020B0502040204020203" pitchFamily="34" charset="0"/>
              </a:rPr>
              <a:t>Ebène</a:t>
            </a:r>
            <a:r>
              <a:rPr lang="en-US" sz="1050" b="1" dirty="0">
                <a:solidFill>
                  <a:schemeClr val="bg1">
                    <a:lumMod val="95000"/>
                  </a:schemeClr>
                </a:solidFill>
                <a:latin typeface="Segoe UI Light" panose="020B0502040204020203" pitchFamily="34" charset="0"/>
                <a:cs typeface="Segoe UI Light" panose="020B0502040204020203" pitchFamily="34" charset="0"/>
              </a:rPr>
              <a:t>, Mauritius.</a:t>
            </a:r>
          </a:p>
        </p:txBody>
      </p:sp>
      <p:pic>
        <p:nvPicPr>
          <p:cNvPr id="25" name="Picture 24">
            <a:extLst>
              <a:ext uri="{FF2B5EF4-FFF2-40B4-BE49-F238E27FC236}">
                <a16:creationId xmlns:a16="http://schemas.microsoft.com/office/drawing/2014/main" id="{439A4BC0-DC08-1045-BB56-10A2344F4954}"/>
              </a:ext>
            </a:extLst>
          </p:cNvPr>
          <p:cNvPicPr>
            <a:picLocks noChangeAspect="1"/>
          </p:cNvPicPr>
          <p:nvPr/>
        </p:nvPicPr>
        <p:blipFill>
          <a:blip r:embed="rId3"/>
          <a:stretch>
            <a:fillRect/>
          </a:stretch>
        </p:blipFill>
        <p:spPr>
          <a:xfrm>
            <a:off x="7207920" y="728000"/>
            <a:ext cx="609600" cy="609600"/>
          </a:xfrm>
          <a:prstGeom prst="rect">
            <a:avLst/>
          </a:prstGeom>
        </p:spPr>
      </p:pic>
      <p:pic>
        <p:nvPicPr>
          <p:cNvPr id="26" name="Picture 25">
            <a:extLst>
              <a:ext uri="{FF2B5EF4-FFF2-40B4-BE49-F238E27FC236}">
                <a16:creationId xmlns:a16="http://schemas.microsoft.com/office/drawing/2014/main" id="{50B1DDC4-3E8C-0241-9A15-04BFB26820C2}"/>
              </a:ext>
            </a:extLst>
          </p:cNvPr>
          <p:cNvPicPr>
            <a:picLocks noChangeAspect="1"/>
          </p:cNvPicPr>
          <p:nvPr/>
        </p:nvPicPr>
        <p:blipFill>
          <a:blip r:embed="rId4"/>
          <a:stretch>
            <a:fillRect/>
          </a:stretch>
        </p:blipFill>
        <p:spPr>
          <a:xfrm>
            <a:off x="2957931" y="808223"/>
            <a:ext cx="552805" cy="449154"/>
          </a:xfrm>
          <a:prstGeom prst="rect">
            <a:avLst/>
          </a:prstGeom>
        </p:spPr>
      </p:pic>
      <p:sp>
        <p:nvSpPr>
          <p:cNvPr id="31" name="Rectangle 30">
            <a:extLst>
              <a:ext uri="{FF2B5EF4-FFF2-40B4-BE49-F238E27FC236}">
                <a16:creationId xmlns:a16="http://schemas.microsoft.com/office/drawing/2014/main" id="{0AF5BEF0-F9AC-8349-94C2-A10F675E6CE7}"/>
              </a:ext>
            </a:extLst>
          </p:cNvPr>
          <p:cNvSpPr/>
          <p:nvPr/>
        </p:nvSpPr>
        <p:spPr>
          <a:xfrm>
            <a:off x="3627289" y="3926175"/>
            <a:ext cx="3299617" cy="323165"/>
          </a:xfrm>
          <a:prstGeom prst="rect">
            <a:avLst/>
          </a:prstGeom>
        </p:spPr>
        <p:txBody>
          <a:bodyPr wrap="square">
            <a:spAutoFit/>
          </a:bodyPr>
          <a:lstStyle/>
          <a:p>
            <a:pPr marL="180247" indent="-180247">
              <a:defRPr/>
            </a:pPr>
            <a:r>
              <a:rPr lang="en-US" sz="1500" dirty="0">
                <a:solidFill>
                  <a:srgbClr val="FF5800"/>
                </a:solidFill>
                <a:latin typeface="+mj-lt"/>
                <a:cs typeface="Segoe UI Light" panose="020B0502040204020203" pitchFamily="34" charset="0"/>
              </a:rPr>
              <a:t>Education</a:t>
            </a:r>
          </a:p>
        </p:txBody>
      </p:sp>
      <p:pic>
        <p:nvPicPr>
          <p:cNvPr id="35" name="Picture 34">
            <a:extLst>
              <a:ext uri="{FF2B5EF4-FFF2-40B4-BE49-F238E27FC236}">
                <a16:creationId xmlns:a16="http://schemas.microsoft.com/office/drawing/2014/main" id="{82485383-71F4-024A-9E1A-1276AECDA7C1}"/>
              </a:ext>
            </a:extLst>
          </p:cNvPr>
          <p:cNvPicPr>
            <a:picLocks noChangeAspect="1"/>
          </p:cNvPicPr>
          <p:nvPr/>
        </p:nvPicPr>
        <p:blipFill>
          <a:blip r:embed="rId5"/>
          <a:stretch>
            <a:fillRect/>
          </a:stretch>
        </p:blipFill>
        <p:spPr>
          <a:xfrm>
            <a:off x="3050643" y="3943928"/>
            <a:ext cx="572770" cy="653442"/>
          </a:xfrm>
          <a:prstGeom prst="rect">
            <a:avLst/>
          </a:prstGeom>
        </p:spPr>
      </p:pic>
      <p:sp>
        <p:nvSpPr>
          <p:cNvPr id="38" name="Rectangle 37">
            <a:extLst>
              <a:ext uri="{FF2B5EF4-FFF2-40B4-BE49-F238E27FC236}">
                <a16:creationId xmlns:a16="http://schemas.microsoft.com/office/drawing/2014/main" id="{8FDDC93F-1B5E-5249-B541-0973462AECD9}"/>
              </a:ext>
            </a:extLst>
          </p:cNvPr>
          <p:cNvSpPr>
            <a:spLocks noChangeArrowheads="1"/>
          </p:cNvSpPr>
          <p:nvPr/>
        </p:nvSpPr>
        <p:spPr bwMode="auto">
          <a:xfrm>
            <a:off x="3693908" y="4230334"/>
            <a:ext cx="3565805" cy="1542506"/>
          </a:xfrm>
          <a:prstGeom prst="rect">
            <a:avLst/>
          </a:prstGeom>
          <a:noFill/>
          <a:ln w="3175">
            <a:noFill/>
            <a:miter lim="800000"/>
            <a:headEnd/>
            <a:tailEnd/>
          </a:ln>
        </p:spPr>
        <p:txBody>
          <a:bodyPr wrap="none" lIns="36000" tIns="36000" rIns="36000" bIns="36000" anchor="t"/>
          <a:lstStyle/>
          <a:p>
            <a:pPr>
              <a:lnSpc>
                <a:spcPct val="105000"/>
              </a:lnSpc>
              <a:buClr>
                <a:srgbClr val="339933"/>
              </a:buClr>
            </a:pPr>
            <a:r>
              <a:rPr lang="en-US" sz="1400" dirty="0">
                <a:cs typeface="Segoe UI Light" panose="020B0502040204020203" pitchFamily="34" charset="0"/>
              </a:rPr>
              <a:t>MSc Applied Software Technologies</a:t>
            </a:r>
          </a:p>
          <a:p>
            <a:pPr>
              <a:lnSpc>
                <a:spcPct val="105000"/>
              </a:lnSpc>
              <a:buClr>
                <a:srgbClr val="339933"/>
              </a:buClr>
            </a:pPr>
            <a:r>
              <a:rPr lang="en-US" sz="1400" dirty="0" err="1">
                <a:cs typeface="Segoe UI Light" panose="020B0502040204020203" pitchFamily="34" charset="0"/>
              </a:rPr>
              <a:t>Beng</a:t>
            </a:r>
            <a:r>
              <a:rPr lang="en-US" sz="1400" dirty="0">
                <a:cs typeface="Segoe UI Light" panose="020B0502040204020203" pitchFamily="34" charset="0"/>
              </a:rPr>
              <a:t>(Hons) Telecommunication</a:t>
            </a:r>
          </a:p>
        </p:txBody>
      </p:sp>
      <p:sp>
        <p:nvSpPr>
          <p:cNvPr id="28" name="Rectangle 13">
            <a:extLst>
              <a:ext uri="{FF2B5EF4-FFF2-40B4-BE49-F238E27FC236}">
                <a16:creationId xmlns:a16="http://schemas.microsoft.com/office/drawing/2014/main" id="{5FE5AE24-DC73-9448-8DAE-C57030234A92}"/>
              </a:ext>
            </a:extLst>
          </p:cNvPr>
          <p:cNvSpPr>
            <a:spLocks noChangeArrowheads="1"/>
          </p:cNvSpPr>
          <p:nvPr/>
        </p:nvSpPr>
        <p:spPr bwMode="auto">
          <a:xfrm>
            <a:off x="10001365" y="1149068"/>
            <a:ext cx="1807096" cy="4704045"/>
          </a:xfrm>
          <a:prstGeom prst="rect">
            <a:avLst/>
          </a:prstGeom>
          <a:noFill/>
          <a:ln w="3175">
            <a:noFill/>
            <a:miter lim="800000"/>
            <a:headEnd/>
            <a:tailEnd/>
          </a:ln>
        </p:spPr>
        <p:txBody>
          <a:bodyPr wrap="square" lIns="36000" tIns="36000" rIns="36000" bIns="36000" anchor="t"/>
          <a:lstStyle/>
          <a:p>
            <a:pPr marL="195263" indent="-195263">
              <a:spcAft>
                <a:spcPts val="400"/>
              </a:spcAft>
              <a:defRPr/>
            </a:pPr>
            <a:r>
              <a:rPr lang="en-GB" sz="1300" dirty="0">
                <a:cs typeface="Segoe UI Light" panose="020B0502040204020203" pitchFamily="34" charset="0"/>
              </a:rPr>
              <a:t>Technical</a:t>
            </a:r>
          </a:p>
          <a:p>
            <a:pPr marL="180975" indent="-180975">
              <a:lnSpc>
                <a:spcPct val="105000"/>
              </a:lnSpc>
              <a:buClr>
                <a:schemeClr val="bg2">
                  <a:lumMod val="50000"/>
                </a:schemeClr>
              </a:buClr>
              <a:buFont typeface="Arial" charset="0"/>
              <a:buChar char="•"/>
            </a:pPr>
            <a:r>
              <a:rPr lang="en-GB" sz="1100" dirty="0">
                <a:cs typeface="Segoe UI Light" panose="020B0502040204020203" pitchFamily="34" charset="0"/>
              </a:rPr>
              <a:t>MSBI</a:t>
            </a:r>
          </a:p>
          <a:p>
            <a:pPr marL="180975" indent="-180975">
              <a:lnSpc>
                <a:spcPct val="105000"/>
              </a:lnSpc>
              <a:buClr>
                <a:schemeClr val="bg2">
                  <a:lumMod val="50000"/>
                </a:schemeClr>
              </a:buClr>
              <a:buFont typeface="Arial" charset="0"/>
              <a:buChar char="•"/>
            </a:pPr>
            <a:r>
              <a:rPr lang="en-GB" sz="1100" dirty="0">
                <a:cs typeface="Segoe UI Light" panose="020B0502040204020203" pitchFamily="34" charset="0"/>
              </a:rPr>
              <a:t>Power BI</a:t>
            </a:r>
          </a:p>
          <a:p>
            <a:pPr marL="180975" indent="-180975">
              <a:lnSpc>
                <a:spcPct val="105000"/>
              </a:lnSpc>
              <a:buClr>
                <a:schemeClr val="bg2">
                  <a:lumMod val="50000"/>
                </a:schemeClr>
              </a:buClr>
              <a:buFont typeface="Arial" charset="0"/>
              <a:buChar char="•"/>
            </a:pPr>
            <a:r>
              <a:rPr lang="en-GB" sz="1100" dirty="0">
                <a:cs typeface="Segoe UI Light" panose="020B0502040204020203" pitchFamily="34" charset="0"/>
              </a:rPr>
              <a:t>DAX</a:t>
            </a:r>
          </a:p>
          <a:p>
            <a:pPr marL="180975" indent="-180975">
              <a:lnSpc>
                <a:spcPct val="105000"/>
              </a:lnSpc>
              <a:buClr>
                <a:schemeClr val="bg2">
                  <a:lumMod val="50000"/>
                </a:schemeClr>
              </a:buClr>
              <a:buFont typeface="Arial" charset="0"/>
              <a:buChar char="•"/>
            </a:pPr>
            <a:r>
              <a:rPr lang="en-GB" sz="1100" dirty="0">
                <a:cs typeface="Segoe UI Light" panose="020B0502040204020203" pitchFamily="34" charset="0"/>
              </a:rPr>
              <a:t>MDX</a:t>
            </a:r>
          </a:p>
          <a:p>
            <a:pPr marL="180975" indent="-180975">
              <a:lnSpc>
                <a:spcPct val="105000"/>
              </a:lnSpc>
              <a:buClr>
                <a:schemeClr val="bg2">
                  <a:lumMod val="50000"/>
                </a:schemeClr>
              </a:buClr>
              <a:buFont typeface="Arial" charset="0"/>
              <a:buChar char="•"/>
            </a:pPr>
            <a:r>
              <a:rPr lang="en-GB" sz="1100" dirty="0" err="1">
                <a:cs typeface="Segoe UI Light" panose="020B0502040204020203" pitchFamily="34" charset="0"/>
              </a:rPr>
              <a:t>.Net</a:t>
            </a:r>
            <a:endParaRPr lang="en-GB" sz="1100" dirty="0">
              <a:cs typeface="Segoe UI Light" panose="020B0502040204020203" pitchFamily="34" charset="0"/>
            </a:endParaRPr>
          </a:p>
          <a:p>
            <a:pPr marL="180975" indent="-180975">
              <a:lnSpc>
                <a:spcPct val="105000"/>
              </a:lnSpc>
              <a:buClr>
                <a:schemeClr val="bg2">
                  <a:lumMod val="50000"/>
                </a:schemeClr>
              </a:buClr>
              <a:buFont typeface="Arial" charset="0"/>
              <a:buChar char="•"/>
            </a:pPr>
            <a:r>
              <a:rPr lang="en-GB" sz="1100" dirty="0">
                <a:cs typeface="Segoe UI Light" panose="020B0502040204020203" pitchFamily="34" charset="0"/>
              </a:rPr>
              <a:t>HTML / HTML 5</a:t>
            </a:r>
          </a:p>
          <a:p>
            <a:pPr marL="180975" indent="-180975">
              <a:lnSpc>
                <a:spcPct val="105000"/>
              </a:lnSpc>
              <a:buClr>
                <a:schemeClr val="bg2">
                  <a:lumMod val="50000"/>
                </a:schemeClr>
              </a:buClr>
              <a:buFont typeface="Arial" charset="0"/>
              <a:buChar char="•"/>
            </a:pPr>
            <a:r>
              <a:rPr lang="en-GB" sz="1100" dirty="0">
                <a:cs typeface="Segoe UI Light" panose="020B0502040204020203" pitchFamily="34" charset="0"/>
              </a:rPr>
              <a:t>JavaScript</a:t>
            </a:r>
          </a:p>
          <a:p>
            <a:pPr marL="180975" indent="-180975">
              <a:lnSpc>
                <a:spcPct val="105000"/>
              </a:lnSpc>
              <a:buClr>
                <a:schemeClr val="bg2">
                  <a:lumMod val="50000"/>
                </a:schemeClr>
              </a:buClr>
              <a:buFont typeface="Arial" charset="0"/>
              <a:buChar char="•"/>
            </a:pPr>
            <a:r>
              <a:rPr lang="en-GB" sz="1100" dirty="0">
                <a:cs typeface="Segoe UI Light" panose="020B0502040204020203" pitchFamily="34" charset="0"/>
              </a:rPr>
              <a:t>MS SQL</a:t>
            </a:r>
          </a:p>
          <a:p>
            <a:pPr marL="180975" indent="-180975">
              <a:lnSpc>
                <a:spcPct val="105000"/>
              </a:lnSpc>
              <a:buClr>
                <a:schemeClr val="bg2">
                  <a:lumMod val="50000"/>
                </a:schemeClr>
              </a:buClr>
              <a:buFont typeface="Arial" charset="0"/>
              <a:buChar char="•"/>
            </a:pPr>
            <a:r>
              <a:rPr lang="en-GB" sz="1100" dirty="0">
                <a:cs typeface="Segoe UI Light" panose="020B0502040204020203" pitchFamily="34" charset="0"/>
              </a:rPr>
              <a:t>XAML</a:t>
            </a:r>
          </a:p>
          <a:p>
            <a:pPr marL="180975" indent="-180975">
              <a:lnSpc>
                <a:spcPct val="105000"/>
              </a:lnSpc>
              <a:buClr>
                <a:schemeClr val="bg2">
                  <a:lumMod val="50000"/>
                </a:schemeClr>
              </a:buClr>
              <a:buFont typeface="Arial" charset="0"/>
              <a:buChar char="•"/>
            </a:pPr>
            <a:r>
              <a:rPr lang="en-GB" sz="1100" dirty="0">
                <a:cs typeface="Segoe UI Light" panose="020B0502040204020203" pitchFamily="34" charset="0"/>
              </a:rPr>
              <a:t>Java</a:t>
            </a:r>
          </a:p>
          <a:p>
            <a:pPr marL="180975" indent="-180975">
              <a:lnSpc>
                <a:spcPct val="105000"/>
              </a:lnSpc>
              <a:buClr>
                <a:schemeClr val="bg2">
                  <a:lumMod val="50000"/>
                </a:schemeClr>
              </a:buClr>
              <a:buFont typeface="Arial" charset="0"/>
              <a:buChar char="•"/>
            </a:pPr>
            <a:r>
              <a:rPr lang="en-GB" sz="1100" dirty="0">
                <a:cs typeface="Segoe UI Light" panose="020B0502040204020203" pitchFamily="34" charset="0"/>
              </a:rPr>
              <a:t>C++</a:t>
            </a:r>
          </a:p>
          <a:p>
            <a:pPr marL="180975" indent="-180975">
              <a:lnSpc>
                <a:spcPct val="105000"/>
              </a:lnSpc>
              <a:buClr>
                <a:schemeClr val="bg2">
                  <a:lumMod val="50000"/>
                </a:schemeClr>
              </a:buClr>
              <a:buFont typeface="Arial" charset="0"/>
              <a:buChar char="•"/>
            </a:pPr>
            <a:r>
              <a:rPr lang="en-GB" sz="1100" dirty="0" err="1">
                <a:cs typeface="Segoe UI Light" panose="020B0502040204020203" pitchFamily="34" charset="0"/>
              </a:rPr>
              <a:t>Xamarine</a:t>
            </a:r>
            <a:r>
              <a:rPr lang="en-GB" sz="1100" dirty="0">
                <a:cs typeface="Segoe UI Light" panose="020B0502040204020203" pitchFamily="34" charset="0"/>
              </a:rPr>
              <a:t> Forms</a:t>
            </a:r>
          </a:p>
          <a:p>
            <a:pPr marL="180975" indent="-180975">
              <a:lnSpc>
                <a:spcPct val="105000"/>
              </a:lnSpc>
              <a:buClr>
                <a:schemeClr val="bg2">
                  <a:lumMod val="50000"/>
                </a:schemeClr>
              </a:buClr>
              <a:buFont typeface="Arial" charset="0"/>
              <a:buChar char="•"/>
            </a:pPr>
            <a:r>
              <a:rPr lang="en-GB" sz="1100" dirty="0">
                <a:cs typeface="Segoe UI Light" panose="020B0502040204020203" pitchFamily="34" charset="0"/>
              </a:rPr>
              <a:t>Azure Data Factory</a:t>
            </a:r>
          </a:p>
          <a:p>
            <a:pPr marL="180975" indent="-180975">
              <a:lnSpc>
                <a:spcPct val="105000"/>
              </a:lnSpc>
              <a:buClr>
                <a:schemeClr val="bg2">
                  <a:lumMod val="50000"/>
                </a:schemeClr>
              </a:buClr>
              <a:buFont typeface="Arial" charset="0"/>
              <a:buChar char="•"/>
            </a:pPr>
            <a:r>
              <a:rPr lang="en-GB" sz="1100" dirty="0">
                <a:cs typeface="Segoe UI Light" panose="020B0502040204020203" pitchFamily="34" charset="0"/>
              </a:rPr>
              <a:t>Azure DevOps</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Azure Database</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Azure Analysis Services</a:t>
            </a:r>
          </a:p>
          <a:p>
            <a:pPr>
              <a:lnSpc>
                <a:spcPct val="105000"/>
              </a:lnSpc>
              <a:buClr>
                <a:schemeClr val="bg2">
                  <a:lumMod val="50000"/>
                </a:schemeClr>
              </a:buClr>
            </a:pPr>
            <a:endParaRPr lang="en-GB" sz="1100" dirty="0">
              <a:cs typeface="Segoe UI Light" panose="020B0502040204020203" pitchFamily="34" charset="0"/>
            </a:endParaRPr>
          </a:p>
          <a:p>
            <a:pPr>
              <a:lnSpc>
                <a:spcPct val="105000"/>
              </a:lnSpc>
              <a:buClr>
                <a:schemeClr val="bg2">
                  <a:lumMod val="50000"/>
                </a:schemeClr>
              </a:buClr>
            </a:pPr>
            <a:endParaRPr lang="en-GB" sz="1100" dirty="0">
              <a:cs typeface="Segoe UI Light" panose="020B0502040204020203" pitchFamily="34" charset="0"/>
            </a:endParaRPr>
          </a:p>
          <a:p>
            <a:pPr marL="180975" indent="-180975">
              <a:lnSpc>
                <a:spcPct val="105000"/>
              </a:lnSpc>
              <a:buClr>
                <a:schemeClr val="bg2">
                  <a:lumMod val="50000"/>
                </a:schemeClr>
              </a:buClr>
              <a:buFont typeface="Arial" charset="0"/>
              <a:buChar char="•"/>
            </a:pPr>
            <a:endParaRPr lang="en-GB" sz="1100" dirty="0">
              <a:cs typeface="Segoe UI Light" panose="020B0502040204020203" pitchFamily="34" charset="0"/>
            </a:endParaRPr>
          </a:p>
          <a:p>
            <a:pPr marL="180975" indent="-180975">
              <a:lnSpc>
                <a:spcPct val="105000"/>
              </a:lnSpc>
              <a:buClr>
                <a:schemeClr val="bg2">
                  <a:lumMod val="50000"/>
                </a:schemeClr>
              </a:buClr>
              <a:buFont typeface="Arial" charset="0"/>
              <a:buChar char="•"/>
            </a:pPr>
            <a:endParaRPr lang="en-GB" sz="1100" dirty="0">
              <a:cs typeface="Segoe UI Light" panose="020B0502040204020203" pitchFamily="34" charset="0"/>
            </a:endParaRPr>
          </a:p>
          <a:p>
            <a:pPr>
              <a:lnSpc>
                <a:spcPct val="105000"/>
              </a:lnSpc>
              <a:buClr>
                <a:schemeClr val="bg2">
                  <a:lumMod val="50000"/>
                </a:schemeClr>
              </a:buClr>
            </a:pPr>
            <a:endParaRPr lang="fr-FR" sz="1100" dirty="0"/>
          </a:p>
          <a:p>
            <a:pPr marL="180975" indent="-180975">
              <a:lnSpc>
                <a:spcPct val="105000"/>
              </a:lnSpc>
              <a:buClr>
                <a:schemeClr val="bg2">
                  <a:lumMod val="50000"/>
                </a:schemeClr>
              </a:buClr>
              <a:buFont typeface="Arial" charset="0"/>
              <a:buChar char="•"/>
            </a:pPr>
            <a:endParaRPr lang="fr-FR" sz="1100" dirty="0"/>
          </a:p>
          <a:p>
            <a:pPr marL="180975" indent="-180975">
              <a:lnSpc>
                <a:spcPct val="105000"/>
              </a:lnSpc>
              <a:buClr>
                <a:schemeClr val="bg2">
                  <a:lumMod val="50000"/>
                </a:schemeClr>
              </a:buClr>
              <a:buFont typeface="Arial" charset="0"/>
              <a:buChar char="•"/>
            </a:pPr>
            <a:endParaRPr lang="en-GB" sz="1100" dirty="0">
              <a:cs typeface="Segoe UI Light" panose="020B0502040204020203" pitchFamily="34" charset="0"/>
            </a:endParaRPr>
          </a:p>
          <a:p>
            <a:pPr marL="180975" indent="-180975">
              <a:lnSpc>
                <a:spcPct val="105000"/>
              </a:lnSpc>
              <a:buClr>
                <a:schemeClr val="bg2">
                  <a:lumMod val="50000"/>
                </a:schemeClr>
              </a:buClr>
              <a:buFont typeface="Arial" charset="0"/>
              <a:buChar char="•"/>
            </a:pPr>
            <a:endParaRPr lang="en-GB" sz="1100" dirty="0">
              <a:cs typeface="Segoe UI Light" panose="020B0502040204020203" pitchFamily="34" charset="0"/>
            </a:endParaRPr>
          </a:p>
          <a:p>
            <a:pPr marL="180975" indent="-180975">
              <a:lnSpc>
                <a:spcPct val="105000"/>
              </a:lnSpc>
              <a:buClr>
                <a:schemeClr val="bg2">
                  <a:lumMod val="50000"/>
                </a:schemeClr>
              </a:buClr>
              <a:buFont typeface="Arial" charset="0"/>
              <a:buChar char="•"/>
            </a:pPr>
            <a:endParaRPr lang="en-GB" sz="1100" dirty="0">
              <a:cs typeface="Segoe UI Light" panose="020B0502040204020203" pitchFamily="34" charset="0"/>
            </a:endParaRPr>
          </a:p>
        </p:txBody>
      </p:sp>
      <p:sp>
        <p:nvSpPr>
          <p:cNvPr id="12" name="Rectangle 11">
            <a:extLst>
              <a:ext uri="{FF2B5EF4-FFF2-40B4-BE49-F238E27FC236}">
                <a16:creationId xmlns:a16="http://schemas.microsoft.com/office/drawing/2014/main" id="{C611BE9D-1315-D74F-BE5A-FDDB4D678218}"/>
              </a:ext>
            </a:extLst>
          </p:cNvPr>
          <p:cNvSpPr/>
          <p:nvPr/>
        </p:nvSpPr>
        <p:spPr>
          <a:xfrm>
            <a:off x="250860" y="3090835"/>
            <a:ext cx="1149674" cy="307777"/>
          </a:xfrm>
          <a:prstGeom prst="rect">
            <a:avLst/>
          </a:prstGeom>
        </p:spPr>
        <p:txBody>
          <a:bodyPr wrap="none">
            <a:spAutoFit/>
          </a:bodyPr>
          <a:lstStyle/>
          <a:p>
            <a:r>
              <a:rPr lang="en-US" sz="1400" b="1" dirty="0">
                <a:solidFill>
                  <a:schemeClr val="bg1">
                    <a:lumMod val="95000"/>
                  </a:schemeClr>
                </a:solidFill>
                <a:latin typeface="Segoe UI Light" panose="020B0502040204020203" pitchFamily="34" charset="0"/>
              </a:rPr>
              <a:t>BI Developer</a:t>
            </a:r>
          </a:p>
        </p:txBody>
      </p:sp>
      <p:pic>
        <p:nvPicPr>
          <p:cNvPr id="16" name="Picture 15">
            <a:extLst>
              <a:ext uri="{FF2B5EF4-FFF2-40B4-BE49-F238E27FC236}">
                <a16:creationId xmlns:a16="http://schemas.microsoft.com/office/drawing/2014/main" id="{B896F95B-6470-443B-A85A-B27BCDAC602E}"/>
              </a:ext>
            </a:extLst>
          </p:cNvPr>
          <p:cNvPicPr>
            <a:picLocks noChangeAspect="1"/>
          </p:cNvPicPr>
          <p:nvPr/>
        </p:nvPicPr>
        <p:blipFill rotWithShape="1">
          <a:blip r:embed="rId6">
            <a:extLst>
              <a:ext uri="{BEBA8EAE-BF5A-486C-A8C5-ECC9F3942E4B}">
                <a14:imgProps xmlns:a14="http://schemas.microsoft.com/office/drawing/2010/main">
                  <a14:imgLayer r:embed="rId7">
                    <a14:imgEffect>
                      <a14:sharpenSoften amount="25000"/>
                    </a14:imgEffect>
                  </a14:imgLayer>
                </a14:imgProps>
              </a:ext>
            </a:extLst>
          </a:blip>
          <a:srcRect t="1788" b="39018"/>
          <a:stretch/>
        </p:blipFill>
        <p:spPr>
          <a:xfrm>
            <a:off x="318963" y="860170"/>
            <a:ext cx="1618488" cy="1703208"/>
          </a:xfrm>
          <a:prstGeom prst="ellipse">
            <a:avLst/>
          </a:prstGeom>
        </p:spPr>
      </p:pic>
      <p:sp>
        <p:nvSpPr>
          <p:cNvPr id="2" name="TextBox 1">
            <a:extLst>
              <a:ext uri="{FF2B5EF4-FFF2-40B4-BE49-F238E27FC236}">
                <a16:creationId xmlns:a16="http://schemas.microsoft.com/office/drawing/2014/main" id="{B04A29CF-DDB6-4A0F-B7FD-9013CB4CA7B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3" name="TextBox 2">
            <a:extLst>
              <a:ext uri="{FF2B5EF4-FFF2-40B4-BE49-F238E27FC236}">
                <a16:creationId xmlns:a16="http://schemas.microsoft.com/office/drawing/2014/main" id="{F03BA118-507D-497D-8117-251D67467E3B}"/>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6" name="TextBox 5">
            <a:extLst>
              <a:ext uri="{FF2B5EF4-FFF2-40B4-BE49-F238E27FC236}">
                <a16:creationId xmlns:a16="http://schemas.microsoft.com/office/drawing/2014/main" id="{A266701F-FCA6-4D94-A5EB-DAF5449D6372}"/>
              </a:ext>
            </a:extLst>
          </p:cNvPr>
          <p:cNvSpPr txBox="1"/>
          <p:nvPr/>
        </p:nvSpPr>
        <p:spPr>
          <a:xfrm>
            <a:off x="5010150" y="3486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8" name="TextBox 7">
            <a:extLst>
              <a:ext uri="{FF2B5EF4-FFF2-40B4-BE49-F238E27FC236}">
                <a16:creationId xmlns:a16="http://schemas.microsoft.com/office/drawing/2014/main" id="{34EF6C19-1D73-456E-9C22-151D3A650B71}"/>
              </a:ext>
            </a:extLst>
          </p:cNvPr>
          <p:cNvSpPr txBox="1"/>
          <p:nvPr/>
        </p:nvSpPr>
        <p:spPr>
          <a:xfrm>
            <a:off x="5153025" y="36290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42130691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0933412A-5DF3-A341-902B-992A4C9496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3984" y="4178460"/>
            <a:ext cx="586582" cy="586582"/>
          </a:xfrm>
          <a:prstGeom prst="rect">
            <a:avLst/>
          </a:prstGeom>
        </p:spPr>
      </p:pic>
      <p:sp>
        <p:nvSpPr>
          <p:cNvPr id="7" name="Rectangle 6">
            <a:extLst>
              <a:ext uri="{FF2B5EF4-FFF2-40B4-BE49-F238E27FC236}">
                <a16:creationId xmlns:a16="http://schemas.microsoft.com/office/drawing/2014/main" id="{DE805297-1082-5A4A-AB47-B61BBF8BF244}"/>
              </a:ext>
            </a:extLst>
          </p:cNvPr>
          <p:cNvSpPr>
            <a:spLocks noChangeArrowheads="1"/>
          </p:cNvSpPr>
          <p:nvPr/>
        </p:nvSpPr>
        <p:spPr bwMode="gray">
          <a:xfrm>
            <a:off x="260214" y="455767"/>
            <a:ext cx="1991343" cy="345063"/>
          </a:xfrm>
          <a:prstGeom prst="rect">
            <a:avLst/>
          </a:prstGeom>
          <a:noFill/>
          <a:ln w="9525">
            <a:noFill/>
            <a:miter lim="800000"/>
            <a:headEnd/>
            <a:tailEnd/>
          </a:ln>
        </p:spPr>
        <p:txBody>
          <a:bodyPr wrap="square" lIns="67408" tIns="33703" rIns="67408" bIns="33703">
            <a:spAutoFit/>
          </a:bodyPr>
          <a:lstStyle/>
          <a:p>
            <a:pPr defTabSz="540741"/>
            <a:r>
              <a:rPr lang="en-US" b="1" dirty="0">
                <a:solidFill>
                  <a:schemeClr val="bg1"/>
                </a:solidFill>
                <a:latin typeface="Segoe UI Light" panose="020B0502040204020203" pitchFamily="34" charset="0"/>
                <a:cs typeface="Segoe UI Light" panose="020B0502040204020203" pitchFamily="34" charset="0"/>
              </a:rPr>
              <a:t>Current Experience</a:t>
            </a:r>
            <a:endParaRPr lang="en-US" sz="900" b="1" dirty="0">
              <a:solidFill>
                <a:schemeClr val="bg1"/>
              </a:solidFill>
              <a:latin typeface="Segoe UI Light" panose="020B0502040204020203" pitchFamily="34" charset="0"/>
              <a:cs typeface="Segoe UI Light" panose="020B0502040204020203" pitchFamily="34" charset="0"/>
            </a:endParaRPr>
          </a:p>
        </p:txBody>
      </p:sp>
      <p:sp>
        <p:nvSpPr>
          <p:cNvPr id="14" name="TextBox 13">
            <a:extLst>
              <a:ext uri="{FF2B5EF4-FFF2-40B4-BE49-F238E27FC236}">
                <a16:creationId xmlns:a16="http://schemas.microsoft.com/office/drawing/2014/main" id="{C1A570C6-F630-9D4B-B5BA-5E8BFCFCE3C8}"/>
              </a:ext>
            </a:extLst>
          </p:cNvPr>
          <p:cNvSpPr txBox="1"/>
          <p:nvPr/>
        </p:nvSpPr>
        <p:spPr>
          <a:xfrm>
            <a:off x="3148157" y="766168"/>
            <a:ext cx="3893253" cy="3684403"/>
          </a:xfrm>
          <a:prstGeom prst="rect">
            <a:avLst/>
          </a:prstGeom>
          <a:noFill/>
        </p:spPr>
        <p:txBody>
          <a:bodyPr wrap="square" tIns="46800" bIns="36000" rtlCol="0" anchor="t">
            <a:spAutoFit/>
          </a:bodyPr>
          <a:lstStyle/>
          <a:p>
            <a:pPr>
              <a:lnSpc>
                <a:spcPct val="105000"/>
              </a:lnSpc>
              <a:spcBef>
                <a:spcPts val="600"/>
              </a:spcBef>
              <a:spcAft>
                <a:spcPts val="600"/>
              </a:spcAft>
              <a:buClr>
                <a:srgbClr val="339933"/>
              </a:buClr>
              <a:defRPr/>
            </a:pPr>
            <a:r>
              <a:rPr lang="en-AU" sz="1100" dirty="0"/>
              <a:t>I am responsible for the following project activities:</a:t>
            </a: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t>Collaborating with the stakeholders to fully understand the requirements and making sure that the features fulfill the business needs.</a:t>
            </a:r>
            <a:endParaRPr lang="en-US" sz="1100" dirty="0">
              <a:cs typeface="Segoe UI"/>
            </a:endParaRP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t>Regular demos to the business for the features implemented.</a:t>
            </a:r>
            <a:endParaRPr lang="en-US" sz="1100" dirty="0">
              <a:cs typeface="Segoe UI"/>
            </a:endParaRPr>
          </a:p>
          <a:p>
            <a:pPr marL="171450" indent="-171450">
              <a:lnSpc>
                <a:spcPct val="105000"/>
              </a:lnSpc>
              <a:spcBef>
                <a:spcPts val="600"/>
              </a:spcBef>
              <a:spcAft>
                <a:spcPts val="600"/>
              </a:spcAft>
              <a:buClr>
                <a:srgbClr val="339933"/>
              </a:buClr>
              <a:buFont typeface="Arial,Sans-Serif" panose="020B0604020202020204" pitchFamily="34" charset="0"/>
              <a:buChar char="•"/>
              <a:defRPr/>
            </a:pPr>
            <a:r>
              <a:rPr lang="en-US" sz="1100" dirty="0">
                <a:ea typeface="+mn-lt"/>
                <a:cs typeface="+mn-lt"/>
              </a:rPr>
              <a:t>Currently working with the team to deliver several modules for the business to use for reporting and analysis.</a:t>
            </a:r>
          </a:p>
          <a:p>
            <a:pPr marL="171450" indent="-171450">
              <a:lnSpc>
                <a:spcPct val="105000"/>
              </a:lnSpc>
              <a:spcBef>
                <a:spcPts val="600"/>
              </a:spcBef>
              <a:spcAft>
                <a:spcPts val="600"/>
              </a:spcAft>
              <a:buClr>
                <a:srgbClr val="339933"/>
              </a:buClr>
              <a:buFont typeface="Arial,Sans-Serif" panose="020B0604020202020204" pitchFamily="34" charset="0"/>
              <a:buChar char="•"/>
              <a:defRPr/>
            </a:pPr>
            <a:r>
              <a:rPr lang="en-US" sz="1100" dirty="0">
                <a:ea typeface="+mn-lt"/>
                <a:cs typeface="+mn-lt"/>
              </a:rPr>
              <a:t>Develop new and updating existing Power BI dashboards.</a:t>
            </a:r>
          </a:p>
          <a:p>
            <a:pPr marL="171450" indent="-171450">
              <a:lnSpc>
                <a:spcPct val="105000"/>
              </a:lnSpc>
              <a:spcBef>
                <a:spcPts val="600"/>
              </a:spcBef>
              <a:spcAft>
                <a:spcPts val="600"/>
              </a:spcAft>
              <a:buClr>
                <a:srgbClr val="339933"/>
              </a:buClr>
              <a:buFont typeface="Arial,Sans-Serif" panose="020B0604020202020204" pitchFamily="34" charset="0"/>
              <a:buChar char="•"/>
              <a:defRPr/>
            </a:pPr>
            <a:r>
              <a:rPr lang="en-US" sz="1100" dirty="0">
                <a:ea typeface="+mn-lt"/>
                <a:cs typeface="+mn-lt"/>
              </a:rPr>
              <a:t>Currently working on internal project for ensuring continuous integration and continuous deployment by automating the process of deployment of </a:t>
            </a:r>
            <a:r>
              <a:rPr lang="en-US" sz="1100" dirty="0">
                <a:cs typeface="Segoe UI"/>
              </a:rPr>
              <a:t>Azure Data Factory, Azure Database &amp; Azure Analysis Services and Power BI reports.</a:t>
            </a:r>
            <a:endParaRPr lang="en-US" sz="1100" dirty="0">
              <a:ea typeface="+mn-lt"/>
              <a:cs typeface="+mn-lt"/>
            </a:endParaRPr>
          </a:p>
        </p:txBody>
      </p:sp>
      <p:sp>
        <p:nvSpPr>
          <p:cNvPr id="15" name="Rectangle 14">
            <a:extLst>
              <a:ext uri="{FF2B5EF4-FFF2-40B4-BE49-F238E27FC236}">
                <a16:creationId xmlns:a16="http://schemas.microsoft.com/office/drawing/2014/main" id="{28F47CF5-394B-1342-B283-9626F847E3CE}"/>
              </a:ext>
            </a:extLst>
          </p:cNvPr>
          <p:cNvSpPr/>
          <p:nvPr/>
        </p:nvSpPr>
        <p:spPr>
          <a:xfrm>
            <a:off x="3144712" y="442047"/>
            <a:ext cx="3896698" cy="323165"/>
          </a:xfrm>
          <a:prstGeom prst="rect">
            <a:avLst/>
          </a:prstGeom>
        </p:spPr>
        <p:txBody>
          <a:bodyPr wrap="square">
            <a:spAutoFit/>
          </a:bodyPr>
          <a:lstStyle/>
          <a:p>
            <a:pPr>
              <a:defRPr/>
            </a:pPr>
            <a:r>
              <a:rPr lang="en-US" sz="1500" dirty="0">
                <a:solidFill>
                  <a:srgbClr val="FF5800"/>
                </a:solidFill>
                <a:latin typeface="+mj-lt"/>
                <a:cs typeface="Segoe UI Light" panose="020B0502040204020203" pitchFamily="34" charset="0"/>
              </a:rPr>
              <a:t>Data Engineer</a:t>
            </a:r>
            <a:endParaRPr lang="en-US" sz="1400" i="1" dirty="0">
              <a:solidFill>
                <a:srgbClr val="FF5800"/>
              </a:solidFill>
              <a:latin typeface="+mj-lt"/>
              <a:cs typeface="Segoe UI Light" panose="020B0502040204020203" pitchFamily="34" charset="0"/>
            </a:endParaRPr>
          </a:p>
        </p:txBody>
      </p:sp>
      <p:sp>
        <p:nvSpPr>
          <p:cNvPr id="19" name="Rectangle 18">
            <a:extLst>
              <a:ext uri="{FF2B5EF4-FFF2-40B4-BE49-F238E27FC236}">
                <a16:creationId xmlns:a16="http://schemas.microsoft.com/office/drawing/2014/main" id="{26D31B24-B567-9245-8842-597C403E98B5}"/>
              </a:ext>
            </a:extLst>
          </p:cNvPr>
          <p:cNvSpPr/>
          <p:nvPr/>
        </p:nvSpPr>
        <p:spPr>
          <a:xfrm>
            <a:off x="7796288" y="457182"/>
            <a:ext cx="3299617" cy="323165"/>
          </a:xfrm>
          <a:prstGeom prst="rect">
            <a:avLst/>
          </a:prstGeom>
        </p:spPr>
        <p:txBody>
          <a:bodyPr wrap="square">
            <a:spAutoFit/>
          </a:bodyPr>
          <a:lstStyle/>
          <a:p>
            <a:pPr>
              <a:defRPr/>
            </a:pPr>
            <a:r>
              <a:rPr lang="en-US" sz="1500" dirty="0">
                <a:solidFill>
                  <a:srgbClr val="FF5800"/>
                </a:solidFill>
                <a:latin typeface="+mj-lt"/>
                <a:cs typeface="Segoe UI Light" panose="020B0502040204020203" pitchFamily="34" charset="0"/>
              </a:rPr>
              <a:t>Skills &amp; Technologies</a:t>
            </a:r>
          </a:p>
        </p:txBody>
      </p:sp>
      <p:sp>
        <p:nvSpPr>
          <p:cNvPr id="13" name="TextBox 12">
            <a:extLst>
              <a:ext uri="{FF2B5EF4-FFF2-40B4-BE49-F238E27FC236}">
                <a16:creationId xmlns:a16="http://schemas.microsoft.com/office/drawing/2014/main" id="{5546DA1D-6259-F348-90B1-A3C698D0AA9E}"/>
              </a:ext>
            </a:extLst>
          </p:cNvPr>
          <p:cNvSpPr txBox="1"/>
          <p:nvPr/>
        </p:nvSpPr>
        <p:spPr>
          <a:xfrm>
            <a:off x="7796288" y="858187"/>
            <a:ext cx="3161340" cy="3746150"/>
          </a:xfrm>
          <a:prstGeom prst="rect">
            <a:avLst/>
          </a:prstGeom>
          <a:noFill/>
        </p:spPr>
        <p:txBody>
          <a:bodyPr wrap="square" tIns="46800" bIns="36000" rtlCol="0">
            <a:spAutoFit/>
          </a:bodyPr>
          <a:lstStyle/>
          <a:p>
            <a:pPr>
              <a:spcBef>
                <a:spcPts val="600"/>
              </a:spcBef>
              <a:buClr>
                <a:srgbClr val="339933"/>
              </a:buClr>
              <a:defRPr/>
            </a:pPr>
            <a:r>
              <a:rPr lang="en-US" sz="1300" dirty="0">
                <a:latin typeface="+mj-lt"/>
                <a:cs typeface="Segoe UI Light" panose="020B0502040204020203" pitchFamily="34" charset="0"/>
              </a:rPr>
              <a:t>Skills</a:t>
            </a:r>
            <a:br>
              <a:rPr lang="en-US" sz="1000" dirty="0">
                <a:latin typeface="+mj-lt"/>
                <a:cs typeface="Segoe UI Light" panose="020B0502040204020203" pitchFamily="34" charset="0"/>
              </a:rPr>
            </a:br>
            <a:endParaRPr lang="en-US" sz="1000" dirty="0">
              <a:latin typeface="+mj-lt"/>
              <a:cs typeface="Segoe UI Light" panose="020B0502040204020203" pitchFamily="34" charset="0"/>
            </a:endParaRPr>
          </a:p>
          <a:p>
            <a:pPr marL="171450" indent="-171450">
              <a:spcBef>
                <a:spcPts val="600"/>
              </a:spcBef>
              <a:buClr>
                <a:srgbClr val="339933"/>
              </a:buClr>
              <a:buFont typeface="Arial" panose="020B0604020202020204" pitchFamily="34" charset="0"/>
              <a:buChar char="•"/>
              <a:defRPr/>
            </a:pPr>
            <a:r>
              <a:rPr lang="en-AU" sz="1100" dirty="0"/>
              <a:t>Teamwork</a:t>
            </a:r>
          </a:p>
          <a:p>
            <a:pPr marL="171450" indent="-171450">
              <a:spcBef>
                <a:spcPts val="600"/>
              </a:spcBef>
              <a:buClr>
                <a:srgbClr val="339933"/>
              </a:buClr>
              <a:buFont typeface="Arial" panose="020B0604020202020204" pitchFamily="34" charset="0"/>
              <a:buChar char="•"/>
              <a:defRPr/>
            </a:pPr>
            <a:r>
              <a:rPr lang="en-AU" sz="1100" dirty="0"/>
              <a:t>Client facing</a:t>
            </a:r>
          </a:p>
          <a:p>
            <a:pPr marL="171450" indent="-171450">
              <a:spcBef>
                <a:spcPts val="600"/>
              </a:spcBef>
              <a:buClr>
                <a:srgbClr val="339933"/>
              </a:buClr>
              <a:buFont typeface="Arial" panose="020B0604020202020204" pitchFamily="34" charset="0"/>
              <a:buChar char="•"/>
              <a:defRPr/>
            </a:pPr>
            <a:r>
              <a:rPr lang="en-AU" sz="1100" dirty="0"/>
              <a:t>Analysis &amp; solutions design</a:t>
            </a:r>
          </a:p>
          <a:p>
            <a:pPr marL="17145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Problem Solving</a:t>
            </a:r>
            <a:endParaRPr lang="en-AU" sz="1100" dirty="0"/>
          </a:p>
          <a:p>
            <a:pPr>
              <a:spcBef>
                <a:spcPts val="600"/>
              </a:spcBef>
              <a:buClr>
                <a:srgbClr val="339933"/>
              </a:buClr>
              <a:defRPr/>
            </a:pPr>
            <a:endParaRPr lang="en-US" sz="1100" dirty="0"/>
          </a:p>
          <a:p>
            <a:pPr>
              <a:spcBef>
                <a:spcPts val="600"/>
              </a:spcBef>
              <a:buClr>
                <a:srgbClr val="339933"/>
              </a:buClr>
              <a:defRPr/>
            </a:pPr>
            <a:r>
              <a:rPr lang="en-US" sz="1300" dirty="0">
                <a:cs typeface="Segoe UI Light" panose="020B0502040204020203" pitchFamily="34" charset="0"/>
              </a:rPr>
              <a:t>Technical</a:t>
            </a:r>
            <a:br>
              <a:rPr lang="en-US" sz="1000" dirty="0">
                <a:cs typeface="Segoe UI Light" panose="020B0502040204020203" pitchFamily="34" charset="0"/>
              </a:rPr>
            </a:br>
            <a:endParaRPr lang="en-US" sz="1000" dirty="0">
              <a:cs typeface="Segoe UI Light" panose="020B0502040204020203" pitchFamily="34" charset="0"/>
            </a:endParaRPr>
          </a:p>
          <a:p>
            <a:pPr marL="17145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Azure DevOps</a:t>
            </a:r>
          </a:p>
          <a:p>
            <a:pPr marL="17145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Azure Data Factory</a:t>
            </a:r>
          </a:p>
          <a:p>
            <a:pPr marL="17145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SQL Server Management Studio</a:t>
            </a:r>
          </a:p>
          <a:p>
            <a:pPr marL="17145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Visual Studio</a:t>
            </a:r>
          </a:p>
          <a:p>
            <a:pPr marL="17145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Git</a:t>
            </a:r>
          </a:p>
          <a:p>
            <a:pPr marL="17145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Power BI</a:t>
            </a:r>
            <a:br>
              <a:rPr lang="en-US" sz="1100" dirty="0">
                <a:cs typeface="Segoe UI Light" panose="020B0502040204020203" pitchFamily="34" charset="0"/>
              </a:rPr>
            </a:br>
            <a:endParaRPr lang="en-US" sz="1100" dirty="0">
              <a:cs typeface="Segoe UI Light" panose="020B0502040204020203" pitchFamily="34" charset="0"/>
            </a:endParaRPr>
          </a:p>
        </p:txBody>
      </p:sp>
    </p:spTree>
    <p:extLst>
      <p:ext uri="{BB962C8B-B14F-4D97-AF65-F5344CB8AC3E}">
        <p14:creationId xmlns:p14="http://schemas.microsoft.com/office/powerpoint/2010/main" val="357631717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E805297-1082-5A4A-AB47-B61BBF8BF244}"/>
              </a:ext>
            </a:extLst>
          </p:cNvPr>
          <p:cNvSpPr>
            <a:spLocks noChangeArrowheads="1"/>
          </p:cNvSpPr>
          <p:nvPr/>
        </p:nvSpPr>
        <p:spPr bwMode="gray">
          <a:xfrm>
            <a:off x="260214" y="455767"/>
            <a:ext cx="1991343" cy="345063"/>
          </a:xfrm>
          <a:prstGeom prst="rect">
            <a:avLst/>
          </a:prstGeom>
          <a:noFill/>
          <a:ln w="9525">
            <a:noFill/>
            <a:miter lim="800000"/>
            <a:headEnd/>
            <a:tailEnd/>
          </a:ln>
        </p:spPr>
        <p:txBody>
          <a:bodyPr wrap="square" lIns="67408" tIns="33703" rIns="67408" bIns="33703">
            <a:spAutoFit/>
          </a:bodyPr>
          <a:lstStyle/>
          <a:p>
            <a:pPr defTabSz="540741"/>
            <a:r>
              <a:rPr lang="en-US" b="1" dirty="0">
                <a:solidFill>
                  <a:schemeClr val="bg1"/>
                </a:solidFill>
                <a:latin typeface="Segoe UI Light" panose="020B0502040204020203" pitchFamily="34" charset="0"/>
                <a:cs typeface="Segoe UI Light" panose="020B0502040204020203" pitchFamily="34" charset="0"/>
              </a:rPr>
              <a:t>Past Experience</a:t>
            </a:r>
            <a:endParaRPr lang="en-US" sz="900" b="1" dirty="0">
              <a:solidFill>
                <a:schemeClr val="bg1"/>
              </a:solidFill>
              <a:latin typeface="Segoe UI Light" panose="020B0502040204020203" pitchFamily="34" charset="0"/>
              <a:cs typeface="Segoe UI Light" panose="020B0502040204020203" pitchFamily="34" charset="0"/>
            </a:endParaRPr>
          </a:p>
        </p:txBody>
      </p:sp>
      <p:sp>
        <p:nvSpPr>
          <p:cNvPr id="15" name="Rectangle 14">
            <a:extLst>
              <a:ext uri="{FF2B5EF4-FFF2-40B4-BE49-F238E27FC236}">
                <a16:creationId xmlns:a16="http://schemas.microsoft.com/office/drawing/2014/main" id="{28F47CF5-394B-1342-B283-9626F847E3CE}"/>
              </a:ext>
            </a:extLst>
          </p:cNvPr>
          <p:cNvSpPr/>
          <p:nvPr/>
        </p:nvSpPr>
        <p:spPr>
          <a:xfrm>
            <a:off x="3144711" y="442047"/>
            <a:ext cx="7652598" cy="1963614"/>
          </a:xfrm>
          <a:prstGeom prst="rect">
            <a:avLst/>
          </a:prstGeom>
        </p:spPr>
        <p:txBody>
          <a:bodyPr wrap="square">
            <a:spAutoFit/>
          </a:bodyPr>
          <a:lstStyle/>
          <a:p>
            <a:r>
              <a:rPr lang="en-US" sz="1600" dirty="0">
                <a:solidFill>
                  <a:srgbClr val="FF5800"/>
                </a:solidFill>
                <a:cs typeface="Segoe UI Light" panose="020B0502040204020203" pitchFamily="34" charset="0"/>
              </a:rPr>
              <a:t>BI Developer – Accenture. Jan 2019 – Mar 2020</a:t>
            </a:r>
            <a:endParaRPr lang="fr-FR" sz="1600" dirty="0"/>
          </a:p>
          <a:p>
            <a:endParaRPr lang="fr-FR" sz="1400" dirty="0"/>
          </a:p>
          <a:p>
            <a:pPr marL="171450" indent="-171450">
              <a:buFont typeface="Arial" panose="020B0604020202020204" pitchFamily="34" charset="0"/>
              <a:buChar char="•"/>
            </a:pPr>
            <a:r>
              <a:rPr lang="en-US" sz="1200" dirty="0"/>
              <a:t>Data modelling using Power BI /SSAS.</a:t>
            </a:r>
          </a:p>
          <a:p>
            <a:pPr marL="171450" indent="-171450">
              <a:buFont typeface="Arial" panose="020B0604020202020204" pitchFamily="34" charset="0"/>
              <a:buChar char="•"/>
            </a:pPr>
            <a:r>
              <a:rPr lang="en-US" sz="1200" dirty="0"/>
              <a:t>Report creation in Power BI / using SSRS.</a:t>
            </a:r>
          </a:p>
          <a:p>
            <a:endParaRPr lang="en-GB" sz="1400" dirty="0">
              <a:solidFill>
                <a:srgbClr val="FF0000"/>
              </a:solidFill>
              <a:cs typeface="Segoe UI Light" panose="020B0502040204020203" pitchFamily="34" charset="0"/>
            </a:endParaRPr>
          </a:p>
          <a:p>
            <a:r>
              <a:rPr lang="en-GB" sz="1600" dirty="0">
                <a:solidFill>
                  <a:srgbClr val="FF0000"/>
                </a:solidFill>
                <a:cs typeface="Segoe UI Light" panose="020B0502040204020203" pitchFamily="34" charset="0"/>
              </a:rPr>
              <a:t>Trainee Engineer - for Telecommunication company </a:t>
            </a:r>
            <a:r>
              <a:rPr lang="en-US" sz="1600" dirty="0">
                <a:solidFill>
                  <a:srgbClr val="FF5800"/>
                </a:solidFill>
                <a:cs typeface="Segoe UI Light" panose="020B0502040204020203" pitchFamily="34" charset="0"/>
              </a:rPr>
              <a:t>Aug 2017 – Dec 2017</a:t>
            </a:r>
            <a:endParaRPr lang="fr-FR" sz="1000" dirty="0"/>
          </a:p>
          <a:p>
            <a:pPr>
              <a:lnSpc>
                <a:spcPct val="105000"/>
              </a:lnSpc>
              <a:spcBef>
                <a:spcPts val="600"/>
              </a:spcBef>
              <a:buClr>
                <a:srgbClr val="339933"/>
              </a:buClr>
              <a:defRPr/>
            </a:pPr>
            <a:r>
              <a:rPr lang="en-US" sz="1200" dirty="0">
                <a:cs typeface="Segoe UI Light" panose="020B0502040204020203" pitchFamily="34" charset="0"/>
              </a:rPr>
              <a:t>Development of networks, including plan, implement and analyze network`s evolution. </a:t>
            </a:r>
            <a:endParaRPr lang="en-GB" sz="1200" dirty="0">
              <a:cs typeface="Segoe UI Light" panose="020B0502040204020203" pitchFamily="34" charset="0"/>
            </a:endParaRPr>
          </a:p>
          <a:p>
            <a:endParaRPr lang="en-US" sz="1000" i="1" dirty="0">
              <a:solidFill>
                <a:srgbClr val="FF5800"/>
              </a:solidFill>
              <a:latin typeface="+mj-lt"/>
              <a:cs typeface="Segoe UI Light" panose="020B0502040204020203" pitchFamily="34" charset="0"/>
            </a:endParaRPr>
          </a:p>
          <a:p>
            <a:pPr marL="171450" indent="-171450">
              <a:buFont typeface="Arial" panose="020B0604020202020204" pitchFamily="34" charset="0"/>
              <a:buChar char="•"/>
            </a:pPr>
            <a:endParaRPr lang="en-US" sz="1000" i="1" dirty="0">
              <a:solidFill>
                <a:srgbClr val="FF5800"/>
              </a:solidFill>
              <a:latin typeface="+mj-lt"/>
              <a:cs typeface="Segoe UI Light" panose="020B0502040204020203" pitchFamily="34" charset="0"/>
            </a:endParaRPr>
          </a:p>
        </p:txBody>
      </p:sp>
    </p:spTree>
    <p:extLst>
      <p:ext uri="{BB962C8B-B14F-4D97-AF65-F5344CB8AC3E}">
        <p14:creationId xmlns:p14="http://schemas.microsoft.com/office/powerpoint/2010/main" val="294661658"/>
      </p:ext>
    </p:extLst>
  </p:cSld>
  <p:clrMapOvr>
    <a:masterClrMapping/>
  </p:clrMapOvr>
  <p:transition>
    <p:fade/>
  </p:transition>
</p:sld>
</file>

<file path=ppt/theme/theme1.xml><?xml version="1.0" encoding="utf-8"?>
<a:theme xmlns:a="http://schemas.openxmlformats.org/drawingml/2006/main" name="Avanade Glow CV">
  <a:themeElements>
    <a:clrScheme name="Avanade_Glow">
      <a:dk1>
        <a:srgbClr val="595959"/>
      </a:dk1>
      <a:lt1>
        <a:sysClr val="window" lastClr="FFFFFF"/>
      </a:lt1>
      <a:dk2>
        <a:srgbClr val="FF5800"/>
      </a:dk2>
      <a:lt2>
        <a:srgbClr val="E7E6E6"/>
      </a:lt2>
      <a:accent1>
        <a:srgbClr val="CE056A"/>
      </a:accent1>
      <a:accent2>
        <a:srgbClr val="C80000"/>
      </a:accent2>
      <a:accent3>
        <a:srgbClr val="FFB414"/>
      </a:accent3>
      <a:accent4>
        <a:srgbClr val="47800A"/>
      </a:accent4>
      <a:accent5>
        <a:srgbClr val="008376"/>
      </a:accent5>
      <a:accent6>
        <a:srgbClr val="006EBD"/>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4A934E02-13D2-4340-AD6C-D7C915515A4F}" vid="{90098241-A2E4-4E0E-9C7D-2E4DFBC70C11}"/>
    </a:ext>
  </a:extLst>
</a:theme>
</file>

<file path=ppt/theme/theme2.xml><?xml version="1.0" encoding="utf-8"?>
<a:theme xmlns:a="http://schemas.openxmlformats.org/drawingml/2006/main" name="Title Slides">
  <a:themeElements>
    <a:clrScheme name="Avanade FY17">
      <a:dk1>
        <a:srgbClr val="595959"/>
      </a:dk1>
      <a:lt1>
        <a:sysClr val="window" lastClr="FFFFFF"/>
      </a:lt1>
      <a:dk2>
        <a:srgbClr val="FF5800"/>
      </a:dk2>
      <a:lt2>
        <a:srgbClr val="E7E6E6"/>
      </a:lt2>
      <a:accent1>
        <a:srgbClr val="FF5800"/>
      </a:accent1>
      <a:accent2>
        <a:srgbClr val="CE056A"/>
      </a:accent2>
      <a:accent3>
        <a:srgbClr val="C80000"/>
      </a:accent3>
      <a:accent4>
        <a:srgbClr val="FFB414"/>
      </a:accent4>
      <a:accent5>
        <a:srgbClr val="47800A"/>
      </a:accent5>
      <a:accent6>
        <a:srgbClr val="008376"/>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anade Luminous PPT Template July 2017" id="{1806C2A6-92DC-441D-9A35-B64D61915EF8}" vid="{F16F3D47-D298-4510-9C0C-E146294E6C3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DA9F05D9B553349878D4C1217F52B0D" ma:contentTypeVersion="8" ma:contentTypeDescription="Create a new document." ma:contentTypeScope="" ma:versionID="3417a1c83b60b1227499f3c7dbe1e71e">
  <xsd:schema xmlns:xsd="http://www.w3.org/2001/XMLSchema" xmlns:xs="http://www.w3.org/2001/XMLSchema" xmlns:p="http://schemas.microsoft.com/office/2006/metadata/properties" xmlns:ns2="d11a5b08-3f9c-40aa-8989-1a2fbce24207" xmlns:ns3="6d19d7d0-f5c6-4609-bb3b-6a5c69126ccf" targetNamespace="http://schemas.microsoft.com/office/2006/metadata/properties" ma:root="true" ma:fieldsID="48945f3811b2b58b67bc1a9214d8161b" ns2:_="" ns3:_="">
    <xsd:import namespace="d11a5b08-3f9c-40aa-8989-1a2fbce24207"/>
    <xsd:import namespace="6d19d7d0-f5c6-4609-bb3b-6a5c69126cc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1a5b08-3f9c-40aa-8989-1a2fbce2420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19d7d0-f5c6-4609-bb3b-6a5c69126ccf"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785F8F-3898-474C-ACD3-4B4D041FF08C}">
  <ds:schemaRefs>
    <ds:schemaRef ds:uri="1452406c-c837-4df0-a646-f25d092072f4"/>
    <ds:schemaRef ds:uri="73a69ad1-ec9e-4667-b626-b0baffd3f72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CBA8642-5470-4394-B093-5129DAF20370}">
  <ds:schemaRefs>
    <ds:schemaRef ds:uri="http://schemas.microsoft.com/sharepoint/v3/contenttype/forms"/>
  </ds:schemaRefs>
</ds:datastoreItem>
</file>

<file path=customXml/itemProps3.xml><?xml version="1.0" encoding="utf-8"?>
<ds:datastoreItem xmlns:ds="http://schemas.openxmlformats.org/officeDocument/2006/customXml" ds:itemID="{055642EA-7EA3-4389-A7A7-D49DED2A3CBC}"/>
</file>

<file path=docProps/app.xml><?xml version="1.0" encoding="utf-8"?>
<Properties xmlns="http://schemas.openxmlformats.org/officeDocument/2006/extended-properties" xmlns:vt="http://schemas.openxmlformats.org/officeDocument/2006/docPropsVTypes">
  <Template>Avanade Luminous PPT Template July 2017</Template>
  <TotalTime>0</TotalTime>
  <Words>393</Words>
  <Application>Microsoft Office PowerPoint</Application>
  <PresentationFormat>Widescreen</PresentationFormat>
  <Paragraphs>96</Paragraphs>
  <Slides>3</Slides>
  <Notes>3</Notes>
  <HiddenSlides>0</HiddenSlides>
  <MMClips>0</MMClips>
  <ScaleCrop>false</ScaleCrop>
  <HeadingPairs>
    <vt:vector size="4" baseType="variant">
      <vt:variant>
        <vt:lpstr>Theme</vt:lpstr>
      </vt:variant>
      <vt:variant>
        <vt:i4>2</vt:i4>
      </vt:variant>
      <vt:variant>
        <vt:lpstr>Slide Titles</vt:lpstr>
      </vt:variant>
      <vt:variant>
        <vt:i4>3</vt:i4>
      </vt:variant>
    </vt:vector>
  </HeadingPairs>
  <TitlesOfParts>
    <vt:vector size="5" baseType="lpstr">
      <vt:lpstr>Avanade Glow CV</vt:lpstr>
      <vt:lpstr>Title Slides</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Marketing; template</cp:keywords>
  <dc:description/>
  <cp:revision>4</cp:revision>
  <dcterms:created xsi:type="dcterms:W3CDTF">2017-10-09T12:57:56Z</dcterms:created>
  <dcterms:modified xsi:type="dcterms:W3CDTF">2021-05-27T05:14:38Z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0x0101008DA9F05D9B553349878D4C1217F52B0D</vt:lpwstr>
  </property>
  <property fmtid="{D5CDD505-2E9C-101B-9397-08002B2CF9AE}" pid="3" name="TaxKeyword">
    <vt:lpwstr>3952;#Marketing|a8db7f1f-4e10-4541-bdd0-a3869d2e889d;#1248;#template|13534e7b-c5b9-41af-80a6-052a997c4030</vt:lpwstr>
  </property>
  <property fmtid="{D5CDD505-2E9C-101B-9397-08002B2CF9AE}" pid="4" name="K_A_Industry">
    <vt:lpwstr/>
  </property>
  <property fmtid="{D5CDD505-2E9C-101B-9397-08002B2CF9AE}" pid="5" name="K_A_DocumentAcceptableUse">
    <vt:lpwstr>5463;#No Restrictions|28bfd3f8-777c-479a-9570-fd6993dcebc7</vt:lpwstr>
  </property>
  <property fmtid="{D5CDD505-2E9C-101B-9397-08002B2CF9AE}" pid="6" name="K_A_Operating Group">
    <vt:lpwstr/>
  </property>
  <property fmtid="{D5CDD505-2E9C-101B-9397-08002B2CF9AE}" pid="7" name="K_A_Talent Community">
    <vt:lpwstr>5591;#Marketing|7c03d3a9-99ae-455b-8aec-66df06c319eb</vt:lpwstr>
  </property>
  <property fmtid="{D5CDD505-2E9C-101B-9397-08002B2CF9AE}" pid="8" name="K_A_Offering">
    <vt:lpwstr/>
  </property>
  <property fmtid="{D5CDD505-2E9C-101B-9397-08002B2CF9AE}" pid="9" name="K_A_Market_Unit_Portfolio">
    <vt:lpwstr>3190;#N/A- Not Applicable|0e36607a-4796-4f4e-bde1-652abdf19e5c</vt:lpwstr>
  </property>
  <property fmtid="{D5CDD505-2E9C-101B-9397-08002B2CF9AE}" pid="10" name="K_A_Asset Type">
    <vt:lpwstr/>
  </property>
  <property fmtid="{D5CDD505-2E9C-101B-9397-08002B2CF9AE}" pid="11" name="K_A_Market Unit">
    <vt:lpwstr/>
  </property>
  <property fmtid="{D5CDD505-2E9C-101B-9397-08002B2CF9AE}" pid="12" name="K_A_Sub_Offerings">
    <vt:lpwstr/>
  </property>
  <property fmtid="{D5CDD505-2E9C-101B-9397-08002B2CF9AE}" pid="13" name="K_A_AMP_BusinessFunction">
    <vt:lpwstr/>
  </property>
  <property fmtid="{D5CDD505-2E9C-101B-9397-08002B2CF9AE}" pid="14" name="bb61b19362a04c4dabb125d63e0bde14">
    <vt:lpwstr/>
  </property>
  <property fmtid="{D5CDD505-2E9C-101B-9397-08002B2CF9AE}" pid="15" name="i1b72d3e0121427caf4dcfceb8b8a873">
    <vt:lpwstr/>
  </property>
  <property fmtid="{D5CDD505-2E9C-101B-9397-08002B2CF9AE}" pid="16" name="_docset_NoMedatataSyncRequired">
    <vt:lpwstr>False</vt:lpwstr>
  </property>
</Properties>
</file>