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76" r:id="rId4"/>
    <p:sldMasterId id="2147483887" r:id="rId5"/>
  </p:sldMasterIdLst>
  <p:notesMasterIdLst>
    <p:notesMasterId r:id="rId9"/>
  </p:notesMasterIdLst>
  <p:sldIdLst>
    <p:sldId id="282" r:id="rId6"/>
    <p:sldId id="286" r:id="rId7"/>
    <p:sldId id="28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3C14"/>
    <a:srgbClr val="890078"/>
    <a:srgbClr val="970032"/>
    <a:srgbClr val="C80000"/>
    <a:srgbClr val="FFB414"/>
    <a:srgbClr val="FF5800"/>
    <a:srgbClr val="D9D9D9"/>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62FB9E-7FA0-4C9A-AA25-1DC21718A016}" v="17" dt="2021-06-30T23:26:13.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512" y="-204"/>
      </p:cViewPr>
      <p:guideLst>
        <p:guide orient="horz" pos="2183"/>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3134-CEB1-9C43-B6DE-74B10BFB1C0A}" type="datetimeFigureOut">
              <a:rPr lang="en-US" smtClean="0"/>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17A60-5211-564C-AE51-C5EE6D827C53}" type="slidenum">
              <a:rPr lang="en-US" smtClean="0"/>
              <a:t>‹#›</a:t>
            </a:fld>
            <a:endParaRPr lang="en-US"/>
          </a:p>
        </p:txBody>
      </p:sp>
    </p:spTree>
    <p:extLst>
      <p:ext uri="{BB962C8B-B14F-4D97-AF65-F5344CB8AC3E}">
        <p14:creationId xmlns:p14="http://schemas.microsoft.com/office/powerpoint/2010/main" val="185271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0A7C2BC1-EDD5-4E84-89FD-45C4F10E0740}" type="slidenum">
              <a:rPr lang="de-DE" smtClean="0">
                <a:solidFill>
                  <a:srgbClr val="000000"/>
                </a:solidFill>
              </a:rPr>
              <a:pPr/>
              <a:t>1</a:t>
            </a:fld>
            <a:endParaRPr lang="de-DE">
              <a:solidFill>
                <a:srgbClr val="000000"/>
              </a:solidFill>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65166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83F17A60-5211-564C-AE51-C5EE6D827C53}" type="slidenum">
              <a:rPr lang="en-US" smtClean="0"/>
              <a:t>2</a:t>
            </a:fld>
            <a:endParaRPr lang="en-US"/>
          </a:p>
        </p:txBody>
      </p:sp>
    </p:spTree>
    <p:extLst>
      <p:ext uri="{BB962C8B-B14F-4D97-AF65-F5344CB8AC3E}">
        <p14:creationId xmlns:p14="http://schemas.microsoft.com/office/powerpoint/2010/main" val="934093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83F17A60-5211-564C-AE51-C5EE6D827C53}" type="slidenum">
              <a:rPr lang="en-US" smtClean="0"/>
              <a:t>3</a:t>
            </a:fld>
            <a:endParaRPr lang="en-US"/>
          </a:p>
        </p:txBody>
      </p:sp>
    </p:spTree>
    <p:extLst>
      <p:ext uri="{BB962C8B-B14F-4D97-AF65-F5344CB8AC3E}">
        <p14:creationId xmlns:p14="http://schemas.microsoft.com/office/powerpoint/2010/main" val="552774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avanade.sharepoint.com/sites/policies/Policies2/Data%20Management/1431_DataManagement.pdf"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vanade.sharepoint.com/sites/policies/Policies2/Data%20Management/1431_DataManagement.pdf"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vanade.sharepoint.com/sites/policies/Policies2/Data%20Management/1431_DataManagement.pdf"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vanade.sharepoint.com/sites/policies/Policies2/Data%20Management/1431_DataManagement.pdf"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hyperlink" Target="https://avanade.sharepoint.com/sites/policies/Policies2/Data%20Management/1431_DataManagement.pdf"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lumMod val="95000"/>
            </a:schemeClr>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sp>
        <p:nvSpPr>
          <p:cNvPr id="5" name="Rectangle 5">
            <a:extLst>
              <a:ext uri="{FF2B5EF4-FFF2-40B4-BE49-F238E27FC236}">
                <a16:creationId xmlns:a16="http://schemas.microsoft.com/office/drawing/2014/main" id="{74B919AE-5A88-1645-9003-1B36BDFB229C}"/>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7" name="TextBox 6">
            <a:extLst>
              <a:ext uri="{FF2B5EF4-FFF2-40B4-BE49-F238E27FC236}">
                <a16:creationId xmlns:a16="http://schemas.microsoft.com/office/drawing/2014/main" id="{BCD7377E-9D82-6248-8835-BE701C707990}"/>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3" invalidUrl="https://avanade.sharepoint.com/sites/policies/Policies2/Data Management/1431_DataManagement.pdf"/>
              </a:rPr>
              <a:t>Data Management Policy</a:t>
            </a:r>
            <a:endParaRPr lang="en-US" sz="700">
              <a:solidFill>
                <a:srgbClr val="FF5800"/>
              </a:solidFill>
            </a:endParaRPr>
          </a:p>
        </p:txBody>
      </p:sp>
      <p:sp>
        <p:nvSpPr>
          <p:cNvPr id="8" name="Slide Number Placeholder 5">
            <a:extLst>
              <a:ext uri="{FF2B5EF4-FFF2-40B4-BE49-F238E27FC236}">
                <a16:creationId xmlns:a16="http://schemas.microsoft.com/office/drawing/2014/main" id="{01B091AA-C361-1E46-BE66-14AF9EB4CBCF}"/>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164214843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page">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A1C04F7D-A567-AD46-903F-7CB54F490BDD}"/>
              </a:ext>
            </a:extLst>
          </p:cNvPr>
          <p:cNvSpPr>
            <a:spLocks noGrp="1"/>
          </p:cNvSpPr>
          <p:nvPr>
            <p:ph type="pic" sz="quarter" idx="10" hasCustomPrompt="1"/>
          </p:nvPr>
        </p:nvSpPr>
        <p:spPr>
          <a:xfrm>
            <a:off x="360520" y="1033843"/>
            <a:ext cx="1618488" cy="1618488"/>
          </a:xfrm>
          <a:prstGeom prst="ellipse">
            <a:avLst/>
          </a:prstGeom>
        </p:spPr>
        <p:txBody>
          <a:bodyPr anchor="ctr"/>
          <a:lstStyle>
            <a:lvl1pPr marL="0" indent="0" algn="ctr">
              <a:buNone/>
              <a:defRPr sz="1800">
                <a:solidFill>
                  <a:schemeClr val="bg1"/>
                </a:solidFill>
              </a:defRPr>
            </a:lvl1pPr>
          </a:lstStyle>
          <a:p>
            <a:r>
              <a:rPr lang="en-US"/>
              <a:t>Add headshot</a:t>
            </a:r>
          </a:p>
        </p:txBody>
      </p:sp>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483B4BB-4B39-C84B-96B3-9B65B8A65FF7}"/>
              </a:ext>
            </a:extLst>
          </p:cNvPr>
          <p:cNvPicPr>
            <a:picLocks noChangeAspect="1"/>
          </p:cNvPicPr>
          <p:nvPr userDrawn="1"/>
        </p:nvPicPr>
        <p:blipFill>
          <a:blip r:embed="rId3"/>
          <a:stretch>
            <a:fillRect/>
          </a:stretch>
        </p:blipFill>
        <p:spPr>
          <a:xfrm>
            <a:off x="226366" y="231685"/>
            <a:ext cx="2006327" cy="736321"/>
          </a:xfrm>
          <a:prstGeom prst="rect">
            <a:avLst/>
          </a:prstGeom>
        </p:spPr>
      </p:pic>
      <p:sp>
        <p:nvSpPr>
          <p:cNvPr id="7" name="Rectangle 5">
            <a:extLst>
              <a:ext uri="{FF2B5EF4-FFF2-40B4-BE49-F238E27FC236}">
                <a16:creationId xmlns:a16="http://schemas.microsoft.com/office/drawing/2014/main" id="{1DC4B88F-9682-DB48-B23F-AE4ED0E1FA48}"/>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10" name="TextBox 9">
            <a:extLst>
              <a:ext uri="{FF2B5EF4-FFF2-40B4-BE49-F238E27FC236}">
                <a16:creationId xmlns:a16="http://schemas.microsoft.com/office/drawing/2014/main" id="{98EF1D57-7BEF-994D-AA41-019AD24802AC}"/>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11" name="Slide Number Placeholder 5">
            <a:extLst>
              <a:ext uri="{FF2B5EF4-FFF2-40B4-BE49-F238E27FC236}">
                <a16:creationId xmlns:a16="http://schemas.microsoft.com/office/drawing/2014/main" id="{57A9512E-8C8A-3344-860C-1180D0C36A7F}"/>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9885228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page">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557D9CB-8214-7043-BEA7-F7C1322E2D0E}"/>
              </a:ext>
            </a:extLst>
          </p:cNvPr>
          <p:cNvPicPr>
            <a:picLocks noChangeAspect="1"/>
          </p:cNvPicPr>
          <p:nvPr userDrawn="1"/>
        </p:nvPicPr>
        <p:blipFill>
          <a:blip r:embed="rId3"/>
          <a:stretch>
            <a:fillRect/>
          </a:stretch>
        </p:blipFill>
        <p:spPr>
          <a:xfrm>
            <a:off x="365512" y="5856179"/>
            <a:ext cx="1667578" cy="612000"/>
          </a:xfrm>
          <a:prstGeom prst="rect">
            <a:avLst/>
          </a:prstGeom>
        </p:spPr>
      </p:pic>
      <p:sp>
        <p:nvSpPr>
          <p:cNvPr id="8" name="Rectangle 5">
            <a:extLst>
              <a:ext uri="{FF2B5EF4-FFF2-40B4-BE49-F238E27FC236}">
                <a16:creationId xmlns:a16="http://schemas.microsoft.com/office/drawing/2014/main" id="{B54744E5-8B1B-5C4B-8D0E-796B8CB4512E}"/>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9" name="TextBox 8">
            <a:extLst>
              <a:ext uri="{FF2B5EF4-FFF2-40B4-BE49-F238E27FC236}">
                <a16:creationId xmlns:a16="http://schemas.microsoft.com/office/drawing/2014/main" id="{841C4007-F047-D540-8246-9C54E58DEF09}"/>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10" name="Slide Number Placeholder 5">
            <a:extLst>
              <a:ext uri="{FF2B5EF4-FFF2-40B4-BE49-F238E27FC236}">
                <a16:creationId xmlns:a16="http://schemas.microsoft.com/office/drawing/2014/main" id="{E57A812C-99F3-554A-AA1B-83A491B70E72}"/>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
        <p:nvSpPr>
          <p:cNvPr id="7" name="Picture Placeholder 2">
            <a:extLst>
              <a:ext uri="{FF2B5EF4-FFF2-40B4-BE49-F238E27FC236}">
                <a16:creationId xmlns:a16="http://schemas.microsoft.com/office/drawing/2014/main" id="{92AEFD3B-978E-2448-A715-DE07A931CF77}"/>
              </a:ext>
            </a:extLst>
          </p:cNvPr>
          <p:cNvSpPr>
            <a:spLocks noGrp="1"/>
          </p:cNvSpPr>
          <p:nvPr>
            <p:ph type="pic" sz="quarter" idx="10" hasCustomPrompt="1"/>
          </p:nvPr>
        </p:nvSpPr>
        <p:spPr>
          <a:xfrm>
            <a:off x="3622813" y="866775"/>
            <a:ext cx="2208213" cy="855663"/>
          </a:xfrm>
          <a:prstGeom prst="rect">
            <a:avLst/>
          </a:prstGeom>
        </p:spPr>
        <p:txBody>
          <a:bodyPr/>
          <a:lstStyle>
            <a:lvl1pPr marL="0" indent="0">
              <a:buNone/>
              <a:defRPr sz="1400"/>
            </a:lvl1pPr>
          </a:lstStyle>
          <a:p>
            <a:r>
              <a:rPr lang="en-US"/>
              <a:t>Insert logo</a:t>
            </a:r>
          </a:p>
        </p:txBody>
      </p:sp>
      <p:sp>
        <p:nvSpPr>
          <p:cNvPr id="11" name="Picture Placeholder 2">
            <a:extLst>
              <a:ext uri="{FF2B5EF4-FFF2-40B4-BE49-F238E27FC236}">
                <a16:creationId xmlns:a16="http://schemas.microsoft.com/office/drawing/2014/main" id="{6A9EDC95-402C-8144-A6AD-D6A8DF0CA93C}"/>
              </a:ext>
            </a:extLst>
          </p:cNvPr>
          <p:cNvSpPr>
            <a:spLocks noGrp="1"/>
          </p:cNvSpPr>
          <p:nvPr>
            <p:ph type="pic" sz="quarter" idx="11" hasCustomPrompt="1"/>
          </p:nvPr>
        </p:nvSpPr>
        <p:spPr>
          <a:xfrm>
            <a:off x="3622813" y="2066183"/>
            <a:ext cx="7444990" cy="3789996"/>
          </a:xfrm>
          <a:prstGeom prst="rect">
            <a:avLst/>
          </a:prstGeom>
        </p:spPr>
        <p:txBody>
          <a:bodyPr/>
          <a:lstStyle>
            <a:lvl1pPr marL="0" indent="0">
              <a:buNone/>
              <a:defRPr sz="1400"/>
            </a:lvl1pPr>
          </a:lstStyle>
          <a:p>
            <a:r>
              <a:rPr lang="en-US"/>
              <a:t>Insert project artwork</a:t>
            </a:r>
          </a:p>
        </p:txBody>
      </p:sp>
    </p:spTree>
    <p:extLst>
      <p:ext uri="{BB962C8B-B14F-4D97-AF65-F5344CB8AC3E}">
        <p14:creationId xmlns:p14="http://schemas.microsoft.com/office/powerpoint/2010/main" val="272318554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rtiary page">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483B4BB-4B39-C84B-96B3-9B65B8A65FF7}"/>
              </a:ext>
            </a:extLst>
          </p:cNvPr>
          <p:cNvPicPr>
            <a:picLocks noChangeAspect="1"/>
          </p:cNvPicPr>
          <p:nvPr userDrawn="1"/>
        </p:nvPicPr>
        <p:blipFill>
          <a:blip r:embed="rId3"/>
          <a:stretch>
            <a:fillRect/>
          </a:stretch>
        </p:blipFill>
        <p:spPr>
          <a:xfrm>
            <a:off x="226366" y="231685"/>
            <a:ext cx="2006327" cy="736321"/>
          </a:xfrm>
          <a:prstGeom prst="rect">
            <a:avLst/>
          </a:prstGeom>
        </p:spPr>
      </p:pic>
      <p:sp>
        <p:nvSpPr>
          <p:cNvPr id="7" name="Rectangle 5">
            <a:extLst>
              <a:ext uri="{FF2B5EF4-FFF2-40B4-BE49-F238E27FC236}">
                <a16:creationId xmlns:a16="http://schemas.microsoft.com/office/drawing/2014/main" id="{1DC4B88F-9682-DB48-B23F-AE4ED0E1FA48}"/>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10" name="TextBox 9">
            <a:extLst>
              <a:ext uri="{FF2B5EF4-FFF2-40B4-BE49-F238E27FC236}">
                <a16:creationId xmlns:a16="http://schemas.microsoft.com/office/drawing/2014/main" id="{98EF1D57-7BEF-994D-AA41-019AD24802AC}"/>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11" name="Slide Number Placeholder 5">
            <a:extLst>
              <a:ext uri="{FF2B5EF4-FFF2-40B4-BE49-F238E27FC236}">
                <a16:creationId xmlns:a16="http://schemas.microsoft.com/office/drawing/2014/main" id="{57A9512E-8C8A-3344-860C-1180D0C36A7F}"/>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348734661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l="-27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lumMod val="95000"/>
            </a:schemeClr>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483B4BB-4B39-C84B-96B3-9B65B8A65FF7}"/>
              </a:ext>
            </a:extLst>
          </p:cNvPr>
          <p:cNvPicPr>
            <a:picLocks noChangeAspect="1"/>
          </p:cNvPicPr>
          <p:nvPr userDrawn="1"/>
        </p:nvPicPr>
        <p:blipFill>
          <a:blip r:embed="rId3"/>
          <a:stretch>
            <a:fillRect/>
          </a:stretch>
        </p:blipFill>
        <p:spPr>
          <a:xfrm>
            <a:off x="206488" y="231685"/>
            <a:ext cx="2006327" cy="736321"/>
          </a:xfrm>
          <a:prstGeom prst="rect">
            <a:avLst/>
          </a:prstGeom>
        </p:spPr>
      </p:pic>
      <p:sp>
        <p:nvSpPr>
          <p:cNvPr id="5" name="Rectangle 5">
            <a:extLst>
              <a:ext uri="{FF2B5EF4-FFF2-40B4-BE49-F238E27FC236}">
                <a16:creationId xmlns:a16="http://schemas.microsoft.com/office/drawing/2014/main" id="{B7EB619E-AD43-764F-A625-115144F3F25F}"/>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7" name="TextBox 6">
            <a:extLst>
              <a:ext uri="{FF2B5EF4-FFF2-40B4-BE49-F238E27FC236}">
                <a16:creationId xmlns:a16="http://schemas.microsoft.com/office/drawing/2014/main" id="{7CDAD45A-AAAD-3A4C-B1C2-77043F9A08A6}"/>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8" name="Slide Number Placeholder 5">
            <a:extLst>
              <a:ext uri="{FF2B5EF4-FFF2-40B4-BE49-F238E27FC236}">
                <a16:creationId xmlns:a16="http://schemas.microsoft.com/office/drawing/2014/main" id="{08111C76-0E28-5549-BD29-5A58C876DB0B}"/>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169940781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a:stretch>
            <a:fillRect/>
          </a:stretch>
        </a:blipFill>
        <a:effectLst/>
      </p:bgPr>
    </p:bg>
    <p:spTree>
      <p:nvGrpSpPr>
        <p:cNvPr id="1" name=""/>
        <p:cNvGrpSpPr/>
        <p:nvPr/>
      </p:nvGrpSpPr>
      <p:grpSpPr>
        <a:xfrm>
          <a:off x="0" y="0"/>
          <a:ext cx="0" cy="0"/>
          <a:chOff x="0" y="0"/>
          <a:chExt cx="0" cy="0"/>
        </a:xfrm>
      </p:grpSpPr>
      <p:sp>
        <p:nvSpPr>
          <p:cNvPr id="11" name="Rectangle 5"/>
          <p:cNvSpPr txBox="1">
            <a:spLocks noChangeArrowheads="1"/>
          </p:cNvSpPr>
          <p:nvPr/>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solidFill>
                <a:latin typeface="Segoe UI" panose="020B0502040204020203" pitchFamily="34" charset="0"/>
                <a:cs typeface="Segoe UI" panose="020B0502040204020203" pitchFamily="34" charset="0"/>
              </a:rPr>
              <a:t>©2018 Avanade Inc. All Rights Reserved.</a:t>
            </a:r>
          </a:p>
        </p:txBody>
      </p:sp>
    </p:spTree>
    <p:extLst>
      <p:ext uri="{BB962C8B-B14F-4D97-AF65-F5344CB8AC3E}">
        <p14:creationId xmlns:p14="http://schemas.microsoft.com/office/powerpoint/2010/main" val="362815991"/>
      </p:ext>
    </p:extLst>
  </p:cSld>
  <p:clrMap bg1="lt1" tx1="dk1" bg2="lt2" tx2="dk2" accent1="accent1" accent2="accent2" accent3="accent3" accent4="accent4" accent5="accent5" accent6="accent6" hlink="hlink" folHlink="folHlink"/>
  <p:sldLayoutIdLst>
    <p:sldLayoutId id="2147483885" r:id="rId1"/>
    <p:sldLayoutId id="2147483900" r:id="rId2"/>
    <p:sldLayoutId id="2147483898" r:id="rId3"/>
    <p:sldLayoutId id="2147483899" r:id="rId4"/>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 name="Rectangle 7"/>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6560053"/>
      </p:ext>
    </p:extLst>
  </p:cSld>
  <p:clrMap bg1="lt1" tx1="dk1" bg2="lt2" tx2="dk2" accent1="accent1" accent2="accent2" accent3="accent3" accent4="accent4" accent5="accent5" accent6="accent6" hlink="hlink" folHlink="folHlink"/>
  <p:sldLayoutIdLst>
    <p:sldLayoutId id="2147483896" r:id="rId1"/>
  </p:sldLayoutIdLst>
  <p:transition>
    <p:fade/>
  </p:transition>
  <p:hf hdr="0" dt="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person, wall, clothing, indoor&#10;&#10;Description automatically generated">
            <a:extLst>
              <a:ext uri="{FF2B5EF4-FFF2-40B4-BE49-F238E27FC236}">
                <a16:creationId xmlns:a16="http://schemas.microsoft.com/office/drawing/2014/main" id="{D0434BDE-95A2-45C5-BBBC-4B61DE071B78}"/>
              </a:ext>
            </a:extLst>
          </p:cNvPr>
          <p:cNvPicPr>
            <a:picLocks noGrp="1" noChangeAspect="1"/>
          </p:cNvPicPr>
          <p:nvPr>
            <p:ph type="pic" sz="quarter" idx="10"/>
          </p:nvPr>
        </p:nvPicPr>
        <p:blipFill rotWithShape="1">
          <a:blip r:embed="rId3"/>
          <a:srcRect l="5504" t="4702" r="2171" b="20298"/>
          <a:stretch/>
        </p:blipFill>
        <p:spPr>
          <a:xfrm>
            <a:off x="484742" y="1033843"/>
            <a:ext cx="1494266" cy="1618488"/>
          </a:xfrm>
        </p:spPr>
      </p:pic>
      <p:sp>
        <p:nvSpPr>
          <p:cNvPr id="3079" name="Rectangle 6"/>
          <p:cNvSpPr>
            <a:spLocks noChangeArrowheads="1"/>
          </p:cNvSpPr>
          <p:nvPr/>
        </p:nvSpPr>
        <p:spPr bwMode="gray">
          <a:xfrm>
            <a:off x="251569" y="2649992"/>
            <a:ext cx="2217405" cy="314286"/>
          </a:xfrm>
          <a:prstGeom prst="rect">
            <a:avLst/>
          </a:prstGeom>
          <a:noFill/>
          <a:ln w="9525">
            <a:noFill/>
            <a:miter lim="800000"/>
            <a:headEnd/>
            <a:tailEnd/>
          </a:ln>
        </p:spPr>
        <p:txBody>
          <a:bodyPr wrap="square" lIns="67408" tIns="33703" rIns="67408" bIns="33703">
            <a:spAutoFit/>
          </a:bodyPr>
          <a:lstStyle/>
          <a:p>
            <a:pPr defTabSz="540741"/>
            <a:r>
              <a:rPr lang="en-US" sz="1600" b="1" dirty="0">
                <a:solidFill>
                  <a:schemeClr val="bg1"/>
                </a:solidFill>
                <a:latin typeface="Segoe UI Light" panose="020B0502040204020203" pitchFamily="34" charset="0"/>
                <a:cs typeface="Segoe UI Light" panose="020B0502040204020203" pitchFamily="34" charset="0"/>
              </a:rPr>
              <a:t>Yashna CHINTA</a:t>
            </a:r>
          </a:p>
        </p:txBody>
      </p:sp>
      <p:sp>
        <p:nvSpPr>
          <p:cNvPr id="3088" name="Rectangle 11"/>
          <p:cNvSpPr>
            <a:spLocks noChangeArrowheads="1"/>
          </p:cNvSpPr>
          <p:nvPr/>
        </p:nvSpPr>
        <p:spPr bwMode="gray">
          <a:xfrm>
            <a:off x="393405" y="4384386"/>
            <a:ext cx="1892595" cy="2302690"/>
          </a:xfrm>
          <a:prstGeom prst="rect">
            <a:avLst/>
          </a:prstGeom>
          <a:noFill/>
          <a:ln w="3175">
            <a:noFill/>
            <a:miter lim="800000"/>
            <a:headEnd/>
            <a:tailEnd/>
          </a:ln>
        </p:spPr>
        <p:txBody>
          <a:bodyPr lIns="33231" tIns="33231" rIns="33231" bIns="33231" anchor="t"/>
          <a:lstStyle/>
          <a:p>
            <a:pPr>
              <a:buClr>
                <a:srgbClr val="339933"/>
              </a:buClr>
              <a:defRPr/>
            </a:pPr>
            <a:r>
              <a:rPr lang="en-GB" sz="1050" b="1" dirty="0">
                <a:solidFill>
                  <a:schemeClr val="bg1">
                    <a:lumMod val="95000"/>
                  </a:schemeClr>
                </a:solidFill>
                <a:latin typeface="Segoe UI Light" panose="020B0502040204020203" pitchFamily="34" charset="0"/>
                <a:cs typeface="Segoe UI Light" panose="020B0502040204020203" pitchFamily="34" charset="0"/>
              </a:rPr>
              <a:t>Electronic and Communication Engineering graduate with 1 year of experience in telecommunication Engineering</a:t>
            </a: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r>
              <a:rPr lang="en-GB" sz="1050" b="1" dirty="0">
                <a:solidFill>
                  <a:schemeClr val="bg1">
                    <a:lumMod val="95000"/>
                  </a:schemeClr>
                </a:solidFill>
                <a:latin typeface="Segoe UI Light" panose="020B0502040204020203" pitchFamily="34" charset="0"/>
                <a:cs typeface="Segoe UI Light" panose="020B0502040204020203" pitchFamily="34" charset="0"/>
              </a:rPr>
              <a:t>I love code deciphering </a:t>
            </a: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p:txBody>
      </p:sp>
      <p:sp>
        <p:nvSpPr>
          <p:cNvPr id="18" name="Rectangle 13"/>
          <p:cNvSpPr>
            <a:spLocks noChangeArrowheads="1"/>
          </p:cNvSpPr>
          <p:nvPr/>
        </p:nvSpPr>
        <p:spPr bwMode="auto">
          <a:xfrm>
            <a:off x="7834629" y="616247"/>
            <a:ext cx="2113349" cy="3356257"/>
          </a:xfrm>
          <a:prstGeom prst="rect">
            <a:avLst/>
          </a:prstGeom>
          <a:noFill/>
          <a:ln w="3175">
            <a:noFill/>
            <a:miter lim="800000"/>
            <a:headEnd/>
            <a:tailEnd/>
          </a:ln>
        </p:spPr>
        <p:txBody>
          <a:bodyPr wrap="square" lIns="36000" tIns="36000" rIns="36000" bIns="36000" anchor="t"/>
          <a:lstStyle/>
          <a:p>
            <a:pPr marL="195263" indent="-195263">
              <a:spcAft>
                <a:spcPts val="400"/>
              </a:spcAft>
              <a:defRPr/>
            </a:pPr>
            <a:r>
              <a:rPr lang="en-GB" sz="1300" dirty="0">
                <a:cs typeface="Segoe UI Light" panose="020B0502040204020203" pitchFamily="34" charset="0"/>
              </a:rPr>
              <a:t>Functional</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Mobile App development using Power Apps </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Analytical abilities</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Testing abilities</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Agile./Design thinking</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UI/UX </a:t>
            </a:r>
          </a:p>
          <a:p>
            <a:pPr marL="180975" indent="-180975">
              <a:lnSpc>
                <a:spcPct val="105000"/>
              </a:lnSpc>
              <a:buClr>
                <a:schemeClr val="bg2">
                  <a:lumMod val="50000"/>
                </a:schemeClr>
              </a:buClr>
              <a:buFont typeface="Arial" charset="0"/>
              <a:buChar char="•"/>
            </a:pPr>
            <a:endParaRPr lang="en-US"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US" sz="1100" dirty="0">
              <a:cs typeface="Segoe UI Light" panose="020B0502040204020203" pitchFamily="34" charset="0"/>
            </a:endParaRPr>
          </a:p>
          <a:p>
            <a:pPr marL="195263" indent="-195263">
              <a:spcAft>
                <a:spcPts val="400"/>
              </a:spcAft>
              <a:defRPr/>
            </a:pPr>
            <a:r>
              <a:rPr lang="en-GB" sz="1300" dirty="0">
                <a:cs typeface="Segoe UI Light" panose="020B0502040204020203" pitchFamily="34" charset="0"/>
              </a:rPr>
              <a:t>Industries</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Telecommunications</a:t>
            </a:r>
          </a:p>
          <a:p>
            <a:pPr marL="195263" indent="-195263">
              <a:spcAft>
                <a:spcPts val="400"/>
              </a:spcAft>
              <a:defRPr/>
            </a:pPr>
            <a:endParaRPr lang="en-GB" sz="13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US"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US"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US" sz="1100" dirty="0">
              <a:cs typeface="Segoe UI Light" panose="020B0502040204020203" pitchFamily="34" charset="0"/>
            </a:endParaRPr>
          </a:p>
          <a:p>
            <a:pPr>
              <a:lnSpc>
                <a:spcPct val="105000"/>
              </a:lnSpc>
              <a:buClr>
                <a:schemeClr val="bg2">
                  <a:lumMod val="50000"/>
                </a:schemeClr>
              </a:buClr>
            </a:pPr>
            <a:endParaRPr lang="en-US"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US" sz="1100" dirty="0">
              <a:cs typeface="Segoe UI Light" panose="020B0502040204020203" pitchFamily="34" charset="0"/>
            </a:endParaRPr>
          </a:p>
        </p:txBody>
      </p:sp>
      <p:sp>
        <p:nvSpPr>
          <p:cNvPr id="4" name="Rectangle 3">
            <a:extLst>
              <a:ext uri="{FF2B5EF4-FFF2-40B4-BE49-F238E27FC236}">
                <a16:creationId xmlns:a16="http://schemas.microsoft.com/office/drawing/2014/main" id="{F43EDEBB-6547-43D1-B3FC-43681FA1A4A3}"/>
              </a:ext>
            </a:extLst>
          </p:cNvPr>
          <p:cNvSpPr/>
          <p:nvPr/>
        </p:nvSpPr>
        <p:spPr>
          <a:xfrm>
            <a:off x="250859" y="4067942"/>
            <a:ext cx="2184840" cy="315471"/>
          </a:xfrm>
          <a:prstGeom prst="rect">
            <a:avLst/>
          </a:prstGeom>
        </p:spPr>
        <p:txBody>
          <a:bodyPr wrap="square" anchor="t">
            <a:spAutoFit/>
          </a:bodyPr>
          <a:lstStyle/>
          <a:p>
            <a:pPr marL="179705" indent="-179705">
              <a:defRPr/>
            </a:pPr>
            <a:r>
              <a:rPr lang="en-US" sz="1400" b="1" dirty="0">
                <a:solidFill>
                  <a:schemeClr val="bg1"/>
                </a:solidFill>
                <a:latin typeface="Segoe UI Light"/>
                <a:cs typeface="Segoe UI Light"/>
              </a:rPr>
              <a:t>Professional background</a:t>
            </a:r>
            <a:endParaRPr lang="en-US" dirty="0">
              <a:solidFill>
                <a:schemeClr val="bg1"/>
              </a:solidFill>
              <a:latin typeface="Segoe UI Light"/>
              <a:cs typeface="Segoe UI Light"/>
            </a:endParaRPr>
          </a:p>
        </p:txBody>
      </p:sp>
      <p:sp>
        <p:nvSpPr>
          <p:cNvPr id="27" name="Rectangle 26">
            <a:extLst>
              <a:ext uri="{FF2B5EF4-FFF2-40B4-BE49-F238E27FC236}">
                <a16:creationId xmlns:a16="http://schemas.microsoft.com/office/drawing/2014/main" id="{6B562530-03A0-416E-9871-7D49580F0F4D}"/>
              </a:ext>
            </a:extLst>
          </p:cNvPr>
          <p:cNvSpPr/>
          <p:nvPr/>
        </p:nvSpPr>
        <p:spPr>
          <a:xfrm>
            <a:off x="7752309" y="275402"/>
            <a:ext cx="3299617" cy="323165"/>
          </a:xfrm>
          <a:prstGeom prst="rect">
            <a:avLst/>
          </a:prstGeom>
        </p:spPr>
        <p:txBody>
          <a:bodyPr wrap="square">
            <a:spAutoFit/>
          </a:bodyPr>
          <a:lstStyle/>
          <a:p>
            <a:pPr marL="180247" indent="-180247">
              <a:defRPr/>
            </a:pPr>
            <a:r>
              <a:rPr lang="en-US" sz="1500">
                <a:solidFill>
                  <a:srgbClr val="FF5800"/>
                </a:solidFill>
                <a:latin typeface="+mj-lt"/>
                <a:cs typeface="Segoe UI Light" panose="020B0502040204020203" pitchFamily="34" charset="0"/>
              </a:rPr>
              <a:t>Areas of expertise</a:t>
            </a:r>
          </a:p>
        </p:txBody>
      </p:sp>
      <p:sp>
        <p:nvSpPr>
          <p:cNvPr id="5" name="TextBox 4">
            <a:extLst>
              <a:ext uri="{FF2B5EF4-FFF2-40B4-BE49-F238E27FC236}">
                <a16:creationId xmlns:a16="http://schemas.microsoft.com/office/drawing/2014/main" id="{3803CB19-8C5E-41DF-9450-C8A3DB13C1ED}"/>
              </a:ext>
            </a:extLst>
          </p:cNvPr>
          <p:cNvSpPr txBox="1"/>
          <p:nvPr/>
        </p:nvSpPr>
        <p:spPr>
          <a:xfrm>
            <a:off x="2904544" y="714070"/>
            <a:ext cx="4221251" cy="1271946"/>
          </a:xfrm>
          <a:prstGeom prst="rect">
            <a:avLst/>
          </a:prstGeom>
          <a:noFill/>
        </p:spPr>
        <p:txBody>
          <a:bodyPr wrap="square" bIns="36000" rtlCol="0" anchor="t">
            <a:spAutoFit/>
          </a:bodyPr>
          <a:lstStyle/>
          <a:p>
            <a:pPr>
              <a:lnSpc>
                <a:spcPct val="105000"/>
              </a:lnSpc>
              <a:spcBef>
                <a:spcPts val="600"/>
              </a:spcBef>
              <a:buClr>
                <a:srgbClr val="339933"/>
              </a:buClr>
              <a:defRPr/>
            </a:pPr>
            <a:r>
              <a:rPr lang="en-US" sz="1300" b="1" dirty="0">
                <a:cs typeface="Segoe UI Light" panose="020B0502040204020203" pitchFamily="34" charset="0"/>
              </a:rPr>
              <a:t>Data Engineer</a:t>
            </a:r>
            <a:r>
              <a:rPr lang="en-US" sz="1300" dirty="0">
                <a:cs typeface="Segoe UI Light" panose="020B0502040204020203" pitchFamily="34" charset="0"/>
              </a:rPr>
              <a:t>( Apr 2021 - Present)</a:t>
            </a:r>
          </a:p>
          <a:p>
            <a:pPr>
              <a:lnSpc>
                <a:spcPct val="105000"/>
              </a:lnSpc>
              <a:spcBef>
                <a:spcPts val="600"/>
              </a:spcBef>
              <a:buClr>
                <a:srgbClr val="339933"/>
              </a:buClr>
              <a:defRPr/>
            </a:pPr>
            <a:r>
              <a:rPr lang="en-US" sz="1300" dirty="0">
                <a:cs typeface="Segoe UI Light"/>
              </a:rPr>
              <a:t>Internship: Azure Fundamentals, Power BI and Power Apps learning paths.</a:t>
            </a:r>
          </a:p>
          <a:p>
            <a:pPr>
              <a:lnSpc>
                <a:spcPct val="105000"/>
              </a:lnSpc>
              <a:spcBef>
                <a:spcPts val="600"/>
              </a:spcBef>
              <a:buClr>
                <a:srgbClr val="339933"/>
              </a:buClr>
              <a:defRPr/>
            </a:pPr>
            <a:r>
              <a:rPr lang="en-US" sz="1300" dirty="0">
                <a:cs typeface="Segoe UI Light"/>
              </a:rPr>
              <a:t>Developing mobile apps using Power Apps and Power BI for visualization</a:t>
            </a:r>
          </a:p>
        </p:txBody>
      </p:sp>
      <p:sp>
        <p:nvSpPr>
          <p:cNvPr id="30" name="Rectangle 29">
            <a:extLst>
              <a:ext uri="{FF2B5EF4-FFF2-40B4-BE49-F238E27FC236}">
                <a16:creationId xmlns:a16="http://schemas.microsoft.com/office/drawing/2014/main" id="{F8BAF5D2-CB47-4855-9417-092E143CA817}"/>
              </a:ext>
            </a:extLst>
          </p:cNvPr>
          <p:cNvSpPr/>
          <p:nvPr/>
        </p:nvSpPr>
        <p:spPr>
          <a:xfrm>
            <a:off x="3493452" y="296687"/>
            <a:ext cx="3225630" cy="323165"/>
          </a:xfrm>
          <a:prstGeom prst="rect">
            <a:avLst/>
          </a:prstGeom>
        </p:spPr>
        <p:txBody>
          <a:bodyPr wrap="square">
            <a:spAutoFit/>
          </a:bodyPr>
          <a:lstStyle/>
          <a:p>
            <a:pPr marL="180247" indent="-180247">
              <a:defRPr/>
            </a:pPr>
            <a:r>
              <a:rPr lang="en-US" sz="1500">
                <a:solidFill>
                  <a:srgbClr val="FF5800"/>
                </a:solidFill>
                <a:latin typeface="+mj-lt"/>
                <a:cs typeface="Segoe UI Light" panose="020B0502040204020203" pitchFamily="34" charset="0"/>
              </a:rPr>
              <a:t>Experience</a:t>
            </a:r>
            <a:r>
              <a:rPr lang="en-US" sz="1400">
                <a:solidFill>
                  <a:srgbClr val="FF5800"/>
                </a:solidFill>
                <a:latin typeface="+mj-lt"/>
                <a:cs typeface="Segoe UI Light" panose="020B0502040204020203" pitchFamily="34" charset="0"/>
              </a:rPr>
              <a:t> </a:t>
            </a:r>
          </a:p>
        </p:txBody>
      </p:sp>
      <p:sp>
        <p:nvSpPr>
          <p:cNvPr id="7" name="Rectangle 6">
            <a:extLst>
              <a:ext uri="{FF2B5EF4-FFF2-40B4-BE49-F238E27FC236}">
                <a16:creationId xmlns:a16="http://schemas.microsoft.com/office/drawing/2014/main" id="{45213656-3802-4A68-996A-4ACE59FCF6D4}"/>
              </a:ext>
            </a:extLst>
          </p:cNvPr>
          <p:cNvSpPr/>
          <p:nvPr/>
        </p:nvSpPr>
        <p:spPr>
          <a:xfrm>
            <a:off x="250859" y="3427297"/>
            <a:ext cx="2242077" cy="415498"/>
          </a:xfrm>
          <a:prstGeom prst="rect">
            <a:avLst/>
          </a:prstGeom>
        </p:spPr>
        <p:txBody>
          <a:bodyPr wrap="square">
            <a:spAutoFit/>
          </a:bodyPr>
          <a:lstStyle/>
          <a:p>
            <a:pPr defTabSz="540741">
              <a:spcAft>
                <a:spcPts val="600"/>
              </a:spcAft>
            </a:pPr>
            <a:r>
              <a:rPr lang="en-US" sz="1050" b="1" dirty="0">
                <a:solidFill>
                  <a:schemeClr val="bg1">
                    <a:lumMod val="95000"/>
                  </a:schemeClr>
                </a:solidFill>
                <a:latin typeface="Segoe UI Light" panose="020B0502040204020203" pitchFamily="34" charset="0"/>
                <a:cs typeface="Segoe UI Light" panose="020B0502040204020203" pitchFamily="34" charset="0"/>
              </a:rPr>
              <a:t>Application Development Associate</a:t>
            </a:r>
            <a:br>
              <a:rPr lang="en-US" sz="1050" b="1" dirty="0">
                <a:solidFill>
                  <a:schemeClr val="bg1">
                    <a:lumMod val="95000"/>
                  </a:schemeClr>
                </a:solidFill>
                <a:latin typeface="Segoe UI Light" panose="020B0502040204020203" pitchFamily="34" charset="0"/>
                <a:cs typeface="Segoe UI Light" panose="020B0502040204020203" pitchFamily="34" charset="0"/>
              </a:rPr>
            </a:br>
            <a:r>
              <a:rPr lang="en-US" sz="1050" b="1" dirty="0" err="1">
                <a:solidFill>
                  <a:schemeClr val="bg1">
                    <a:lumMod val="95000"/>
                  </a:schemeClr>
                </a:solidFill>
                <a:latin typeface="Segoe UI Light" panose="020B0502040204020203" pitchFamily="34" charset="0"/>
                <a:cs typeface="Segoe UI Light" panose="020B0502040204020203" pitchFamily="34" charset="0"/>
              </a:rPr>
              <a:t>Ebène</a:t>
            </a:r>
            <a:r>
              <a:rPr lang="en-US" sz="1050" b="1" dirty="0">
                <a:solidFill>
                  <a:schemeClr val="bg1">
                    <a:lumMod val="95000"/>
                  </a:schemeClr>
                </a:solidFill>
                <a:latin typeface="Segoe UI Light" panose="020B0502040204020203" pitchFamily="34" charset="0"/>
                <a:cs typeface="Segoe UI Light" panose="020B0502040204020203" pitchFamily="34" charset="0"/>
              </a:rPr>
              <a:t>, Mauritius.</a:t>
            </a:r>
          </a:p>
        </p:txBody>
      </p:sp>
      <p:pic>
        <p:nvPicPr>
          <p:cNvPr id="25" name="Picture 24">
            <a:extLst>
              <a:ext uri="{FF2B5EF4-FFF2-40B4-BE49-F238E27FC236}">
                <a16:creationId xmlns:a16="http://schemas.microsoft.com/office/drawing/2014/main" id="{439A4BC0-DC08-1045-BB56-10A2344F4954}"/>
              </a:ext>
            </a:extLst>
          </p:cNvPr>
          <p:cNvPicPr>
            <a:picLocks noChangeAspect="1"/>
          </p:cNvPicPr>
          <p:nvPr/>
        </p:nvPicPr>
        <p:blipFill>
          <a:blip r:embed="rId4"/>
          <a:stretch>
            <a:fillRect/>
          </a:stretch>
        </p:blipFill>
        <p:spPr>
          <a:xfrm>
            <a:off x="7154534" y="195179"/>
            <a:ext cx="609600" cy="609600"/>
          </a:xfrm>
          <a:prstGeom prst="rect">
            <a:avLst/>
          </a:prstGeom>
        </p:spPr>
      </p:pic>
      <p:pic>
        <p:nvPicPr>
          <p:cNvPr id="26" name="Picture 25">
            <a:extLst>
              <a:ext uri="{FF2B5EF4-FFF2-40B4-BE49-F238E27FC236}">
                <a16:creationId xmlns:a16="http://schemas.microsoft.com/office/drawing/2014/main" id="{50B1DDC4-3E8C-0241-9A15-04BFB26820C2}"/>
              </a:ext>
            </a:extLst>
          </p:cNvPr>
          <p:cNvPicPr>
            <a:picLocks noChangeAspect="1"/>
          </p:cNvPicPr>
          <p:nvPr/>
        </p:nvPicPr>
        <p:blipFill>
          <a:blip r:embed="rId5"/>
          <a:stretch>
            <a:fillRect/>
          </a:stretch>
        </p:blipFill>
        <p:spPr>
          <a:xfrm>
            <a:off x="2904545" y="275402"/>
            <a:ext cx="552805" cy="449154"/>
          </a:xfrm>
          <a:prstGeom prst="rect">
            <a:avLst/>
          </a:prstGeom>
        </p:spPr>
      </p:pic>
      <p:sp>
        <p:nvSpPr>
          <p:cNvPr id="31" name="Rectangle 30">
            <a:extLst>
              <a:ext uri="{FF2B5EF4-FFF2-40B4-BE49-F238E27FC236}">
                <a16:creationId xmlns:a16="http://schemas.microsoft.com/office/drawing/2014/main" id="{0AF5BEF0-F9AC-8349-94C2-A10F675E6CE7}"/>
              </a:ext>
            </a:extLst>
          </p:cNvPr>
          <p:cNvSpPr/>
          <p:nvPr/>
        </p:nvSpPr>
        <p:spPr>
          <a:xfrm>
            <a:off x="3472627" y="2456375"/>
            <a:ext cx="3299617" cy="323165"/>
          </a:xfrm>
          <a:prstGeom prst="rect">
            <a:avLst/>
          </a:prstGeom>
        </p:spPr>
        <p:txBody>
          <a:bodyPr wrap="square">
            <a:spAutoFit/>
          </a:bodyPr>
          <a:lstStyle/>
          <a:p>
            <a:pPr marL="180247" indent="-180247">
              <a:defRPr/>
            </a:pPr>
            <a:r>
              <a:rPr lang="en-US" sz="1500" dirty="0">
                <a:solidFill>
                  <a:srgbClr val="FF5800"/>
                </a:solidFill>
                <a:latin typeface="+mj-lt"/>
                <a:cs typeface="Segoe UI Light" panose="020B0502040204020203" pitchFamily="34" charset="0"/>
              </a:rPr>
              <a:t>Education</a:t>
            </a:r>
          </a:p>
        </p:txBody>
      </p:sp>
      <p:pic>
        <p:nvPicPr>
          <p:cNvPr id="35" name="Picture 34">
            <a:extLst>
              <a:ext uri="{FF2B5EF4-FFF2-40B4-BE49-F238E27FC236}">
                <a16:creationId xmlns:a16="http://schemas.microsoft.com/office/drawing/2014/main" id="{82485383-71F4-024A-9E1A-1276AECDA7C1}"/>
              </a:ext>
            </a:extLst>
          </p:cNvPr>
          <p:cNvPicPr>
            <a:picLocks noChangeAspect="1"/>
          </p:cNvPicPr>
          <p:nvPr/>
        </p:nvPicPr>
        <p:blipFill>
          <a:blip r:embed="rId6"/>
          <a:stretch>
            <a:fillRect/>
          </a:stretch>
        </p:blipFill>
        <p:spPr>
          <a:xfrm>
            <a:off x="2895981" y="2474128"/>
            <a:ext cx="572770" cy="653442"/>
          </a:xfrm>
          <a:prstGeom prst="rect">
            <a:avLst/>
          </a:prstGeom>
        </p:spPr>
      </p:pic>
      <p:sp>
        <p:nvSpPr>
          <p:cNvPr id="38" name="Rectangle 37">
            <a:extLst>
              <a:ext uri="{FF2B5EF4-FFF2-40B4-BE49-F238E27FC236}">
                <a16:creationId xmlns:a16="http://schemas.microsoft.com/office/drawing/2014/main" id="{8FDDC93F-1B5E-5249-B541-0973462AECD9}"/>
              </a:ext>
            </a:extLst>
          </p:cNvPr>
          <p:cNvSpPr>
            <a:spLocks noChangeArrowheads="1"/>
          </p:cNvSpPr>
          <p:nvPr/>
        </p:nvSpPr>
        <p:spPr bwMode="auto">
          <a:xfrm>
            <a:off x="3539246" y="2760533"/>
            <a:ext cx="3565805" cy="1266243"/>
          </a:xfrm>
          <a:prstGeom prst="rect">
            <a:avLst/>
          </a:prstGeom>
          <a:noFill/>
          <a:ln w="3175">
            <a:noFill/>
            <a:miter lim="800000"/>
            <a:headEnd/>
            <a:tailEnd/>
          </a:ln>
        </p:spPr>
        <p:txBody>
          <a:bodyPr wrap="none" lIns="36000" tIns="36000" rIns="36000" bIns="36000" anchor="t"/>
          <a:lstStyle/>
          <a:p>
            <a:pPr marL="194945" indent="-194945">
              <a:spcAft>
                <a:spcPts val="400"/>
              </a:spcAft>
              <a:defRPr/>
            </a:pPr>
            <a:r>
              <a:rPr lang="en-US" sz="1300" dirty="0">
                <a:cs typeface="Segoe UI Light"/>
              </a:rPr>
              <a:t>MSc Applied Software Technologies</a:t>
            </a:r>
          </a:p>
          <a:p>
            <a:pPr marL="194945" indent="-194945">
              <a:spcAft>
                <a:spcPts val="400"/>
              </a:spcAft>
              <a:defRPr/>
            </a:pPr>
            <a:r>
              <a:rPr lang="en-US" sz="1100" dirty="0">
                <a:cs typeface="Segoe UI Light"/>
              </a:rPr>
              <a:t>University of Mauritius, 2020-2021</a:t>
            </a:r>
          </a:p>
          <a:p>
            <a:pPr marL="194945" indent="-194945">
              <a:spcAft>
                <a:spcPts val="400"/>
              </a:spcAft>
              <a:defRPr/>
            </a:pPr>
            <a:endParaRPr lang="en-US" sz="1300" dirty="0">
              <a:cs typeface="Segoe UI Light"/>
            </a:endParaRPr>
          </a:p>
          <a:p>
            <a:pPr marL="194945" indent="-194945">
              <a:spcAft>
                <a:spcPts val="400"/>
              </a:spcAft>
              <a:defRPr/>
            </a:pPr>
            <a:r>
              <a:rPr lang="en-US" sz="1300" dirty="0">
                <a:cs typeface="Segoe UI Light"/>
              </a:rPr>
              <a:t>BEng(Hons) Electronic and Communication Engineering</a:t>
            </a:r>
            <a:endParaRPr lang="en-US" dirty="0">
              <a:cs typeface="Segoe UI Light"/>
            </a:endParaRPr>
          </a:p>
          <a:p>
            <a:pPr marL="194945" indent="-194945">
              <a:spcAft>
                <a:spcPts val="400"/>
              </a:spcAft>
              <a:defRPr/>
            </a:pPr>
            <a:r>
              <a:rPr lang="en-US" sz="1100" dirty="0">
                <a:cs typeface="Segoe UI Light"/>
              </a:rPr>
              <a:t>University of Mauritius, 2015-2019</a:t>
            </a:r>
          </a:p>
          <a:p>
            <a:pPr marL="194945" indent="-194945">
              <a:spcAft>
                <a:spcPts val="400"/>
              </a:spcAft>
              <a:defRPr/>
            </a:pPr>
            <a:endParaRPr lang="en-US" sz="1000" dirty="0">
              <a:cs typeface="Segoe UI Light"/>
            </a:endParaRPr>
          </a:p>
          <a:p>
            <a:pPr marL="194945" indent="-194945">
              <a:spcAft>
                <a:spcPts val="400"/>
              </a:spcAft>
              <a:defRPr/>
            </a:pPr>
            <a:endParaRPr lang="en-GB" sz="1100" dirty="0">
              <a:cs typeface="Segoe UI Light" panose="020B0502040204020203" pitchFamily="34" charset="0"/>
            </a:endParaRPr>
          </a:p>
          <a:p>
            <a:pPr marL="194945" indent="-194945">
              <a:spcAft>
                <a:spcPts val="400"/>
              </a:spcAft>
              <a:defRPr/>
            </a:pPr>
            <a:endParaRPr lang="en-GB" sz="1100" dirty="0">
              <a:cs typeface="Segoe UI Light" panose="020B0502040204020203" pitchFamily="34" charset="0"/>
            </a:endParaRPr>
          </a:p>
          <a:p>
            <a:pPr marL="194945" indent="-194945">
              <a:spcAft>
                <a:spcPts val="400"/>
              </a:spcAft>
              <a:defRPr/>
            </a:pPr>
            <a:endParaRPr lang="en-GB" sz="1100" dirty="0">
              <a:cs typeface="Segoe UI Light" panose="020B0502040204020203" pitchFamily="34" charset="0"/>
            </a:endParaRPr>
          </a:p>
        </p:txBody>
      </p:sp>
      <p:sp>
        <p:nvSpPr>
          <p:cNvPr id="28" name="Rectangle 13">
            <a:extLst>
              <a:ext uri="{FF2B5EF4-FFF2-40B4-BE49-F238E27FC236}">
                <a16:creationId xmlns:a16="http://schemas.microsoft.com/office/drawing/2014/main" id="{5FE5AE24-DC73-9448-8DAE-C57030234A92}"/>
              </a:ext>
            </a:extLst>
          </p:cNvPr>
          <p:cNvSpPr>
            <a:spLocks noChangeArrowheads="1"/>
          </p:cNvSpPr>
          <p:nvPr/>
        </p:nvSpPr>
        <p:spPr bwMode="auto">
          <a:xfrm>
            <a:off x="10005310" y="616247"/>
            <a:ext cx="1807096" cy="4704045"/>
          </a:xfrm>
          <a:prstGeom prst="rect">
            <a:avLst/>
          </a:prstGeom>
          <a:noFill/>
          <a:ln w="3175">
            <a:noFill/>
            <a:miter lim="800000"/>
            <a:headEnd/>
            <a:tailEnd/>
          </a:ln>
        </p:spPr>
        <p:txBody>
          <a:bodyPr wrap="square" lIns="36000" tIns="36000" rIns="36000" bIns="36000" anchor="t"/>
          <a:lstStyle/>
          <a:p>
            <a:pPr marL="195263" indent="-195263">
              <a:spcAft>
                <a:spcPts val="400"/>
              </a:spcAft>
              <a:defRPr/>
            </a:pPr>
            <a:r>
              <a:rPr lang="en-GB" sz="1300" dirty="0">
                <a:cs typeface="Segoe UI Light" panose="020B0502040204020203" pitchFamily="34" charset="0"/>
              </a:rPr>
              <a:t>Technical</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Web (HTML/CSS/JS/TS/PHP)</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SQL(SSMS)</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Java</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Angular</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React</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Spring</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AWS</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Python</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Tosca</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GIT</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Docker</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Azure services (Azure SQL)</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Power BI</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Power Apps</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Azure Data Factory</a:t>
            </a:r>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a:p>
            <a:pPr>
              <a:lnSpc>
                <a:spcPct val="105000"/>
              </a:lnSpc>
              <a:buClr>
                <a:schemeClr val="bg2">
                  <a:lumMod val="50000"/>
                </a:schemeClr>
              </a:buClr>
            </a:pPr>
            <a:endParaRPr lang="en-GB"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a:p>
            <a:pPr>
              <a:lnSpc>
                <a:spcPct val="105000"/>
              </a:lnSpc>
              <a:buClr>
                <a:schemeClr val="bg2">
                  <a:lumMod val="50000"/>
                </a:schemeClr>
              </a:buClr>
            </a:pPr>
            <a:endParaRPr lang="fr-FR" sz="1100" dirty="0"/>
          </a:p>
          <a:p>
            <a:pPr marL="180975" indent="-180975">
              <a:lnSpc>
                <a:spcPct val="105000"/>
              </a:lnSpc>
              <a:buClr>
                <a:schemeClr val="bg2">
                  <a:lumMod val="50000"/>
                </a:schemeClr>
              </a:buClr>
              <a:buFont typeface="Arial" charset="0"/>
              <a:buChar char="•"/>
            </a:pPr>
            <a:endParaRPr lang="fr-FR" sz="1100" dirty="0"/>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p:txBody>
      </p:sp>
      <p:sp>
        <p:nvSpPr>
          <p:cNvPr id="12" name="Rectangle 11">
            <a:extLst>
              <a:ext uri="{FF2B5EF4-FFF2-40B4-BE49-F238E27FC236}">
                <a16:creationId xmlns:a16="http://schemas.microsoft.com/office/drawing/2014/main" id="{C611BE9D-1315-D74F-BE5A-FDDB4D678218}"/>
              </a:ext>
            </a:extLst>
          </p:cNvPr>
          <p:cNvSpPr/>
          <p:nvPr/>
        </p:nvSpPr>
        <p:spPr>
          <a:xfrm>
            <a:off x="250860" y="3090835"/>
            <a:ext cx="1247457" cy="307777"/>
          </a:xfrm>
          <a:prstGeom prst="rect">
            <a:avLst/>
          </a:prstGeom>
        </p:spPr>
        <p:txBody>
          <a:bodyPr wrap="none">
            <a:spAutoFit/>
          </a:bodyPr>
          <a:lstStyle/>
          <a:p>
            <a:r>
              <a:rPr lang="en-US" sz="1400" b="1" dirty="0">
                <a:solidFill>
                  <a:schemeClr val="bg1">
                    <a:lumMod val="95000"/>
                  </a:schemeClr>
                </a:solidFill>
                <a:latin typeface="Segoe UI Light" panose="020B0502040204020203" pitchFamily="34" charset="0"/>
              </a:rPr>
              <a:t>Data Engineer</a:t>
            </a:r>
          </a:p>
        </p:txBody>
      </p:sp>
      <p:pic>
        <p:nvPicPr>
          <p:cNvPr id="19" name="Picture 18">
            <a:hlinkClick r:id="" action="ppaction://noaction"/>
            <a:extLst>
              <a:ext uri="{FF2B5EF4-FFF2-40B4-BE49-F238E27FC236}">
                <a16:creationId xmlns:a16="http://schemas.microsoft.com/office/drawing/2014/main" id="{9BCA1228-BDA1-4CD4-A358-39E10D2EAB4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789433" y="4052606"/>
            <a:ext cx="688782" cy="688782"/>
          </a:xfrm>
          <a:prstGeom prst="rect">
            <a:avLst/>
          </a:prstGeom>
        </p:spPr>
      </p:pic>
      <p:sp>
        <p:nvSpPr>
          <p:cNvPr id="20" name="Rectangle 19">
            <a:extLst>
              <a:ext uri="{FF2B5EF4-FFF2-40B4-BE49-F238E27FC236}">
                <a16:creationId xmlns:a16="http://schemas.microsoft.com/office/drawing/2014/main" id="{8A8312FC-F75A-4582-9DAA-A670173D8D4C}"/>
              </a:ext>
            </a:extLst>
          </p:cNvPr>
          <p:cNvSpPr/>
          <p:nvPr/>
        </p:nvSpPr>
        <p:spPr>
          <a:xfrm>
            <a:off x="3419465" y="4111872"/>
            <a:ext cx="3299617" cy="323165"/>
          </a:xfrm>
          <a:prstGeom prst="rect">
            <a:avLst/>
          </a:prstGeom>
        </p:spPr>
        <p:txBody>
          <a:bodyPr wrap="square">
            <a:spAutoFit/>
          </a:bodyPr>
          <a:lstStyle/>
          <a:p>
            <a:pPr marL="180247" indent="-180247">
              <a:defRPr/>
            </a:pPr>
            <a:r>
              <a:rPr lang="en-US" sz="1500" dirty="0">
                <a:solidFill>
                  <a:srgbClr val="FF5800"/>
                </a:solidFill>
                <a:latin typeface="+mj-lt"/>
                <a:cs typeface="Segoe UI Light" panose="020B0502040204020203" pitchFamily="34" charset="0"/>
              </a:rPr>
              <a:t>Certifications</a:t>
            </a:r>
          </a:p>
        </p:txBody>
      </p:sp>
      <p:sp>
        <p:nvSpPr>
          <p:cNvPr id="21" name="Rectangle 20">
            <a:extLst>
              <a:ext uri="{FF2B5EF4-FFF2-40B4-BE49-F238E27FC236}">
                <a16:creationId xmlns:a16="http://schemas.microsoft.com/office/drawing/2014/main" id="{D77D2F8C-487C-4765-AF79-0799FE9FDD5C}"/>
              </a:ext>
            </a:extLst>
          </p:cNvPr>
          <p:cNvSpPr>
            <a:spLocks noChangeArrowheads="1"/>
          </p:cNvSpPr>
          <p:nvPr/>
        </p:nvSpPr>
        <p:spPr bwMode="auto">
          <a:xfrm>
            <a:off x="3415589" y="4525932"/>
            <a:ext cx="3565805" cy="633121"/>
          </a:xfrm>
          <a:prstGeom prst="rect">
            <a:avLst/>
          </a:prstGeom>
          <a:noFill/>
          <a:ln w="3175">
            <a:noFill/>
            <a:miter lim="800000"/>
            <a:headEnd/>
            <a:tailEnd/>
          </a:ln>
        </p:spPr>
        <p:txBody>
          <a:bodyPr wrap="none" lIns="36000" tIns="36000" rIns="36000" bIns="36000" anchor="t"/>
          <a:lstStyle/>
          <a:p>
            <a:pPr marL="194945" indent="-194945">
              <a:spcAft>
                <a:spcPts val="400"/>
              </a:spcAft>
              <a:defRPr/>
            </a:pPr>
            <a:endParaRPr lang="en-GB" sz="1100" dirty="0">
              <a:cs typeface="Segoe UI Light" panose="020B0502040204020203" pitchFamily="34" charset="0"/>
            </a:endParaRPr>
          </a:p>
          <a:p>
            <a:pPr marL="194945" indent="-194945">
              <a:spcAft>
                <a:spcPts val="400"/>
              </a:spcAft>
              <a:defRPr/>
            </a:pPr>
            <a:endParaRPr lang="en-GB" sz="1100" dirty="0">
              <a:cs typeface="Segoe UI Light" panose="020B0502040204020203" pitchFamily="34" charset="0"/>
            </a:endParaRPr>
          </a:p>
          <a:p>
            <a:pPr marL="194945" indent="-194945">
              <a:spcAft>
                <a:spcPts val="400"/>
              </a:spcAft>
              <a:defRPr/>
            </a:pPr>
            <a:endParaRPr lang="en-GB" sz="1100" dirty="0">
              <a:cs typeface="Segoe UI Light" panose="020B0502040204020203" pitchFamily="34" charset="0"/>
            </a:endParaRPr>
          </a:p>
        </p:txBody>
      </p:sp>
      <p:sp>
        <p:nvSpPr>
          <p:cNvPr id="2" name="Rectangle 1">
            <a:extLst>
              <a:ext uri="{FF2B5EF4-FFF2-40B4-BE49-F238E27FC236}">
                <a16:creationId xmlns:a16="http://schemas.microsoft.com/office/drawing/2014/main" id="{D34CED89-8A32-4D5F-8AE3-73BED60C18CF}"/>
              </a:ext>
            </a:extLst>
          </p:cNvPr>
          <p:cNvSpPr/>
          <p:nvPr/>
        </p:nvSpPr>
        <p:spPr>
          <a:xfrm>
            <a:off x="3457350" y="4522381"/>
            <a:ext cx="4873100" cy="2164695"/>
          </a:xfrm>
          <a:prstGeom prst="rect">
            <a:avLst/>
          </a:prstGeom>
        </p:spPr>
        <p:txBody>
          <a:bodyPr wrap="square">
            <a:spAutoFit/>
          </a:bodyPr>
          <a:lstStyle/>
          <a:p>
            <a:pPr marL="194945" indent="-194945">
              <a:spcAft>
                <a:spcPts val="400"/>
              </a:spcAft>
              <a:defRPr/>
            </a:pPr>
            <a:r>
              <a:rPr lang="en-US" sz="1400" dirty="0">
                <a:cs typeface="Segoe UI Light" panose="020B0502040204020203" pitchFamily="34" charset="0"/>
              </a:rPr>
              <a:t>AZ-900 Azure Fundamentals</a:t>
            </a:r>
          </a:p>
          <a:p>
            <a:pPr marL="194945" indent="-194945">
              <a:spcAft>
                <a:spcPts val="400"/>
              </a:spcAft>
              <a:defRPr/>
            </a:pPr>
            <a:endParaRPr lang="en-US" sz="1300" dirty="0">
              <a:cs typeface="Segoe UI Light"/>
            </a:endParaRPr>
          </a:p>
          <a:p>
            <a:pPr marL="194945" indent="-194945">
              <a:spcAft>
                <a:spcPts val="400"/>
              </a:spcAft>
              <a:defRPr/>
            </a:pPr>
            <a:r>
              <a:rPr lang="en-US" sz="1300" dirty="0">
                <a:cs typeface="Segoe UI Light"/>
              </a:rPr>
              <a:t>Cisco Certified Network Associate Routing and Switching (CCNA) </a:t>
            </a:r>
          </a:p>
          <a:p>
            <a:pPr marL="194945" indent="-194945">
              <a:spcAft>
                <a:spcPts val="400"/>
              </a:spcAft>
              <a:defRPr/>
            </a:pPr>
            <a:r>
              <a:rPr lang="en-US" sz="1100" dirty="0">
                <a:cs typeface="Segoe UI Light"/>
              </a:rPr>
              <a:t>Jan 2020 – Jan 2023</a:t>
            </a:r>
          </a:p>
          <a:p>
            <a:pPr marL="194945" indent="-194945">
              <a:spcAft>
                <a:spcPts val="400"/>
              </a:spcAft>
              <a:defRPr/>
            </a:pPr>
            <a:endParaRPr lang="en-US" sz="1100" dirty="0">
              <a:cs typeface="Segoe UI Light"/>
            </a:endParaRPr>
          </a:p>
          <a:p>
            <a:pPr marL="194945" indent="-194945">
              <a:spcAft>
                <a:spcPts val="400"/>
              </a:spcAft>
              <a:defRPr/>
            </a:pPr>
            <a:r>
              <a:rPr lang="en-US" sz="1300" dirty="0">
                <a:cs typeface="Segoe UI Light"/>
              </a:rPr>
              <a:t>HCIA-Routing &amp; Switching </a:t>
            </a:r>
          </a:p>
          <a:p>
            <a:pPr marL="194945" indent="-194945">
              <a:spcAft>
                <a:spcPts val="400"/>
              </a:spcAft>
              <a:defRPr/>
            </a:pPr>
            <a:r>
              <a:rPr lang="en-US" sz="1100" dirty="0">
                <a:cs typeface="Segoe UI Light"/>
              </a:rPr>
              <a:t>Jan 2020 – Jan 2023</a:t>
            </a:r>
          </a:p>
          <a:p>
            <a:pPr marL="194945" indent="-194945">
              <a:spcAft>
                <a:spcPts val="400"/>
              </a:spcAft>
              <a:defRPr/>
            </a:pPr>
            <a:endParaRPr lang="en-US" sz="1100" dirty="0">
              <a:cs typeface="Segoe UI Light"/>
            </a:endParaRPr>
          </a:p>
          <a:p>
            <a:pPr marL="194945" indent="-194945">
              <a:spcAft>
                <a:spcPts val="400"/>
              </a:spcAft>
              <a:defRPr/>
            </a:pPr>
            <a:endParaRPr lang="en-US" sz="1100" dirty="0">
              <a:cs typeface="Segoe UI Light"/>
            </a:endParaRPr>
          </a:p>
        </p:txBody>
      </p:sp>
    </p:spTree>
    <p:extLst>
      <p:ext uri="{BB962C8B-B14F-4D97-AF65-F5344CB8AC3E}">
        <p14:creationId xmlns:p14="http://schemas.microsoft.com/office/powerpoint/2010/main" val="4213069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933412A-5DF3-A341-902B-992A4C9496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3984" y="4178460"/>
            <a:ext cx="586582" cy="586582"/>
          </a:xfrm>
          <a:prstGeom prst="rect">
            <a:avLst/>
          </a:prstGeom>
        </p:spPr>
      </p:pic>
      <p:sp>
        <p:nvSpPr>
          <p:cNvPr id="7" name="Rectangle 6">
            <a:extLst>
              <a:ext uri="{FF2B5EF4-FFF2-40B4-BE49-F238E27FC236}">
                <a16:creationId xmlns:a16="http://schemas.microsoft.com/office/drawing/2014/main" id="{DE805297-1082-5A4A-AB47-B61BBF8BF244}"/>
              </a:ext>
            </a:extLst>
          </p:cNvPr>
          <p:cNvSpPr>
            <a:spLocks noChangeArrowheads="1"/>
          </p:cNvSpPr>
          <p:nvPr/>
        </p:nvSpPr>
        <p:spPr bwMode="gray">
          <a:xfrm>
            <a:off x="260214" y="455767"/>
            <a:ext cx="1991343" cy="345063"/>
          </a:xfrm>
          <a:prstGeom prst="rect">
            <a:avLst/>
          </a:prstGeom>
          <a:noFill/>
          <a:ln w="9525">
            <a:noFill/>
            <a:miter lim="800000"/>
            <a:headEnd/>
            <a:tailEnd/>
          </a:ln>
        </p:spPr>
        <p:txBody>
          <a:bodyPr wrap="square" lIns="67408" tIns="33703" rIns="67408" bIns="33703">
            <a:spAutoFit/>
          </a:bodyPr>
          <a:lstStyle/>
          <a:p>
            <a:pPr defTabSz="540741"/>
            <a:r>
              <a:rPr lang="en-US" b="1" dirty="0">
                <a:solidFill>
                  <a:schemeClr val="bg1"/>
                </a:solidFill>
                <a:latin typeface="Segoe UI Light" panose="020B0502040204020203" pitchFamily="34" charset="0"/>
                <a:cs typeface="Segoe UI Light" panose="020B0502040204020203" pitchFamily="34" charset="0"/>
              </a:rPr>
              <a:t>Current Experience</a:t>
            </a:r>
            <a:endParaRPr lang="en-US" sz="900" b="1" dirty="0">
              <a:solidFill>
                <a:schemeClr val="bg1"/>
              </a:solidFill>
              <a:latin typeface="Segoe UI Light" panose="020B0502040204020203" pitchFamily="34" charset="0"/>
              <a:cs typeface="Segoe UI Light" panose="020B0502040204020203" pitchFamily="34" charset="0"/>
            </a:endParaRPr>
          </a:p>
        </p:txBody>
      </p:sp>
      <p:sp>
        <p:nvSpPr>
          <p:cNvPr id="14" name="TextBox 13">
            <a:extLst>
              <a:ext uri="{FF2B5EF4-FFF2-40B4-BE49-F238E27FC236}">
                <a16:creationId xmlns:a16="http://schemas.microsoft.com/office/drawing/2014/main" id="{C1A570C6-F630-9D4B-B5BA-5E8BFCFCE3C8}"/>
              </a:ext>
            </a:extLst>
          </p:cNvPr>
          <p:cNvSpPr txBox="1"/>
          <p:nvPr/>
        </p:nvSpPr>
        <p:spPr>
          <a:xfrm>
            <a:off x="3148157" y="766168"/>
            <a:ext cx="3893253" cy="3411251"/>
          </a:xfrm>
          <a:prstGeom prst="rect">
            <a:avLst/>
          </a:prstGeom>
          <a:noFill/>
        </p:spPr>
        <p:txBody>
          <a:bodyPr wrap="square" lIns="91440" tIns="46800" rIns="91440" bIns="36000" rtlCol="0" anchor="t">
            <a:spAutoFit/>
          </a:bodyPr>
          <a:lstStyle/>
          <a:p>
            <a:pPr>
              <a:lnSpc>
                <a:spcPct val="105000"/>
              </a:lnSpc>
              <a:spcBef>
                <a:spcPts val="600"/>
              </a:spcBef>
              <a:spcAft>
                <a:spcPts val="600"/>
              </a:spcAft>
              <a:buClr>
                <a:srgbClr val="339933"/>
              </a:buClr>
              <a:defRPr/>
            </a:pPr>
            <a:r>
              <a:rPr lang="en-AU" sz="1100" dirty="0"/>
              <a:t>I am responsible for the following activities: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b="1" dirty="0">
                <a:cs typeface="Segoe UI"/>
              </a:rPr>
              <a:t>Self learning</a:t>
            </a:r>
          </a:p>
          <a:p>
            <a:pPr marL="628650" lvl="1"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Azure Fundamentals</a:t>
            </a:r>
          </a:p>
          <a:p>
            <a:pPr marL="628650" lvl="1"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Azure Data factory and Azure Synapse</a:t>
            </a:r>
          </a:p>
          <a:p>
            <a:pPr marL="628650" lvl="1"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Power BI</a:t>
            </a:r>
          </a:p>
          <a:p>
            <a:pPr marL="628650" lvl="1"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Power Apps</a:t>
            </a:r>
          </a:p>
          <a:p>
            <a:pPr marL="171450" indent="-171450">
              <a:lnSpc>
                <a:spcPct val="105000"/>
              </a:lnSpc>
              <a:spcBef>
                <a:spcPts val="600"/>
              </a:spcBef>
              <a:spcAft>
                <a:spcPts val="600"/>
              </a:spcAft>
              <a:buClr>
                <a:srgbClr val="339933"/>
              </a:buClr>
              <a:buFont typeface="Arial" panose="020B0604020202020204" pitchFamily="34" charset="0"/>
              <a:buChar char="•"/>
              <a:defRPr/>
            </a:pPr>
            <a:endParaRPr lang="en-US" sz="1100" dirty="0">
              <a:cs typeface="Segoe UI"/>
            </a:endParaRP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b="1" dirty="0">
                <a:cs typeface="Segoe UI"/>
              </a:rPr>
              <a:t>Assignment Project</a:t>
            </a:r>
          </a:p>
          <a:p>
            <a:pPr marL="628650" lvl="1"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Title: Design a mobile app to improve patient care using Power Apps (WIP)</a:t>
            </a:r>
          </a:p>
          <a:p>
            <a:pPr marL="628650" lvl="1" indent="-171450">
              <a:lnSpc>
                <a:spcPct val="105000"/>
              </a:lnSpc>
              <a:spcBef>
                <a:spcPts val="600"/>
              </a:spcBef>
              <a:spcAft>
                <a:spcPts val="600"/>
              </a:spcAft>
              <a:buClr>
                <a:srgbClr val="339933"/>
              </a:buClr>
              <a:buFont typeface="Arial" panose="020B0604020202020204" pitchFamily="34" charset="0"/>
              <a:buChar char="•"/>
              <a:defRPr/>
            </a:pPr>
            <a:endParaRPr lang="en-US" sz="1100" dirty="0">
              <a:cs typeface="Segoe UI"/>
            </a:endParaRPr>
          </a:p>
        </p:txBody>
      </p:sp>
      <p:sp>
        <p:nvSpPr>
          <p:cNvPr id="15" name="Rectangle 14">
            <a:extLst>
              <a:ext uri="{FF2B5EF4-FFF2-40B4-BE49-F238E27FC236}">
                <a16:creationId xmlns:a16="http://schemas.microsoft.com/office/drawing/2014/main" id="{28F47CF5-394B-1342-B283-9626F847E3CE}"/>
              </a:ext>
            </a:extLst>
          </p:cNvPr>
          <p:cNvSpPr/>
          <p:nvPr/>
        </p:nvSpPr>
        <p:spPr>
          <a:xfrm>
            <a:off x="3144712" y="442047"/>
            <a:ext cx="3896698" cy="323165"/>
          </a:xfrm>
          <a:prstGeom prst="rect">
            <a:avLst/>
          </a:prstGeom>
        </p:spPr>
        <p:txBody>
          <a:bodyPr wrap="square">
            <a:spAutoFit/>
          </a:bodyPr>
          <a:lstStyle/>
          <a:p>
            <a:pPr>
              <a:defRPr/>
            </a:pPr>
            <a:r>
              <a:rPr lang="en-US" sz="1500" dirty="0">
                <a:solidFill>
                  <a:srgbClr val="FF5800"/>
                </a:solidFill>
                <a:latin typeface="+mj-lt"/>
                <a:cs typeface="Segoe UI Light" panose="020B0502040204020203" pitchFamily="34" charset="0"/>
              </a:rPr>
              <a:t>Data Engineer Intern</a:t>
            </a:r>
            <a:endParaRPr lang="en-US" sz="1400" i="1" dirty="0">
              <a:solidFill>
                <a:srgbClr val="FF5800"/>
              </a:solidFill>
              <a:latin typeface="+mj-lt"/>
              <a:cs typeface="Segoe UI Light" panose="020B0502040204020203" pitchFamily="34" charset="0"/>
            </a:endParaRPr>
          </a:p>
        </p:txBody>
      </p:sp>
      <p:sp>
        <p:nvSpPr>
          <p:cNvPr id="19" name="Rectangle 18">
            <a:extLst>
              <a:ext uri="{FF2B5EF4-FFF2-40B4-BE49-F238E27FC236}">
                <a16:creationId xmlns:a16="http://schemas.microsoft.com/office/drawing/2014/main" id="{26D31B24-B567-9245-8842-597C403E98B5}"/>
              </a:ext>
            </a:extLst>
          </p:cNvPr>
          <p:cNvSpPr/>
          <p:nvPr/>
        </p:nvSpPr>
        <p:spPr>
          <a:xfrm>
            <a:off x="7796288" y="457182"/>
            <a:ext cx="3299617" cy="323165"/>
          </a:xfrm>
          <a:prstGeom prst="rect">
            <a:avLst/>
          </a:prstGeom>
        </p:spPr>
        <p:txBody>
          <a:bodyPr wrap="square">
            <a:spAutoFit/>
          </a:bodyPr>
          <a:lstStyle/>
          <a:p>
            <a:pPr>
              <a:defRPr/>
            </a:pPr>
            <a:r>
              <a:rPr lang="en-US" sz="1500">
                <a:solidFill>
                  <a:srgbClr val="FF5800"/>
                </a:solidFill>
                <a:latin typeface="+mj-lt"/>
                <a:cs typeface="Segoe UI Light" panose="020B0502040204020203" pitchFamily="34" charset="0"/>
              </a:rPr>
              <a:t>Skills &amp; Technologies</a:t>
            </a:r>
          </a:p>
        </p:txBody>
      </p:sp>
      <p:sp>
        <p:nvSpPr>
          <p:cNvPr id="13" name="TextBox 12">
            <a:extLst>
              <a:ext uri="{FF2B5EF4-FFF2-40B4-BE49-F238E27FC236}">
                <a16:creationId xmlns:a16="http://schemas.microsoft.com/office/drawing/2014/main" id="{5546DA1D-6259-F348-90B1-A3C698D0AA9E}"/>
              </a:ext>
            </a:extLst>
          </p:cNvPr>
          <p:cNvSpPr txBox="1"/>
          <p:nvPr/>
        </p:nvSpPr>
        <p:spPr>
          <a:xfrm>
            <a:off x="7796288" y="858187"/>
            <a:ext cx="3161340" cy="3499928"/>
          </a:xfrm>
          <a:prstGeom prst="rect">
            <a:avLst/>
          </a:prstGeom>
          <a:noFill/>
        </p:spPr>
        <p:txBody>
          <a:bodyPr wrap="square" tIns="46800" bIns="36000" rtlCol="0">
            <a:spAutoFit/>
          </a:bodyPr>
          <a:lstStyle/>
          <a:p>
            <a:pPr>
              <a:spcBef>
                <a:spcPts val="600"/>
              </a:spcBef>
              <a:buClr>
                <a:srgbClr val="339933"/>
              </a:buClr>
              <a:defRPr/>
            </a:pPr>
            <a:r>
              <a:rPr lang="en-US" sz="1300" dirty="0">
                <a:latin typeface="+mj-lt"/>
                <a:cs typeface="Segoe UI Light" panose="020B0502040204020203" pitchFamily="34" charset="0"/>
              </a:rPr>
              <a:t>Skills</a:t>
            </a:r>
            <a:br>
              <a:rPr lang="en-US" sz="1000" dirty="0">
                <a:latin typeface="+mj-lt"/>
                <a:cs typeface="Segoe UI Light" panose="020B0502040204020203" pitchFamily="34" charset="0"/>
              </a:rPr>
            </a:br>
            <a:endParaRPr lang="en-US" sz="1000" dirty="0">
              <a:latin typeface="+mj-lt"/>
              <a:cs typeface="Segoe UI Light" panose="020B0502040204020203" pitchFamily="34" charset="0"/>
            </a:endParaRPr>
          </a:p>
          <a:p>
            <a:pPr marL="171450" indent="-171450">
              <a:spcBef>
                <a:spcPts val="600"/>
              </a:spcBef>
              <a:buClr>
                <a:srgbClr val="339933"/>
              </a:buClr>
              <a:buFont typeface="Arial" panose="020B0604020202020204" pitchFamily="34" charset="0"/>
              <a:buChar char="•"/>
              <a:defRPr/>
            </a:pPr>
            <a:r>
              <a:rPr lang="en-AU" sz="1100" dirty="0"/>
              <a:t>Teamwork</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Problem Solving</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Creative Thinking</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Troubleshooting skills</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Fast learner</a:t>
            </a:r>
            <a:endParaRPr lang="en-AU" sz="1100" dirty="0"/>
          </a:p>
          <a:p>
            <a:pPr>
              <a:spcBef>
                <a:spcPts val="600"/>
              </a:spcBef>
              <a:buClr>
                <a:srgbClr val="339933"/>
              </a:buClr>
              <a:defRPr/>
            </a:pPr>
            <a:endParaRPr lang="en-US" sz="1100" dirty="0"/>
          </a:p>
          <a:p>
            <a:pPr>
              <a:spcBef>
                <a:spcPts val="600"/>
              </a:spcBef>
              <a:buClr>
                <a:srgbClr val="339933"/>
              </a:buClr>
              <a:defRPr/>
            </a:pPr>
            <a:r>
              <a:rPr lang="en-US" sz="1300" dirty="0">
                <a:cs typeface="Segoe UI Light" panose="020B0502040204020203" pitchFamily="34" charset="0"/>
              </a:rPr>
              <a:t>Technical</a:t>
            </a:r>
            <a:br>
              <a:rPr lang="en-US" sz="1000" dirty="0">
                <a:cs typeface="Segoe UI Light" panose="020B0502040204020203" pitchFamily="34" charset="0"/>
              </a:rPr>
            </a:br>
            <a:endParaRPr lang="en-US" sz="1000" dirty="0">
              <a:cs typeface="Segoe UI Light" panose="020B0502040204020203" pitchFamily="34" charset="0"/>
            </a:endParaRP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Azure SQL</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SQL Server Management Studio</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Power BI</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Power Apps</a:t>
            </a:r>
            <a:br>
              <a:rPr lang="en-US" sz="1100" dirty="0">
                <a:cs typeface="Segoe UI Light" panose="020B0502040204020203" pitchFamily="34" charset="0"/>
              </a:rPr>
            </a:br>
            <a:endParaRPr lang="en-US" sz="1100" dirty="0">
              <a:cs typeface="Segoe UI Light" panose="020B0502040204020203" pitchFamily="34" charset="0"/>
            </a:endParaRPr>
          </a:p>
        </p:txBody>
      </p:sp>
    </p:spTree>
    <p:extLst>
      <p:ext uri="{BB962C8B-B14F-4D97-AF65-F5344CB8AC3E}">
        <p14:creationId xmlns:p14="http://schemas.microsoft.com/office/powerpoint/2010/main" val="35763171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805297-1082-5A4A-AB47-B61BBF8BF244}"/>
              </a:ext>
            </a:extLst>
          </p:cNvPr>
          <p:cNvSpPr>
            <a:spLocks noChangeArrowheads="1"/>
          </p:cNvSpPr>
          <p:nvPr/>
        </p:nvSpPr>
        <p:spPr bwMode="gray">
          <a:xfrm>
            <a:off x="260214" y="455767"/>
            <a:ext cx="1991343" cy="345063"/>
          </a:xfrm>
          <a:prstGeom prst="rect">
            <a:avLst/>
          </a:prstGeom>
          <a:noFill/>
          <a:ln w="9525">
            <a:noFill/>
            <a:miter lim="800000"/>
            <a:headEnd/>
            <a:tailEnd/>
          </a:ln>
        </p:spPr>
        <p:txBody>
          <a:bodyPr wrap="square" lIns="67408" tIns="33703" rIns="67408" bIns="33703">
            <a:spAutoFit/>
          </a:bodyPr>
          <a:lstStyle/>
          <a:p>
            <a:pPr defTabSz="540741"/>
            <a:r>
              <a:rPr lang="en-US" b="1" dirty="0">
                <a:solidFill>
                  <a:schemeClr val="bg1"/>
                </a:solidFill>
                <a:latin typeface="Segoe UI Light" panose="020B0502040204020203" pitchFamily="34" charset="0"/>
                <a:cs typeface="Segoe UI Light" panose="020B0502040204020203" pitchFamily="34" charset="0"/>
              </a:rPr>
              <a:t>Past Experience</a:t>
            </a:r>
            <a:endParaRPr lang="en-US" sz="900" b="1" dirty="0">
              <a:solidFill>
                <a:schemeClr val="bg1"/>
              </a:solidFill>
              <a:latin typeface="Segoe UI Light" panose="020B0502040204020203" pitchFamily="34" charset="0"/>
              <a:cs typeface="Segoe UI Light" panose="020B0502040204020203" pitchFamily="34" charset="0"/>
            </a:endParaRPr>
          </a:p>
        </p:txBody>
      </p:sp>
      <p:sp>
        <p:nvSpPr>
          <p:cNvPr id="15" name="Rectangle 14">
            <a:extLst>
              <a:ext uri="{FF2B5EF4-FFF2-40B4-BE49-F238E27FC236}">
                <a16:creationId xmlns:a16="http://schemas.microsoft.com/office/drawing/2014/main" id="{28F47CF5-394B-1342-B283-9626F847E3CE}"/>
              </a:ext>
            </a:extLst>
          </p:cNvPr>
          <p:cNvSpPr/>
          <p:nvPr/>
        </p:nvSpPr>
        <p:spPr>
          <a:xfrm>
            <a:off x="3144710" y="442047"/>
            <a:ext cx="8327819" cy="3847207"/>
          </a:xfrm>
          <a:prstGeom prst="rect">
            <a:avLst/>
          </a:prstGeom>
        </p:spPr>
        <p:txBody>
          <a:bodyPr wrap="square">
            <a:spAutoFit/>
          </a:bodyPr>
          <a:lstStyle/>
          <a:p>
            <a:r>
              <a:rPr lang="en-US" dirty="0">
                <a:solidFill>
                  <a:srgbClr val="FF5800"/>
                </a:solidFill>
                <a:cs typeface="Segoe UI Light" panose="020B0502040204020203" pitchFamily="34" charset="0"/>
              </a:rPr>
              <a:t>Wireless Engineer Intern – Huawei Technologies  Jun 2019 – Jun 2020</a:t>
            </a:r>
            <a:endParaRPr lang="fr-FR" dirty="0"/>
          </a:p>
          <a:p>
            <a:endParaRPr lang="fr-FR" sz="1000" dirty="0"/>
          </a:p>
          <a:p>
            <a:pPr marL="171450" indent="-171450">
              <a:buFont typeface="Arial" panose="020B0604020202020204" pitchFamily="34" charset="0"/>
              <a:buChar char="•"/>
            </a:pPr>
            <a:r>
              <a:rPr lang="en-US" sz="1200" dirty="0"/>
              <a:t>Selected for the Huawei Seeds of the Future 2019 Program for 2 weeks training program in China </a:t>
            </a:r>
          </a:p>
          <a:p>
            <a:pPr marL="171450" indent="-171450">
              <a:buFont typeface="Arial" panose="020B0604020202020204" pitchFamily="34" charset="0"/>
              <a:buChar char="•"/>
            </a:pPr>
            <a:r>
              <a:rPr lang="en-US" sz="1200" dirty="0"/>
              <a:t>Training: Chinese culture &amp; language and 4G&amp;5G network, AI</a:t>
            </a:r>
          </a:p>
          <a:p>
            <a:pPr marL="171450" indent="-171450">
              <a:buFont typeface="Arial" panose="020B0604020202020204" pitchFamily="34" charset="0"/>
              <a:buChar char="•"/>
            </a:pPr>
            <a:r>
              <a:rPr lang="en-US" sz="1200" dirty="0"/>
              <a:t>Part of wireless projects in Service and Delivery Department for 4G and 5G deployment </a:t>
            </a:r>
          </a:p>
          <a:p>
            <a:pPr marL="171450" indent="-171450">
              <a:buFont typeface="Arial" panose="020B0604020202020204" pitchFamily="34" charset="0"/>
              <a:buChar char="•"/>
            </a:pPr>
            <a:r>
              <a:rPr lang="en-US" sz="1200" dirty="0"/>
              <a:t>Worked in safe City Project: Reporting weekly network health check KPI Reports (skills in Excel use of VLOOKUP, pivot chart), Drive test to check networks, worked with different dispatching  systems, troubleshooting network issues, Camera configurations and integration into system</a:t>
            </a:r>
          </a:p>
          <a:p>
            <a:endParaRPr lang="en-US" sz="1600" i="1" dirty="0">
              <a:solidFill>
                <a:srgbClr val="FF5800"/>
              </a:solidFill>
              <a:latin typeface="+mj-lt"/>
              <a:cs typeface="Segoe UI Light" panose="020B0502040204020203" pitchFamily="34" charset="0"/>
            </a:endParaRPr>
          </a:p>
          <a:p>
            <a:r>
              <a:rPr lang="en-US" dirty="0">
                <a:solidFill>
                  <a:srgbClr val="FF5800"/>
                </a:solidFill>
                <a:cs typeface="Segoe UI Light" panose="020B0502040204020203" pitchFamily="34" charset="0"/>
              </a:rPr>
              <a:t>Intern - Industrial Training May 2012 – Jul 2012</a:t>
            </a:r>
          </a:p>
          <a:p>
            <a:endParaRPr lang="en-US" sz="1500" dirty="0"/>
          </a:p>
          <a:p>
            <a:pPr marL="285750" indent="-285750">
              <a:buFont typeface="Arial" panose="020B0604020202020204" pitchFamily="34" charset="0"/>
              <a:buChar char="•"/>
            </a:pPr>
            <a:r>
              <a:rPr lang="en-US" sz="1200" dirty="0"/>
              <a:t>Mobile Department: 2G, 3G and 4G cellular Network</a:t>
            </a:r>
          </a:p>
          <a:p>
            <a:pPr marL="285750" indent="-285750">
              <a:buFont typeface="Arial" panose="020B0604020202020204" pitchFamily="34" charset="0"/>
              <a:buChar char="•"/>
            </a:pPr>
            <a:r>
              <a:rPr lang="en-US" sz="1200" dirty="0"/>
              <a:t>Fixed Switching: Call flow and signaling of PLMN networks</a:t>
            </a:r>
          </a:p>
          <a:p>
            <a:pPr marL="285750" indent="-285750">
              <a:buFont typeface="Arial" panose="020B0604020202020204" pitchFamily="34" charset="0"/>
              <a:buChar char="•"/>
            </a:pPr>
            <a:r>
              <a:rPr lang="en-US" sz="1200" dirty="0"/>
              <a:t>Transmission Department: GPON, fiber optics</a:t>
            </a:r>
          </a:p>
          <a:p>
            <a:pPr marL="285750" indent="-285750">
              <a:buFont typeface="Arial" panose="020B0604020202020204" pitchFamily="34" charset="0"/>
              <a:buChar char="•"/>
            </a:pPr>
            <a:r>
              <a:rPr lang="en-US" sz="1200" dirty="0"/>
              <a:t>Earth Station: Antennas and satellite communication</a:t>
            </a:r>
          </a:p>
          <a:p>
            <a:pPr marL="285750" indent="-285750">
              <a:buFont typeface="Arial" panose="020B0604020202020204" pitchFamily="34" charset="0"/>
              <a:buChar char="•"/>
            </a:pPr>
            <a:r>
              <a:rPr lang="en-US" sz="1200" dirty="0"/>
              <a:t>Power Unit and the systems</a:t>
            </a:r>
            <a:endParaRPr lang="en-US" sz="1200" dirty="0">
              <a:solidFill>
                <a:schemeClr val="bg2">
                  <a:lumMod val="10000"/>
                </a:schemeClr>
              </a:solidFill>
              <a:cs typeface="Segoe UI Light" panose="020B0502040204020203" pitchFamily="34" charset="0"/>
            </a:endParaRPr>
          </a:p>
          <a:p>
            <a:pPr marL="285750" indent="-285750">
              <a:buFont typeface="Arial" panose="020B0604020202020204" pitchFamily="34" charset="0"/>
              <a:buChar char="•"/>
            </a:pPr>
            <a:endParaRPr lang="en-US" sz="1000" dirty="0">
              <a:solidFill>
                <a:srgbClr val="FF5800"/>
              </a:solidFill>
              <a:cs typeface="Segoe UI Light" panose="020B0502040204020203" pitchFamily="34" charset="0"/>
            </a:endParaRPr>
          </a:p>
          <a:p>
            <a:endParaRPr lang="en-US" sz="1500" dirty="0">
              <a:solidFill>
                <a:srgbClr val="FF5800"/>
              </a:solidFill>
              <a:cs typeface="Segoe UI Light" panose="020B0502040204020203" pitchFamily="34" charset="0"/>
            </a:endParaRPr>
          </a:p>
          <a:p>
            <a:pPr marL="171450" indent="-171450">
              <a:buFont typeface="Arial" panose="020B0604020202020204" pitchFamily="34" charset="0"/>
              <a:buChar char="•"/>
            </a:pPr>
            <a:endParaRPr lang="en-US" sz="1000" i="1" dirty="0">
              <a:solidFill>
                <a:srgbClr val="FF5800"/>
              </a:solidFill>
              <a:latin typeface="+mj-lt"/>
              <a:cs typeface="Segoe UI Light" panose="020B0502040204020203" pitchFamily="34" charset="0"/>
            </a:endParaRPr>
          </a:p>
        </p:txBody>
      </p:sp>
    </p:spTree>
    <p:extLst>
      <p:ext uri="{BB962C8B-B14F-4D97-AF65-F5344CB8AC3E}">
        <p14:creationId xmlns:p14="http://schemas.microsoft.com/office/powerpoint/2010/main" val="294661658"/>
      </p:ext>
    </p:extLst>
  </p:cSld>
  <p:clrMapOvr>
    <a:masterClrMapping/>
  </p:clrMapOvr>
  <p:transition>
    <p:fade/>
  </p:transition>
</p:sld>
</file>

<file path=ppt/theme/theme1.xml><?xml version="1.0" encoding="utf-8"?>
<a:theme xmlns:a="http://schemas.openxmlformats.org/drawingml/2006/main" name="Avanade Glow CV">
  <a:themeElements>
    <a:clrScheme name="Avanade_Glow">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4A934E02-13D2-4340-AD6C-D7C915515A4F}" vid="{90098241-A2E4-4E0E-9C7D-2E4DFBC70C11}"/>
    </a:ext>
  </a:extLst>
</a:theme>
</file>

<file path=ppt/theme/theme2.xml><?xml version="1.0" encoding="utf-8"?>
<a:theme xmlns:a="http://schemas.openxmlformats.org/drawingml/2006/main" name="Title Slides">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 Luminous PPT Template July 2017" id="{1806C2A6-92DC-441D-9A35-B64D61915EF8}" vid="{F16F3D47-D298-4510-9C0C-E146294E6C3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A9F05D9B553349878D4C1217F52B0D" ma:contentTypeVersion="8" ma:contentTypeDescription="Create a new document." ma:contentTypeScope="" ma:versionID="3417a1c83b60b1227499f3c7dbe1e71e">
  <xsd:schema xmlns:xsd="http://www.w3.org/2001/XMLSchema" xmlns:xs="http://www.w3.org/2001/XMLSchema" xmlns:p="http://schemas.microsoft.com/office/2006/metadata/properties" xmlns:ns2="d11a5b08-3f9c-40aa-8989-1a2fbce24207" xmlns:ns3="6d19d7d0-f5c6-4609-bb3b-6a5c69126ccf" targetNamespace="http://schemas.microsoft.com/office/2006/metadata/properties" ma:root="true" ma:fieldsID="48945f3811b2b58b67bc1a9214d8161b" ns2:_="" ns3:_="">
    <xsd:import namespace="d11a5b08-3f9c-40aa-8989-1a2fbce24207"/>
    <xsd:import namespace="6d19d7d0-f5c6-4609-bb3b-6a5c69126c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a5b08-3f9c-40aa-8989-1a2fbce242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19d7d0-f5c6-4609-bb3b-6a5c69126cc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785F8F-3898-474C-ACD3-4B4D041FF08C}">
  <ds:schemaRefs>
    <ds:schemaRef ds:uri="1452406c-c837-4df0-a646-f25d092072f4"/>
    <ds:schemaRef ds:uri="73a69ad1-ec9e-4667-b626-b0baffd3f7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BFC43B6-0901-431E-BD3D-7DDB6137F06F}"/>
</file>

<file path=customXml/itemProps3.xml><?xml version="1.0" encoding="utf-8"?>
<ds:datastoreItem xmlns:ds="http://schemas.openxmlformats.org/officeDocument/2006/customXml" ds:itemID="{ACBA8642-5470-4394-B093-5129DAF203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Avanade Luminous PPT Template July 2017</Template>
  <TotalTime>0</TotalTime>
  <Words>401</Words>
  <Application>Microsoft Office PowerPoint</Application>
  <PresentationFormat>Widescreen</PresentationFormat>
  <Paragraphs>109</Paragraphs>
  <Slides>3</Slides>
  <Notes>3</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Avanade Glow CV</vt:lpstr>
      <vt:lpstr>Title Slides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Marketing; template</cp:keywords>
  <dc:description/>
  <cp:lastModifiedBy/>
  <cp:revision>5</cp:revision>
  <dcterms:created xsi:type="dcterms:W3CDTF">2017-10-09T12:57:56Z</dcterms:created>
  <dcterms:modified xsi:type="dcterms:W3CDTF">2021-06-30T23:26:20Z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0x0101008DA9F05D9B553349878D4C1217F52B0D</vt:lpwstr>
  </property>
  <property fmtid="{D5CDD505-2E9C-101B-9397-08002B2CF9AE}" pid="3" name="TaxKeyword">
    <vt:lpwstr>3952;#Marketing|a8db7f1f-4e10-4541-bdd0-a3869d2e889d;#1248;#template|13534e7b-c5b9-41af-80a6-052a997c4030</vt:lpwstr>
  </property>
  <property fmtid="{D5CDD505-2E9C-101B-9397-08002B2CF9AE}" pid="4" name="K_A_Industry">
    <vt:lpwstr/>
  </property>
  <property fmtid="{D5CDD505-2E9C-101B-9397-08002B2CF9AE}" pid="5" name="K_A_DocumentAcceptableUse">
    <vt:lpwstr>5463;#No Restrictions|28bfd3f8-777c-479a-9570-fd6993dcebc7</vt:lpwstr>
  </property>
  <property fmtid="{D5CDD505-2E9C-101B-9397-08002B2CF9AE}" pid="6" name="K_A_Operating Group">
    <vt:lpwstr/>
  </property>
  <property fmtid="{D5CDD505-2E9C-101B-9397-08002B2CF9AE}" pid="7" name="K_A_Talent Community">
    <vt:lpwstr>5591;#Marketing|7c03d3a9-99ae-455b-8aec-66df06c319eb</vt:lpwstr>
  </property>
  <property fmtid="{D5CDD505-2E9C-101B-9397-08002B2CF9AE}" pid="8" name="K_A_Offering">
    <vt:lpwstr/>
  </property>
  <property fmtid="{D5CDD505-2E9C-101B-9397-08002B2CF9AE}" pid="9" name="K_A_Market_Unit_Portfolio">
    <vt:lpwstr>3190;#N/A- Not Applicable|0e36607a-4796-4f4e-bde1-652abdf19e5c</vt:lpwstr>
  </property>
  <property fmtid="{D5CDD505-2E9C-101B-9397-08002B2CF9AE}" pid="10" name="K_A_Asset Type">
    <vt:lpwstr/>
  </property>
  <property fmtid="{D5CDD505-2E9C-101B-9397-08002B2CF9AE}" pid="11" name="K_A_Market Unit">
    <vt:lpwstr/>
  </property>
  <property fmtid="{D5CDD505-2E9C-101B-9397-08002B2CF9AE}" pid="12" name="K_A_Sub_Offerings">
    <vt:lpwstr/>
  </property>
  <property fmtid="{D5CDD505-2E9C-101B-9397-08002B2CF9AE}" pid="13" name="K_A_AMP_BusinessFunction">
    <vt:lpwstr/>
  </property>
  <property fmtid="{D5CDD505-2E9C-101B-9397-08002B2CF9AE}" pid="14" name="bb61b19362a04c4dabb125d63e0bde14">
    <vt:lpwstr/>
  </property>
  <property fmtid="{D5CDD505-2E9C-101B-9397-08002B2CF9AE}" pid="15" name="i1b72d3e0121427caf4dcfceb8b8a873">
    <vt:lpwstr/>
  </property>
  <property fmtid="{D5CDD505-2E9C-101B-9397-08002B2CF9AE}" pid="16" name="_docset_NoMedatataSyncRequired">
    <vt:lpwstr>False</vt:lpwstr>
  </property>
</Properties>
</file>