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8"/>
  </p:notesMasterIdLst>
  <p:sldIdLst>
    <p:sldId id="282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26A2D-51D0-45A9-8EC2-370C1B93D119}" v="2" dt="2020-06-29T12:37:02.083"/>
    <p1510:client id="{581C9B1C-0CB5-41CD-8568-E05DF9F7DD0F}" v="5" dt="2020-06-26T12:57:52.530"/>
    <p1510:client id="{606D7903-35CE-4E48-A007-8C3DE7487A09}" v="44" dt="2020-06-26T13:00:38.103"/>
    <p1510:client id="{67879226-99FA-4563-9074-FCD140CE91BC}" v="27" dt="2020-02-28T11:12:30.793"/>
    <p1510:client id="{71073CBE-3521-492D-A81A-8B25DAB98AE4}" v="784" dt="2020-06-26T14:39:22.489"/>
    <p1510:client id="{849A887F-981E-4FE0-ACFE-0B7575217BE2}" v="1" dt="2020-02-28T11:18:48.401"/>
    <p1510:client id="{AFD5FAA2-B7DE-44BF-B498-3CE42AA10806}" v="1" dt="2020-06-17T10:27:5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19" autoAdjust="0"/>
    <p:restoredTop sz="93257" autoAdjust="0"/>
  </p:normalViewPr>
  <p:slideViewPr>
    <p:cSldViewPr snapToGrid="0">
      <p:cViewPr>
        <p:scale>
          <a:sx n="110" d="100"/>
          <a:sy n="110" d="100"/>
        </p:scale>
        <p:origin x="-1552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Poker planning (agile) </a:t>
            </a:r>
            <a:r>
              <a:rPr lang="en-US" err="1">
                <a:cs typeface="Calibri"/>
              </a:rPr>
              <a:t>etc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android </a:t>
            </a:r>
            <a:r>
              <a:rPr lang="en-US" err="1">
                <a:cs typeface="Calibri"/>
              </a:rPr>
              <a:t>ios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xamarin</a:t>
            </a:r>
            <a:r>
              <a:rPr lang="en-US">
                <a:cs typeface="Calibri"/>
              </a:rPr>
              <a:t> forms – modular app, </a:t>
            </a:r>
            <a:r>
              <a:rPr lang="en-US" err="1">
                <a:cs typeface="Calibri"/>
              </a:rPr>
              <a:t>customisable</a:t>
            </a:r>
            <a:r>
              <a:rPr lang="en-US">
                <a:cs typeface="Calibri"/>
              </a:rPr>
              <a:t>, theming, retail, push notif</a:t>
            </a:r>
          </a:p>
          <a:p>
            <a:r>
              <a:rPr lang="en-US">
                <a:cs typeface="Calibri"/>
              </a:rPr>
              <a:t>Jmeter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Jean-Guy Zamudio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204291" y="3953964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Experience in IBM/AS400 development environment </a:t>
            </a:r>
            <a:r>
              <a:rPr lang="en-GB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Lansa</a:t>
            </a: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 7 Years</a:t>
            </a:r>
            <a:endParaRPr lang="en-US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Experience in DMS Autoline (ERP)  for 5 years</a:t>
            </a:r>
            <a:endParaRPr lang="en-US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marR="0" lvl="0" indent="-34290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Joined Accenture in April 2015 and currently working as Software Engineer Senior Analyst</a:t>
            </a:r>
            <a:endParaRPr lang="en-US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am very versatile in the roles I can take up having had an experience in acting as a developer, support and Trainer.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292100" indent="-17145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prstClr val="black"/>
                </a:solidFill>
              </a:rPr>
              <a:t>CRM Module</a:t>
            </a:r>
          </a:p>
          <a:p>
            <a:pPr marL="292100" indent="-17145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prstClr val="black"/>
                </a:solidFill>
              </a:rPr>
              <a:t>Finance Module (Sales Ledger, Purchase Ledger and Nominal ledger)</a:t>
            </a:r>
          </a:p>
          <a:p>
            <a:pPr marL="292100" indent="-17145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prstClr val="black"/>
                </a:solidFill>
              </a:rPr>
              <a:t>Sales and After Sales Modules (i.e.: vehicle Sales, Stock Management…)</a:t>
            </a:r>
          </a:p>
          <a:p>
            <a:pPr marL="292100" indent="-17145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prstClr val="black"/>
                </a:solidFill>
              </a:rPr>
              <a:t>Tires Tests</a:t>
            </a:r>
            <a:endParaRPr lang="en-US" sz="1100" dirty="0">
              <a:solidFill>
                <a:prstClr val="black"/>
              </a:solidFill>
              <a:cs typeface="Segoe UI Light" panose="020B0502040204020203" pitchFamily="34" charset="0"/>
            </a:endParaRPr>
          </a:p>
          <a:p>
            <a:pPr marL="292100" indent="-17145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cs typeface="Segoe UI Light" panose="020B0502040204020203" pitchFamily="34" charset="0"/>
              </a:rPr>
              <a:t>Insurance</a:t>
            </a:r>
          </a:p>
          <a:p>
            <a:pPr marL="292100" indent="-171450" eaLnBrk="0" fontAlgn="base" hangingPunct="0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Arial" panose="020B0604020202020204" pitchFamily="34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222250" indent="-17145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en-US" sz="1100" dirty="0">
                <a:cs typeface="Segoe UI Light" panose="020B0502040204020203" pitchFamily="34" charset="0"/>
              </a:rPr>
              <a:t>Automotive industry</a:t>
            </a:r>
            <a:endParaRPr lang="fr-FR" altLang="en-US" sz="1100" dirty="0">
              <a:cs typeface="Segoe UI Light" panose="020B0502040204020203" pitchFamily="34" charset="0"/>
            </a:endParaRPr>
          </a:p>
          <a:p>
            <a:pPr marL="222250" indent="-17145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en-US" sz="1100" dirty="0">
                <a:cs typeface="Segoe UI Light" panose="020B0502040204020203" pitchFamily="34" charset="0"/>
              </a:rPr>
              <a:t>Banking sector</a:t>
            </a:r>
          </a:p>
          <a:p>
            <a:pPr marL="222250" indent="-17145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altLang="en-US" sz="1100" dirty="0">
                <a:cs typeface="Segoe UI Light" panose="020B0502040204020203" pitchFamily="34" charset="0"/>
              </a:rPr>
              <a:t>Pneumatic sector</a:t>
            </a:r>
          </a:p>
          <a:p>
            <a:pPr marL="222250" indent="-17145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altLang="en-US" sz="1100" dirty="0" err="1">
                <a:cs typeface="Segoe UI Light" panose="020B0502040204020203" pitchFamily="34" charset="0"/>
              </a:rPr>
              <a:t>Industrial</a:t>
            </a:r>
            <a:r>
              <a:rPr lang="fr-FR" altLang="en-US" sz="1100" dirty="0">
                <a:cs typeface="Segoe UI Light" panose="020B0502040204020203" pitchFamily="34" charset="0"/>
              </a:rPr>
              <a:t> </a:t>
            </a:r>
            <a:r>
              <a:rPr lang="fr-FR" altLang="en-US" sz="1100" dirty="0" err="1">
                <a:cs typeface="Segoe UI Light" panose="020B0502040204020203" pitchFamily="34" charset="0"/>
              </a:rPr>
              <a:t>Gases</a:t>
            </a:r>
            <a:endParaRPr lang="fr-FR" alt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48475" y="3953964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26188" y="771214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3099940" y="1139017"/>
            <a:ext cx="4930084" cy="2092940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fr-FR" sz="1300" b="1" dirty="0">
                <a:cs typeface="Segoe UI Light"/>
              </a:rPr>
              <a:t>Application </a:t>
            </a:r>
            <a:r>
              <a:rPr lang="fr-FR" sz="1300" b="1" dirty="0" err="1">
                <a:cs typeface="Segoe UI Light"/>
              </a:rPr>
              <a:t>Development</a:t>
            </a:r>
            <a:r>
              <a:rPr lang="fr-FR" sz="1300" b="1" dirty="0">
                <a:cs typeface="Segoe UI Light"/>
              </a:rPr>
              <a:t> </a:t>
            </a:r>
            <a:r>
              <a:rPr lang="fr-FR" sz="1300" b="1" dirty="0" err="1">
                <a:cs typeface="Segoe UI Light"/>
              </a:rPr>
              <a:t>Specialist</a:t>
            </a:r>
            <a:r>
              <a:rPr lang="fr-FR" sz="1300" b="1" dirty="0">
                <a:cs typeface="Segoe UI Light"/>
              </a:rPr>
              <a:t>/Team Leader</a:t>
            </a:r>
            <a:endParaRPr lang="en-US" altLang="en-US" sz="13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i="1" dirty="0">
                <a:cs typeface="Segoe UI Light"/>
              </a:rPr>
              <a:t>(at Accenture/Avanade Mar 2015 – To Date)</a:t>
            </a:r>
          </a:p>
          <a:p>
            <a:pPr marL="171450" lvl="0" indent="-1714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/>
              </a:rPr>
              <a:t>Team Leader Talend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/>
              </a:rPr>
              <a:t>Azure Data Engineer Lead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100" dirty="0">
                <a:cs typeface="Segoe UI Light"/>
              </a:rPr>
              <a:t>Lead Support on TTP / TTR and BRQ applications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100" dirty="0">
                <a:cs typeface="Segoe UI Light"/>
              </a:rPr>
              <a:t> </a:t>
            </a:r>
            <a:r>
              <a:rPr lang="en-US" sz="1100" dirty="0"/>
              <a:t>Manage Harry (Software)  on Mainframe(Development and RUN)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altLang="fr-FR" sz="1100" dirty="0">
              <a:cs typeface="Segoe UI Light"/>
            </a:endParaRP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67614" y="610343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altLang="en-US" sz="1050" b="1" dirty="0">
                <a:solidFill>
                  <a:schemeClr val="bg1"/>
                </a:solidFill>
                <a:latin typeface="Segoe UI Light"/>
                <a:cs typeface="Segoe UI Light"/>
              </a:rPr>
              <a:t>Senior Analyst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588" y="631021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324" y="61034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619550" y="2711721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285" y="2609195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712" y="2964278"/>
            <a:ext cx="3610337" cy="270415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GB" sz="1100" b="1" dirty="0">
                <a:cs typeface="Segoe UI Light"/>
              </a:rPr>
              <a:t>INSTITUT FRANCAIS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100" dirty="0">
                <a:cs typeface="Segoe UI Light"/>
              </a:rPr>
              <a:t>Attestation pour </a:t>
            </a:r>
            <a:r>
              <a:rPr lang="en-GB" sz="1100" dirty="0" err="1">
                <a:cs typeface="Segoe UI Light"/>
              </a:rPr>
              <a:t>une</a:t>
            </a:r>
            <a:r>
              <a:rPr lang="en-GB" sz="1100" dirty="0">
                <a:cs typeface="Segoe UI Light"/>
              </a:rPr>
              <a:t> </a:t>
            </a:r>
            <a:r>
              <a:rPr lang="en-GB" sz="1100" dirty="0" err="1">
                <a:cs typeface="Segoe UI Light"/>
              </a:rPr>
              <a:t>meilleur</a:t>
            </a:r>
            <a:r>
              <a:rPr lang="en-GB" sz="1100" dirty="0">
                <a:cs typeface="Segoe UI Light"/>
              </a:rPr>
              <a:t> communication: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100" dirty="0">
                <a:cs typeface="Segoe UI Light"/>
              </a:rPr>
              <a:t>Gestion </a:t>
            </a:r>
            <a:r>
              <a:rPr lang="en-GB" sz="1100" dirty="0" err="1">
                <a:cs typeface="Segoe UI Light"/>
              </a:rPr>
              <a:t>efficace</a:t>
            </a:r>
            <a:r>
              <a:rPr lang="en-GB" sz="1100" dirty="0">
                <a:cs typeface="Segoe UI Light"/>
              </a:rPr>
              <a:t> des </a:t>
            </a:r>
            <a:r>
              <a:rPr lang="en-GB" sz="1100" dirty="0" err="1">
                <a:cs typeface="Segoe UI Light"/>
              </a:rPr>
              <a:t>enjeux</a:t>
            </a:r>
            <a:r>
              <a:rPr lang="en-GB" sz="1100" dirty="0">
                <a:cs typeface="Segoe UI Light"/>
              </a:rPr>
              <a:t> et des codes</a:t>
            </a:r>
            <a:endParaRPr lang="en-GB" sz="13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100" b="1" dirty="0">
                <a:cs typeface="Segoe UI Light"/>
              </a:rPr>
              <a:t>ITIL Certified</a:t>
            </a:r>
            <a:endParaRPr lang="en-US" sz="1100" b="1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fr-FR" sz="1100" dirty="0" err="1">
                <a:cs typeface="Segoe UI Light"/>
              </a:rPr>
              <a:t>Axelos</a:t>
            </a:r>
            <a:r>
              <a:rPr lang="fr-FR" sz="1100" dirty="0">
                <a:cs typeface="Segoe UI Light"/>
              </a:rPr>
              <a:t>, 2019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100" b="1" dirty="0">
                <a:cs typeface="Segoe UI Light"/>
              </a:rPr>
              <a:t>Image </a:t>
            </a:r>
            <a:r>
              <a:rPr lang="en-US" sz="1100" b="1" dirty="0" err="1">
                <a:cs typeface="Segoe UI Light"/>
              </a:rPr>
              <a:t>professionelle</a:t>
            </a:r>
            <a:endParaRPr lang="en-US" sz="1100" b="1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100" dirty="0">
                <a:cs typeface="Segoe UI Light"/>
              </a:rPr>
              <a:t> </a:t>
            </a:r>
            <a:r>
              <a:rPr lang="en-US" sz="1100" dirty="0" err="1">
                <a:cs typeface="Segoe UI Light"/>
              </a:rPr>
              <a:t>Centosis</a:t>
            </a:r>
            <a:r>
              <a:rPr lang="en-US" sz="1100" dirty="0">
                <a:cs typeface="Segoe UI Light"/>
              </a:rPr>
              <a:t>, 2009</a:t>
            </a:r>
            <a:endParaRPr lang="en-GB" sz="11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fr-FR" sz="1100" b="1" dirty="0">
                <a:cs typeface="Segoe UI Light"/>
              </a:rPr>
              <a:t>Certification </a:t>
            </a:r>
            <a:r>
              <a:rPr lang="fr-FR" sz="1100" b="1" dirty="0" err="1">
                <a:cs typeface="Segoe UI Light"/>
              </a:rPr>
              <a:t>Lansa</a:t>
            </a:r>
            <a:r>
              <a:rPr lang="fr-FR" sz="1100" b="1" dirty="0">
                <a:cs typeface="Segoe UI Light"/>
              </a:rPr>
              <a:t> pour Windows 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fr-FR" sz="1100" dirty="0">
                <a:cs typeface="Segoe UI Light"/>
              </a:rPr>
              <a:t>TCM </a:t>
            </a:r>
            <a:r>
              <a:rPr lang="fr-FR" sz="1100" dirty="0" err="1">
                <a:cs typeface="Segoe UI Light"/>
              </a:rPr>
              <a:t>Technology</a:t>
            </a:r>
            <a:r>
              <a:rPr lang="fr-FR" sz="1100" dirty="0">
                <a:cs typeface="Segoe UI Light"/>
              </a:rPr>
              <a:t>, </a:t>
            </a:r>
            <a:r>
              <a:rPr lang="fr-FR" sz="1100" dirty="0" err="1">
                <a:cs typeface="Segoe UI Light"/>
              </a:rPr>
              <a:t>Corporate</a:t>
            </a:r>
            <a:r>
              <a:rPr lang="fr-FR" sz="1100" dirty="0">
                <a:cs typeface="Segoe UI Light"/>
              </a:rPr>
              <a:t>, Management, 2004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100" b="1" dirty="0">
                <a:cs typeface="Segoe UI Light"/>
              </a:rPr>
              <a:t>Brevet de </a:t>
            </a:r>
            <a:r>
              <a:rPr lang="en-GB" sz="1100" b="1" dirty="0" err="1">
                <a:cs typeface="Segoe UI Light"/>
              </a:rPr>
              <a:t>Technicien</a:t>
            </a:r>
            <a:r>
              <a:rPr lang="en-GB" sz="1100" b="1" dirty="0">
                <a:cs typeface="Segoe UI Light"/>
              </a:rPr>
              <a:t> </a:t>
            </a:r>
            <a:r>
              <a:rPr lang="en-GB" sz="1100" b="1" dirty="0" err="1">
                <a:cs typeface="Segoe UI Light"/>
              </a:rPr>
              <a:t>Supérieur</a:t>
            </a:r>
            <a:r>
              <a:rPr lang="en-GB" sz="1100" b="1" dirty="0">
                <a:cs typeface="Segoe UI Light"/>
              </a:rPr>
              <a:t> </a:t>
            </a:r>
            <a:r>
              <a:rPr lang="en-GB" sz="1100" b="1" dirty="0" err="1">
                <a:cs typeface="Segoe UI Light"/>
              </a:rPr>
              <a:t>en</a:t>
            </a:r>
            <a:r>
              <a:rPr lang="en-GB" sz="1100" b="1" dirty="0">
                <a:cs typeface="Segoe UI Light"/>
              </a:rPr>
              <a:t> Informatique 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100" b="1" dirty="0">
                <a:cs typeface="Segoe UI Light"/>
              </a:rPr>
              <a:t>et Gestion, option </a:t>
            </a:r>
            <a:r>
              <a:rPr lang="en-GB" sz="1100" b="1" dirty="0" err="1">
                <a:cs typeface="Segoe UI Light"/>
              </a:rPr>
              <a:t>développeur</a:t>
            </a:r>
            <a:r>
              <a:rPr lang="en-GB" sz="1100" b="1" dirty="0">
                <a:cs typeface="Segoe UI Light"/>
              </a:rPr>
              <a:t> </a:t>
            </a:r>
            <a:r>
              <a:rPr lang="en-GB" sz="1100" b="1" dirty="0" err="1">
                <a:cs typeface="Segoe UI Light"/>
              </a:rPr>
              <a:t>d'applications</a:t>
            </a:r>
            <a:endParaRPr lang="en-US" sz="1100" b="1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 err="1">
                <a:cs typeface="Segoe UI Light"/>
              </a:rPr>
              <a:t>Chambre</a:t>
            </a:r>
            <a:r>
              <a:rPr lang="en-US" sz="1000" dirty="0">
                <a:cs typeface="Segoe UI Light"/>
              </a:rPr>
              <a:t> de Commerce et de </a:t>
            </a:r>
            <a:r>
              <a:rPr lang="en-US" sz="1000" dirty="0" err="1">
                <a:cs typeface="Segoe UI Light"/>
              </a:rPr>
              <a:t>l’Industrie</a:t>
            </a:r>
            <a:r>
              <a:rPr lang="en-US" sz="1000" dirty="0">
                <a:cs typeface="Segoe UI Light"/>
              </a:rPr>
              <a:t> de Maurice, 2002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000" dirty="0">
              <a:cs typeface="Segoe UI Light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8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altLang="en-US" sz="1100" dirty="0">
                <a:solidFill>
                  <a:prstClr val="black"/>
                </a:solidFill>
              </a:rPr>
              <a:t> BI – ETL and ELT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 PLM Enovia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 </a:t>
            </a:r>
            <a:r>
              <a:rPr lang="en-GB" sz="1100" dirty="0" err="1">
                <a:cs typeface="Segoe UI Light" panose="020B0502040204020203" pitchFamily="34" charset="0"/>
              </a:rPr>
              <a:t>Xnet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 IBM AS400 (3270 and   </a:t>
            </a:r>
            <a:r>
              <a:rPr lang="en-GB" sz="1100" dirty="0" err="1">
                <a:cs typeface="Segoe UI Light" panose="020B0502040204020203" pitchFamily="34" charset="0"/>
              </a:rPr>
              <a:t>Lansa</a:t>
            </a:r>
            <a:r>
              <a:rPr lang="en-GB" sz="1100" dirty="0">
                <a:cs typeface="Segoe UI Light" panose="020B0502040204020203" pitchFamily="34" charset="0"/>
              </a:rPr>
              <a:t>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altLang="en-US" sz="1100" dirty="0">
                <a:solidFill>
                  <a:prstClr val="black"/>
                </a:solidFill>
              </a:rPr>
              <a:t> 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altLang="en-US" sz="1100" dirty="0">
                <a:solidFill>
                  <a:prstClr val="black"/>
                </a:solidFill>
              </a:rPr>
              <a:t> Reporting tools Autoline  on DMS  (query and ad-hoc)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9636" y="2956577"/>
            <a:ext cx="2035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Software Engineer </a:t>
            </a:r>
            <a:br>
              <a:rPr lang="en-US" alt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</a:br>
            <a:endParaRPr lang="en-US" altLang="en-US" sz="1400" b="1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30" y="4383413"/>
            <a:ext cx="688782" cy="688782"/>
          </a:xfrm>
          <a:prstGeom prst="rect">
            <a:avLst/>
          </a:prstGeom>
        </p:spPr>
      </p:pic>
      <p:pic>
        <p:nvPicPr>
          <p:cNvPr id="9" name="Picture Placeholder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E1645662-09C0-4CA0-971D-EB56DBDFE7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2500" r="12500"/>
          <a:stretch>
            <a:fillRect/>
          </a:stretch>
        </p:blipFill>
        <p:spPr>
          <a:xfrm rot="5400000">
            <a:off x="360363" y="1033463"/>
            <a:ext cx="1619250" cy="1619250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C110B6A-0FC3-453B-9086-5165C3D2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  <a:endParaRPr lang="en-US" sz="900" b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D58F84D-6D8E-D74B-9B19-41C61108AE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858187"/>
            <a:ext cx="1991343" cy="364944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/>
          <a:lstStyle/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 project in distributed agile mode 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Teams in Mauritius and France</a:t>
            </a:r>
          </a:p>
          <a:p>
            <a:pPr>
              <a:buClr>
                <a:srgbClr val="339933"/>
              </a:buClr>
              <a:defRPr/>
            </a:pPr>
            <a:endParaRPr lang="en-US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 Bi Solutions to provide from raw to refined data  implemented from migration.</a:t>
            </a:r>
            <a:endParaRPr lang="en-GB" sz="110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5769589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Leading my Off-Shore development team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Synchronize the different requests of the offshore team responding to both the client's and the team's needs through Agile. For example, by using Poker Planning for providing estimate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Using the tools on Talend Studio and Talend Administrator </a:t>
            </a:r>
            <a:r>
              <a:rPr lang="en-US" sz="1100" dirty="0" err="1"/>
              <a:t>Centor</a:t>
            </a:r>
            <a:r>
              <a:rPr lang="en-US" sz="1100" dirty="0"/>
              <a:t> Git, to: (1) Provide a solution through Talend Integration Data, (2) Manage development, for doing development and peer reviewing and collaborating (3) Creating artifacts, developing  and using job scheduling.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Using the tools on Azure including Azure </a:t>
            </a:r>
            <a:r>
              <a:rPr lang="en-US" sz="1100" dirty="0" err="1"/>
              <a:t>devops</a:t>
            </a:r>
            <a:r>
              <a:rPr lang="en-US" sz="1100" dirty="0"/>
              <a:t>, Git, Azure Data </a:t>
            </a:r>
            <a:r>
              <a:rPr lang="en-US" sz="1100" dirty="0" err="1"/>
              <a:t>Factoy</a:t>
            </a:r>
            <a:r>
              <a:rPr lang="en-US" sz="1100" dirty="0"/>
              <a:t> to: (1) Breakdown User Stories into tasks and plan sprints, (2) Manage development, for doing development and peer reviewing and collaborating (3) Creating artifacts, developing  and using pipelines.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Regular demos to the business (End of Sprint) for the features implemented.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Currently working with the team to put in place ELT Solutions in Azure to provide Cube, which will be used by the Customer through Power BI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Coach new joiners and help them integrate the team through pair programming and providing support on technical issues.</a:t>
            </a:r>
            <a:endParaRPr lang="en-US" dirty="0">
              <a:cs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Back End Developer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5310232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Talend Studio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Talend Administrator </a:t>
            </a:r>
            <a:r>
              <a:rPr lang="en-GB" sz="1100" dirty="0" err="1">
                <a:cs typeface="Segoe UI Light" panose="020B0502040204020203" pitchFamily="34" charset="0"/>
              </a:rPr>
              <a:t>Center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Git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altLang="en-US" sz="1100" dirty="0">
                <a:solidFill>
                  <a:prstClr val="black"/>
                </a:solidFill>
              </a:rPr>
              <a:t> BI – ETL and ELT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 PLM Enovia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 </a:t>
            </a:r>
            <a:r>
              <a:rPr lang="en-GB" sz="1100" dirty="0" err="1">
                <a:cs typeface="Segoe UI Light" panose="020B0502040204020203" pitchFamily="34" charset="0"/>
              </a:rPr>
              <a:t>Xnet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 IBM AS400 (3270 and   </a:t>
            </a:r>
            <a:r>
              <a:rPr lang="en-GB" sz="1100" dirty="0" err="1">
                <a:cs typeface="Segoe UI Light" panose="020B0502040204020203" pitchFamily="34" charset="0"/>
              </a:rPr>
              <a:t>Lansa</a:t>
            </a:r>
            <a:r>
              <a:rPr lang="en-GB" sz="1100" dirty="0">
                <a:cs typeface="Segoe UI Light" panose="020B0502040204020203" pitchFamily="34" charset="0"/>
              </a:rPr>
              <a:t>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altLang="en-US" sz="1100" dirty="0">
                <a:solidFill>
                  <a:prstClr val="black"/>
                </a:solidFill>
              </a:rPr>
              <a:t> SQL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altLang="en-US" sz="1100" dirty="0">
                <a:solidFill>
                  <a:prstClr val="black"/>
                </a:solidFill>
              </a:rPr>
              <a:t> Reporting tools Autoline  on DMS  (query and ad-hoc)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785F8F-3898-474C-ACD3-4B4D041FF08C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f1105fb8-315b-4842-8983-4a6ce9fba667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B603125-5B95-420E-956A-B2E9104FB8DF}"/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579</Words>
  <Application>Microsoft Office PowerPoint</Application>
  <PresentationFormat>Widescreen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Arial,Sans-Serif</vt:lpstr>
      <vt:lpstr>Calibri</vt:lpstr>
      <vt:lpstr>Segoe UI</vt:lpstr>
      <vt:lpstr>Segoe UI Light</vt:lpstr>
      <vt:lpstr>Wingdings</vt:lpstr>
      <vt:lpstr>Avanade Glow CV</vt:lpstr>
      <vt:lpstr>Title Slides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1</cp:revision>
  <dcterms:created xsi:type="dcterms:W3CDTF">2017-10-09T12:57:56Z</dcterms:created>
  <dcterms:modified xsi:type="dcterms:W3CDTF">2021-04-01T04:44:25Z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