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76" r:id="rId4"/>
    <p:sldMasterId id="2147483887" r:id="rId5"/>
  </p:sldMasterIdLst>
  <p:notesMasterIdLst>
    <p:notesMasterId r:id="rId8"/>
  </p:notesMasterIdLst>
  <p:sldIdLst>
    <p:sldId id="282" r:id="rId6"/>
    <p:sldId id="28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028A3-FEB7-46F8-A283-B2266A27641C}" v="40" dt="2021-04-07T11:31:19.714"/>
    <p1510:client id="{0CE737C6-6923-46CF-9519-C39B532636A6}" v="12" dt="2021-04-08T06:06:25.663"/>
    <p1510:client id="{E3096FD9-E05F-43F1-AACD-8075F37F2549}" v="17" dt="2021-04-07T16:46:4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0A7C2BC1-EDD5-4E84-89FD-45C4F10E0740}" type="slidenum">
              <a:rPr lang="de-DE" smtClean="0">
                <a:solidFill>
                  <a:srgbClr val="000000"/>
                </a:solidFill>
              </a:rPr>
              <a:pPr/>
              <a:t>1</a:t>
            </a:fld>
            <a:endParaRPr lang="de-DE">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5166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Poker planning (agile) </a:t>
            </a:r>
            <a:r>
              <a:rPr lang="en-US" dirty="0" err="1">
                <a:cs typeface="Calibri"/>
              </a:rPr>
              <a:t>etc</a:t>
            </a:r>
            <a:br>
              <a:rPr lang="en-US" dirty="0">
                <a:cs typeface="+mn-lt"/>
              </a:rPr>
            </a:br>
            <a:r>
              <a:rPr lang="en-US" dirty="0">
                <a:cs typeface="Calibri"/>
              </a:rPr>
              <a:t>android </a:t>
            </a:r>
            <a:r>
              <a:rPr lang="en-US" dirty="0" err="1">
                <a:cs typeface="Calibri"/>
              </a:rPr>
              <a:t>ios</a:t>
            </a:r>
            <a:r>
              <a:rPr lang="en-US" dirty="0">
                <a:cs typeface="Calibri"/>
              </a:rPr>
              <a:t> </a:t>
            </a:r>
            <a:r>
              <a:rPr lang="en-US" dirty="0" err="1">
                <a:cs typeface="Calibri"/>
              </a:rPr>
              <a:t>xamarin</a:t>
            </a:r>
            <a:r>
              <a:rPr lang="en-US" dirty="0">
                <a:cs typeface="Calibri"/>
              </a:rPr>
              <a:t> forms – modular app, </a:t>
            </a:r>
            <a:r>
              <a:rPr lang="en-US" dirty="0" err="1">
                <a:cs typeface="Calibri"/>
              </a:rPr>
              <a:t>customisable</a:t>
            </a:r>
            <a:r>
              <a:rPr lang="en-US" dirty="0">
                <a:cs typeface="Calibri"/>
              </a:rPr>
              <a:t>, theming, retail, push </a:t>
            </a:r>
            <a:r>
              <a:rPr lang="en-US" dirty="0" err="1">
                <a:cs typeface="Calibri"/>
              </a:rPr>
              <a:t>notif</a:t>
            </a:r>
            <a:endParaRPr lang="en-US" dirty="0">
              <a:cs typeface="Calibri"/>
            </a:endParaRPr>
          </a:p>
          <a:p>
            <a:r>
              <a:rPr lang="en-US" dirty="0" err="1">
                <a:cs typeface="Calibri"/>
              </a:rPr>
              <a:t>Jmeter</a:t>
            </a:r>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934093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avanade.sharepoint.com/sites/policies/Policies2/Data%20Management/1431_DataManagement.pd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sp>
        <p:nvSpPr>
          <p:cNvPr id="5" name="Rectangle 5">
            <a:extLst>
              <a:ext uri="{FF2B5EF4-FFF2-40B4-BE49-F238E27FC236}">
                <a16:creationId xmlns:a16="http://schemas.microsoft.com/office/drawing/2014/main" id="{74B919AE-5A88-1645-9003-1B36BDFB229C}"/>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BCD7377E-9D82-6248-8835-BE701C707990}"/>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3"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1B091AA-C361-1E46-BE66-14AF9EB4CBC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4214843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1C04F7D-A567-AD46-903F-7CB54F490BDD}"/>
              </a:ext>
            </a:extLst>
          </p:cNvPr>
          <p:cNvSpPr>
            <a:spLocks noGrp="1"/>
          </p:cNvSpPr>
          <p:nvPr>
            <p:ph type="pic" sz="quarter" idx="10" hasCustomPrompt="1"/>
          </p:nvPr>
        </p:nvSpPr>
        <p:spPr>
          <a:xfrm>
            <a:off x="360520" y="1033843"/>
            <a:ext cx="1618488" cy="1618488"/>
          </a:xfrm>
          <a:prstGeom prst="ellipse">
            <a:avLst/>
          </a:prstGeom>
        </p:spPr>
        <p:txBody>
          <a:bodyPr anchor="ctr"/>
          <a:lstStyle>
            <a:lvl1pPr marL="0" indent="0" algn="ctr">
              <a:buNone/>
              <a:defRPr sz="1800">
                <a:solidFill>
                  <a:schemeClr val="bg1"/>
                </a:solidFill>
              </a:defRPr>
            </a:lvl1pPr>
          </a:lstStyle>
          <a:p>
            <a:r>
              <a:rPr lang="en-US"/>
              <a:t>Add headshot</a:t>
            </a:r>
          </a:p>
        </p:txBody>
      </p:sp>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9885228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557D9CB-8214-7043-BEA7-F7C1322E2D0E}"/>
              </a:ext>
            </a:extLst>
          </p:cNvPr>
          <p:cNvPicPr>
            <a:picLocks noChangeAspect="1"/>
          </p:cNvPicPr>
          <p:nvPr userDrawn="1"/>
        </p:nvPicPr>
        <p:blipFill>
          <a:blip r:embed="rId3"/>
          <a:stretch>
            <a:fillRect/>
          </a:stretch>
        </p:blipFill>
        <p:spPr>
          <a:xfrm>
            <a:off x="365512" y="5856179"/>
            <a:ext cx="1667578" cy="612000"/>
          </a:xfrm>
          <a:prstGeom prst="rect">
            <a:avLst/>
          </a:prstGeom>
        </p:spPr>
      </p:pic>
      <p:sp>
        <p:nvSpPr>
          <p:cNvPr id="8" name="Rectangle 5">
            <a:extLst>
              <a:ext uri="{FF2B5EF4-FFF2-40B4-BE49-F238E27FC236}">
                <a16:creationId xmlns:a16="http://schemas.microsoft.com/office/drawing/2014/main" id="{B54744E5-8B1B-5C4B-8D0E-796B8CB4512E}"/>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9" name="TextBox 8">
            <a:extLst>
              <a:ext uri="{FF2B5EF4-FFF2-40B4-BE49-F238E27FC236}">
                <a16:creationId xmlns:a16="http://schemas.microsoft.com/office/drawing/2014/main" id="{841C4007-F047-D540-8246-9C54E58DEF09}"/>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0" name="Slide Number Placeholder 5">
            <a:extLst>
              <a:ext uri="{FF2B5EF4-FFF2-40B4-BE49-F238E27FC236}">
                <a16:creationId xmlns:a16="http://schemas.microsoft.com/office/drawing/2014/main" id="{E57A812C-99F3-554A-AA1B-83A491B70E72}"/>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
        <p:nvSpPr>
          <p:cNvPr id="7" name="Picture Placeholder 2">
            <a:extLst>
              <a:ext uri="{FF2B5EF4-FFF2-40B4-BE49-F238E27FC236}">
                <a16:creationId xmlns:a16="http://schemas.microsoft.com/office/drawing/2014/main" id="{92AEFD3B-978E-2448-A715-DE07A931CF77}"/>
              </a:ext>
            </a:extLst>
          </p:cNvPr>
          <p:cNvSpPr>
            <a:spLocks noGrp="1"/>
          </p:cNvSpPr>
          <p:nvPr>
            <p:ph type="pic" sz="quarter" idx="10" hasCustomPrompt="1"/>
          </p:nvPr>
        </p:nvSpPr>
        <p:spPr>
          <a:xfrm>
            <a:off x="3622813" y="866775"/>
            <a:ext cx="2208213" cy="855663"/>
          </a:xfrm>
          <a:prstGeom prst="rect">
            <a:avLst/>
          </a:prstGeom>
        </p:spPr>
        <p:txBody>
          <a:bodyPr/>
          <a:lstStyle>
            <a:lvl1pPr marL="0" indent="0">
              <a:buNone/>
              <a:defRPr sz="1400"/>
            </a:lvl1pPr>
          </a:lstStyle>
          <a:p>
            <a:r>
              <a:rPr lang="en-US"/>
              <a:t>Insert logo</a:t>
            </a:r>
          </a:p>
        </p:txBody>
      </p:sp>
      <p:sp>
        <p:nvSpPr>
          <p:cNvPr id="11" name="Picture Placeholder 2">
            <a:extLst>
              <a:ext uri="{FF2B5EF4-FFF2-40B4-BE49-F238E27FC236}">
                <a16:creationId xmlns:a16="http://schemas.microsoft.com/office/drawing/2014/main" id="{6A9EDC95-402C-8144-A6AD-D6A8DF0CA93C}"/>
              </a:ext>
            </a:extLst>
          </p:cNvPr>
          <p:cNvSpPr>
            <a:spLocks noGrp="1"/>
          </p:cNvSpPr>
          <p:nvPr>
            <p:ph type="pic" sz="quarter" idx="11" hasCustomPrompt="1"/>
          </p:nvPr>
        </p:nvSpPr>
        <p:spPr>
          <a:xfrm>
            <a:off x="3622813" y="2066183"/>
            <a:ext cx="7444990" cy="3789996"/>
          </a:xfrm>
          <a:prstGeom prst="rect">
            <a:avLst/>
          </a:prstGeom>
        </p:spPr>
        <p:txBody>
          <a:bodyPr/>
          <a:lstStyle>
            <a:lvl1pPr marL="0" indent="0">
              <a:buNone/>
              <a:defRPr sz="1400"/>
            </a:lvl1pPr>
          </a:lstStyle>
          <a:p>
            <a:r>
              <a:rPr lang="en-US"/>
              <a:t>Insert project artwork</a:t>
            </a:r>
          </a:p>
        </p:txBody>
      </p:sp>
    </p:spTree>
    <p:extLst>
      <p:ext uri="{BB962C8B-B14F-4D97-AF65-F5344CB8AC3E}">
        <p14:creationId xmlns:p14="http://schemas.microsoft.com/office/powerpoint/2010/main" val="27231855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rti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4873466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l="-27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06488" y="231685"/>
            <a:ext cx="2006327" cy="736321"/>
          </a:xfrm>
          <a:prstGeom prst="rect">
            <a:avLst/>
          </a:prstGeom>
        </p:spPr>
      </p:pic>
      <p:sp>
        <p:nvSpPr>
          <p:cNvPr id="5" name="Rectangle 5">
            <a:extLst>
              <a:ext uri="{FF2B5EF4-FFF2-40B4-BE49-F238E27FC236}">
                <a16:creationId xmlns:a16="http://schemas.microsoft.com/office/drawing/2014/main" id="{B7EB619E-AD43-764F-A625-115144F3F25F}"/>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7CDAD45A-AAAD-3A4C-B1C2-77043F9A08A6}"/>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8111C76-0E28-5549-BD29-5A58C876DB0B}"/>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994078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©2018 Avanade Inc. All Rights Reserved.</a:t>
            </a:r>
          </a:p>
        </p:txBody>
      </p:sp>
    </p:spTree>
    <p:extLst>
      <p:ext uri="{BB962C8B-B14F-4D97-AF65-F5344CB8AC3E}">
        <p14:creationId xmlns:p14="http://schemas.microsoft.com/office/powerpoint/2010/main" val="362815991"/>
      </p:ext>
    </p:extLst>
  </p:cSld>
  <p:clrMap bg1="lt1" tx1="dk1" bg2="lt2" tx2="dk2" accent1="accent1" accent2="accent2" accent3="accent3" accent4="accent4" accent5="accent5" accent6="accent6" hlink="hlink" folHlink="folHlink"/>
  <p:sldLayoutIdLst>
    <p:sldLayoutId id="2147483885" r:id="rId1"/>
    <p:sldLayoutId id="2147483900" r:id="rId2"/>
    <p:sldLayoutId id="2147483898" r:id="rId3"/>
    <p:sldLayoutId id="2147483899" r:id="rId4"/>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6560053"/>
      </p:ext>
    </p:extLst>
  </p:cSld>
  <p:clrMap bg1="lt1" tx1="dk1" bg2="lt2" tx2="dk2" accent1="accent1" accent2="accent2" accent3="accent3" accent4="accent4" accent5="accent5" accent6="accent6" hlink="hlink" folHlink="folHlink"/>
  <p:sldLayoutIdLst>
    <p:sldLayoutId id="2147483896" r:id="rId1"/>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6"/>
          <p:cNvSpPr>
            <a:spLocks noChangeArrowheads="1"/>
          </p:cNvSpPr>
          <p:nvPr/>
        </p:nvSpPr>
        <p:spPr bwMode="gray">
          <a:xfrm>
            <a:off x="251569" y="2649992"/>
            <a:ext cx="2217405" cy="314286"/>
          </a:xfrm>
          <a:prstGeom prst="rect">
            <a:avLst/>
          </a:prstGeom>
          <a:noFill/>
          <a:ln w="9525">
            <a:noFill/>
            <a:miter lim="800000"/>
            <a:headEnd/>
            <a:tailEnd/>
          </a:ln>
        </p:spPr>
        <p:txBody>
          <a:bodyPr wrap="square" lIns="67408" tIns="33703" rIns="67408" bIns="33703">
            <a:spAutoFit/>
          </a:bodyPr>
          <a:lstStyle/>
          <a:p>
            <a:pPr defTabSz="540741"/>
            <a:r>
              <a:rPr lang="en-US" sz="1600" b="1" dirty="0">
                <a:solidFill>
                  <a:schemeClr val="bg1"/>
                </a:solidFill>
                <a:latin typeface="Segoe UI Light" panose="020B0502040204020203" pitchFamily="34" charset="0"/>
                <a:cs typeface="Segoe UI Light" panose="020B0502040204020203" pitchFamily="34" charset="0"/>
              </a:rPr>
              <a:t>Nasif Bhugaloo</a:t>
            </a:r>
          </a:p>
        </p:txBody>
      </p:sp>
      <p:sp>
        <p:nvSpPr>
          <p:cNvPr id="3088" name="Rectangle 11"/>
          <p:cNvSpPr>
            <a:spLocks noChangeArrowheads="1"/>
          </p:cNvSpPr>
          <p:nvPr/>
        </p:nvSpPr>
        <p:spPr bwMode="gray">
          <a:xfrm>
            <a:off x="309909" y="4384386"/>
            <a:ext cx="1976091" cy="2302690"/>
          </a:xfrm>
          <a:prstGeom prst="rect">
            <a:avLst/>
          </a:prstGeom>
          <a:noFill/>
          <a:ln w="3175">
            <a:noFill/>
            <a:miter lim="800000"/>
            <a:headEnd/>
            <a:tailEnd/>
          </a:ln>
        </p:spPr>
        <p:txBody>
          <a:bodyPr lIns="33231" tIns="33231" rIns="33231" bIns="33231" anchor="t"/>
          <a:lstStyle/>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Computer graduate with 2+ years of experience in multiple IT sectors, with various technologies.</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Offensive Security is my area of interest  and I like exploring new innovations .</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8" name="Rectangle 13"/>
          <p:cNvSpPr>
            <a:spLocks noChangeArrowheads="1"/>
          </p:cNvSpPr>
          <p:nvPr/>
        </p:nvSpPr>
        <p:spPr bwMode="auto">
          <a:xfrm>
            <a:off x="7888015" y="1140409"/>
            <a:ext cx="2113349" cy="2421076"/>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Functional</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Coordination</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Agile </a:t>
            </a:r>
          </a:p>
          <a:p>
            <a:pPr>
              <a:lnSpc>
                <a:spcPct val="105000"/>
              </a:lnSpc>
              <a:buClr>
                <a:schemeClr val="bg2">
                  <a:lumMod val="50000"/>
                </a:schemeClr>
              </a:buClr>
            </a:pPr>
            <a:endParaRPr lang="en-US" sz="1100" dirty="0">
              <a:cs typeface="Segoe UI Light" panose="020B0502040204020203" pitchFamily="34" charset="0"/>
            </a:endParaRPr>
          </a:p>
          <a:p>
            <a:pPr marL="195263" indent="-195263">
              <a:spcAft>
                <a:spcPts val="400"/>
              </a:spcAft>
              <a:defRPr/>
            </a:pPr>
            <a:r>
              <a:rPr lang="en-GB" sz="1300" dirty="0">
                <a:cs typeface="Segoe UI Light" panose="020B0502040204020203" pitchFamily="34" charset="0"/>
              </a:rPr>
              <a:t>Industries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Energy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Sales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Telecommunication</a:t>
            </a: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p:txBody>
      </p:sp>
      <p:sp>
        <p:nvSpPr>
          <p:cNvPr id="4" name="Rectangle 3">
            <a:extLst>
              <a:ext uri="{FF2B5EF4-FFF2-40B4-BE49-F238E27FC236}">
                <a16:creationId xmlns:a16="http://schemas.microsoft.com/office/drawing/2014/main" id="{F43EDEBB-6547-43D1-B3FC-43681FA1A4A3}"/>
              </a:ext>
            </a:extLst>
          </p:cNvPr>
          <p:cNvSpPr/>
          <p:nvPr/>
        </p:nvSpPr>
        <p:spPr>
          <a:xfrm>
            <a:off x="250858" y="4031749"/>
            <a:ext cx="2184840" cy="315471"/>
          </a:xfrm>
          <a:prstGeom prst="rect">
            <a:avLst/>
          </a:prstGeom>
        </p:spPr>
        <p:txBody>
          <a:bodyPr wrap="square" anchor="t">
            <a:spAutoFit/>
          </a:bodyPr>
          <a:lstStyle/>
          <a:p>
            <a:pPr marL="179705" indent="-179705">
              <a:defRPr/>
            </a:pPr>
            <a:r>
              <a:rPr lang="en-US" sz="1400" b="1" dirty="0">
                <a:solidFill>
                  <a:schemeClr val="bg1"/>
                </a:solidFill>
                <a:latin typeface="Segoe UI Light"/>
                <a:cs typeface="Segoe UI Light"/>
              </a:rPr>
              <a:t>Professional background</a:t>
            </a:r>
            <a:endParaRPr lang="en-US" dirty="0">
              <a:solidFill>
                <a:schemeClr val="bg1"/>
              </a:solidFill>
              <a:latin typeface="Segoe UI Light"/>
              <a:cs typeface="Segoe UI Light"/>
            </a:endParaRPr>
          </a:p>
        </p:txBody>
      </p:sp>
      <p:sp>
        <p:nvSpPr>
          <p:cNvPr id="27" name="Rectangle 26">
            <a:extLst>
              <a:ext uri="{FF2B5EF4-FFF2-40B4-BE49-F238E27FC236}">
                <a16:creationId xmlns:a16="http://schemas.microsoft.com/office/drawing/2014/main" id="{6B562530-03A0-416E-9871-7D49580F0F4D}"/>
              </a:ext>
            </a:extLst>
          </p:cNvPr>
          <p:cNvSpPr/>
          <p:nvPr/>
        </p:nvSpPr>
        <p:spPr>
          <a:xfrm>
            <a:off x="7805695" y="808223"/>
            <a:ext cx="3299617"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Areas of expertise</a:t>
            </a:r>
          </a:p>
        </p:txBody>
      </p:sp>
      <p:sp>
        <p:nvSpPr>
          <p:cNvPr id="5" name="TextBox 4">
            <a:extLst>
              <a:ext uri="{FF2B5EF4-FFF2-40B4-BE49-F238E27FC236}">
                <a16:creationId xmlns:a16="http://schemas.microsoft.com/office/drawing/2014/main" id="{3803CB19-8C5E-41DF-9450-C8A3DB13C1ED}"/>
              </a:ext>
            </a:extLst>
          </p:cNvPr>
          <p:cNvSpPr txBox="1"/>
          <p:nvPr/>
        </p:nvSpPr>
        <p:spPr>
          <a:xfrm>
            <a:off x="2708723" y="825589"/>
            <a:ext cx="4478154" cy="3343988"/>
          </a:xfrm>
          <a:prstGeom prst="rect">
            <a:avLst/>
          </a:prstGeom>
          <a:noFill/>
        </p:spPr>
        <p:txBody>
          <a:bodyPr wrap="square" bIns="36000" rtlCol="0" anchor="t">
            <a:spAutoFit/>
          </a:bodyPr>
          <a:lstStyle/>
          <a:p>
            <a:pPr lvl="0">
              <a:lnSpc>
                <a:spcPct val="105000"/>
              </a:lnSpc>
              <a:spcBef>
                <a:spcPts val="600"/>
              </a:spcBef>
              <a:buClr>
                <a:srgbClr val="339933"/>
              </a:buClr>
              <a:defRPr/>
            </a:pPr>
            <a:r>
              <a:rPr lang="en-US" sz="1300" b="1" dirty="0">
                <a:solidFill>
                  <a:srgbClr val="595959"/>
                </a:solidFill>
                <a:cs typeface="Segoe UI Light"/>
              </a:rPr>
              <a:t>Web Developer </a:t>
            </a:r>
            <a:r>
              <a:rPr lang="en-US" sz="1100" i="1" dirty="0">
                <a:solidFill>
                  <a:srgbClr val="595959"/>
                </a:solidFill>
                <a:cs typeface="Segoe UI Light"/>
              </a:rPr>
              <a:t>(Jun 2017 – July 2018)</a:t>
            </a:r>
            <a:endParaRPr lang="en-US" sz="1300" b="1" dirty="0">
              <a:solidFill>
                <a:srgbClr val="595959"/>
              </a:solidFill>
              <a:cs typeface="Segoe UI Light"/>
            </a:endParaRPr>
          </a:p>
          <a:p>
            <a:pPr lvl="0">
              <a:lnSpc>
                <a:spcPct val="105000"/>
              </a:lnSpc>
              <a:spcBef>
                <a:spcPts val="600"/>
              </a:spcBef>
              <a:buClr>
                <a:srgbClr val="339933"/>
              </a:buClr>
              <a:defRPr/>
            </a:pPr>
            <a:r>
              <a:rPr lang="en-US" sz="1100" dirty="0">
                <a:solidFill>
                  <a:srgbClr val="595959"/>
                </a:solidFill>
                <a:cs typeface="Segoe UI Light"/>
              </a:rPr>
              <a:t>Developed a web application for a resale company from scratch and also a mobile integration for the web app.</a:t>
            </a:r>
          </a:p>
          <a:p>
            <a:pPr lvl="0">
              <a:lnSpc>
                <a:spcPct val="105000"/>
              </a:lnSpc>
              <a:spcBef>
                <a:spcPts val="600"/>
              </a:spcBef>
              <a:buClr>
                <a:srgbClr val="339933"/>
              </a:buClr>
              <a:defRPr/>
            </a:pPr>
            <a:endParaRPr lang="en-US" sz="1100" dirty="0">
              <a:solidFill>
                <a:srgbClr val="595959"/>
              </a:solidFill>
              <a:cs typeface="Segoe UI Light"/>
            </a:endParaRPr>
          </a:p>
          <a:p>
            <a:pPr lvl="0">
              <a:lnSpc>
                <a:spcPct val="105000"/>
              </a:lnSpc>
              <a:spcBef>
                <a:spcPts val="600"/>
              </a:spcBef>
              <a:buClr>
                <a:srgbClr val="339933"/>
              </a:buClr>
              <a:defRPr/>
            </a:pPr>
            <a:r>
              <a:rPr lang="en-US" sz="1300" b="1" dirty="0">
                <a:solidFill>
                  <a:srgbClr val="595959"/>
                </a:solidFill>
                <a:cs typeface="Segoe UI Light"/>
              </a:rPr>
              <a:t>Associate Software Engineer</a:t>
            </a:r>
            <a:r>
              <a:rPr lang="en-US" sz="1100" i="1" dirty="0">
                <a:solidFill>
                  <a:srgbClr val="595959"/>
                </a:solidFill>
                <a:cs typeface="Segoe UI Light"/>
              </a:rPr>
              <a:t>(July 2018 – Dec 2019)</a:t>
            </a:r>
            <a:endParaRPr lang="en-US" sz="1300" b="1" dirty="0">
              <a:solidFill>
                <a:srgbClr val="595959"/>
              </a:solidFill>
              <a:cs typeface="Segoe UI Light"/>
            </a:endParaRPr>
          </a:p>
          <a:p>
            <a:pPr lvl="0">
              <a:lnSpc>
                <a:spcPct val="105000"/>
              </a:lnSpc>
              <a:spcBef>
                <a:spcPts val="600"/>
              </a:spcBef>
              <a:buClr>
                <a:srgbClr val="339933"/>
              </a:buClr>
              <a:defRPr/>
            </a:pPr>
            <a:r>
              <a:rPr lang="en-US" sz="1100" dirty="0">
                <a:solidFill>
                  <a:srgbClr val="595959"/>
                </a:solidFill>
                <a:cs typeface="Segoe UI Light"/>
              </a:rPr>
              <a:t>Helped in the development of apps in a Start-up company</a:t>
            </a:r>
          </a:p>
          <a:p>
            <a:pPr lvl="0">
              <a:lnSpc>
                <a:spcPct val="105000"/>
              </a:lnSpc>
              <a:spcBef>
                <a:spcPts val="600"/>
              </a:spcBef>
              <a:buClr>
                <a:srgbClr val="339933"/>
              </a:buClr>
              <a:defRPr/>
            </a:pPr>
            <a:endParaRPr lang="en-US" sz="1300" b="1" dirty="0">
              <a:solidFill>
                <a:srgbClr val="595959"/>
              </a:solidFill>
              <a:cs typeface="Segoe UI Light"/>
            </a:endParaRPr>
          </a:p>
          <a:p>
            <a:pPr lvl="0">
              <a:lnSpc>
                <a:spcPct val="105000"/>
              </a:lnSpc>
              <a:spcBef>
                <a:spcPts val="600"/>
              </a:spcBef>
              <a:buClr>
                <a:srgbClr val="339933"/>
              </a:buClr>
              <a:defRPr/>
            </a:pPr>
            <a:r>
              <a:rPr lang="en-US" sz="1300" b="1" dirty="0">
                <a:solidFill>
                  <a:srgbClr val="595959"/>
                </a:solidFill>
                <a:cs typeface="Segoe UI Light"/>
              </a:rPr>
              <a:t>Security Technical Support Specialist </a:t>
            </a:r>
            <a:r>
              <a:rPr lang="en-US" sz="1100" i="1" dirty="0">
                <a:solidFill>
                  <a:srgbClr val="595959"/>
                </a:solidFill>
                <a:cs typeface="Segoe UI Light"/>
              </a:rPr>
              <a:t>(May 2019 – Dec 2019)</a:t>
            </a:r>
            <a:endParaRPr lang="en-US" sz="1300" b="1" dirty="0">
              <a:solidFill>
                <a:srgbClr val="595959"/>
              </a:solidFill>
              <a:cs typeface="Segoe UI Light"/>
            </a:endParaRPr>
          </a:p>
          <a:p>
            <a:pPr lvl="0">
              <a:lnSpc>
                <a:spcPct val="105000"/>
              </a:lnSpc>
              <a:spcBef>
                <a:spcPts val="600"/>
              </a:spcBef>
              <a:buClr>
                <a:srgbClr val="339933"/>
              </a:buClr>
              <a:defRPr/>
            </a:pPr>
            <a:r>
              <a:rPr lang="en-US" sz="1100" dirty="0">
                <a:solidFill>
                  <a:srgbClr val="595959"/>
                </a:solidFill>
                <a:cs typeface="Segoe UI Light"/>
              </a:rPr>
              <a:t>Provide support 24/7 for major companies against cybercrime and perform sanity checks after major changes on company network .</a:t>
            </a:r>
          </a:p>
          <a:p>
            <a:pPr lvl="0">
              <a:lnSpc>
                <a:spcPct val="105000"/>
              </a:lnSpc>
              <a:spcBef>
                <a:spcPts val="600"/>
              </a:spcBef>
              <a:buClr>
                <a:srgbClr val="339933"/>
              </a:buClr>
              <a:defRPr/>
            </a:pPr>
            <a:endParaRPr lang="en-US" sz="1300" b="1" dirty="0">
              <a:cs typeface="Segoe UI Light"/>
            </a:endParaRPr>
          </a:p>
          <a:p>
            <a:pPr>
              <a:lnSpc>
                <a:spcPct val="105000"/>
              </a:lnSpc>
              <a:spcBef>
                <a:spcPts val="600"/>
              </a:spcBef>
              <a:buClr>
                <a:srgbClr val="339933"/>
              </a:buClr>
              <a:defRPr/>
            </a:pPr>
            <a:r>
              <a:rPr lang="en-US" sz="1300" b="1" dirty="0">
                <a:cs typeface="Segoe UI Light"/>
              </a:rPr>
              <a:t>MS BI Developer </a:t>
            </a:r>
            <a:r>
              <a:rPr lang="en-US" sz="1100" i="1" dirty="0">
                <a:cs typeface="Segoe UI Light"/>
              </a:rPr>
              <a:t>(Jan 2020 – To Date)</a:t>
            </a:r>
          </a:p>
          <a:p>
            <a:pPr lvl="0">
              <a:lnSpc>
                <a:spcPct val="105000"/>
              </a:lnSpc>
              <a:spcBef>
                <a:spcPts val="600"/>
              </a:spcBef>
              <a:buClr>
                <a:srgbClr val="339933"/>
              </a:buClr>
              <a:defRPr/>
            </a:pPr>
            <a:r>
              <a:rPr lang="en-US" sz="1100" dirty="0">
                <a:cs typeface="Segoe UI Light"/>
              </a:rPr>
              <a:t>Design BI solutions in Azure for a client from energy industry.</a:t>
            </a:r>
            <a:endParaRPr lang="en-US" sz="1300" dirty="0">
              <a:cs typeface="Segoe UI Light" panose="020B0502040204020203" pitchFamily="34" charset="0"/>
            </a:endParaRPr>
          </a:p>
        </p:txBody>
      </p:sp>
      <p:sp>
        <p:nvSpPr>
          <p:cNvPr id="30" name="Rectangle 29">
            <a:extLst>
              <a:ext uri="{FF2B5EF4-FFF2-40B4-BE49-F238E27FC236}">
                <a16:creationId xmlns:a16="http://schemas.microsoft.com/office/drawing/2014/main" id="{F8BAF5D2-CB47-4855-9417-092E143CA817}"/>
              </a:ext>
            </a:extLst>
          </p:cNvPr>
          <p:cNvSpPr/>
          <p:nvPr/>
        </p:nvSpPr>
        <p:spPr>
          <a:xfrm>
            <a:off x="3540667" y="439429"/>
            <a:ext cx="3225630" cy="323165"/>
          </a:xfrm>
          <a:prstGeom prst="rect">
            <a:avLst/>
          </a:prstGeom>
        </p:spPr>
        <p:txBody>
          <a:bodyPr wrap="square">
            <a:spAutoFit/>
          </a:bodyPr>
          <a:lstStyle/>
          <a:p>
            <a:pPr marL="180247" indent="-180247">
              <a:defRPr/>
            </a:pPr>
            <a:r>
              <a:rPr lang="en-US" sz="1500" dirty="0">
                <a:solidFill>
                  <a:srgbClr val="FF5800"/>
                </a:solidFill>
                <a:latin typeface="+mj-lt"/>
                <a:cs typeface="Segoe UI Light" panose="020B0502040204020203" pitchFamily="34" charset="0"/>
              </a:rPr>
              <a:t>Experience</a:t>
            </a:r>
            <a:r>
              <a:rPr lang="en-US" sz="1400" dirty="0">
                <a:solidFill>
                  <a:srgbClr val="FF5800"/>
                </a:solidFill>
                <a:latin typeface="+mj-lt"/>
                <a:cs typeface="Segoe UI Light" panose="020B0502040204020203" pitchFamily="34" charset="0"/>
              </a:rPr>
              <a:t> </a:t>
            </a:r>
          </a:p>
        </p:txBody>
      </p:sp>
      <p:sp>
        <p:nvSpPr>
          <p:cNvPr id="7" name="Rectangle 6">
            <a:extLst>
              <a:ext uri="{FF2B5EF4-FFF2-40B4-BE49-F238E27FC236}">
                <a16:creationId xmlns:a16="http://schemas.microsoft.com/office/drawing/2014/main" id="{45213656-3802-4A68-996A-4ACE59FCF6D4}"/>
              </a:ext>
            </a:extLst>
          </p:cNvPr>
          <p:cNvSpPr/>
          <p:nvPr/>
        </p:nvSpPr>
        <p:spPr>
          <a:xfrm>
            <a:off x="250859" y="3427297"/>
            <a:ext cx="2242077" cy="738664"/>
          </a:xfrm>
          <a:prstGeom prst="rect">
            <a:avLst/>
          </a:prstGeom>
        </p:spPr>
        <p:txBody>
          <a:bodyPr wrap="square">
            <a:spAutoFit/>
          </a:bodyPr>
          <a:lstStyle/>
          <a:p>
            <a:r>
              <a:rPr lang="en-US" sz="1050" b="1" dirty="0">
                <a:solidFill>
                  <a:srgbClr val="F0F2F4"/>
                </a:solidFill>
                <a:latin typeface="Segoe UI Light" panose="020B0502040204020203" pitchFamily="34" charset="0"/>
              </a:rPr>
              <a:t>Accenture Mauritius IT Solution Delivery Centre, Cyber City </a:t>
            </a:r>
            <a:r>
              <a:rPr lang="en-US" sz="1050" b="1" dirty="0" err="1">
                <a:solidFill>
                  <a:srgbClr val="F0F2F4"/>
                </a:solidFill>
                <a:latin typeface="Segoe UI Light" panose="020B0502040204020203" pitchFamily="34" charset="0"/>
              </a:rPr>
              <a:t>Ebène</a:t>
            </a:r>
            <a:r>
              <a:rPr lang="en-US" sz="1050" b="1" dirty="0">
                <a:solidFill>
                  <a:srgbClr val="F0F2F4"/>
                </a:solidFill>
                <a:latin typeface="Segoe UI Light" panose="020B0502040204020203" pitchFamily="34" charset="0"/>
              </a:rPr>
              <a:t>, Mauritius.</a:t>
            </a:r>
            <a:endParaRPr lang="en-US" sz="1050" dirty="0">
              <a:latin typeface="Segoe UI" panose="020B0502040204020203" pitchFamily="34" charset="0"/>
            </a:endParaRPr>
          </a:p>
          <a:p>
            <a:pPr defTabSz="540741">
              <a:spcAft>
                <a:spcPts val="600"/>
              </a:spcAft>
            </a:pPr>
            <a:endParaRPr lang="en-US" sz="1050" b="1" dirty="0">
              <a:solidFill>
                <a:schemeClr val="bg1">
                  <a:lumMod val="95000"/>
                </a:schemeClr>
              </a:solidFill>
              <a:latin typeface="Segoe UI Light" panose="020B0502040204020203" pitchFamily="34" charset="0"/>
              <a:cs typeface="Segoe UI Light" panose="020B0502040204020203" pitchFamily="34" charset="0"/>
            </a:endParaRPr>
          </a:p>
        </p:txBody>
      </p:sp>
      <p:pic>
        <p:nvPicPr>
          <p:cNvPr id="25" name="Picture 24">
            <a:extLst>
              <a:ext uri="{FF2B5EF4-FFF2-40B4-BE49-F238E27FC236}">
                <a16:creationId xmlns:a16="http://schemas.microsoft.com/office/drawing/2014/main" id="{439A4BC0-DC08-1045-BB56-10A2344F4954}"/>
              </a:ext>
            </a:extLst>
          </p:cNvPr>
          <p:cNvPicPr>
            <a:picLocks noChangeAspect="1"/>
          </p:cNvPicPr>
          <p:nvPr/>
        </p:nvPicPr>
        <p:blipFill>
          <a:blip r:embed="rId3"/>
          <a:stretch>
            <a:fillRect/>
          </a:stretch>
        </p:blipFill>
        <p:spPr>
          <a:xfrm>
            <a:off x="7207920" y="728000"/>
            <a:ext cx="609600" cy="609600"/>
          </a:xfrm>
          <a:prstGeom prst="rect">
            <a:avLst/>
          </a:prstGeom>
        </p:spPr>
      </p:pic>
      <p:pic>
        <p:nvPicPr>
          <p:cNvPr id="26" name="Picture 25">
            <a:extLst>
              <a:ext uri="{FF2B5EF4-FFF2-40B4-BE49-F238E27FC236}">
                <a16:creationId xmlns:a16="http://schemas.microsoft.com/office/drawing/2014/main" id="{50B1DDC4-3E8C-0241-9A15-04BFB26820C2}"/>
              </a:ext>
            </a:extLst>
          </p:cNvPr>
          <p:cNvPicPr>
            <a:picLocks noChangeAspect="1"/>
          </p:cNvPicPr>
          <p:nvPr/>
        </p:nvPicPr>
        <p:blipFill>
          <a:blip r:embed="rId4"/>
          <a:stretch>
            <a:fillRect/>
          </a:stretch>
        </p:blipFill>
        <p:spPr>
          <a:xfrm>
            <a:off x="2873588" y="376435"/>
            <a:ext cx="552805" cy="449154"/>
          </a:xfrm>
          <a:prstGeom prst="rect">
            <a:avLst/>
          </a:prstGeom>
        </p:spPr>
      </p:pic>
      <p:sp>
        <p:nvSpPr>
          <p:cNvPr id="31" name="Rectangle 30">
            <a:extLst>
              <a:ext uri="{FF2B5EF4-FFF2-40B4-BE49-F238E27FC236}">
                <a16:creationId xmlns:a16="http://schemas.microsoft.com/office/drawing/2014/main" id="{0AF5BEF0-F9AC-8349-94C2-A10F675E6CE7}"/>
              </a:ext>
            </a:extLst>
          </p:cNvPr>
          <p:cNvSpPr/>
          <p:nvPr/>
        </p:nvSpPr>
        <p:spPr>
          <a:xfrm>
            <a:off x="3466680" y="4437329"/>
            <a:ext cx="3299617" cy="323165"/>
          </a:xfrm>
          <a:prstGeom prst="rect">
            <a:avLst/>
          </a:prstGeom>
        </p:spPr>
        <p:txBody>
          <a:bodyPr wrap="square">
            <a:spAutoFit/>
          </a:bodyPr>
          <a:lstStyle/>
          <a:p>
            <a:pPr marL="180247" indent="-180247">
              <a:defRPr/>
            </a:pPr>
            <a:r>
              <a:rPr lang="en-US" sz="1500" dirty="0">
                <a:solidFill>
                  <a:srgbClr val="FF5800"/>
                </a:solidFill>
                <a:latin typeface="+mj-lt"/>
                <a:cs typeface="Segoe UI Light" panose="020B0502040204020203" pitchFamily="34" charset="0"/>
              </a:rPr>
              <a:t>Education</a:t>
            </a:r>
          </a:p>
        </p:txBody>
      </p:sp>
      <p:pic>
        <p:nvPicPr>
          <p:cNvPr id="35" name="Picture 34">
            <a:extLst>
              <a:ext uri="{FF2B5EF4-FFF2-40B4-BE49-F238E27FC236}">
                <a16:creationId xmlns:a16="http://schemas.microsoft.com/office/drawing/2014/main" id="{82485383-71F4-024A-9E1A-1276AECDA7C1}"/>
              </a:ext>
            </a:extLst>
          </p:cNvPr>
          <p:cNvPicPr>
            <a:picLocks noChangeAspect="1"/>
          </p:cNvPicPr>
          <p:nvPr/>
        </p:nvPicPr>
        <p:blipFill>
          <a:blip r:embed="rId5"/>
          <a:stretch>
            <a:fillRect/>
          </a:stretch>
        </p:blipFill>
        <p:spPr>
          <a:xfrm>
            <a:off x="2853623" y="4425067"/>
            <a:ext cx="572770" cy="653442"/>
          </a:xfrm>
          <a:prstGeom prst="rect">
            <a:avLst/>
          </a:prstGeom>
        </p:spPr>
      </p:pic>
      <p:sp>
        <p:nvSpPr>
          <p:cNvPr id="38" name="Rectangle 37">
            <a:extLst>
              <a:ext uri="{FF2B5EF4-FFF2-40B4-BE49-F238E27FC236}">
                <a16:creationId xmlns:a16="http://schemas.microsoft.com/office/drawing/2014/main" id="{8FDDC93F-1B5E-5249-B541-0973462AECD9}"/>
              </a:ext>
            </a:extLst>
          </p:cNvPr>
          <p:cNvSpPr>
            <a:spLocks noChangeArrowheads="1"/>
          </p:cNvSpPr>
          <p:nvPr/>
        </p:nvSpPr>
        <p:spPr bwMode="auto">
          <a:xfrm>
            <a:off x="3503673" y="4914547"/>
            <a:ext cx="2185927" cy="525671"/>
          </a:xfrm>
          <a:prstGeom prst="rect">
            <a:avLst/>
          </a:prstGeom>
          <a:noFill/>
          <a:ln w="3175">
            <a:noFill/>
            <a:miter lim="800000"/>
            <a:headEnd/>
            <a:tailEnd/>
          </a:ln>
        </p:spPr>
        <p:txBody>
          <a:bodyPr wrap="none" lIns="36000" tIns="36000" rIns="36000" bIns="36000" anchor="t"/>
          <a:lstStyle/>
          <a:p>
            <a:pPr marL="194945" indent="-194945">
              <a:spcAft>
                <a:spcPts val="400"/>
              </a:spcAft>
              <a:defRPr/>
            </a:pPr>
            <a:r>
              <a:rPr lang="en-US" sz="1300" dirty="0">
                <a:cs typeface="Segoe UI Light"/>
              </a:rPr>
              <a:t>BSc(Hons) Computing</a:t>
            </a:r>
            <a:endParaRPr lang="en-US" dirty="0">
              <a:cs typeface="Segoe UI Light"/>
            </a:endParaRPr>
          </a:p>
          <a:p>
            <a:pPr marL="194945" indent="-194945">
              <a:spcAft>
                <a:spcPts val="400"/>
              </a:spcAft>
              <a:defRPr/>
            </a:pPr>
            <a:r>
              <a:rPr lang="en-US" sz="1000" dirty="0">
                <a:cs typeface="Segoe UI Light"/>
              </a:rPr>
              <a:t>Leeds Beckett University, 2019</a:t>
            </a:r>
          </a:p>
          <a:p>
            <a:pPr marL="194945" indent="-194945">
              <a:spcAft>
                <a:spcPts val="400"/>
              </a:spcAft>
              <a:defRPr/>
            </a:pPr>
            <a:endParaRPr lang="en-US" sz="1000" dirty="0">
              <a:cs typeface="Segoe UI Light" panose="020B0502040204020203" pitchFamily="34" charset="0"/>
            </a:endParaRP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p:txBody>
      </p:sp>
      <p:sp>
        <p:nvSpPr>
          <p:cNvPr id="12" name="Rectangle 11">
            <a:extLst>
              <a:ext uri="{FF2B5EF4-FFF2-40B4-BE49-F238E27FC236}">
                <a16:creationId xmlns:a16="http://schemas.microsoft.com/office/drawing/2014/main" id="{C611BE9D-1315-D74F-BE5A-FDDB4D678218}"/>
              </a:ext>
            </a:extLst>
          </p:cNvPr>
          <p:cNvSpPr/>
          <p:nvPr/>
        </p:nvSpPr>
        <p:spPr>
          <a:xfrm>
            <a:off x="250860" y="3090835"/>
            <a:ext cx="2172390" cy="253916"/>
          </a:xfrm>
          <a:prstGeom prst="rect">
            <a:avLst/>
          </a:prstGeom>
        </p:spPr>
        <p:txBody>
          <a:bodyPr wrap="none">
            <a:spAutoFit/>
          </a:bodyPr>
          <a:lstStyle/>
          <a:p>
            <a:r>
              <a:rPr lang="en-US" sz="1050" b="1" dirty="0">
                <a:solidFill>
                  <a:prstClr val="white">
                    <a:lumMod val="95000"/>
                  </a:prstClr>
                </a:solidFill>
                <a:latin typeface="Segoe UI Light" panose="020B0502040204020203" pitchFamily="34" charset="0"/>
                <a:cs typeface="Segoe UI Light" panose="020B0502040204020203" pitchFamily="34" charset="0"/>
              </a:rPr>
              <a:t>Application Development Associate</a:t>
            </a:r>
            <a:endParaRPr lang="en-US" sz="1400" b="1" dirty="0">
              <a:solidFill>
                <a:schemeClr val="bg1">
                  <a:lumMod val="95000"/>
                </a:schemeClr>
              </a:solidFill>
              <a:latin typeface="Segoe UI Light" panose="020B0502040204020203" pitchFamily="34" charset="0"/>
            </a:endParaRPr>
          </a:p>
        </p:txBody>
      </p:sp>
      <p:pic>
        <p:nvPicPr>
          <p:cNvPr id="2" name="Picture 5" descr="A close up of a logo&#10;&#10;Description automatically generated">
            <a:extLst>
              <a:ext uri="{FF2B5EF4-FFF2-40B4-BE49-F238E27FC236}">
                <a16:creationId xmlns:a16="http://schemas.microsoft.com/office/drawing/2014/main" id="{A59DB7DB-469B-43CA-8D11-45DCD0542740}"/>
              </a:ext>
            </a:extLst>
          </p:cNvPr>
          <p:cNvPicPr>
            <a:picLocks noGrp="1" noChangeAspect="1"/>
          </p:cNvPicPr>
          <p:nvPr>
            <p:ph type="pic" sz="quarter" idx="10"/>
          </p:nvPr>
        </p:nvPicPr>
        <p:blipFill rotWithShape="1">
          <a:blip r:embed="rId6"/>
          <a:srcRect l="148" r="148"/>
          <a:stretch/>
        </p:blipFill>
        <p:spPr>
          <a:xfrm>
            <a:off x="360520" y="1038575"/>
            <a:ext cx="1618488" cy="1609023"/>
          </a:xfrm>
        </p:spPr>
      </p:pic>
      <p:pic>
        <p:nvPicPr>
          <p:cNvPr id="3" name="Picture 5" descr="A picture containing text, sign&#10;&#10;Description automatically generated">
            <a:extLst>
              <a:ext uri="{FF2B5EF4-FFF2-40B4-BE49-F238E27FC236}">
                <a16:creationId xmlns:a16="http://schemas.microsoft.com/office/drawing/2014/main" id="{01F8C9EB-4015-4A16-B605-F0894245D251}"/>
              </a:ext>
            </a:extLst>
          </p:cNvPr>
          <p:cNvPicPr>
            <a:picLocks noChangeAspect="1"/>
          </p:cNvPicPr>
          <p:nvPr/>
        </p:nvPicPr>
        <p:blipFill>
          <a:blip r:embed="rId7"/>
          <a:stretch>
            <a:fillRect/>
          </a:stretch>
        </p:blipFill>
        <p:spPr>
          <a:xfrm>
            <a:off x="9521537" y="4425067"/>
            <a:ext cx="1409701" cy="1324297"/>
          </a:xfrm>
          <a:prstGeom prst="rect">
            <a:avLst/>
          </a:prstGeom>
        </p:spPr>
      </p:pic>
      <p:pic>
        <p:nvPicPr>
          <p:cNvPr id="6" name="Picture 7" descr="A picture containing text, sign&#10;&#10;Description automatically generated">
            <a:extLst>
              <a:ext uri="{FF2B5EF4-FFF2-40B4-BE49-F238E27FC236}">
                <a16:creationId xmlns:a16="http://schemas.microsoft.com/office/drawing/2014/main" id="{CECBF8B6-4555-4CFC-AB25-76D5ACC36827}"/>
              </a:ext>
            </a:extLst>
          </p:cNvPr>
          <p:cNvPicPr>
            <a:picLocks noChangeAspect="1"/>
          </p:cNvPicPr>
          <p:nvPr/>
        </p:nvPicPr>
        <p:blipFill>
          <a:blip r:embed="rId8"/>
          <a:stretch>
            <a:fillRect/>
          </a:stretch>
        </p:blipFill>
        <p:spPr>
          <a:xfrm>
            <a:off x="8059882" y="4425581"/>
            <a:ext cx="1461655" cy="1323783"/>
          </a:xfrm>
          <a:prstGeom prst="rect">
            <a:avLst/>
          </a:prstGeom>
        </p:spPr>
      </p:pic>
      <p:pic>
        <p:nvPicPr>
          <p:cNvPr id="19" name="Picture 18">
            <a:hlinkClick r:id="" action="ppaction://noaction"/>
            <a:extLst>
              <a:ext uri="{FF2B5EF4-FFF2-40B4-BE49-F238E27FC236}">
                <a16:creationId xmlns:a16="http://schemas.microsoft.com/office/drawing/2014/main" id="{7552982D-CB36-4CD2-A7B0-65EC3D57B39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737611" y="5535731"/>
            <a:ext cx="688782" cy="639544"/>
          </a:xfrm>
          <a:prstGeom prst="rect">
            <a:avLst/>
          </a:prstGeom>
        </p:spPr>
      </p:pic>
      <p:sp>
        <p:nvSpPr>
          <p:cNvPr id="20" name="Rectangle 19">
            <a:extLst>
              <a:ext uri="{FF2B5EF4-FFF2-40B4-BE49-F238E27FC236}">
                <a16:creationId xmlns:a16="http://schemas.microsoft.com/office/drawing/2014/main" id="{E0FBCAB0-BC01-40AD-9BE2-6C82174A2EB9}"/>
              </a:ext>
            </a:extLst>
          </p:cNvPr>
          <p:cNvSpPr>
            <a:spLocks noChangeArrowheads="1"/>
          </p:cNvSpPr>
          <p:nvPr/>
        </p:nvSpPr>
        <p:spPr bwMode="auto">
          <a:xfrm>
            <a:off x="3557210" y="5598889"/>
            <a:ext cx="2185927" cy="525671"/>
          </a:xfrm>
          <a:prstGeom prst="rect">
            <a:avLst/>
          </a:prstGeom>
          <a:noFill/>
          <a:ln w="3175">
            <a:noFill/>
            <a:miter lim="800000"/>
            <a:headEnd/>
            <a:tailEnd/>
          </a:ln>
        </p:spPr>
        <p:txBody>
          <a:bodyPr wrap="none" lIns="36000" tIns="36000" rIns="36000" bIns="36000" anchor="t"/>
          <a:lstStyle/>
          <a:p>
            <a:pPr marL="194945" indent="-194945">
              <a:spcAft>
                <a:spcPts val="400"/>
              </a:spcAft>
              <a:buFont typeface="Arial" panose="020B0604020202020204" pitchFamily="34" charset="0"/>
              <a:buChar char="•"/>
              <a:defRPr/>
            </a:pPr>
            <a:r>
              <a:rPr lang="en-US" sz="1000" dirty="0">
                <a:cs typeface="Segoe UI Light" panose="020B0502040204020203" pitchFamily="34" charset="0"/>
              </a:rPr>
              <a:t>AZ 900 (Azure Fundamentals)</a:t>
            </a:r>
          </a:p>
          <a:p>
            <a:pPr marL="194945" indent="-194945">
              <a:spcAft>
                <a:spcPts val="400"/>
              </a:spcAft>
              <a:buFont typeface="Arial" panose="020B0604020202020204" pitchFamily="34" charset="0"/>
              <a:buChar char="•"/>
              <a:defRPr/>
            </a:pPr>
            <a:r>
              <a:rPr lang="en-US" sz="1000" dirty="0">
                <a:cs typeface="Segoe UI Light" panose="020B0502040204020203" pitchFamily="34" charset="0"/>
              </a:rPr>
              <a:t>DP 900 (Data Fundamentals)</a:t>
            </a: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p:txBody>
      </p:sp>
    </p:spTree>
    <p:extLst>
      <p:ext uri="{BB962C8B-B14F-4D97-AF65-F5344CB8AC3E}">
        <p14:creationId xmlns:p14="http://schemas.microsoft.com/office/powerpoint/2010/main" val="421306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345063"/>
          </a:xfrm>
          <a:prstGeom prst="rect">
            <a:avLst/>
          </a:prstGeom>
          <a:noFill/>
          <a:ln w="9525">
            <a:noFill/>
            <a:miter lim="800000"/>
            <a:headEnd/>
            <a:tailEnd/>
          </a:ln>
        </p:spPr>
        <p:txBody>
          <a:bodyPr wrap="square" lIns="67408" tIns="33703" rIns="67408" bIns="33703">
            <a:spAutoFit/>
          </a:bodyPr>
          <a:lstStyle/>
          <a:p>
            <a:pPr defTabSz="540741"/>
            <a:r>
              <a:rPr lang="en-US" b="1">
                <a:solidFill>
                  <a:schemeClr val="bg1"/>
                </a:solidFill>
                <a:latin typeface="Segoe UI Light" panose="020B0502040204020203" pitchFamily="34" charset="0"/>
                <a:cs typeface="Segoe UI Light" panose="020B0502040204020203" pitchFamily="34" charset="0"/>
              </a:rPr>
              <a:t>PRODUCTS</a:t>
            </a:r>
            <a:endParaRPr lang="en-US" sz="900" b="1">
              <a:solidFill>
                <a:schemeClr val="bg1"/>
              </a:solidFill>
              <a:latin typeface="Segoe UI Light" panose="020B0502040204020203" pitchFamily="34" charset="0"/>
              <a:cs typeface="Segoe UI Light" panose="020B0502040204020203" pitchFamily="34" charset="0"/>
            </a:endParaRPr>
          </a:p>
        </p:txBody>
      </p:sp>
      <p:sp>
        <p:nvSpPr>
          <p:cNvPr id="9" name="Rectangle 11">
            <a:extLst>
              <a:ext uri="{FF2B5EF4-FFF2-40B4-BE49-F238E27FC236}">
                <a16:creationId xmlns:a16="http://schemas.microsoft.com/office/drawing/2014/main" id="{5D58F84D-6D8E-D74B-9B19-41C61108AEEB}"/>
              </a:ext>
            </a:extLst>
          </p:cNvPr>
          <p:cNvSpPr>
            <a:spLocks noChangeArrowheads="1"/>
          </p:cNvSpPr>
          <p:nvPr/>
        </p:nvSpPr>
        <p:spPr bwMode="gray">
          <a:xfrm>
            <a:off x="260214" y="858187"/>
            <a:ext cx="1991343" cy="3649442"/>
          </a:xfrm>
          <a:prstGeom prst="rect">
            <a:avLst/>
          </a:prstGeom>
          <a:noFill/>
          <a:ln w="3175">
            <a:noFill/>
            <a:miter lim="800000"/>
            <a:headEnd/>
            <a:tailEnd/>
          </a:ln>
        </p:spPr>
        <p:txBody>
          <a:bodyPr lIns="33231" tIns="33231" rIns="33231" bIns="33231"/>
          <a:lstStyle/>
          <a:p>
            <a:pPr>
              <a:buClr>
                <a:srgbClr val="339933"/>
              </a:buClr>
              <a:defRPr/>
            </a:pPr>
            <a:r>
              <a:rPr lang="en-US" sz="1100" b="1" dirty="0">
                <a:solidFill>
                  <a:schemeClr val="bg1">
                    <a:lumMod val="95000"/>
                  </a:schemeClr>
                </a:solidFill>
                <a:latin typeface="Segoe UI Light" panose="020B0502040204020203" pitchFamily="34" charset="0"/>
                <a:cs typeface="Segoe UI Light" panose="020B0502040204020203" pitchFamily="34" charset="0"/>
              </a:rPr>
              <a:t> Project in agile mode </a:t>
            </a:r>
          </a:p>
          <a:p>
            <a:pPr>
              <a:buClr>
                <a:srgbClr val="339933"/>
              </a:buClr>
              <a:defRPr/>
            </a:pPr>
            <a:endParaRPr lang="en-US" sz="110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r>
              <a:rPr lang="en-US" sz="1100" b="1" dirty="0">
                <a:solidFill>
                  <a:schemeClr val="bg1">
                    <a:lumMod val="95000"/>
                  </a:schemeClr>
                </a:solidFill>
                <a:latin typeface="Segoe UI Light" panose="020B0502040204020203" pitchFamily="34" charset="0"/>
                <a:cs typeface="Segoe UI Light" panose="020B0502040204020203" pitchFamily="34" charset="0"/>
              </a:rPr>
              <a:t>Teams in Mauritius, France</a:t>
            </a:r>
          </a:p>
          <a:p>
            <a:pPr>
              <a:buClr>
                <a:srgbClr val="339933"/>
              </a:buClr>
              <a:defRPr/>
            </a:pPr>
            <a:r>
              <a:rPr lang="en-US" sz="1100" b="1" dirty="0">
                <a:solidFill>
                  <a:schemeClr val="bg1">
                    <a:lumMod val="95000"/>
                  </a:schemeClr>
                </a:solidFill>
                <a:latin typeface="Segoe UI Light" panose="020B0502040204020203" pitchFamily="34" charset="0"/>
                <a:cs typeface="Segoe UI Light" panose="020B0502040204020203" pitchFamily="34" charset="0"/>
              </a:rPr>
              <a:t> </a:t>
            </a:r>
          </a:p>
          <a:p>
            <a:pPr>
              <a:buClr>
                <a:srgbClr val="339933"/>
              </a:buClr>
              <a:defRPr/>
            </a:pPr>
            <a:r>
              <a:rPr lang="en-US" sz="1100" b="1" dirty="0">
                <a:solidFill>
                  <a:schemeClr val="bg1">
                    <a:lumMod val="95000"/>
                  </a:schemeClr>
                </a:solidFill>
                <a:latin typeface="Segoe UI Light" panose="020B0502040204020203" pitchFamily="34" charset="0"/>
                <a:cs typeface="Segoe UI Light" panose="020B0502040204020203" pitchFamily="34" charset="0"/>
              </a:rPr>
              <a:t>Building a BI solution </a:t>
            </a:r>
            <a:r>
              <a:rPr lang="en-US" sz="1100" b="1">
                <a:solidFill>
                  <a:schemeClr val="bg1">
                    <a:lumMod val="95000"/>
                  </a:schemeClr>
                </a:solidFill>
                <a:latin typeface="Segoe UI Light" panose="020B0502040204020203" pitchFamily="34" charset="0"/>
                <a:cs typeface="Segoe UI Light" panose="020B0502040204020203" pitchFamily="34" charset="0"/>
              </a:rPr>
              <a:t>from scratch on Azure </a:t>
            </a:r>
            <a:r>
              <a:rPr lang="en-US" sz="1100" b="1" dirty="0">
                <a:solidFill>
                  <a:schemeClr val="bg1">
                    <a:lumMod val="95000"/>
                  </a:schemeClr>
                </a:solidFill>
                <a:latin typeface="Segoe UI Light" panose="020B0502040204020203" pitchFamily="34" charset="0"/>
                <a:cs typeface="Segoe UI Light" panose="020B0502040204020203" pitchFamily="34" charset="0"/>
              </a:rPr>
              <a:t>.</a:t>
            </a:r>
            <a:endParaRPr lang="en-GB" sz="1100" b="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749824"/>
            <a:ext cx="3937140" cy="5531254"/>
          </a:xfrm>
          <a:prstGeom prst="rect">
            <a:avLst/>
          </a:prstGeom>
          <a:noFill/>
        </p:spPr>
        <p:txBody>
          <a:bodyPr wrap="square" tIns="46800" bIns="36000" rtlCol="0" anchor="t">
            <a:spAutoFit/>
          </a:bodyPr>
          <a:lstStyle/>
          <a:p>
            <a:pPr fontAlgn="base"/>
            <a:r>
              <a:rPr lang="en-AU" sz="1100" dirty="0"/>
              <a:t>I am responsible for the following project activities:</a:t>
            </a:r>
          </a:p>
          <a:p>
            <a:pPr fontAlgn="base"/>
            <a:endParaRPr lang="en-AU" sz="1100" dirty="0"/>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Collaborating with the Business Analyst to fully understand the requirements and making sure that the features fulfill the business needs.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tables, views and stored procedure via SQL scripts on Azure Synapse Analytics.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Pipelines using Azure Data Factory to load data into staging tables from flat files on the blob.</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cubes on Azure Analysis Services.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a:t>
            </a:r>
            <a:r>
              <a:rPr lang="en-US" sz="1100" dirty="0" err="1">
                <a:cs typeface="Segoe UI"/>
              </a:rPr>
              <a:t>PowerBI</a:t>
            </a:r>
            <a:r>
              <a:rPr lang="en-US" sz="1100" dirty="0">
                <a:cs typeface="Segoe UI"/>
              </a:rPr>
              <a:t> reports to validate the results after developments.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Using the tools on </a:t>
            </a:r>
            <a:r>
              <a:rPr lang="en-US" sz="1100" dirty="0" err="1"/>
              <a:t>AzureDevops</a:t>
            </a:r>
            <a:r>
              <a:rPr lang="en-US" sz="1100" dirty="0"/>
              <a:t> to: (1) Breakdown User Stories into tasks and plan sprints, (2) Manage git repositories, for peer reviewing and collaborating with other team members, (3) Creating and using pipelines to ease integration and deployment of artifacts.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Demo at the end of each sprint to display project features developed to stakeholders.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Retro at the end of each sprint evaluate sprint.</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Provide support after deployment of the solution for smooth running </a:t>
            </a:r>
            <a:r>
              <a:rPr lang="en-US" sz="1100"/>
              <a:t>of processes</a:t>
            </a:r>
            <a:endParaRPr lang="en-US" sz="1100" dirty="0"/>
          </a:p>
          <a:p>
            <a:pPr fontAlgn="base"/>
            <a:endParaRPr lang="en-AU" sz="1100" dirty="0"/>
          </a:p>
        </p:txBody>
      </p:sp>
      <p:sp>
        <p:nvSpPr>
          <p:cNvPr id="15" name="Rectangle 14">
            <a:extLst>
              <a:ext uri="{FF2B5EF4-FFF2-40B4-BE49-F238E27FC236}">
                <a16:creationId xmlns:a16="http://schemas.microsoft.com/office/drawing/2014/main" id="{28F47CF5-394B-1342-B283-9626F847E3CE}"/>
              </a:ext>
            </a:extLst>
          </p:cNvPr>
          <p:cNvSpPr/>
          <p:nvPr/>
        </p:nvSpPr>
        <p:spPr>
          <a:xfrm>
            <a:off x="3144712" y="442047"/>
            <a:ext cx="3896698" cy="307777"/>
          </a:xfrm>
          <a:prstGeom prst="rect">
            <a:avLst/>
          </a:prstGeom>
        </p:spPr>
        <p:txBody>
          <a:bodyPr wrap="square">
            <a:spAutoFit/>
          </a:bodyPr>
          <a:lstStyle/>
          <a:p>
            <a:pPr>
              <a:defRPr/>
            </a:pPr>
            <a:r>
              <a:rPr lang="en-US" sz="1400" i="1" dirty="0">
                <a:solidFill>
                  <a:srgbClr val="FF5800"/>
                </a:solidFill>
                <a:latin typeface="+mj-lt"/>
                <a:cs typeface="Segoe UI Light" panose="020B0502040204020203" pitchFamily="34" charset="0"/>
              </a:rPr>
              <a:t>MS BI Developer</a:t>
            </a: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4329194"/>
          </a:xfrm>
          <a:prstGeom prst="rect">
            <a:avLst/>
          </a:prstGeom>
          <a:noFill/>
        </p:spPr>
        <p:txBody>
          <a:bodyPr wrap="square" lIns="91440" tIns="46800" rIns="91440" bIns="36000" rtlCol="0" anchor="t">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AU" sz="1100" dirty="0"/>
              <a:t>Analysis &amp; solutions design</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Scrum</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TSQL</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GIT</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Devops </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Data Factory</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Synapse Analytics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Azure Analysis Services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Data Pipeline</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SSMS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Data Pipelines</a:t>
            </a:r>
          </a:p>
          <a:p>
            <a:pPr marL="180975" indent="-180975">
              <a:lnSpc>
                <a:spcPct val="105000"/>
              </a:lnSpc>
              <a:buClr>
                <a:schemeClr val="bg2">
                  <a:lumMod val="50000"/>
                </a:schemeClr>
              </a:buClr>
              <a:buFont typeface="Arial" charset="0"/>
              <a:buChar char="•"/>
            </a:pPr>
            <a:r>
              <a:rPr lang="en-GB" sz="1100" dirty="0">
                <a:cs typeface="Segoe UI Light" panose="020B0502040204020203" pitchFamily="34" charset="0"/>
              </a:rPr>
              <a:t>Power Bi</a:t>
            </a: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a:lnSpc>
                <a:spcPct val="105000"/>
              </a:lnSpc>
              <a:buClr>
                <a:schemeClr val="bg2">
                  <a:lumMod val="50000"/>
                </a:schemeClr>
              </a:buClr>
            </a:pPr>
            <a:endParaRPr lang="en-GB" sz="1100" dirty="0">
              <a:cs typeface="Segoe UI Light" panose="020B0502040204020203" pitchFamily="34" charset="0"/>
            </a:endParaRPr>
          </a:p>
          <a:p>
            <a:pPr>
              <a:lnSpc>
                <a:spcPct val="105000"/>
              </a:lnSpc>
              <a:buClr>
                <a:schemeClr val="bg2">
                  <a:lumMod val="50000"/>
                </a:schemeClr>
              </a:buClr>
            </a:pPr>
            <a:endParaRPr lang="en-GB" sz="1100" dirty="0">
              <a:cs typeface="Segoe UI Light" panose="020B0502040204020203" pitchFamily="34" charset="0"/>
            </a:endParaRPr>
          </a:p>
        </p:txBody>
      </p:sp>
    </p:spTree>
    <p:extLst>
      <p:ext uri="{BB962C8B-B14F-4D97-AF65-F5344CB8AC3E}">
        <p14:creationId xmlns:p14="http://schemas.microsoft.com/office/powerpoint/2010/main" val="3576317178"/>
      </p:ext>
    </p:extLst>
  </p:cSld>
  <p:clrMapOvr>
    <a:masterClrMapping/>
  </p:clrMapOvr>
  <p:transition>
    <p:fade/>
  </p:transition>
</p:sld>
</file>

<file path=ppt/theme/theme1.xml><?xml version="1.0" encoding="utf-8"?>
<a:theme xmlns:a="http://schemas.openxmlformats.org/drawingml/2006/main" name="Avanade Glow CV">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4A934E02-13D2-4340-AD6C-D7C915515A4F}" vid="{90098241-A2E4-4E0E-9C7D-2E4DFBC70C11}"/>
    </a:ext>
  </a:extLst>
</a:theme>
</file>

<file path=ppt/theme/theme2.xml><?xml version="1.0" encoding="utf-8"?>
<a:theme xmlns:a="http://schemas.openxmlformats.org/drawingml/2006/main" name="Title Slides">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Luminous PPT Template July 2017" id="{1806C2A6-92DC-441D-9A35-B64D61915EF8}" vid="{F16F3D47-D298-4510-9C0C-E146294E6C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A9F05D9B553349878D4C1217F52B0D" ma:contentTypeVersion="8" ma:contentTypeDescription="Create a new document." ma:contentTypeScope="" ma:versionID="3417a1c83b60b1227499f3c7dbe1e71e">
  <xsd:schema xmlns:xsd="http://www.w3.org/2001/XMLSchema" xmlns:xs="http://www.w3.org/2001/XMLSchema" xmlns:p="http://schemas.microsoft.com/office/2006/metadata/properties" xmlns:ns2="d11a5b08-3f9c-40aa-8989-1a2fbce24207" xmlns:ns3="6d19d7d0-f5c6-4609-bb3b-6a5c69126ccf" targetNamespace="http://schemas.microsoft.com/office/2006/metadata/properties" ma:root="true" ma:fieldsID="48945f3811b2b58b67bc1a9214d8161b" ns2:_="" ns3:_="">
    <xsd:import namespace="d11a5b08-3f9c-40aa-8989-1a2fbce24207"/>
    <xsd:import namespace="6d19d7d0-f5c6-4609-bb3b-6a5c69126c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a5b08-3f9c-40aa-8989-1a2fbce242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19d7d0-f5c6-4609-bb3b-6a5c69126cc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A8642-5470-4394-B093-5129DAF20370}">
  <ds:schemaRefs>
    <ds:schemaRef ds:uri="http://schemas.microsoft.com/sharepoint/v3/contenttype/forms"/>
  </ds:schemaRefs>
</ds:datastoreItem>
</file>

<file path=customXml/itemProps2.xml><?xml version="1.0" encoding="utf-8"?>
<ds:datastoreItem xmlns:ds="http://schemas.openxmlformats.org/officeDocument/2006/customXml" ds:itemID="{3E785F8F-3898-474C-ACD3-4B4D041FF08C}">
  <ds:schemaRefs>
    <ds:schemaRef ds:uri="http://purl.org/dc/dcmitype/"/>
    <ds:schemaRef ds:uri="http://purl.org/dc/terms/"/>
    <ds:schemaRef ds:uri="http://schemas.microsoft.com/office/2006/metadata/properties"/>
    <ds:schemaRef ds:uri="d11a5b08-3f9c-40aa-8989-1a2fbce24207"/>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447413B-61E2-4DC5-ACEA-A299784B1973}"/>
</file>

<file path=docProps/app.xml><?xml version="1.0" encoding="utf-8"?>
<Properties xmlns="http://schemas.openxmlformats.org/officeDocument/2006/extended-properties" xmlns:vt="http://schemas.openxmlformats.org/officeDocument/2006/docPropsVTypes">
  <Template>Avanade Luminous PPT Template July 2017</Template>
  <TotalTime>0</TotalTime>
  <Words>443</Words>
  <Application>Microsoft Office PowerPoint</Application>
  <PresentationFormat>Widescreen</PresentationFormat>
  <Paragraphs>81</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Segoe UI</vt:lpstr>
      <vt:lpstr>Segoe UI Light</vt:lpstr>
      <vt:lpstr>Avanade Glow CV</vt:lpstr>
      <vt:lpstr>Title Slides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Marketing; template</cp:keywords>
  <dc:description/>
  <cp:lastModifiedBy/>
  <cp:revision>15</cp:revision>
  <dcterms:created xsi:type="dcterms:W3CDTF">2017-10-09T12:57:56Z</dcterms:created>
  <dcterms:modified xsi:type="dcterms:W3CDTF">2021-04-08T06:07:13Z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0x0101008DA9F05D9B553349878D4C1217F52B0D</vt:lpwstr>
  </property>
  <property fmtid="{D5CDD505-2E9C-101B-9397-08002B2CF9AE}" pid="3" name="TaxKeyword">
    <vt:lpwstr>3952;#Marketing|a8db7f1f-4e10-4541-bdd0-a3869d2e889d;#1248;#template|13534e7b-c5b9-41af-80a6-052a997c4030</vt:lpwstr>
  </property>
  <property fmtid="{D5CDD505-2E9C-101B-9397-08002B2CF9AE}" pid="4" name="K_A_Industry">
    <vt:lpwstr/>
  </property>
  <property fmtid="{D5CDD505-2E9C-101B-9397-08002B2CF9AE}" pid="5" name="K_A_DocumentAcceptableUse">
    <vt:lpwstr>5463;#No Restrictions|28bfd3f8-777c-479a-9570-fd6993dcebc7</vt:lpwstr>
  </property>
  <property fmtid="{D5CDD505-2E9C-101B-9397-08002B2CF9AE}" pid="6" name="K_A_Operating Group">
    <vt:lpwstr/>
  </property>
  <property fmtid="{D5CDD505-2E9C-101B-9397-08002B2CF9AE}" pid="7" name="K_A_Talent Community">
    <vt:lpwstr>5591;#Marketing|7c03d3a9-99ae-455b-8aec-66df06c319eb</vt:lpwstr>
  </property>
  <property fmtid="{D5CDD505-2E9C-101B-9397-08002B2CF9AE}" pid="8" name="K_A_Offering">
    <vt:lpwstr/>
  </property>
  <property fmtid="{D5CDD505-2E9C-101B-9397-08002B2CF9AE}" pid="9" name="K_A_Market_Unit_Portfolio">
    <vt:lpwstr>3190;#N/A- Not Applicable|0e36607a-4796-4f4e-bde1-652abdf19e5c</vt:lpwstr>
  </property>
  <property fmtid="{D5CDD505-2E9C-101B-9397-08002B2CF9AE}" pid="10" name="K_A_Asset Type">
    <vt:lpwstr/>
  </property>
  <property fmtid="{D5CDD505-2E9C-101B-9397-08002B2CF9AE}" pid="11" name="K_A_Market Unit">
    <vt:lpwstr/>
  </property>
  <property fmtid="{D5CDD505-2E9C-101B-9397-08002B2CF9AE}" pid="12" name="K_A_Sub_Offerings">
    <vt:lpwstr/>
  </property>
  <property fmtid="{D5CDD505-2E9C-101B-9397-08002B2CF9AE}" pid="13" name="K_A_AMP_BusinessFunction">
    <vt:lpwstr/>
  </property>
  <property fmtid="{D5CDD505-2E9C-101B-9397-08002B2CF9AE}" pid="14" name="bb61b19362a04c4dabb125d63e0bde14">
    <vt:lpwstr/>
  </property>
  <property fmtid="{D5CDD505-2E9C-101B-9397-08002B2CF9AE}" pid="15" name="i1b72d3e0121427caf4dcfceb8b8a873">
    <vt:lpwstr/>
  </property>
  <property fmtid="{D5CDD505-2E9C-101B-9397-08002B2CF9AE}" pid="16" name="_docset_NoMedatataSyncRequired">
    <vt:lpwstr>False</vt:lpwstr>
  </property>
</Properties>
</file>