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76" r:id="rId4"/>
    <p:sldMasterId id="2147483887" r:id="rId5"/>
  </p:sldMasterIdLst>
  <p:notesMasterIdLst>
    <p:notesMasterId r:id="rId10"/>
  </p:notesMasterIdLst>
  <p:sldIdLst>
    <p:sldId id="282" r:id="rId6"/>
    <p:sldId id="286" r:id="rId7"/>
    <p:sldId id="288" r:id="rId8"/>
    <p:sldId id="28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3C14"/>
    <a:srgbClr val="890078"/>
    <a:srgbClr val="970032"/>
    <a:srgbClr val="C80000"/>
    <a:srgbClr val="FFB414"/>
    <a:srgbClr val="FF5800"/>
    <a:srgbClr val="D9D9D9"/>
    <a:srgbClr val="FFD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A26A2D-51D0-45A9-8EC2-370C1B93D119}" v="2" dt="2020-06-29T12:37:02.083"/>
    <p1510:client id="{5790349A-5093-42BC-96F0-D5D8C9084B79}" v="6" dt="2021-03-31T09:45:34.729"/>
    <p1510:client id="{581C9B1C-0CB5-41CD-8568-E05DF9F7DD0F}" v="5" dt="2020-06-26T12:57:52.530"/>
    <p1510:client id="{606D7903-35CE-4E48-A007-8C3DE7487A09}" v="44" dt="2020-06-26T13:00:38.103"/>
    <p1510:client id="{67879226-99FA-4563-9074-FCD140CE91BC}" v="27" dt="2020-02-28T11:12:30.793"/>
    <p1510:client id="{71073CBE-3521-492D-A81A-8B25DAB98AE4}" v="784" dt="2020-06-26T14:39:22.489"/>
    <p1510:client id="{849A887F-981E-4FE0-ACFE-0B7575217BE2}" v="1" dt="2020-02-28T11:18:48.401"/>
    <p1510:client id="{AFD5FAA2-B7DE-44BF-B498-3CE42AA10806}" v="1" dt="2020-06-17T10:27:58.151"/>
    <p1510:client id="{B1453830-63D5-4564-B130-FE65FC03C239}" v="7" dt="2021-03-31T09:46:13.6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369" autoAdjust="0"/>
  </p:normalViewPr>
  <p:slideViewPr>
    <p:cSldViewPr snapToGrid="0">
      <p:cViewPr varScale="1">
        <p:scale>
          <a:sx n="66" d="100"/>
          <a:sy n="66" d="100"/>
        </p:scale>
        <p:origin x="1152" y="37"/>
      </p:cViewPr>
      <p:guideLst>
        <p:guide orient="horz" pos="2183"/>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23134-CEB1-9C43-B6DE-74B10BFB1C0A}" type="datetimeFigureOut">
              <a:rPr lang="en-US" smtClean="0"/>
              <a:t>3/31/2021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F17A60-5211-564C-AE51-C5EE6D827C53}" type="slidenum">
              <a:rPr lang="en-US" smtClean="0"/>
              <a:t>‹#›</a:t>
            </a:fld>
            <a:endParaRPr lang="en-US"/>
          </a:p>
        </p:txBody>
      </p:sp>
    </p:spTree>
    <p:extLst>
      <p:ext uri="{BB962C8B-B14F-4D97-AF65-F5344CB8AC3E}">
        <p14:creationId xmlns:p14="http://schemas.microsoft.com/office/powerpoint/2010/main" val="1852717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p>
            <a:fld id="{0A7C2BC1-EDD5-4E84-89FD-45C4F10E0740}" type="slidenum">
              <a:rPr lang="de-DE" smtClean="0">
                <a:solidFill>
                  <a:srgbClr val="000000"/>
                </a:solidFill>
              </a:rPr>
              <a:pPr/>
              <a:t>1</a:t>
            </a:fld>
            <a:endParaRPr lang="de-DE">
              <a:solidFill>
                <a:srgbClr val="000000"/>
              </a:solidFill>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651669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83F17A60-5211-564C-AE51-C5EE6D827C53}" type="slidenum">
              <a:rPr lang="en-US" smtClean="0"/>
              <a:t>2</a:t>
            </a:fld>
            <a:endParaRPr lang="en-US"/>
          </a:p>
        </p:txBody>
      </p:sp>
    </p:spTree>
    <p:extLst>
      <p:ext uri="{BB962C8B-B14F-4D97-AF65-F5344CB8AC3E}">
        <p14:creationId xmlns:p14="http://schemas.microsoft.com/office/powerpoint/2010/main" val="934093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83F17A60-5211-564C-AE51-C5EE6D827C53}" type="slidenum">
              <a:rPr lang="en-US" smtClean="0"/>
              <a:t>3</a:t>
            </a:fld>
            <a:endParaRPr lang="en-US"/>
          </a:p>
        </p:txBody>
      </p:sp>
    </p:spTree>
    <p:extLst>
      <p:ext uri="{BB962C8B-B14F-4D97-AF65-F5344CB8AC3E}">
        <p14:creationId xmlns:p14="http://schemas.microsoft.com/office/powerpoint/2010/main" val="3399175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83F17A60-5211-564C-AE51-C5EE6D827C53}" type="slidenum">
              <a:rPr lang="en-US" smtClean="0"/>
              <a:t>4</a:t>
            </a:fld>
            <a:endParaRPr lang="en-US"/>
          </a:p>
        </p:txBody>
      </p:sp>
    </p:spTree>
    <p:extLst>
      <p:ext uri="{BB962C8B-B14F-4D97-AF65-F5344CB8AC3E}">
        <p14:creationId xmlns:p14="http://schemas.microsoft.com/office/powerpoint/2010/main" val="2298698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avanade.sharepoint.com/sites/policies/Policies2/Data%20Management/1431_DataManagement.pdf"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s://avanade.sharepoint.com/sites/policies/Policies2/Data%20Management/1431_DataManagement.pdf"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s://avanade.sharepoint.com/sites/policies/Policies2/Data%20Management/1431_DataManagement.pdf"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s://avanade.sharepoint.com/sites/policies/Policies2/Data%20Management/1431_DataManagement.pdf"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hyperlink" Target="https://avanade.sharepoint.com/sites/policies/Policies2/Data%20Management/1431_DataManagement.pdf"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Blank">
    <p:bg>
      <p:bgPr>
        <a:blipFill dpi="0" rotWithShape="1">
          <a:blip r:embed="rId2">
            <a:lum/>
          </a:blip>
          <a:srcRect/>
          <a:stretch>
            <a:fillRect l="-73000"/>
          </a:stretch>
        </a:blipFill>
        <a:effectLst/>
      </p:bgPr>
    </p:bg>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DA3A02CB-7100-004B-8DB3-8B653682072B}"/>
              </a:ext>
            </a:extLst>
          </p:cNvPr>
          <p:cNvSpPr/>
          <p:nvPr userDrawn="1"/>
        </p:nvSpPr>
        <p:spPr>
          <a:xfrm flipH="1">
            <a:off x="2496830" y="1"/>
            <a:ext cx="9695170" cy="6857999"/>
          </a:xfrm>
          <a:prstGeom prst="rect">
            <a:avLst/>
          </a:prstGeom>
          <a:solidFill>
            <a:schemeClr val="bg1">
              <a:lumMod val="95000"/>
            </a:schemeClr>
          </a:solidFill>
          <a:ln w="12700" cap="flat">
            <a:noFill/>
            <a:miter lim="400000"/>
          </a:ln>
          <a:effectLst/>
        </p:spPr>
        <p:txBody>
          <a:bodyPr wrap="square" lIns="45719" tIns="45719" rIns="45719" bIns="45719" numCol="1" anchor="t">
            <a:noAutofit/>
          </a:bodyPr>
          <a:lstStyle/>
          <a:p>
            <a:pPr defTabSz="1148754" hangingPunct="0">
              <a:spcBef>
                <a:spcPts val="600"/>
              </a:spcBef>
              <a:defRPr>
                <a:solidFill>
                  <a:srgbClr val="FFFFFF"/>
                </a:solidFill>
              </a:defRPr>
            </a:pPr>
            <a:endParaRPr kern="0">
              <a:solidFill>
                <a:schemeClr val="bg1"/>
              </a:solidFill>
              <a:latin typeface="Segoe UI"/>
              <a:cs typeface="Segoe UI"/>
              <a:sym typeface="Segoe UI"/>
            </a:endParaRPr>
          </a:p>
        </p:txBody>
      </p:sp>
      <p:sp>
        <p:nvSpPr>
          <p:cNvPr id="5" name="Rectangle 5">
            <a:extLst>
              <a:ext uri="{FF2B5EF4-FFF2-40B4-BE49-F238E27FC236}">
                <a16:creationId xmlns:a16="http://schemas.microsoft.com/office/drawing/2014/main" id="{74B919AE-5A88-1645-9003-1B36BDFB229C}"/>
              </a:ext>
            </a:extLst>
          </p:cNvPr>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a:solidFill>
                  <a:schemeClr val="bg1">
                    <a:lumMod val="75000"/>
                  </a:schemeClr>
                </a:solidFill>
                <a:latin typeface="Segoe UI" panose="020B0502040204020203" pitchFamily="34" charset="0"/>
                <a:cs typeface="Segoe UI" panose="020B0502040204020203" pitchFamily="34" charset="0"/>
              </a:rPr>
              <a:t>©2018 Avanade Inc. All Rights Reserved.</a:t>
            </a:r>
          </a:p>
        </p:txBody>
      </p:sp>
      <p:sp>
        <p:nvSpPr>
          <p:cNvPr id="7" name="TextBox 6">
            <a:extLst>
              <a:ext uri="{FF2B5EF4-FFF2-40B4-BE49-F238E27FC236}">
                <a16:creationId xmlns:a16="http://schemas.microsoft.com/office/drawing/2014/main" id="{BCD7377E-9D82-6248-8835-BE701C707990}"/>
              </a:ext>
            </a:extLst>
          </p:cNvPr>
          <p:cNvSpPr txBox="1"/>
          <p:nvPr userDrawn="1"/>
        </p:nvSpPr>
        <p:spPr>
          <a:xfrm>
            <a:off x="8514496" y="6274700"/>
            <a:ext cx="2777072" cy="200055"/>
          </a:xfrm>
          <a:prstGeom prst="rect">
            <a:avLst/>
          </a:prstGeom>
          <a:noFill/>
        </p:spPr>
        <p:txBody>
          <a:bodyPr wrap="square" rtlCol="0">
            <a:spAutoFit/>
          </a:bodyPr>
          <a:lstStyle/>
          <a:p>
            <a:pPr algn="r"/>
            <a:r>
              <a:rPr lang="en-US" sz="700">
                <a:solidFill>
                  <a:srgbClr val="FF5800"/>
                </a:solidFill>
              </a:rPr>
              <a:t>&lt;Highly Confidential&gt; </a:t>
            </a:r>
            <a:r>
              <a:rPr lang="en-US" sz="700">
                <a:solidFill>
                  <a:srgbClr val="464646"/>
                </a:solidFill>
              </a:rPr>
              <a:t>See Avanade’s </a:t>
            </a:r>
            <a:r>
              <a:rPr lang="en-US" sz="700">
                <a:solidFill>
                  <a:srgbClr val="FF5800"/>
                </a:solidFill>
                <a:hlinkClick r:id="rId3" invalidUrl="https://avanade.sharepoint.com/sites/policies/Policies2/Data Management/1431_DataManagement.pdf"/>
              </a:rPr>
              <a:t>Data Management Policy</a:t>
            </a:r>
            <a:endParaRPr lang="en-US" sz="700">
              <a:solidFill>
                <a:srgbClr val="FF5800"/>
              </a:solidFill>
            </a:endParaRPr>
          </a:p>
        </p:txBody>
      </p:sp>
      <p:sp>
        <p:nvSpPr>
          <p:cNvPr id="8" name="Slide Number Placeholder 5">
            <a:extLst>
              <a:ext uri="{FF2B5EF4-FFF2-40B4-BE49-F238E27FC236}">
                <a16:creationId xmlns:a16="http://schemas.microsoft.com/office/drawing/2014/main" id="{01B091AA-C361-1E46-BE66-14AF9EB4CBCF}"/>
              </a:ext>
            </a:extLst>
          </p:cNvPr>
          <p:cNvSpPr>
            <a:spLocks noGrp="1"/>
          </p:cNvSpPr>
          <p:nvPr>
            <p:ph type="sldNum" sz="quarter" idx="4"/>
          </p:nvPr>
        </p:nvSpPr>
        <p:spPr>
          <a:xfrm>
            <a:off x="11231207" y="6356350"/>
            <a:ext cx="495656" cy="365125"/>
          </a:xfrm>
          <a:prstGeom prst="rect">
            <a:avLst/>
          </a:prstGeom>
        </p:spPr>
        <p:txBody>
          <a:bodyPr anchor="ctr"/>
          <a:lstStyle>
            <a:lvl1pPr algn="ctr">
              <a:defRPr sz="1050">
                <a:solidFill>
                  <a:schemeClr val="tx1">
                    <a:lumMod val="65000"/>
                    <a:lumOff val="35000"/>
                  </a:schemeClr>
                </a:solidFill>
              </a:defRPr>
            </a:lvl1pPr>
          </a:lstStyle>
          <a:p>
            <a:fld id="{3847DB54-D037-B84F-B6F1-2E8DA40D09AD}" type="slidenum">
              <a:rPr lang="en-US" smtClean="0"/>
              <a:pPr/>
              <a:t>‹#›</a:t>
            </a:fld>
            <a:endParaRPr lang="en-US"/>
          </a:p>
        </p:txBody>
      </p:sp>
    </p:spTree>
    <p:extLst>
      <p:ext uri="{BB962C8B-B14F-4D97-AF65-F5344CB8AC3E}">
        <p14:creationId xmlns:p14="http://schemas.microsoft.com/office/powerpoint/2010/main" val="164214843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page">
    <p:bg>
      <p:bgPr>
        <a:blipFill dpi="0" rotWithShape="1">
          <a:blip r:embed="rId2">
            <a:lum/>
          </a:blip>
          <a:srcRect/>
          <a:stretch>
            <a:fillRect l="-73000"/>
          </a:stretch>
        </a:blipFill>
        <a:effectLst/>
      </p:bgPr>
    </p:bg>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A1C04F7D-A567-AD46-903F-7CB54F490BDD}"/>
              </a:ext>
            </a:extLst>
          </p:cNvPr>
          <p:cNvSpPr>
            <a:spLocks noGrp="1"/>
          </p:cNvSpPr>
          <p:nvPr>
            <p:ph type="pic" sz="quarter" idx="10" hasCustomPrompt="1"/>
          </p:nvPr>
        </p:nvSpPr>
        <p:spPr>
          <a:xfrm>
            <a:off x="360520" y="1033843"/>
            <a:ext cx="1618488" cy="1618488"/>
          </a:xfrm>
          <a:prstGeom prst="ellipse">
            <a:avLst/>
          </a:prstGeom>
        </p:spPr>
        <p:txBody>
          <a:bodyPr anchor="ctr"/>
          <a:lstStyle>
            <a:lvl1pPr marL="0" indent="0" algn="ctr">
              <a:buNone/>
              <a:defRPr sz="1800">
                <a:solidFill>
                  <a:schemeClr val="bg1"/>
                </a:solidFill>
              </a:defRPr>
            </a:lvl1pPr>
          </a:lstStyle>
          <a:p>
            <a:r>
              <a:rPr lang="en-US"/>
              <a:t>Add headshot</a:t>
            </a:r>
          </a:p>
        </p:txBody>
      </p:sp>
      <p:sp>
        <p:nvSpPr>
          <p:cNvPr id="4" name="Rectangle">
            <a:extLst>
              <a:ext uri="{FF2B5EF4-FFF2-40B4-BE49-F238E27FC236}">
                <a16:creationId xmlns:a16="http://schemas.microsoft.com/office/drawing/2014/main" id="{DA3A02CB-7100-004B-8DB3-8B653682072B}"/>
              </a:ext>
            </a:extLst>
          </p:cNvPr>
          <p:cNvSpPr/>
          <p:nvPr userDrawn="1"/>
        </p:nvSpPr>
        <p:spPr>
          <a:xfrm flipH="1">
            <a:off x="2496830" y="1"/>
            <a:ext cx="9695170" cy="6857999"/>
          </a:xfrm>
          <a:prstGeom prst="rect">
            <a:avLst/>
          </a:prstGeom>
          <a:solidFill>
            <a:schemeClr val="bg1"/>
          </a:solidFill>
          <a:ln w="12700" cap="flat">
            <a:noFill/>
            <a:miter lim="400000"/>
          </a:ln>
          <a:effectLst/>
        </p:spPr>
        <p:txBody>
          <a:bodyPr wrap="square" lIns="45719" tIns="45719" rIns="45719" bIns="45719" numCol="1" anchor="t">
            <a:noAutofit/>
          </a:bodyPr>
          <a:lstStyle/>
          <a:p>
            <a:pPr defTabSz="1148754" hangingPunct="0">
              <a:spcBef>
                <a:spcPts val="600"/>
              </a:spcBef>
              <a:defRPr>
                <a:solidFill>
                  <a:srgbClr val="FFFFFF"/>
                </a:solidFill>
              </a:defRPr>
            </a:pPr>
            <a:endParaRPr kern="0">
              <a:solidFill>
                <a:schemeClr val="bg1"/>
              </a:solidFill>
              <a:latin typeface="Segoe UI"/>
              <a:cs typeface="Segoe UI"/>
              <a:sym typeface="Segoe UI"/>
            </a:endParaRPr>
          </a:p>
        </p:txBody>
      </p:sp>
      <p:pic>
        <p:nvPicPr>
          <p:cNvPr id="6" name="Picture 5">
            <a:extLst>
              <a:ext uri="{FF2B5EF4-FFF2-40B4-BE49-F238E27FC236}">
                <a16:creationId xmlns:a16="http://schemas.microsoft.com/office/drawing/2014/main" id="{F483B4BB-4B39-C84B-96B3-9B65B8A65FF7}"/>
              </a:ext>
            </a:extLst>
          </p:cNvPr>
          <p:cNvPicPr>
            <a:picLocks noChangeAspect="1"/>
          </p:cNvPicPr>
          <p:nvPr userDrawn="1"/>
        </p:nvPicPr>
        <p:blipFill>
          <a:blip r:embed="rId3"/>
          <a:stretch>
            <a:fillRect/>
          </a:stretch>
        </p:blipFill>
        <p:spPr>
          <a:xfrm>
            <a:off x="226366" y="231685"/>
            <a:ext cx="2006327" cy="736321"/>
          </a:xfrm>
          <a:prstGeom prst="rect">
            <a:avLst/>
          </a:prstGeom>
        </p:spPr>
      </p:pic>
      <p:sp>
        <p:nvSpPr>
          <p:cNvPr id="7" name="Rectangle 5">
            <a:extLst>
              <a:ext uri="{FF2B5EF4-FFF2-40B4-BE49-F238E27FC236}">
                <a16:creationId xmlns:a16="http://schemas.microsoft.com/office/drawing/2014/main" id="{1DC4B88F-9682-DB48-B23F-AE4ED0E1FA48}"/>
              </a:ext>
            </a:extLst>
          </p:cNvPr>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a:solidFill>
                  <a:schemeClr val="bg1">
                    <a:lumMod val="75000"/>
                  </a:schemeClr>
                </a:solidFill>
                <a:latin typeface="Segoe UI" panose="020B0502040204020203" pitchFamily="34" charset="0"/>
                <a:cs typeface="Segoe UI" panose="020B0502040204020203" pitchFamily="34" charset="0"/>
              </a:rPr>
              <a:t>©2018 Avanade Inc. All Rights Reserved.</a:t>
            </a:r>
          </a:p>
        </p:txBody>
      </p:sp>
      <p:sp>
        <p:nvSpPr>
          <p:cNvPr id="10" name="TextBox 9">
            <a:extLst>
              <a:ext uri="{FF2B5EF4-FFF2-40B4-BE49-F238E27FC236}">
                <a16:creationId xmlns:a16="http://schemas.microsoft.com/office/drawing/2014/main" id="{98EF1D57-7BEF-994D-AA41-019AD24802AC}"/>
              </a:ext>
            </a:extLst>
          </p:cNvPr>
          <p:cNvSpPr txBox="1"/>
          <p:nvPr userDrawn="1"/>
        </p:nvSpPr>
        <p:spPr>
          <a:xfrm>
            <a:off x="8514496" y="6274700"/>
            <a:ext cx="2777072" cy="200055"/>
          </a:xfrm>
          <a:prstGeom prst="rect">
            <a:avLst/>
          </a:prstGeom>
          <a:noFill/>
        </p:spPr>
        <p:txBody>
          <a:bodyPr wrap="square" rtlCol="0">
            <a:spAutoFit/>
          </a:bodyPr>
          <a:lstStyle/>
          <a:p>
            <a:pPr algn="r"/>
            <a:r>
              <a:rPr lang="en-US" sz="700">
                <a:solidFill>
                  <a:srgbClr val="FF5800"/>
                </a:solidFill>
              </a:rPr>
              <a:t>&lt;Highly Confidential&gt; </a:t>
            </a:r>
            <a:r>
              <a:rPr lang="en-US" sz="700">
                <a:solidFill>
                  <a:srgbClr val="464646"/>
                </a:solidFill>
              </a:rPr>
              <a:t>See Avanade’s </a:t>
            </a:r>
            <a:r>
              <a:rPr lang="en-US" sz="700">
                <a:solidFill>
                  <a:srgbClr val="FF5800"/>
                </a:solidFill>
                <a:hlinkClick r:id="rId4" invalidUrl="https://avanade.sharepoint.com/sites/policies/Policies2/Data Management/1431_DataManagement.pdf"/>
              </a:rPr>
              <a:t>Data Management Policy</a:t>
            </a:r>
            <a:endParaRPr lang="en-US" sz="700">
              <a:solidFill>
                <a:srgbClr val="FF5800"/>
              </a:solidFill>
            </a:endParaRPr>
          </a:p>
        </p:txBody>
      </p:sp>
      <p:sp>
        <p:nvSpPr>
          <p:cNvPr id="11" name="Slide Number Placeholder 5">
            <a:extLst>
              <a:ext uri="{FF2B5EF4-FFF2-40B4-BE49-F238E27FC236}">
                <a16:creationId xmlns:a16="http://schemas.microsoft.com/office/drawing/2014/main" id="{57A9512E-8C8A-3344-860C-1180D0C36A7F}"/>
              </a:ext>
            </a:extLst>
          </p:cNvPr>
          <p:cNvSpPr>
            <a:spLocks noGrp="1"/>
          </p:cNvSpPr>
          <p:nvPr>
            <p:ph type="sldNum" sz="quarter" idx="4"/>
          </p:nvPr>
        </p:nvSpPr>
        <p:spPr>
          <a:xfrm>
            <a:off x="11231207" y="6356350"/>
            <a:ext cx="495656" cy="365125"/>
          </a:xfrm>
          <a:prstGeom prst="rect">
            <a:avLst/>
          </a:prstGeom>
        </p:spPr>
        <p:txBody>
          <a:bodyPr anchor="ctr"/>
          <a:lstStyle>
            <a:lvl1pPr algn="ctr">
              <a:defRPr sz="1050">
                <a:solidFill>
                  <a:schemeClr val="tx1">
                    <a:lumMod val="65000"/>
                    <a:lumOff val="35000"/>
                  </a:schemeClr>
                </a:solidFill>
              </a:defRPr>
            </a:lvl1pPr>
          </a:lstStyle>
          <a:p>
            <a:fld id="{3847DB54-D037-B84F-B6F1-2E8DA40D09AD}" type="slidenum">
              <a:rPr lang="en-US" smtClean="0"/>
              <a:pPr/>
              <a:t>‹#›</a:t>
            </a:fld>
            <a:endParaRPr lang="en-US"/>
          </a:p>
        </p:txBody>
      </p:sp>
    </p:spTree>
    <p:extLst>
      <p:ext uri="{BB962C8B-B14F-4D97-AF65-F5344CB8AC3E}">
        <p14:creationId xmlns:p14="http://schemas.microsoft.com/office/powerpoint/2010/main" val="98852287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ondary page">
    <p:bg>
      <p:bgPr>
        <a:blipFill dpi="0" rotWithShape="1">
          <a:blip r:embed="rId2">
            <a:lum/>
          </a:blip>
          <a:srcRect/>
          <a:stretch>
            <a:fillRect l="-73000"/>
          </a:stretch>
        </a:blipFill>
        <a:effectLst/>
      </p:bgPr>
    </p:bg>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DA3A02CB-7100-004B-8DB3-8B653682072B}"/>
              </a:ext>
            </a:extLst>
          </p:cNvPr>
          <p:cNvSpPr/>
          <p:nvPr userDrawn="1"/>
        </p:nvSpPr>
        <p:spPr>
          <a:xfrm flipH="1">
            <a:off x="2496830" y="1"/>
            <a:ext cx="9695170" cy="6857999"/>
          </a:xfrm>
          <a:prstGeom prst="rect">
            <a:avLst/>
          </a:prstGeom>
          <a:solidFill>
            <a:schemeClr val="bg1"/>
          </a:solidFill>
          <a:ln w="12700" cap="flat">
            <a:noFill/>
            <a:miter lim="400000"/>
          </a:ln>
          <a:effectLst/>
        </p:spPr>
        <p:txBody>
          <a:bodyPr wrap="square" lIns="45719" tIns="45719" rIns="45719" bIns="45719" numCol="1" anchor="t">
            <a:noAutofit/>
          </a:bodyPr>
          <a:lstStyle/>
          <a:p>
            <a:pPr defTabSz="1148754" hangingPunct="0">
              <a:spcBef>
                <a:spcPts val="600"/>
              </a:spcBef>
              <a:defRPr>
                <a:solidFill>
                  <a:srgbClr val="FFFFFF"/>
                </a:solidFill>
              </a:defRPr>
            </a:pPr>
            <a:endParaRPr kern="0">
              <a:solidFill>
                <a:schemeClr val="bg1"/>
              </a:solidFill>
              <a:latin typeface="Segoe UI"/>
              <a:cs typeface="Segoe UI"/>
              <a:sym typeface="Segoe UI"/>
            </a:endParaRPr>
          </a:p>
        </p:txBody>
      </p:sp>
      <p:pic>
        <p:nvPicPr>
          <p:cNvPr id="6" name="Picture 5">
            <a:extLst>
              <a:ext uri="{FF2B5EF4-FFF2-40B4-BE49-F238E27FC236}">
                <a16:creationId xmlns:a16="http://schemas.microsoft.com/office/drawing/2014/main" id="{F557D9CB-8214-7043-BEA7-F7C1322E2D0E}"/>
              </a:ext>
            </a:extLst>
          </p:cNvPr>
          <p:cNvPicPr>
            <a:picLocks noChangeAspect="1"/>
          </p:cNvPicPr>
          <p:nvPr userDrawn="1"/>
        </p:nvPicPr>
        <p:blipFill>
          <a:blip r:embed="rId3"/>
          <a:stretch>
            <a:fillRect/>
          </a:stretch>
        </p:blipFill>
        <p:spPr>
          <a:xfrm>
            <a:off x="365512" y="5856179"/>
            <a:ext cx="1667578" cy="612000"/>
          </a:xfrm>
          <a:prstGeom prst="rect">
            <a:avLst/>
          </a:prstGeom>
        </p:spPr>
      </p:pic>
      <p:sp>
        <p:nvSpPr>
          <p:cNvPr id="8" name="Rectangle 5">
            <a:extLst>
              <a:ext uri="{FF2B5EF4-FFF2-40B4-BE49-F238E27FC236}">
                <a16:creationId xmlns:a16="http://schemas.microsoft.com/office/drawing/2014/main" id="{B54744E5-8B1B-5C4B-8D0E-796B8CB4512E}"/>
              </a:ext>
            </a:extLst>
          </p:cNvPr>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a:solidFill>
                  <a:schemeClr val="bg1">
                    <a:lumMod val="75000"/>
                  </a:schemeClr>
                </a:solidFill>
                <a:latin typeface="Segoe UI" panose="020B0502040204020203" pitchFamily="34" charset="0"/>
                <a:cs typeface="Segoe UI" panose="020B0502040204020203" pitchFamily="34" charset="0"/>
              </a:rPr>
              <a:t>©2018 Avanade Inc. All Rights Reserved.</a:t>
            </a:r>
          </a:p>
        </p:txBody>
      </p:sp>
      <p:sp>
        <p:nvSpPr>
          <p:cNvPr id="9" name="TextBox 8">
            <a:extLst>
              <a:ext uri="{FF2B5EF4-FFF2-40B4-BE49-F238E27FC236}">
                <a16:creationId xmlns:a16="http://schemas.microsoft.com/office/drawing/2014/main" id="{841C4007-F047-D540-8246-9C54E58DEF09}"/>
              </a:ext>
            </a:extLst>
          </p:cNvPr>
          <p:cNvSpPr txBox="1"/>
          <p:nvPr userDrawn="1"/>
        </p:nvSpPr>
        <p:spPr>
          <a:xfrm>
            <a:off x="8514496" y="6274700"/>
            <a:ext cx="2777072" cy="200055"/>
          </a:xfrm>
          <a:prstGeom prst="rect">
            <a:avLst/>
          </a:prstGeom>
          <a:noFill/>
        </p:spPr>
        <p:txBody>
          <a:bodyPr wrap="square" rtlCol="0">
            <a:spAutoFit/>
          </a:bodyPr>
          <a:lstStyle/>
          <a:p>
            <a:pPr algn="r"/>
            <a:r>
              <a:rPr lang="en-US" sz="700">
                <a:solidFill>
                  <a:srgbClr val="FF5800"/>
                </a:solidFill>
              </a:rPr>
              <a:t>&lt;Highly Confidential&gt; </a:t>
            </a:r>
            <a:r>
              <a:rPr lang="en-US" sz="700">
                <a:solidFill>
                  <a:srgbClr val="464646"/>
                </a:solidFill>
              </a:rPr>
              <a:t>See Avanade’s </a:t>
            </a:r>
            <a:r>
              <a:rPr lang="en-US" sz="700">
                <a:solidFill>
                  <a:srgbClr val="FF5800"/>
                </a:solidFill>
                <a:hlinkClick r:id="rId4" invalidUrl="https://avanade.sharepoint.com/sites/policies/Policies2/Data Management/1431_DataManagement.pdf"/>
              </a:rPr>
              <a:t>Data Management Policy</a:t>
            </a:r>
            <a:endParaRPr lang="en-US" sz="700">
              <a:solidFill>
                <a:srgbClr val="FF5800"/>
              </a:solidFill>
            </a:endParaRPr>
          </a:p>
        </p:txBody>
      </p:sp>
      <p:sp>
        <p:nvSpPr>
          <p:cNvPr id="10" name="Slide Number Placeholder 5">
            <a:extLst>
              <a:ext uri="{FF2B5EF4-FFF2-40B4-BE49-F238E27FC236}">
                <a16:creationId xmlns:a16="http://schemas.microsoft.com/office/drawing/2014/main" id="{E57A812C-99F3-554A-AA1B-83A491B70E72}"/>
              </a:ext>
            </a:extLst>
          </p:cNvPr>
          <p:cNvSpPr>
            <a:spLocks noGrp="1"/>
          </p:cNvSpPr>
          <p:nvPr>
            <p:ph type="sldNum" sz="quarter" idx="4"/>
          </p:nvPr>
        </p:nvSpPr>
        <p:spPr>
          <a:xfrm>
            <a:off x="11231207" y="6356350"/>
            <a:ext cx="495656" cy="365125"/>
          </a:xfrm>
          <a:prstGeom prst="rect">
            <a:avLst/>
          </a:prstGeom>
        </p:spPr>
        <p:txBody>
          <a:bodyPr anchor="ctr"/>
          <a:lstStyle>
            <a:lvl1pPr algn="ctr">
              <a:defRPr sz="1050">
                <a:solidFill>
                  <a:schemeClr val="tx1">
                    <a:lumMod val="65000"/>
                    <a:lumOff val="35000"/>
                  </a:schemeClr>
                </a:solidFill>
              </a:defRPr>
            </a:lvl1pPr>
          </a:lstStyle>
          <a:p>
            <a:fld id="{3847DB54-D037-B84F-B6F1-2E8DA40D09AD}" type="slidenum">
              <a:rPr lang="en-US" smtClean="0"/>
              <a:pPr/>
              <a:t>‹#›</a:t>
            </a:fld>
            <a:endParaRPr lang="en-US"/>
          </a:p>
        </p:txBody>
      </p:sp>
      <p:sp>
        <p:nvSpPr>
          <p:cNvPr id="7" name="Picture Placeholder 2">
            <a:extLst>
              <a:ext uri="{FF2B5EF4-FFF2-40B4-BE49-F238E27FC236}">
                <a16:creationId xmlns:a16="http://schemas.microsoft.com/office/drawing/2014/main" id="{92AEFD3B-978E-2448-A715-DE07A931CF77}"/>
              </a:ext>
            </a:extLst>
          </p:cNvPr>
          <p:cNvSpPr>
            <a:spLocks noGrp="1"/>
          </p:cNvSpPr>
          <p:nvPr>
            <p:ph type="pic" sz="quarter" idx="10" hasCustomPrompt="1"/>
          </p:nvPr>
        </p:nvSpPr>
        <p:spPr>
          <a:xfrm>
            <a:off x="3622813" y="866775"/>
            <a:ext cx="2208213" cy="855663"/>
          </a:xfrm>
          <a:prstGeom prst="rect">
            <a:avLst/>
          </a:prstGeom>
        </p:spPr>
        <p:txBody>
          <a:bodyPr/>
          <a:lstStyle>
            <a:lvl1pPr marL="0" indent="0">
              <a:buNone/>
              <a:defRPr sz="1400"/>
            </a:lvl1pPr>
          </a:lstStyle>
          <a:p>
            <a:r>
              <a:rPr lang="en-US"/>
              <a:t>Insert logo</a:t>
            </a:r>
          </a:p>
        </p:txBody>
      </p:sp>
      <p:sp>
        <p:nvSpPr>
          <p:cNvPr id="11" name="Picture Placeholder 2">
            <a:extLst>
              <a:ext uri="{FF2B5EF4-FFF2-40B4-BE49-F238E27FC236}">
                <a16:creationId xmlns:a16="http://schemas.microsoft.com/office/drawing/2014/main" id="{6A9EDC95-402C-8144-A6AD-D6A8DF0CA93C}"/>
              </a:ext>
            </a:extLst>
          </p:cNvPr>
          <p:cNvSpPr>
            <a:spLocks noGrp="1"/>
          </p:cNvSpPr>
          <p:nvPr>
            <p:ph type="pic" sz="quarter" idx="11" hasCustomPrompt="1"/>
          </p:nvPr>
        </p:nvSpPr>
        <p:spPr>
          <a:xfrm>
            <a:off x="3622813" y="2066183"/>
            <a:ext cx="7444990" cy="3789996"/>
          </a:xfrm>
          <a:prstGeom prst="rect">
            <a:avLst/>
          </a:prstGeom>
        </p:spPr>
        <p:txBody>
          <a:bodyPr/>
          <a:lstStyle>
            <a:lvl1pPr marL="0" indent="0">
              <a:buNone/>
              <a:defRPr sz="1400"/>
            </a:lvl1pPr>
          </a:lstStyle>
          <a:p>
            <a:r>
              <a:rPr lang="en-US"/>
              <a:t>Insert project artwork</a:t>
            </a:r>
          </a:p>
        </p:txBody>
      </p:sp>
    </p:spTree>
    <p:extLst>
      <p:ext uri="{BB962C8B-B14F-4D97-AF65-F5344CB8AC3E}">
        <p14:creationId xmlns:p14="http://schemas.microsoft.com/office/powerpoint/2010/main" val="272318554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rtiary page">
    <p:bg>
      <p:bgPr>
        <a:blipFill dpi="0" rotWithShape="1">
          <a:blip r:embed="rId2">
            <a:lum/>
          </a:blip>
          <a:srcRect/>
          <a:stretch>
            <a:fillRect l="-73000"/>
          </a:stretch>
        </a:blipFill>
        <a:effectLst/>
      </p:bgPr>
    </p:bg>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DA3A02CB-7100-004B-8DB3-8B653682072B}"/>
              </a:ext>
            </a:extLst>
          </p:cNvPr>
          <p:cNvSpPr/>
          <p:nvPr userDrawn="1"/>
        </p:nvSpPr>
        <p:spPr>
          <a:xfrm flipH="1">
            <a:off x="2496830" y="1"/>
            <a:ext cx="9695170" cy="6857999"/>
          </a:xfrm>
          <a:prstGeom prst="rect">
            <a:avLst/>
          </a:prstGeom>
          <a:solidFill>
            <a:schemeClr val="bg1"/>
          </a:solidFill>
          <a:ln w="12700" cap="flat">
            <a:noFill/>
            <a:miter lim="400000"/>
          </a:ln>
          <a:effectLst/>
        </p:spPr>
        <p:txBody>
          <a:bodyPr wrap="square" lIns="45719" tIns="45719" rIns="45719" bIns="45719" numCol="1" anchor="t">
            <a:noAutofit/>
          </a:bodyPr>
          <a:lstStyle/>
          <a:p>
            <a:pPr defTabSz="1148754" hangingPunct="0">
              <a:spcBef>
                <a:spcPts val="600"/>
              </a:spcBef>
              <a:defRPr>
                <a:solidFill>
                  <a:srgbClr val="FFFFFF"/>
                </a:solidFill>
              </a:defRPr>
            </a:pPr>
            <a:endParaRPr kern="0">
              <a:solidFill>
                <a:schemeClr val="bg1"/>
              </a:solidFill>
              <a:latin typeface="Segoe UI"/>
              <a:cs typeface="Segoe UI"/>
              <a:sym typeface="Segoe UI"/>
            </a:endParaRPr>
          </a:p>
        </p:txBody>
      </p:sp>
      <p:pic>
        <p:nvPicPr>
          <p:cNvPr id="6" name="Picture 5">
            <a:extLst>
              <a:ext uri="{FF2B5EF4-FFF2-40B4-BE49-F238E27FC236}">
                <a16:creationId xmlns:a16="http://schemas.microsoft.com/office/drawing/2014/main" id="{F483B4BB-4B39-C84B-96B3-9B65B8A65FF7}"/>
              </a:ext>
            </a:extLst>
          </p:cNvPr>
          <p:cNvPicPr>
            <a:picLocks noChangeAspect="1"/>
          </p:cNvPicPr>
          <p:nvPr userDrawn="1"/>
        </p:nvPicPr>
        <p:blipFill>
          <a:blip r:embed="rId3"/>
          <a:stretch>
            <a:fillRect/>
          </a:stretch>
        </p:blipFill>
        <p:spPr>
          <a:xfrm>
            <a:off x="226366" y="231685"/>
            <a:ext cx="2006327" cy="736321"/>
          </a:xfrm>
          <a:prstGeom prst="rect">
            <a:avLst/>
          </a:prstGeom>
        </p:spPr>
      </p:pic>
      <p:sp>
        <p:nvSpPr>
          <p:cNvPr id="7" name="Rectangle 5">
            <a:extLst>
              <a:ext uri="{FF2B5EF4-FFF2-40B4-BE49-F238E27FC236}">
                <a16:creationId xmlns:a16="http://schemas.microsoft.com/office/drawing/2014/main" id="{1DC4B88F-9682-DB48-B23F-AE4ED0E1FA48}"/>
              </a:ext>
            </a:extLst>
          </p:cNvPr>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a:solidFill>
                  <a:schemeClr val="bg1">
                    <a:lumMod val="75000"/>
                  </a:schemeClr>
                </a:solidFill>
                <a:latin typeface="Segoe UI" panose="020B0502040204020203" pitchFamily="34" charset="0"/>
                <a:cs typeface="Segoe UI" panose="020B0502040204020203" pitchFamily="34" charset="0"/>
              </a:rPr>
              <a:t>©2018 Avanade Inc. All Rights Reserved.</a:t>
            </a:r>
          </a:p>
        </p:txBody>
      </p:sp>
      <p:sp>
        <p:nvSpPr>
          <p:cNvPr id="10" name="TextBox 9">
            <a:extLst>
              <a:ext uri="{FF2B5EF4-FFF2-40B4-BE49-F238E27FC236}">
                <a16:creationId xmlns:a16="http://schemas.microsoft.com/office/drawing/2014/main" id="{98EF1D57-7BEF-994D-AA41-019AD24802AC}"/>
              </a:ext>
            </a:extLst>
          </p:cNvPr>
          <p:cNvSpPr txBox="1"/>
          <p:nvPr userDrawn="1"/>
        </p:nvSpPr>
        <p:spPr>
          <a:xfrm>
            <a:off x="8514496" y="6274700"/>
            <a:ext cx="2777072" cy="200055"/>
          </a:xfrm>
          <a:prstGeom prst="rect">
            <a:avLst/>
          </a:prstGeom>
          <a:noFill/>
        </p:spPr>
        <p:txBody>
          <a:bodyPr wrap="square" rtlCol="0">
            <a:spAutoFit/>
          </a:bodyPr>
          <a:lstStyle/>
          <a:p>
            <a:pPr algn="r"/>
            <a:r>
              <a:rPr lang="en-US" sz="700">
                <a:solidFill>
                  <a:srgbClr val="FF5800"/>
                </a:solidFill>
              </a:rPr>
              <a:t>&lt;Highly Confidential&gt; </a:t>
            </a:r>
            <a:r>
              <a:rPr lang="en-US" sz="700">
                <a:solidFill>
                  <a:srgbClr val="464646"/>
                </a:solidFill>
              </a:rPr>
              <a:t>See Avanade’s </a:t>
            </a:r>
            <a:r>
              <a:rPr lang="en-US" sz="700">
                <a:solidFill>
                  <a:srgbClr val="FF5800"/>
                </a:solidFill>
                <a:hlinkClick r:id="rId4" invalidUrl="https://avanade.sharepoint.com/sites/policies/Policies2/Data Management/1431_DataManagement.pdf"/>
              </a:rPr>
              <a:t>Data Management Policy</a:t>
            </a:r>
            <a:endParaRPr lang="en-US" sz="700">
              <a:solidFill>
                <a:srgbClr val="FF5800"/>
              </a:solidFill>
            </a:endParaRPr>
          </a:p>
        </p:txBody>
      </p:sp>
      <p:sp>
        <p:nvSpPr>
          <p:cNvPr id="11" name="Slide Number Placeholder 5">
            <a:extLst>
              <a:ext uri="{FF2B5EF4-FFF2-40B4-BE49-F238E27FC236}">
                <a16:creationId xmlns:a16="http://schemas.microsoft.com/office/drawing/2014/main" id="{57A9512E-8C8A-3344-860C-1180D0C36A7F}"/>
              </a:ext>
            </a:extLst>
          </p:cNvPr>
          <p:cNvSpPr>
            <a:spLocks noGrp="1"/>
          </p:cNvSpPr>
          <p:nvPr>
            <p:ph type="sldNum" sz="quarter" idx="4"/>
          </p:nvPr>
        </p:nvSpPr>
        <p:spPr>
          <a:xfrm>
            <a:off x="11231207" y="6356350"/>
            <a:ext cx="495656" cy="365125"/>
          </a:xfrm>
          <a:prstGeom prst="rect">
            <a:avLst/>
          </a:prstGeom>
        </p:spPr>
        <p:txBody>
          <a:bodyPr anchor="ctr"/>
          <a:lstStyle>
            <a:lvl1pPr algn="ctr">
              <a:defRPr sz="1050">
                <a:solidFill>
                  <a:schemeClr val="tx1">
                    <a:lumMod val="65000"/>
                    <a:lumOff val="35000"/>
                  </a:schemeClr>
                </a:solidFill>
              </a:defRPr>
            </a:lvl1pPr>
          </a:lstStyle>
          <a:p>
            <a:fld id="{3847DB54-D037-B84F-B6F1-2E8DA40D09AD}" type="slidenum">
              <a:rPr lang="en-US" smtClean="0"/>
              <a:pPr/>
              <a:t>‹#›</a:t>
            </a:fld>
            <a:endParaRPr lang="en-US"/>
          </a:p>
        </p:txBody>
      </p:sp>
    </p:spTree>
    <p:extLst>
      <p:ext uri="{BB962C8B-B14F-4D97-AF65-F5344CB8AC3E}">
        <p14:creationId xmlns:p14="http://schemas.microsoft.com/office/powerpoint/2010/main" val="348734661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l="-27000"/>
          </a:stretch>
        </a:blipFill>
        <a:effectLst/>
      </p:bgPr>
    </p:bg>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DA3A02CB-7100-004B-8DB3-8B653682072B}"/>
              </a:ext>
            </a:extLst>
          </p:cNvPr>
          <p:cNvSpPr/>
          <p:nvPr userDrawn="1"/>
        </p:nvSpPr>
        <p:spPr>
          <a:xfrm flipH="1">
            <a:off x="2496830" y="1"/>
            <a:ext cx="9695170" cy="6857999"/>
          </a:xfrm>
          <a:prstGeom prst="rect">
            <a:avLst/>
          </a:prstGeom>
          <a:solidFill>
            <a:schemeClr val="bg1">
              <a:lumMod val="95000"/>
            </a:schemeClr>
          </a:solidFill>
          <a:ln w="12700" cap="flat">
            <a:noFill/>
            <a:miter lim="400000"/>
          </a:ln>
          <a:effectLst/>
        </p:spPr>
        <p:txBody>
          <a:bodyPr wrap="square" lIns="45719" tIns="45719" rIns="45719" bIns="45719" numCol="1" anchor="t">
            <a:noAutofit/>
          </a:bodyPr>
          <a:lstStyle/>
          <a:p>
            <a:pPr defTabSz="1148754" hangingPunct="0">
              <a:spcBef>
                <a:spcPts val="600"/>
              </a:spcBef>
              <a:defRPr>
                <a:solidFill>
                  <a:srgbClr val="FFFFFF"/>
                </a:solidFill>
              </a:defRPr>
            </a:pPr>
            <a:endParaRPr kern="0">
              <a:solidFill>
                <a:schemeClr val="bg1"/>
              </a:solidFill>
              <a:latin typeface="Segoe UI"/>
              <a:cs typeface="Segoe UI"/>
              <a:sym typeface="Segoe UI"/>
            </a:endParaRPr>
          </a:p>
        </p:txBody>
      </p:sp>
      <p:pic>
        <p:nvPicPr>
          <p:cNvPr id="6" name="Picture 5">
            <a:extLst>
              <a:ext uri="{FF2B5EF4-FFF2-40B4-BE49-F238E27FC236}">
                <a16:creationId xmlns:a16="http://schemas.microsoft.com/office/drawing/2014/main" id="{F483B4BB-4B39-C84B-96B3-9B65B8A65FF7}"/>
              </a:ext>
            </a:extLst>
          </p:cNvPr>
          <p:cNvPicPr>
            <a:picLocks noChangeAspect="1"/>
          </p:cNvPicPr>
          <p:nvPr userDrawn="1"/>
        </p:nvPicPr>
        <p:blipFill>
          <a:blip r:embed="rId3"/>
          <a:stretch>
            <a:fillRect/>
          </a:stretch>
        </p:blipFill>
        <p:spPr>
          <a:xfrm>
            <a:off x="206488" y="231685"/>
            <a:ext cx="2006327" cy="736321"/>
          </a:xfrm>
          <a:prstGeom prst="rect">
            <a:avLst/>
          </a:prstGeom>
        </p:spPr>
      </p:pic>
      <p:sp>
        <p:nvSpPr>
          <p:cNvPr id="5" name="Rectangle 5">
            <a:extLst>
              <a:ext uri="{FF2B5EF4-FFF2-40B4-BE49-F238E27FC236}">
                <a16:creationId xmlns:a16="http://schemas.microsoft.com/office/drawing/2014/main" id="{B7EB619E-AD43-764F-A625-115144F3F25F}"/>
              </a:ext>
            </a:extLst>
          </p:cNvPr>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a:solidFill>
                  <a:schemeClr val="bg1">
                    <a:lumMod val="75000"/>
                  </a:schemeClr>
                </a:solidFill>
                <a:latin typeface="Segoe UI" panose="020B0502040204020203" pitchFamily="34" charset="0"/>
                <a:cs typeface="Segoe UI" panose="020B0502040204020203" pitchFamily="34" charset="0"/>
              </a:rPr>
              <a:t>©2018 Avanade Inc. All Rights Reserved.</a:t>
            </a:r>
          </a:p>
        </p:txBody>
      </p:sp>
      <p:sp>
        <p:nvSpPr>
          <p:cNvPr id="7" name="TextBox 6">
            <a:extLst>
              <a:ext uri="{FF2B5EF4-FFF2-40B4-BE49-F238E27FC236}">
                <a16:creationId xmlns:a16="http://schemas.microsoft.com/office/drawing/2014/main" id="{7CDAD45A-AAAD-3A4C-B1C2-77043F9A08A6}"/>
              </a:ext>
            </a:extLst>
          </p:cNvPr>
          <p:cNvSpPr txBox="1"/>
          <p:nvPr userDrawn="1"/>
        </p:nvSpPr>
        <p:spPr>
          <a:xfrm>
            <a:off x="8514496" y="6274700"/>
            <a:ext cx="2777072" cy="200055"/>
          </a:xfrm>
          <a:prstGeom prst="rect">
            <a:avLst/>
          </a:prstGeom>
          <a:noFill/>
        </p:spPr>
        <p:txBody>
          <a:bodyPr wrap="square" rtlCol="0">
            <a:spAutoFit/>
          </a:bodyPr>
          <a:lstStyle/>
          <a:p>
            <a:pPr algn="r"/>
            <a:r>
              <a:rPr lang="en-US" sz="700">
                <a:solidFill>
                  <a:srgbClr val="FF5800"/>
                </a:solidFill>
              </a:rPr>
              <a:t>&lt;Highly Confidential&gt; </a:t>
            </a:r>
            <a:r>
              <a:rPr lang="en-US" sz="700">
                <a:solidFill>
                  <a:srgbClr val="464646"/>
                </a:solidFill>
              </a:rPr>
              <a:t>See Avanade’s </a:t>
            </a:r>
            <a:r>
              <a:rPr lang="en-US" sz="700">
                <a:solidFill>
                  <a:srgbClr val="FF5800"/>
                </a:solidFill>
                <a:hlinkClick r:id="rId4" invalidUrl="https://avanade.sharepoint.com/sites/policies/Policies2/Data Management/1431_DataManagement.pdf"/>
              </a:rPr>
              <a:t>Data Management Policy</a:t>
            </a:r>
            <a:endParaRPr lang="en-US" sz="700">
              <a:solidFill>
                <a:srgbClr val="FF5800"/>
              </a:solidFill>
            </a:endParaRPr>
          </a:p>
        </p:txBody>
      </p:sp>
      <p:sp>
        <p:nvSpPr>
          <p:cNvPr id="8" name="Slide Number Placeholder 5">
            <a:extLst>
              <a:ext uri="{FF2B5EF4-FFF2-40B4-BE49-F238E27FC236}">
                <a16:creationId xmlns:a16="http://schemas.microsoft.com/office/drawing/2014/main" id="{08111C76-0E28-5549-BD29-5A58C876DB0B}"/>
              </a:ext>
            </a:extLst>
          </p:cNvPr>
          <p:cNvSpPr>
            <a:spLocks noGrp="1"/>
          </p:cNvSpPr>
          <p:nvPr>
            <p:ph type="sldNum" sz="quarter" idx="4"/>
          </p:nvPr>
        </p:nvSpPr>
        <p:spPr>
          <a:xfrm>
            <a:off x="11231207" y="6356350"/>
            <a:ext cx="495656" cy="365125"/>
          </a:xfrm>
          <a:prstGeom prst="rect">
            <a:avLst/>
          </a:prstGeom>
        </p:spPr>
        <p:txBody>
          <a:bodyPr anchor="ctr"/>
          <a:lstStyle>
            <a:lvl1pPr algn="ctr">
              <a:defRPr sz="1050">
                <a:solidFill>
                  <a:schemeClr val="tx1">
                    <a:lumMod val="65000"/>
                    <a:lumOff val="35000"/>
                  </a:schemeClr>
                </a:solidFill>
              </a:defRPr>
            </a:lvl1pPr>
          </a:lstStyle>
          <a:p>
            <a:fld id="{3847DB54-D037-B84F-B6F1-2E8DA40D09AD}" type="slidenum">
              <a:rPr lang="en-US" smtClean="0"/>
              <a:pPr/>
              <a:t>‹#›</a:t>
            </a:fld>
            <a:endParaRPr lang="en-US"/>
          </a:p>
        </p:txBody>
      </p:sp>
    </p:spTree>
    <p:extLst>
      <p:ext uri="{BB962C8B-B14F-4D97-AF65-F5344CB8AC3E}">
        <p14:creationId xmlns:p14="http://schemas.microsoft.com/office/powerpoint/2010/main" val="169940781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6"/>
          <a:stretch>
            <a:fillRect/>
          </a:stretch>
        </a:blipFill>
        <a:effectLst/>
      </p:bgPr>
    </p:bg>
    <p:spTree>
      <p:nvGrpSpPr>
        <p:cNvPr id="1" name=""/>
        <p:cNvGrpSpPr/>
        <p:nvPr/>
      </p:nvGrpSpPr>
      <p:grpSpPr>
        <a:xfrm>
          <a:off x="0" y="0"/>
          <a:ext cx="0" cy="0"/>
          <a:chOff x="0" y="0"/>
          <a:chExt cx="0" cy="0"/>
        </a:xfrm>
      </p:grpSpPr>
      <p:sp>
        <p:nvSpPr>
          <p:cNvPr id="11" name="Rectangle 5"/>
          <p:cNvSpPr txBox="1">
            <a:spLocks noChangeArrowheads="1"/>
          </p:cNvSpPr>
          <p:nvPr/>
        </p:nvSpPr>
        <p:spPr bwMode="auto">
          <a:xfrm>
            <a:off x="4731663" y="6600908"/>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a:solidFill>
                  <a:schemeClr val="bg1"/>
                </a:solidFill>
                <a:latin typeface="Segoe UI" panose="020B0502040204020203" pitchFamily="34" charset="0"/>
                <a:cs typeface="Segoe UI" panose="020B0502040204020203" pitchFamily="34" charset="0"/>
              </a:rPr>
              <a:t>©2018 Avanade Inc. All Rights Reserved.</a:t>
            </a:r>
          </a:p>
        </p:txBody>
      </p:sp>
    </p:spTree>
    <p:extLst>
      <p:ext uri="{BB962C8B-B14F-4D97-AF65-F5344CB8AC3E}">
        <p14:creationId xmlns:p14="http://schemas.microsoft.com/office/powerpoint/2010/main" val="362815991"/>
      </p:ext>
    </p:extLst>
  </p:cSld>
  <p:clrMap bg1="lt1" tx1="dk1" bg2="lt2" tx2="dk2" accent1="accent1" accent2="accent2" accent3="accent3" accent4="accent4" accent5="accent5" accent6="accent6" hlink="hlink" folHlink="folHlink"/>
  <p:sldLayoutIdLst>
    <p:sldLayoutId id="2147483885" r:id="rId1"/>
    <p:sldLayoutId id="2147483900" r:id="rId2"/>
    <p:sldLayoutId id="2147483898" r:id="rId3"/>
    <p:sldLayoutId id="2147483899" r:id="rId4"/>
  </p:sldLayoutIdLst>
  <p:transition>
    <p:fade/>
  </p:transition>
  <p:hf hdr="0"/>
  <p:txStyles>
    <p:title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p:titleStyle>
    <p:bodyStyle>
      <a:lvl1pPr marL="228600" indent="-228600" algn="l" defTabSz="914400" rtl="0" eaLnBrk="1" latinLnBrk="0" hangingPunct="1">
        <a:lnSpc>
          <a:spcPct val="90000"/>
        </a:lnSpc>
        <a:spcBef>
          <a:spcPts val="1000"/>
        </a:spcBef>
        <a:buFont typeface="Arial"/>
        <a:buChar char="•"/>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 name="Rectangle 4"/>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 name="Rectangle 5"/>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 name="Rectangle 6"/>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8" name="Rectangle 7"/>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 name="Rectangle 9"/>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2" name="Rectangle 11"/>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Rectangle 12"/>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7" name="Rectangle 16"/>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76560053"/>
      </p:ext>
    </p:extLst>
  </p:cSld>
  <p:clrMap bg1="lt1" tx1="dk1" bg2="lt2" tx2="dk2" accent1="accent1" accent2="accent2" accent3="accent3" accent4="accent4" accent5="accent5" accent6="accent6" hlink="hlink" folHlink="folHlink"/>
  <p:sldLayoutIdLst>
    <p:sldLayoutId id="2147483896" r:id="rId1"/>
  </p:sldLayoutIdLst>
  <p:transition>
    <p:fade/>
  </p:transition>
  <p:hf hdr="0" dt="0"/>
  <p:txStyles>
    <p:title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p:titleStyle>
    <p:bodyStyle>
      <a:lvl1pPr marL="228600" indent="-228600" algn="l" defTabSz="914400" rtl="0" eaLnBrk="1" latinLnBrk="0" hangingPunct="1">
        <a:lnSpc>
          <a:spcPct val="90000"/>
        </a:lnSpc>
        <a:spcBef>
          <a:spcPts val="1000"/>
        </a:spcBef>
        <a:buFont typeface="Arial"/>
        <a:buChar char="•"/>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Rectangle 6"/>
          <p:cNvSpPr>
            <a:spLocks noChangeArrowheads="1"/>
          </p:cNvSpPr>
          <p:nvPr/>
        </p:nvSpPr>
        <p:spPr bwMode="gray">
          <a:xfrm>
            <a:off x="251569" y="2649992"/>
            <a:ext cx="2217405" cy="314286"/>
          </a:xfrm>
          <a:prstGeom prst="rect">
            <a:avLst/>
          </a:prstGeom>
          <a:noFill/>
          <a:ln w="9525">
            <a:noFill/>
            <a:miter lim="800000"/>
            <a:headEnd/>
            <a:tailEnd/>
          </a:ln>
        </p:spPr>
        <p:txBody>
          <a:bodyPr wrap="square" lIns="67408" tIns="33703" rIns="67408" bIns="33703">
            <a:spAutoFit/>
          </a:bodyPr>
          <a:lstStyle/>
          <a:p>
            <a:pPr defTabSz="540741"/>
            <a:r>
              <a:rPr lang="en-US" sz="1600" b="1" dirty="0">
                <a:solidFill>
                  <a:schemeClr val="bg1"/>
                </a:solidFill>
                <a:latin typeface="Segoe UI Light" panose="020B0502040204020203" pitchFamily="34" charset="0"/>
                <a:cs typeface="Segoe UI Light" panose="020B0502040204020203" pitchFamily="34" charset="0"/>
              </a:rPr>
              <a:t>Vishanand Doyal</a:t>
            </a:r>
          </a:p>
        </p:txBody>
      </p:sp>
      <p:sp>
        <p:nvSpPr>
          <p:cNvPr id="3088" name="Rectangle 11"/>
          <p:cNvSpPr>
            <a:spLocks noChangeArrowheads="1"/>
          </p:cNvSpPr>
          <p:nvPr/>
        </p:nvSpPr>
        <p:spPr bwMode="gray">
          <a:xfrm>
            <a:off x="309909" y="4580427"/>
            <a:ext cx="1976091" cy="2106649"/>
          </a:xfrm>
          <a:prstGeom prst="rect">
            <a:avLst/>
          </a:prstGeom>
          <a:noFill/>
          <a:ln w="3175">
            <a:noFill/>
            <a:miter lim="800000"/>
            <a:headEnd/>
            <a:tailEnd/>
          </a:ln>
        </p:spPr>
        <p:txBody>
          <a:bodyPr lIns="33231" tIns="33231" rIns="33231" bIns="33231" anchor="t"/>
          <a:lstStyle/>
          <a:p>
            <a:pPr>
              <a:buClr>
                <a:srgbClr val="339933"/>
              </a:buClr>
              <a:defRPr/>
            </a:pPr>
            <a:r>
              <a:rPr lang="en-GB" sz="1050" b="1" dirty="0">
                <a:solidFill>
                  <a:schemeClr val="bg1">
                    <a:lumMod val="95000"/>
                  </a:schemeClr>
                </a:solidFill>
                <a:latin typeface="Segoe UI Light" panose="020B0502040204020203" pitchFamily="34" charset="0"/>
                <a:cs typeface="Segoe UI Light" panose="020B0502040204020203" pitchFamily="34" charset="0"/>
              </a:rPr>
              <a:t>IT graduate with 4.5+ years of experience in  BI/Data analytics/ETL/Big Data</a:t>
            </a:r>
          </a:p>
          <a:p>
            <a:pPr>
              <a:buClr>
                <a:srgbClr val="339933"/>
              </a:buClr>
              <a:defRPr/>
            </a:pPr>
            <a:endParaRPr lang="en-GB" sz="1050" b="1" dirty="0">
              <a:solidFill>
                <a:schemeClr val="bg1">
                  <a:lumMod val="95000"/>
                </a:schemeClr>
              </a:solidFill>
              <a:latin typeface="Segoe UI Light" panose="020B0502040204020203" pitchFamily="34" charset="0"/>
              <a:cs typeface="Segoe UI Light" panose="020B0502040204020203" pitchFamily="34" charset="0"/>
            </a:endParaRPr>
          </a:p>
          <a:p>
            <a:pPr>
              <a:buClr>
                <a:srgbClr val="339933"/>
              </a:buClr>
              <a:defRPr/>
            </a:pPr>
            <a:endParaRPr lang="en-GB" sz="1050" b="1" dirty="0">
              <a:solidFill>
                <a:schemeClr val="bg1">
                  <a:lumMod val="95000"/>
                </a:schemeClr>
              </a:solidFill>
              <a:latin typeface="Segoe UI Light" panose="020B0502040204020203" pitchFamily="34" charset="0"/>
              <a:cs typeface="Segoe UI Light" panose="020B0502040204020203" pitchFamily="34" charset="0"/>
            </a:endParaRPr>
          </a:p>
        </p:txBody>
      </p:sp>
      <p:sp>
        <p:nvSpPr>
          <p:cNvPr id="18" name="Rectangle 13"/>
          <p:cNvSpPr>
            <a:spLocks noChangeArrowheads="1"/>
          </p:cNvSpPr>
          <p:nvPr/>
        </p:nvSpPr>
        <p:spPr bwMode="auto">
          <a:xfrm>
            <a:off x="7888015" y="1149068"/>
            <a:ext cx="2113349" cy="3356257"/>
          </a:xfrm>
          <a:prstGeom prst="rect">
            <a:avLst/>
          </a:prstGeom>
          <a:noFill/>
          <a:ln w="3175">
            <a:noFill/>
            <a:miter lim="800000"/>
            <a:headEnd/>
            <a:tailEnd/>
          </a:ln>
        </p:spPr>
        <p:txBody>
          <a:bodyPr wrap="square" lIns="36000" tIns="36000" rIns="36000" bIns="36000" anchor="t"/>
          <a:lstStyle/>
          <a:p>
            <a:pPr marL="195263" indent="-195263">
              <a:spcAft>
                <a:spcPts val="400"/>
              </a:spcAft>
              <a:defRPr/>
            </a:pPr>
            <a:r>
              <a:rPr lang="en-GB" sz="1300" dirty="0">
                <a:cs typeface="Segoe UI Light" panose="020B0502040204020203" pitchFamily="34" charset="0"/>
              </a:rPr>
              <a:t>Functional</a:t>
            </a:r>
          </a:p>
          <a:p>
            <a:pPr marL="180975" indent="-180975">
              <a:lnSpc>
                <a:spcPct val="105000"/>
              </a:lnSpc>
              <a:buClr>
                <a:schemeClr val="bg2">
                  <a:lumMod val="50000"/>
                </a:schemeClr>
              </a:buClr>
              <a:buFont typeface="Arial" charset="0"/>
              <a:buChar char="•"/>
            </a:pPr>
            <a:r>
              <a:rPr lang="en-US" sz="1100" dirty="0">
                <a:cs typeface="Segoe UI Light" panose="020B0502040204020203" pitchFamily="34" charset="0"/>
              </a:rPr>
              <a:t>Onshore / Offshore Coordination</a:t>
            </a:r>
          </a:p>
          <a:p>
            <a:pPr marL="180975" indent="-180975">
              <a:lnSpc>
                <a:spcPct val="105000"/>
              </a:lnSpc>
              <a:buClr>
                <a:schemeClr val="bg2">
                  <a:lumMod val="50000"/>
                </a:schemeClr>
              </a:buClr>
              <a:buFont typeface="Arial" charset="0"/>
              <a:buChar char="•"/>
            </a:pPr>
            <a:r>
              <a:rPr lang="en-US" sz="1100" dirty="0">
                <a:cs typeface="Segoe UI Light" panose="020B0502040204020203" pitchFamily="34" charset="0"/>
              </a:rPr>
              <a:t>Scrum Master</a:t>
            </a:r>
          </a:p>
          <a:p>
            <a:pPr marL="180975" indent="-180975">
              <a:lnSpc>
                <a:spcPct val="105000"/>
              </a:lnSpc>
              <a:buClr>
                <a:schemeClr val="bg2">
                  <a:lumMod val="50000"/>
                </a:schemeClr>
              </a:buClr>
              <a:buFont typeface="Arial" charset="0"/>
              <a:buChar char="•"/>
            </a:pPr>
            <a:r>
              <a:rPr lang="en-US" sz="1100" dirty="0">
                <a:cs typeface="Segoe UI Light" panose="020B0502040204020203" pitchFamily="34" charset="0"/>
              </a:rPr>
              <a:t>Agile / Design Thinking</a:t>
            </a:r>
          </a:p>
          <a:p>
            <a:pPr marL="180975" indent="-180975">
              <a:lnSpc>
                <a:spcPct val="105000"/>
              </a:lnSpc>
              <a:buClr>
                <a:schemeClr val="bg2">
                  <a:lumMod val="50000"/>
                </a:schemeClr>
              </a:buClr>
              <a:buFont typeface="Arial" charset="0"/>
              <a:buChar char="•"/>
            </a:pPr>
            <a:endParaRPr lang="en-US" sz="1100" dirty="0">
              <a:cs typeface="Segoe UI Light" panose="020B0502040204020203" pitchFamily="34" charset="0"/>
            </a:endParaRPr>
          </a:p>
          <a:p>
            <a:pPr marL="195263" indent="-195263">
              <a:spcAft>
                <a:spcPts val="400"/>
              </a:spcAft>
              <a:defRPr/>
            </a:pPr>
            <a:r>
              <a:rPr lang="en-GB" sz="1300" dirty="0">
                <a:cs typeface="Segoe UI Light" panose="020B0502040204020203" pitchFamily="34" charset="0"/>
              </a:rPr>
              <a:t>Industries</a:t>
            </a:r>
          </a:p>
          <a:p>
            <a:pPr marL="180975" indent="-180975">
              <a:lnSpc>
                <a:spcPct val="105000"/>
              </a:lnSpc>
              <a:buClr>
                <a:schemeClr val="bg2">
                  <a:lumMod val="50000"/>
                </a:schemeClr>
              </a:buClr>
              <a:buFont typeface="Arial" charset="0"/>
              <a:buChar char="•"/>
            </a:pPr>
            <a:r>
              <a:rPr lang="en-US" sz="1100" dirty="0">
                <a:cs typeface="Segoe UI Light" panose="020B0502040204020203" pitchFamily="34" charset="0"/>
              </a:rPr>
              <a:t>Food/Products</a:t>
            </a:r>
          </a:p>
          <a:p>
            <a:pPr marL="180975" indent="-180975">
              <a:lnSpc>
                <a:spcPct val="105000"/>
              </a:lnSpc>
              <a:buClr>
                <a:schemeClr val="bg2">
                  <a:lumMod val="50000"/>
                </a:schemeClr>
              </a:buClr>
              <a:buFont typeface="Arial" charset="0"/>
              <a:buChar char="•"/>
            </a:pPr>
            <a:r>
              <a:rPr lang="en-US" sz="1100" dirty="0">
                <a:cs typeface="Segoe UI Light" panose="020B0502040204020203" pitchFamily="34" charset="0"/>
              </a:rPr>
              <a:t>Energy</a:t>
            </a:r>
          </a:p>
          <a:p>
            <a:pPr marL="180975" indent="-180975">
              <a:lnSpc>
                <a:spcPct val="105000"/>
              </a:lnSpc>
              <a:buClr>
                <a:schemeClr val="bg2">
                  <a:lumMod val="50000"/>
                </a:schemeClr>
              </a:buClr>
              <a:buFont typeface="Arial" charset="0"/>
              <a:buChar char="•"/>
            </a:pPr>
            <a:r>
              <a:rPr lang="en-US" sz="1100" dirty="0">
                <a:cs typeface="Segoe UI Light" panose="020B0502040204020203" pitchFamily="34" charset="0"/>
              </a:rPr>
              <a:t>Telecommunication</a:t>
            </a:r>
          </a:p>
          <a:p>
            <a:pPr marL="180975" indent="-180975">
              <a:lnSpc>
                <a:spcPct val="105000"/>
              </a:lnSpc>
              <a:buClr>
                <a:schemeClr val="bg2">
                  <a:lumMod val="50000"/>
                </a:schemeClr>
              </a:buClr>
              <a:buFont typeface="Arial" charset="0"/>
              <a:buChar char="•"/>
            </a:pPr>
            <a:endParaRPr lang="en-US" sz="1100" dirty="0">
              <a:cs typeface="Segoe UI Light" panose="020B0502040204020203" pitchFamily="34" charset="0"/>
            </a:endParaRPr>
          </a:p>
        </p:txBody>
      </p:sp>
      <p:sp>
        <p:nvSpPr>
          <p:cNvPr id="4" name="Rectangle 3">
            <a:extLst>
              <a:ext uri="{FF2B5EF4-FFF2-40B4-BE49-F238E27FC236}">
                <a16:creationId xmlns:a16="http://schemas.microsoft.com/office/drawing/2014/main" id="{F43EDEBB-6547-43D1-B3FC-43681FA1A4A3}"/>
              </a:ext>
            </a:extLst>
          </p:cNvPr>
          <p:cNvSpPr/>
          <p:nvPr/>
        </p:nvSpPr>
        <p:spPr>
          <a:xfrm>
            <a:off x="250859" y="4196001"/>
            <a:ext cx="2184840" cy="315471"/>
          </a:xfrm>
          <a:prstGeom prst="rect">
            <a:avLst/>
          </a:prstGeom>
        </p:spPr>
        <p:txBody>
          <a:bodyPr wrap="square" anchor="t">
            <a:spAutoFit/>
          </a:bodyPr>
          <a:lstStyle/>
          <a:p>
            <a:pPr marL="179705" indent="-179705">
              <a:defRPr/>
            </a:pPr>
            <a:r>
              <a:rPr lang="en-US" sz="1400" b="1" dirty="0">
                <a:solidFill>
                  <a:schemeClr val="bg1"/>
                </a:solidFill>
                <a:latin typeface="Segoe UI Light"/>
                <a:cs typeface="Segoe UI Light"/>
              </a:rPr>
              <a:t>Professional background</a:t>
            </a:r>
            <a:endParaRPr lang="en-US" dirty="0">
              <a:solidFill>
                <a:schemeClr val="bg1"/>
              </a:solidFill>
              <a:latin typeface="Segoe UI Light"/>
              <a:cs typeface="Segoe UI Light"/>
            </a:endParaRPr>
          </a:p>
        </p:txBody>
      </p:sp>
      <p:sp>
        <p:nvSpPr>
          <p:cNvPr id="27" name="Rectangle 26">
            <a:extLst>
              <a:ext uri="{FF2B5EF4-FFF2-40B4-BE49-F238E27FC236}">
                <a16:creationId xmlns:a16="http://schemas.microsoft.com/office/drawing/2014/main" id="{6B562530-03A0-416E-9871-7D49580F0F4D}"/>
              </a:ext>
            </a:extLst>
          </p:cNvPr>
          <p:cNvSpPr/>
          <p:nvPr/>
        </p:nvSpPr>
        <p:spPr>
          <a:xfrm>
            <a:off x="7805695" y="808223"/>
            <a:ext cx="3299617" cy="323165"/>
          </a:xfrm>
          <a:prstGeom prst="rect">
            <a:avLst/>
          </a:prstGeom>
        </p:spPr>
        <p:txBody>
          <a:bodyPr wrap="square">
            <a:spAutoFit/>
          </a:bodyPr>
          <a:lstStyle/>
          <a:p>
            <a:pPr marL="180247" indent="-180247">
              <a:defRPr/>
            </a:pPr>
            <a:r>
              <a:rPr lang="en-US" sz="1500">
                <a:solidFill>
                  <a:srgbClr val="FF5800"/>
                </a:solidFill>
                <a:latin typeface="+mj-lt"/>
                <a:cs typeface="Segoe UI Light" panose="020B0502040204020203" pitchFamily="34" charset="0"/>
              </a:rPr>
              <a:t>Areas of expertise</a:t>
            </a:r>
          </a:p>
        </p:txBody>
      </p:sp>
      <p:sp>
        <p:nvSpPr>
          <p:cNvPr id="5" name="TextBox 4">
            <a:extLst>
              <a:ext uri="{FF2B5EF4-FFF2-40B4-BE49-F238E27FC236}">
                <a16:creationId xmlns:a16="http://schemas.microsoft.com/office/drawing/2014/main" id="{3803CB19-8C5E-41DF-9450-C8A3DB13C1ED}"/>
              </a:ext>
            </a:extLst>
          </p:cNvPr>
          <p:cNvSpPr txBox="1"/>
          <p:nvPr/>
        </p:nvSpPr>
        <p:spPr>
          <a:xfrm>
            <a:off x="2957930" y="1377608"/>
            <a:ext cx="4416157" cy="3750317"/>
          </a:xfrm>
          <a:prstGeom prst="rect">
            <a:avLst/>
          </a:prstGeom>
          <a:noFill/>
        </p:spPr>
        <p:txBody>
          <a:bodyPr wrap="square" bIns="36000" rtlCol="0" anchor="t">
            <a:spAutoFit/>
          </a:bodyPr>
          <a:lstStyle/>
          <a:p>
            <a:pPr>
              <a:lnSpc>
                <a:spcPct val="105000"/>
              </a:lnSpc>
              <a:spcBef>
                <a:spcPts val="600"/>
              </a:spcBef>
              <a:buClr>
                <a:srgbClr val="339933"/>
              </a:buClr>
              <a:defRPr/>
            </a:pPr>
            <a:r>
              <a:rPr lang="en-US" sz="1300" b="1" dirty="0">
                <a:cs typeface="Segoe UI Light"/>
              </a:rPr>
              <a:t>SAP BODS Developer </a:t>
            </a:r>
            <a:r>
              <a:rPr lang="en-US" sz="1100" i="1" dirty="0">
                <a:cs typeface="Segoe UI Light"/>
              </a:rPr>
              <a:t>(Jan 2016 – Feb 2017)</a:t>
            </a:r>
          </a:p>
          <a:p>
            <a:pPr lvl="0">
              <a:lnSpc>
                <a:spcPct val="105000"/>
              </a:lnSpc>
              <a:spcBef>
                <a:spcPts val="600"/>
              </a:spcBef>
              <a:buClr>
                <a:srgbClr val="339933"/>
              </a:buClr>
              <a:defRPr/>
            </a:pPr>
            <a:r>
              <a:rPr lang="en-US" sz="1100" dirty="0">
                <a:cs typeface="Segoe UI Light"/>
              </a:rPr>
              <a:t>    Design ETL solutions for a client from food industry</a:t>
            </a:r>
          </a:p>
          <a:p>
            <a:pPr lvl="0">
              <a:lnSpc>
                <a:spcPct val="105000"/>
              </a:lnSpc>
              <a:spcBef>
                <a:spcPts val="600"/>
              </a:spcBef>
              <a:buClr>
                <a:srgbClr val="339933"/>
              </a:buClr>
              <a:defRPr/>
            </a:pPr>
            <a:endParaRPr lang="en-US" sz="1100" dirty="0">
              <a:cs typeface="Segoe UI Light"/>
            </a:endParaRPr>
          </a:p>
          <a:p>
            <a:pPr>
              <a:lnSpc>
                <a:spcPct val="105000"/>
              </a:lnSpc>
              <a:spcBef>
                <a:spcPts val="600"/>
              </a:spcBef>
              <a:buClr>
                <a:srgbClr val="339933"/>
              </a:buClr>
              <a:defRPr/>
            </a:pPr>
            <a:r>
              <a:rPr lang="en-US" sz="1300" b="1" dirty="0">
                <a:cs typeface="Segoe UI Light"/>
              </a:rPr>
              <a:t>SAP BW/BO Developer </a:t>
            </a:r>
            <a:r>
              <a:rPr lang="en-US" sz="1100" i="1" dirty="0">
                <a:cs typeface="Segoe UI Light"/>
              </a:rPr>
              <a:t>(Feb 2017 – Dec 2019)</a:t>
            </a:r>
          </a:p>
          <a:p>
            <a:pPr lvl="0">
              <a:lnSpc>
                <a:spcPct val="105000"/>
              </a:lnSpc>
              <a:spcBef>
                <a:spcPts val="600"/>
              </a:spcBef>
              <a:buClr>
                <a:srgbClr val="339933"/>
              </a:buClr>
              <a:defRPr/>
            </a:pPr>
            <a:r>
              <a:rPr lang="en-US" sz="1100" dirty="0">
                <a:cs typeface="Segoe UI Light"/>
              </a:rPr>
              <a:t>    Design BI solutions for a client from energy and telecom industry</a:t>
            </a:r>
          </a:p>
          <a:p>
            <a:pPr lvl="0">
              <a:lnSpc>
                <a:spcPct val="105000"/>
              </a:lnSpc>
              <a:spcBef>
                <a:spcPts val="600"/>
              </a:spcBef>
              <a:buClr>
                <a:srgbClr val="339933"/>
              </a:buClr>
              <a:defRPr/>
            </a:pPr>
            <a:endParaRPr lang="en-US" sz="1100" dirty="0">
              <a:cs typeface="Segoe UI Light"/>
            </a:endParaRPr>
          </a:p>
          <a:p>
            <a:pPr>
              <a:lnSpc>
                <a:spcPct val="105000"/>
              </a:lnSpc>
              <a:spcBef>
                <a:spcPts val="600"/>
              </a:spcBef>
              <a:buClr>
                <a:srgbClr val="339933"/>
              </a:buClr>
              <a:defRPr/>
            </a:pPr>
            <a:r>
              <a:rPr lang="en-US" sz="1300" b="1" dirty="0">
                <a:cs typeface="Segoe UI Light"/>
              </a:rPr>
              <a:t>MS BI Developer </a:t>
            </a:r>
            <a:r>
              <a:rPr lang="en-US" sz="1100" i="1" dirty="0">
                <a:cs typeface="Segoe UI Light"/>
              </a:rPr>
              <a:t>(Jan 2020 – Oct 2020)</a:t>
            </a:r>
          </a:p>
          <a:p>
            <a:pPr lvl="0">
              <a:lnSpc>
                <a:spcPct val="105000"/>
              </a:lnSpc>
              <a:spcBef>
                <a:spcPts val="600"/>
              </a:spcBef>
              <a:buClr>
                <a:srgbClr val="339933"/>
              </a:buClr>
              <a:defRPr/>
            </a:pPr>
            <a:r>
              <a:rPr lang="en-US" sz="1100" dirty="0">
                <a:cs typeface="Segoe UI Light"/>
              </a:rPr>
              <a:t>    Design BI solutions in Azure for a client from energy industry.</a:t>
            </a:r>
          </a:p>
          <a:p>
            <a:pPr lvl="0">
              <a:lnSpc>
                <a:spcPct val="105000"/>
              </a:lnSpc>
              <a:spcBef>
                <a:spcPts val="600"/>
              </a:spcBef>
              <a:buClr>
                <a:srgbClr val="339933"/>
              </a:buClr>
              <a:defRPr/>
            </a:pPr>
            <a:endParaRPr lang="en-US" sz="1100" dirty="0">
              <a:cs typeface="Segoe UI Light"/>
            </a:endParaRPr>
          </a:p>
          <a:p>
            <a:pPr>
              <a:lnSpc>
                <a:spcPct val="105000"/>
              </a:lnSpc>
              <a:spcBef>
                <a:spcPts val="600"/>
              </a:spcBef>
              <a:buClr>
                <a:srgbClr val="339933"/>
              </a:buClr>
              <a:defRPr/>
            </a:pPr>
            <a:r>
              <a:rPr lang="en-US" sz="1300" b="1" dirty="0">
                <a:cs typeface="Segoe UI Light"/>
              </a:rPr>
              <a:t>Data Engineer </a:t>
            </a:r>
            <a:r>
              <a:rPr lang="en-US" sz="1100" i="1" dirty="0">
                <a:cs typeface="Segoe UI Light"/>
              </a:rPr>
              <a:t>(Oct 2020 – To Date)</a:t>
            </a:r>
          </a:p>
          <a:p>
            <a:pPr lvl="0">
              <a:lnSpc>
                <a:spcPct val="105000"/>
              </a:lnSpc>
              <a:spcBef>
                <a:spcPts val="600"/>
              </a:spcBef>
              <a:buClr>
                <a:srgbClr val="339933"/>
              </a:buClr>
              <a:defRPr/>
            </a:pPr>
            <a:r>
              <a:rPr lang="en-US" sz="1100" dirty="0">
                <a:cs typeface="Segoe UI Light"/>
              </a:rPr>
              <a:t>    Design BI solutions in Azure for a client from energy industry.</a:t>
            </a:r>
          </a:p>
          <a:p>
            <a:pPr lvl="0">
              <a:lnSpc>
                <a:spcPct val="105000"/>
              </a:lnSpc>
              <a:spcBef>
                <a:spcPts val="600"/>
              </a:spcBef>
              <a:buClr>
                <a:srgbClr val="339933"/>
              </a:buClr>
              <a:defRPr/>
            </a:pPr>
            <a:endParaRPr lang="en-US" sz="1100" dirty="0">
              <a:cs typeface="Segoe UI Light"/>
            </a:endParaRPr>
          </a:p>
          <a:p>
            <a:pPr lvl="0">
              <a:lnSpc>
                <a:spcPct val="105000"/>
              </a:lnSpc>
              <a:spcBef>
                <a:spcPts val="600"/>
              </a:spcBef>
              <a:buClr>
                <a:srgbClr val="339933"/>
              </a:buClr>
              <a:defRPr/>
            </a:pPr>
            <a:endParaRPr lang="en-US" sz="1300" dirty="0">
              <a:cs typeface="Segoe UI Light" panose="020B0502040204020203" pitchFamily="34" charset="0"/>
            </a:endParaRPr>
          </a:p>
          <a:p>
            <a:pPr lvl="0">
              <a:lnSpc>
                <a:spcPct val="105000"/>
              </a:lnSpc>
              <a:spcBef>
                <a:spcPts val="600"/>
              </a:spcBef>
              <a:buClr>
                <a:srgbClr val="339933"/>
              </a:buClr>
              <a:defRPr/>
            </a:pPr>
            <a:endParaRPr lang="en-US" sz="1300" dirty="0">
              <a:cs typeface="Segoe UI Light" panose="020B0502040204020203" pitchFamily="34" charset="0"/>
            </a:endParaRPr>
          </a:p>
        </p:txBody>
      </p:sp>
      <p:sp>
        <p:nvSpPr>
          <p:cNvPr id="30" name="Rectangle 29">
            <a:extLst>
              <a:ext uri="{FF2B5EF4-FFF2-40B4-BE49-F238E27FC236}">
                <a16:creationId xmlns:a16="http://schemas.microsoft.com/office/drawing/2014/main" id="{F8BAF5D2-CB47-4855-9417-092E143CA817}"/>
              </a:ext>
            </a:extLst>
          </p:cNvPr>
          <p:cNvSpPr/>
          <p:nvPr/>
        </p:nvSpPr>
        <p:spPr>
          <a:xfrm>
            <a:off x="3546838" y="829508"/>
            <a:ext cx="3225630" cy="323165"/>
          </a:xfrm>
          <a:prstGeom prst="rect">
            <a:avLst/>
          </a:prstGeom>
        </p:spPr>
        <p:txBody>
          <a:bodyPr wrap="square">
            <a:spAutoFit/>
          </a:bodyPr>
          <a:lstStyle/>
          <a:p>
            <a:pPr marL="180247" indent="-180247">
              <a:defRPr/>
            </a:pPr>
            <a:r>
              <a:rPr lang="en-US" sz="1500">
                <a:solidFill>
                  <a:srgbClr val="FF5800"/>
                </a:solidFill>
                <a:latin typeface="+mj-lt"/>
                <a:cs typeface="Segoe UI Light" panose="020B0502040204020203" pitchFamily="34" charset="0"/>
              </a:rPr>
              <a:t>Experience</a:t>
            </a:r>
            <a:r>
              <a:rPr lang="en-US" sz="1400">
                <a:solidFill>
                  <a:srgbClr val="FF5800"/>
                </a:solidFill>
                <a:latin typeface="+mj-lt"/>
                <a:cs typeface="Segoe UI Light" panose="020B0502040204020203" pitchFamily="34" charset="0"/>
              </a:rPr>
              <a:t> </a:t>
            </a:r>
          </a:p>
        </p:txBody>
      </p:sp>
      <p:sp>
        <p:nvSpPr>
          <p:cNvPr id="7" name="Rectangle 6">
            <a:extLst>
              <a:ext uri="{FF2B5EF4-FFF2-40B4-BE49-F238E27FC236}">
                <a16:creationId xmlns:a16="http://schemas.microsoft.com/office/drawing/2014/main" id="{45213656-3802-4A68-996A-4ACE59FCF6D4}"/>
              </a:ext>
            </a:extLst>
          </p:cNvPr>
          <p:cNvSpPr/>
          <p:nvPr/>
        </p:nvSpPr>
        <p:spPr>
          <a:xfrm>
            <a:off x="250859" y="3427297"/>
            <a:ext cx="2242077" cy="577081"/>
          </a:xfrm>
          <a:prstGeom prst="rect">
            <a:avLst/>
          </a:prstGeom>
        </p:spPr>
        <p:txBody>
          <a:bodyPr wrap="square">
            <a:spAutoFit/>
          </a:bodyPr>
          <a:lstStyle/>
          <a:p>
            <a:pPr defTabSz="540741">
              <a:spcAft>
                <a:spcPts val="600"/>
              </a:spcAft>
            </a:pPr>
            <a:r>
              <a:rPr lang="en-US" sz="1050" b="1" dirty="0">
                <a:solidFill>
                  <a:schemeClr val="bg1">
                    <a:lumMod val="95000"/>
                  </a:schemeClr>
                </a:solidFill>
                <a:latin typeface="Segoe UI Light" panose="020B0502040204020203" pitchFamily="34" charset="0"/>
                <a:cs typeface="Segoe UI Light" panose="020B0502040204020203" pitchFamily="34" charset="0"/>
              </a:rPr>
              <a:t>Accenture Mauritius IT Solution Delivery Centre, Cyber City </a:t>
            </a:r>
            <a:r>
              <a:rPr lang="en-US" sz="1050" b="1" dirty="0" err="1">
                <a:solidFill>
                  <a:schemeClr val="bg1">
                    <a:lumMod val="95000"/>
                  </a:schemeClr>
                </a:solidFill>
                <a:latin typeface="Segoe UI Light" panose="020B0502040204020203" pitchFamily="34" charset="0"/>
                <a:cs typeface="Segoe UI Light" panose="020B0502040204020203" pitchFamily="34" charset="0"/>
              </a:rPr>
              <a:t>Ebène</a:t>
            </a:r>
            <a:r>
              <a:rPr lang="en-US" sz="1050" b="1" dirty="0">
                <a:solidFill>
                  <a:schemeClr val="bg1">
                    <a:lumMod val="95000"/>
                  </a:schemeClr>
                </a:solidFill>
                <a:latin typeface="Segoe UI Light" panose="020B0502040204020203" pitchFamily="34" charset="0"/>
                <a:cs typeface="Segoe UI Light" panose="020B0502040204020203" pitchFamily="34" charset="0"/>
              </a:rPr>
              <a:t>, Mauritius.</a:t>
            </a:r>
          </a:p>
        </p:txBody>
      </p:sp>
      <p:pic>
        <p:nvPicPr>
          <p:cNvPr id="25" name="Picture 24">
            <a:extLst>
              <a:ext uri="{FF2B5EF4-FFF2-40B4-BE49-F238E27FC236}">
                <a16:creationId xmlns:a16="http://schemas.microsoft.com/office/drawing/2014/main" id="{439A4BC0-DC08-1045-BB56-10A2344F4954}"/>
              </a:ext>
            </a:extLst>
          </p:cNvPr>
          <p:cNvPicPr>
            <a:picLocks noChangeAspect="1"/>
          </p:cNvPicPr>
          <p:nvPr/>
        </p:nvPicPr>
        <p:blipFill>
          <a:blip r:embed="rId3"/>
          <a:stretch>
            <a:fillRect/>
          </a:stretch>
        </p:blipFill>
        <p:spPr>
          <a:xfrm>
            <a:off x="7207920" y="728000"/>
            <a:ext cx="609600" cy="609600"/>
          </a:xfrm>
          <a:prstGeom prst="rect">
            <a:avLst/>
          </a:prstGeom>
        </p:spPr>
      </p:pic>
      <p:pic>
        <p:nvPicPr>
          <p:cNvPr id="26" name="Picture 25">
            <a:extLst>
              <a:ext uri="{FF2B5EF4-FFF2-40B4-BE49-F238E27FC236}">
                <a16:creationId xmlns:a16="http://schemas.microsoft.com/office/drawing/2014/main" id="{50B1DDC4-3E8C-0241-9A15-04BFB26820C2}"/>
              </a:ext>
            </a:extLst>
          </p:cNvPr>
          <p:cNvPicPr>
            <a:picLocks noChangeAspect="1"/>
          </p:cNvPicPr>
          <p:nvPr/>
        </p:nvPicPr>
        <p:blipFill>
          <a:blip r:embed="rId4"/>
          <a:stretch>
            <a:fillRect/>
          </a:stretch>
        </p:blipFill>
        <p:spPr>
          <a:xfrm>
            <a:off x="2957931" y="808223"/>
            <a:ext cx="552805" cy="449154"/>
          </a:xfrm>
          <a:prstGeom prst="rect">
            <a:avLst/>
          </a:prstGeom>
        </p:spPr>
      </p:pic>
      <p:sp>
        <p:nvSpPr>
          <p:cNvPr id="28" name="Rectangle 13">
            <a:extLst>
              <a:ext uri="{FF2B5EF4-FFF2-40B4-BE49-F238E27FC236}">
                <a16:creationId xmlns:a16="http://schemas.microsoft.com/office/drawing/2014/main" id="{5FE5AE24-DC73-9448-8DAE-C57030234A92}"/>
              </a:ext>
            </a:extLst>
          </p:cNvPr>
          <p:cNvSpPr>
            <a:spLocks noChangeArrowheads="1"/>
          </p:cNvSpPr>
          <p:nvPr/>
        </p:nvSpPr>
        <p:spPr bwMode="auto">
          <a:xfrm>
            <a:off x="10001365" y="1149068"/>
            <a:ext cx="1807096" cy="4704045"/>
          </a:xfrm>
          <a:prstGeom prst="rect">
            <a:avLst/>
          </a:prstGeom>
          <a:noFill/>
          <a:ln w="3175">
            <a:noFill/>
            <a:miter lim="800000"/>
            <a:headEnd/>
            <a:tailEnd/>
          </a:ln>
        </p:spPr>
        <p:txBody>
          <a:bodyPr wrap="square" lIns="36000" tIns="36000" rIns="36000" bIns="36000" anchor="t"/>
          <a:lstStyle/>
          <a:p>
            <a:pPr marL="195263" indent="-195263">
              <a:spcAft>
                <a:spcPts val="400"/>
              </a:spcAft>
              <a:defRPr/>
            </a:pPr>
            <a:r>
              <a:rPr lang="en-GB" sz="1300" dirty="0">
                <a:cs typeface="Segoe UI Light" panose="020B0502040204020203" pitchFamily="34" charset="0"/>
              </a:rPr>
              <a:t>Technical</a:t>
            </a:r>
          </a:p>
          <a:p>
            <a:pPr marL="171450" indent="-171450">
              <a:spcBef>
                <a:spcPts val="600"/>
              </a:spcBef>
              <a:buClr>
                <a:srgbClr val="339933"/>
              </a:buClr>
              <a:buFont typeface="Arial" panose="020B0604020202020204" pitchFamily="34" charset="0"/>
              <a:buChar char="•"/>
              <a:defRPr/>
            </a:pPr>
            <a:r>
              <a:rPr lang="en-US" sz="1100" dirty="0">
                <a:cs typeface="Segoe UI Light" panose="020B0502040204020203" pitchFamily="34" charset="0"/>
              </a:rPr>
              <a:t>Azure DevOps</a:t>
            </a:r>
          </a:p>
          <a:p>
            <a:pPr marL="171450" indent="-171450">
              <a:spcBef>
                <a:spcPts val="600"/>
              </a:spcBef>
              <a:buClr>
                <a:srgbClr val="339933"/>
              </a:buClr>
              <a:buFont typeface="Arial" panose="020B0604020202020204" pitchFamily="34" charset="0"/>
              <a:buChar char="•"/>
              <a:defRPr/>
            </a:pPr>
            <a:r>
              <a:rPr lang="en-US" sz="1100" dirty="0"/>
              <a:t>Microsoft SQL Server Management Studio</a:t>
            </a:r>
            <a:endParaRPr lang="en-US" sz="1100" dirty="0">
              <a:cs typeface="Segoe UI Light" panose="020B0502040204020203" pitchFamily="34" charset="0"/>
            </a:endParaRPr>
          </a:p>
          <a:p>
            <a:pPr marL="171450" indent="-171450">
              <a:spcBef>
                <a:spcPts val="600"/>
              </a:spcBef>
              <a:buClr>
                <a:srgbClr val="339933"/>
              </a:buClr>
              <a:buFont typeface="Arial" panose="020B0604020202020204" pitchFamily="34" charset="0"/>
              <a:buChar char="•"/>
              <a:defRPr/>
            </a:pPr>
            <a:r>
              <a:rPr lang="en-US" sz="1100" dirty="0"/>
              <a:t>Azure Data Factory</a:t>
            </a:r>
            <a:r>
              <a:rPr lang="en-US" sz="1100" dirty="0">
                <a:cs typeface="Segoe UI Light" panose="020B0502040204020203" pitchFamily="34" charset="0"/>
              </a:rPr>
              <a:t> </a:t>
            </a:r>
          </a:p>
          <a:p>
            <a:pPr marL="171450" indent="-171450">
              <a:spcBef>
                <a:spcPts val="600"/>
              </a:spcBef>
              <a:buClr>
                <a:srgbClr val="339933"/>
              </a:buClr>
              <a:buFont typeface="Arial" panose="020B0604020202020204" pitchFamily="34" charset="0"/>
              <a:buChar char="•"/>
              <a:defRPr/>
            </a:pPr>
            <a:r>
              <a:rPr lang="en-US" sz="1100" dirty="0"/>
              <a:t>Azure Analysis Services</a:t>
            </a:r>
          </a:p>
          <a:p>
            <a:pPr marL="171450" indent="-171450">
              <a:spcBef>
                <a:spcPts val="600"/>
              </a:spcBef>
              <a:buClr>
                <a:srgbClr val="339933"/>
              </a:buClr>
              <a:buFont typeface="Arial" panose="020B0604020202020204" pitchFamily="34" charset="0"/>
              <a:buChar char="•"/>
              <a:defRPr/>
            </a:pPr>
            <a:r>
              <a:rPr lang="en-US" sz="1100" dirty="0">
                <a:cs typeface="Times New Roman" panose="02020603050405020304" pitchFamily="18" charset="0"/>
              </a:rPr>
              <a:t>Azure Databricks</a:t>
            </a:r>
          </a:p>
          <a:p>
            <a:pPr marL="171450" indent="-171450">
              <a:spcBef>
                <a:spcPts val="600"/>
              </a:spcBef>
              <a:buClr>
                <a:srgbClr val="339933"/>
              </a:buClr>
              <a:buFont typeface="Arial" panose="020B0604020202020204" pitchFamily="34" charset="0"/>
              <a:buChar char="•"/>
              <a:defRPr/>
            </a:pPr>
            <a:r>
              <a:rPr lang="en-US" sz="1100" dirty="0" err="1"/>
              <a:t>PowerBI</a:t>
            </a:r>
            <a:endParaRPr lang="en-US" sz="1100" dirty="0"/>
          </a:p>
          <a:p>
            <a:pPr marL="171450" indent="-171450">
              <a:spcBef>
                <a:spcPts val="600"/>
              </a:spcBef>
              <a:buClr>
                <a:srgbClr val="339933"/>
              </a:buClr>
              <a:buFont typeface="Arial" panose="020B0604020202020204" pitchFamily="34" charset="0"/>
              <a:buChar char="•"/>
              <a:defRPr/>
            </a:pPr>
            <a:r>
              <a:rPr lang="en-US" sz="1100" dirty="0">
                <a:ea typeface="Times New Roman" panose="02020603050405020304" pitchFamily="18" charset="0"/>
                <a:cs typeface="Times New Roman" panose="02020603050405020304" pitchFamily="18" charset="0"/>
              </a:rPr>
              <a:t>GIT</a:t>
            </a:r>
          </a:p>
          <a:p>
            <a:pPr>
              <a:lnSpc>
                <a:spcPct val="105000"/>
              </a:lnSpc>
              <a:buClr>
                <a:schemeClr val="bg2">
                  <a:lumMod val="50000"/>
                </a:schemeClr>
              </a:buClr>
            </a:pPr>
            <a:endParaRPr lang="en-US" sz="1100" dirty="0">
              <a:solidFill>
                <a:srgbClr val="595959"/>
              </a:solidFill>
              <a:ea typeface="Times New Roman" panose="02020603050405020304" pitchFamily="18" charset="0"/>
              <a:cs typeface="Times New Roman" panose="02020603050405020304" pitchFamily="18" charset="0"/>
            </a:endParaRPr>
          </a:p>
          <a:p>
            <a:pPr marL="171450" lvl="0" indent="-171450">
              <a:spcBef>
                <a:spcPts val="600"/>
              </a:spcBef>
              <a:buClr>
                <a:srgbClr val="339933"/>
              </a:buClr>
              <a:buFont typeface="Arial" panose="020B0604020202020204" pitchFamily="34" charset="0"/>
              <a:buChar char="•"/>
              <a:defRPr/>
            </a:pPr>
            <a:r>
              <a:rPr lang="en-US" sz="1100" dirty="0">
                <a:cs typeface="Segoe UI Light" panose="020B0502040204020203" pitchFamily="34" charset="0"/>
              </a:rPr>
              <a:t>SAP BW</a:t>
            </a:r>
          </a:p>
          <a:p>
            <a:pPr marL="171450" lvl="0" indent="-171450">
              <a:spcBef>
                <a:spcPts val="600"/>
              </a:spcBef>
              <a:buClr>
                <a:srgbClr val="339933"/>
              </a:buClr>
              <a:buFont typeface="Arial" panose="020B0604020202020204" pitchFamily="34" charset="0"/>
              <a:buChar char="•"/>
              <a:defRPr/>
            </a:pPr>
            <a:r>
              <a:rPr lang="en-US" sz="1100" dirty="0">
                <a:cs typeface="Segoe UI Light" panose="020B0502040204020203" pitchFamily="34" charset="0"/>
              </a:rPr>
              <a:t>SAP BO</a:t>
            </a:r>
          </a:p>
          <a:p>
            <a:pPr marL="171450" lvl="0" indent="-171450">
              <a:spcBef>
                <a:spcPts val="600"/>
              </a:spcBef>
              <a:buClr>
                <a:srgbClr val="339933"/>
              </a:buClr>
              <a:buFont typeface="Arial" panose="020B0604020202020204" pitchFamily="34" charset="0"/>
              <a:buChar char="•"/>
              <a:defRPr/>
            </a:pPr>
            <a:r>
              <a:rPr lang="en-US" sz="1100" dirty="0">
                <a:cs typeface="Segoe UI Light" panose="020B0502040204020203" pitchFamily="34" charset="0"/>
              </a:rPr>
              <a:t>SAP ABAP (BW)</a:t>
            </a:r>
          </a:p>
          <a:p>
            <a:pPr marL="171450" lvl="0" indent="-171450">
              <a:spcBef>
                <a:spcPts val="600"/>
              </a:spcBef>
              <a:buClr>
                <a:srgbClr val="339933"/>
              </a:buClr>
              <a:buFont typeface="Arial" panose="020B0604020202020204" pitchFamily="34" charset="0"/>
              <a:buChar char="•"/>
              <a:defRPr/>
            </a:pPr>
            <a:r>
              <a:rPr lang="en-US" sz="1100" dirty="0">
                <a:cs typeface="Segoe UI Light" panose="020B0502040204020203" pitchFamily="34" charset="0"/>
              </a:rPr>
              <a:t>SAP </a:t>
            </a:r>
            <a:r>
              <a:rPr lang="en-US" sz="1100" dirty="0" err="1">
                <a:cs typeface="Segoe UI Light" panose="020B0502040204020203" pitchFamily="34" charset="0"/>
              </a:rPr>
              <a:t>BexAnalyser</a:t>
            </a:r>
            <a:endParaRPr lang="en-US" sz="1100" dirty="0">
              <a:cs typeface="Segoe UI Light" panose="020B0502040204020203" pitchFamily="34" charset="0"/>
            </a:endParaRPr>
          </a:p>
          <a:p>
            <a:pPr marL="171450" lvl="0" indent="-171450">
              <a:spcBef>
                <a:spcPts val="600"/>
              </a:spcBef>
              <a:buClr>
                <a:srgbClr val="339933"/>
              </a:buClr>
              <a:buFont typeface="Arial" panose="020B0604020202020204" pitchFamily="34" charset="0"/>
              <a:buChar char="•"/>
              <a:defRPr/>
            </a:pPr>
            <a:r>
              <a:rPr lang="en-US" sz="1100" dirty="0">
                <a:cs typeface="Segoe UI Light" panose="020B0502040204020203" pitchFamily="34" charset="0"/>
              </a:rPr>
              <a:t>SAP </a:t>
            </a:r>
            <a:r>
              <a:rPr lang="en-US" sz="1100" dirty="0" err="1">
                <a:cs typeface="Segoe UI Light" panose="020B0502040204020203" pitchFamily="34" charset="0"/>
              </a:rPr>
              <a:t>BexDesigner</a:t>
            </a:r>
            <a:endParaRPr lang="en-US" sz="1100" dirty="0">
              <a:cs typeface="Segoe UI Light" panose="020B0502040204020203" pitchFamily="34" charset="0"/>
            </a:endParaRPr>
          </a:p>
          <a:p>
            <a:pPr marL="171450" lvl="0" indent="-171450">
              <a:spcBef>
                <a:spcPts val="600"/>
              </a:spcBef>
              <a:buClr>
                <a:srgbClr val="339933"/>
              </a:buClr>
              <a:buFont typeface="Arial" panose="020B0604020202020204" pitchFamily="34" charset="0"/>
              <a:buChar char="•"/>
              <a:defRPr/>
            </a:pPr>
            <a:r>
              <a:rPr lang="en-US" sz="1100" dirty="0">
                <a:cs typeface="Segoe UI Light" panose="020B0502040204020203" pitchFamily="34" charset="0"/>
              </a:rPr>
              <a:t>SAP BODS</a:t>
            </a:r>
          </a:p>
          <a:p>
            <a:pPr marL="171450" lvl="0" indent="-171450">
              <a:spcBef>
                <a:spcPts val="600"/>
              </a:spcBef>
              <a:buClr>
                <a:srgbClr val="339933"/>
              </a:buClr>
              <a:buFont typeface="Arial" panose="020B0604020202020204" pitchFamily="34" charset="0"/>
              <a:buChar char="•"/>
              <a:defRPr/>
            </a:pPr>
            <a:r>
              <a:rPr lang="en-US" sz="1100" dirty="0">
                <a:cs typeface="Segoe UI Light" panose="020B0502040204020203" pitchFamily="34" charset="0"/>
              </a:rPr>
              <a:t>SAP </a:t>
            </a:r>
            <a:r>
              <a:rPr lang="en-US" sz="1100" dirty="0" err="1">
                <a:cs typeface="Segoe UI Light" panose="020B0502040204020203" pitchFamily="34" charset="0"/>
              </a:rPr>
              <a:t>SolMan</a:t>
            </a:r>
            <a:r>
              <a:rPr lang="en-US" sz="1100" dirty="0">
                <a:cs typeface="Segoe UI Light" panose="020B0502040204020203" pitchFamily="34" charset="0"/>
              </a:rPr>
              <a:t> – </a:t>
            </a:r>
            <a:r>
              <a:rPr lang="en-US" sz="1100" dirty="0" err="1">
                <a:cs typeface="Segoe UI Light" panose="020B0502040204020203" pitchFamily="34" charset="0"/>
              </a:rPr>
              <a:t>ChaRM</a:t>
            </a:r>
            <a:endParaRPr lang="en-GB" sz="1100" dirty="0">
              <a:cs typeface="Segoe UI Light" panose="020B0502040204020203" pitchFamily="34" charset="0"/>
            </a:endParaRPr>
          </a:p>
          <a:p>
            <a:pPr marL="180975" indent="-180975">
              <a:lnSpc>
                <a:spcPct val="105000"/>
              </a:lnSpc>
              <a:buClr>
                <a:schemeClr val="bg2">
                  <a:lumMod val="50000"/>
                </a:schemeClr>
              </a:buClr>
              <a:buFont typeface="Arial" charset="0"/>
              <a:buChar char="•"/>
            </a:pPr>
            <a:endParaRPr lang="en-GB" sz="1100" dirty="0">
              <a:cs typeface="Segoe UI Light" panose="020B0502040204020203" pitchFamily="34" charset="0"/>
            </a:endParaRPr>
          </a:p>
          <a:p>
            <a:pPr marL="180975" indent="-180975">
              <a:lnSpc>
                <a:spcPct val="105000"/>
              </a:lnSpc>
              <a:buClr>
                <a:schemeClr val="bg2">
                  <a:lumMod val="50000"/>
                </a:schemeClr>
              </a:buClr>
              <a:buFont typeface="Arial" charset="0"/>
              <a:buChar char="•"/>
            </a:pPr>
            <a:endParaRPr lang="en-GB" sz="1100" dirty="0">
              <a:cs typeface="Segoe UI Light" panose="020B0502040204020203" pitchFamily="34" charset="0"/>
            </a:endParaRPr>
          </a:p>
          <a:p>
            <a:pPr>
              <a:lnSpc>
                <a:spcPct val="105000"/>
              </a:lnSpc>
              <a:buClr>
                <a:schemeClr val="bg2">
                  <a:lumMod val="50000"/>
                </a:schemeClr>
              </a:buClr>
            </a:pPr>
            <a:endParaRPr lang="fr-FR" sz="1100" dirty="0"/>
          </a:p>
          <a:p>
            <a:pPr marL="180975" indent="-180975">
              <a:lnSpc>
                <a:spcPct val="105000"/>
              </a:lnSpc>
              <a:buClr>
                <a:schemeClr val="bg2">
                  <a:lumMod val="50000"/>
                </a:schemeClr>
              </a:buClr>
              <a:buFont typeface="Arial" charset="0"/>
              <a:buChar char="•"/>
            </a:pPr>
            <a:endParaRPr lang="fr-FR" sz="1100" dirty="0"/>
          </a:p>
          <a:p>
            <a:pPr marL="180975" indent="-180975">
              <a:lnSpc>
                <a:spcPct val="105000"/>
              </a:lnSpc>
              <a:buClr>
                <a:schemeClr val="bg2">
                  <a:lumMod val="50000"/>
                </a:schemeClr>
              </a:buClr>
              <a:buFont typeface="Arial" charset="0"/>
              <a:buChar char="•"/>
            </a:pPr>
            <a:endParaRPr lang="en-GB" sz="1100" dirty="0">
              <a:cs typeface="Segoe UI Light" panose="020B0502040204020203" pitchFamily="34" charset="0"/>
            </a:endParaRPr>
          </a:p>
          <a:p>
            <a:pPr marL="180975" indent="-180975">
              <a:lnSpc>
                <a:spcPct val="105000"/>
              </a:lnSpc>
              <a:buClr>
                <a:schemeClr val="bg2">
                  <a:lumMod val="50000"/>
                </a:schemeClr>
              </a:buClr>
              <a:buFont typeface="Arial" charset="0"/>
              <a:buChar char="•"/>
            </a:pPr>
            <a:endParaRPr lang="en-GB" sz="1100" dirty="0">
              <a:cs typeface="Segoe UI Light" panose="020B0502040204020203" pitchFamily="34" charset="0"/>
            </a:endParaRPr>
          </a:p>
          <a:p>
            <a:pPr marL="180975" indent="-180975">
              <a:lnSpc>
                <a:spcPct val="105000"/>
              </a:lnSpc>
              <a:buClr>
                <a:schemeClr val="bg2">
                  <a:lumMod val="50000"/>
                </a:schemeClr>
              </a:buClr>
              <a:buFont typeface="Arial" charset="0"/>
              <a:buChar char="•"/>
            </a:pPr>
            <a:endParaRPr lang="en-GB" sz="1100" dirty="0">
              <a:cs typeface="Segoe UI Light" panose="020B0502040204020203" pitchFamily="34" charset="0"/>
            </a:endParaRPr>
          </a:p>
        </p:txBody>
      </p:sp>
      <p:sp>
        <p:nvSpPr>
          <p:cNvPr id="12" name="Rectangle 11">
            <a:extLst>
              <a:ext uri="{FF2B5EF4-FFF2-40B4-BE49-F238E27FC236}">
                <a16:creationId xmlns:a16="http://schemas.microsoft.com/office/drawing/2014/main" id="{C611BE9D-1315-D74F-BE5A-FDDB4D678218}"/>
              </a:ext>
            </a:extLst>
          </p:cNvPr>
          <p:cNvSpPr/>
          <p:nvPr/>
        </p:nvSpPr>
        <p:spPr>
          <a:xfrm>
            <a:off x="250860" y="3090835"/>
            <a:ext cx="2050561" cy="253916"/>
          </a:xfrm>
          <a:prstGeom prst="rect">
            <a:avLst/>
          </a:prstGeom>
        </p:spPr>
        <p:txBody>
          <a:bodyPr wrap="none">
            <a:spAutoFit/>
          </a:bodyPr>
          <a:lstStyle/>
          <a:p>
            <a:r>
              <a:rPr lang="en-US" sz="1050" b="1" dirty="0">
                <a:solidFill>
                  <a:schemeClr val="bg1">
                    <a:lumMod val="95000"/>
                  </a:schemeClr>
                </a:solidFill>
                <a:latin typeface="Segoe UI Light" panose="020B0502040204020203" pitchFamily="34" charset="0"/>
                <a:cs typeface="Segoe UI Light" panose="020B0502040204020203" pitchFamily="34" charset="0"/>
              </a:rPr>
              <a:t>Application Development Analyst</a:t>
            </a:r>
            <a:endParaRPr lang="en-US" sz="1050" b="1" dirty="0">
              <a:solidFill>
                <a:schemeClr val="bg1">
                  <a:lumMod val="95000"/>
                </a:schemeClr>
              </a:solidFill>
              <a:latin typeface="Segoe UI Light" panose="020B0502040204020203" pitchFamily="34" charset="0"/>
            </a:endParaRPr>
          </a:p>
        </p:txBody>
      </p:sp>
      <p:grpSp>
        <p:nvGrpSpPr>
          <p:cNvPr id="10" name="Group 9">
            <a:extLst>
              <a:ext uri="{FF2B5EF4-FFF2-40B4-BE49-F238E27FC236}">
                <a16:creationId xmlns:a16="http://schemas.microsoft.com/office/drawing/2014/main" id="{CCC4CC61-890E-4B51-AF3B-97C7A074F9F5}"/>
              </a:ext>
            </a:extLst>
          </p:cNvPr>
          <p:cNvGrpSpPr/>
          <p:nvPr/>
        </p:nvGrpSpPr>
        <p:grpSpPr>
          <a:xfrm>
            <a:off x="2957929" y="4505325"/>
            <a:ext cx="4274638" cy="2587140"/>
            <a:chOff x="2957930" y="2808828"/>
            <a:chExt cx="4274638" cy="2786322"/>
          </a:xfrm>
        </p:grpSpPr>
        <p:sp>
          <p:nvSpPr>
            <p:cNvPr id="31" name="Rectangle 30">
              <a:extLst>
                <a:ext uri="{FF2B5EF4-FFF2-40B4-BE49-F238E27FC236}">
                  <a16:creationId xmlns:a16="http://schemas.microsoft.com/office/drawing/2014/main" id="{0AF5BEF0-F9AC-8349-94C2-A10F675E6CE7}"/>
                </a:ext>
              </a:extLst>
            </p:cNvPr>
            <p:cNvSpPr/>
            <p:nvPr/>
          </p:nvSpPr>
          <p:spPr>
            <a:xfrm>
              <a:off x="3591726" y="2847188"/>
              <a:ext cx="3299617" cy="323165"/>
            </a:xfrm>
            <a:prstGeom prst="rect">
              <a:avLst/>
            </a:prstGeom>
          </p:spPr>
          <p:txBody>
            <a:bodyPr wrap="square">
              <a:spAutoFit/>
            </a:bodyPr>
            <a:lstStyle/>
            <a:p>
              <a:pPr marL="180247" indent="-180247">
                <a:defRPr/>
              </a:pPr>
              <a:r>
                <a:rPr lang="en-US" sz="1500">
                  <a:solidFill>
                    <a:srgbClr val="FF5800"/>
                  </a:solidFill>
                  <a:latin typeface="+mj-lt"/>
                  <a:cs typeface="Segoe UI Light" panose="020B0502040204020203" pitchFamily="34" charset="0"/>
                </a:rPr>
                <a:t>Education</a:t>
              </a:r>
            </a:p>
          </p:txBody>
        </p:sp>
        <p:pic>
          <p:nvPicPr>
            <p:cNvPr id="35" name="Picture 34">
              <a:extLst>
                <a:ext uri="{FF2B5EF4-FFF2-40B4-BE49-F238E27FC236}">
                  <a16:creationId xmlns:a16="http://schemas.microsoft.com/office/drawing/2014/main" id="{82485383-71F4-024A-9E1A-1276AECDA7C1}"/>
                </a:ext>
              </a:extLst>
            </p:cNvPr>
            <p:cNvPicPr>
              <a:picLocks noChangeAspect="1"/>
            </p:cNvPicPr>
            <p:nvPr/>
          </p:nvPicPr>
          <p:blipFill>
            <a:blip r:embed="rId5"/>
            <a:stretch>
              <a:fillRect/>
            </a:stretch>
          </p:blipFill>
          <p:spPr>
            <a:xfrm>
              <a:off x="3011317" y="2808828"/>
              <a:ext cx="572770" cy="653442"/>
            </a:xfrm>
            <a:prstGeom prst="rect">
              <a:avLst/>
            </a:prstGeom>
          </p:spPr>
        </p:pic>
        <p:sp>
          <p:nvSpPr>
            <p:cNvPr id="38" name="Rectangle 37">
              <a:extLst>
                <a:ext uri="{FF2B5EF4-FFF2-40B4-BE49-F238E27FC236}">
                  <a16:creationId xmlns:a16="http://schemas.microsoft.com/office/drawing/2014/main" id="{8FDDC93F-1B5E-5249-B541-0973462AECD9}"/>
                </a:ext>
              </a:extLst>
            </p:cNvPr>
            <p:cNvSpPr>
              <a:spLocks noChangeArrowheads="1"/>
            </p:cNvSpPr>
            <p:nvPr/>
          </p:nvSpPr>
          <p:spPr bwMode="auto">
            <a:xfrm>
              <a:off x="3666763" y="3138407"/>
              <a:ext cx="3565805" cy="2456743"/>
            </a:xfrm>
            <a:prstGeom prst="rect">
              <a:avLst/>
            </a:prstGeom>
            <a:noFill/>
            <a:ln w="3175">
              <a:noFill/>
              <a:miter lim="800000"/>
              <a:headEnd/>
              <a:tailEnd/>
            </a:ln>
          </p:spPr>
          <p:txBody>
            <a:bodyPr wrap="none" lIns="36000" tIns="36000" rIns="36000" bIns="36000" anchor="t"/>
            <a:lstStyle/>
            <a:p>
              <a:pPr marL="194945" indent="-194945">
                <a:spcAft>
                  <a:spcPts val="400"/>
                </a:spcAft>
                <a:defRPr/>
              </a:pPr>
              <a:r>
                <a:rPr lang="en-US" sz="1300" dirty="0">
                  <a:cs typeface="Segoe UI Light"/>
                </a:rPr>
                <a:t>Post Graduate Diploma in IT</a:t>
              </a:r>
              <a:endParaRPr lang="en-US" dirty="0">
                <a:cs typeface="Segoe UI Light"/>
              </a:endParaRPr>
            </a:p>
            <a:p>
              <a:pPr marL="194945" indent="-194945">
                <a:spcAft>
                  <a:spcPts val="400"/>
                </a:spcAft>
                <a:defRPr/>
              </a:pPr>
              <a:r>
                <a:rPr lang="en-US" sz="1000" dirty="0">
                  <a:cs typeface="Segoe UI Light"/>
                </a:rPr>
                <a:t>BCS, The Chartered Institute for IT (2018)</a:t>
              </a:r>
            </a:p>
            <a:p>
              <a:pPr marL="194945" indent="-194945">
                <a:spcAft>
                  <a:spcPts val="400"/>
                </a:spcAft>
                <a:defRPr/>
              </a:pPr>
              <a:endParaRPr lang="en-GB" sz="1100" dirty="0">
                <a:cs typeface="Segoe UI Light" panose="020B0502040204020203" pitchFamily="34" charset="0"/>
              </a:endParaRPr>
            </a:p>
            <a:p>
              <a:pPr marL="194945" indent="-194945">
                <a:spcAft>
                  <a:spcPts val="400"/>
                </a:spcAft>
                <a:defRPr/>
              </a:pPr>
              <a:endParaRPr lang="en-US" sz="1300" dirty="0">
                <a:cs typeface="Segoe UI Light" panose="020B0502040204020203" pitchFamily="34" charset="0"/>
              </a:endParaRPr>
            </a:p>
            <a:p>
              <a:pPr marL="194945" indent="-194945">
                <a:spcAft>
                  <a:spcPts val="400"/>
                </a:spcAft>
                <a:defRPr/>
              </a:pPr>
              <a:endParaRPr lang="en-US" sz="1300" dirty="0">
                <a:cs typeface="Segoe UI Light"/>
              </a:endParaRPr>
            </a:p>
            <a:p>
              <a:pPr marL="194945" indent="-194945">
                <a:spcAft>
                  <a:spcPts val="400"/>
                </a:spcAft>
                <a:defRPr/>
              </a:pPr>
              <a:r>
                <a:rPr lang="en-US" sz="1300" dirty="0">
                  <a:cs typeface="Segoe UI Light"/>
                </a:rPr>
                <a:t>Scrum Fundamentals Certified (</a:t>
              </a:r>
              <a:r>
                <a:rPr lang="en-US" sz="1300" dirty="0" err="1">
                  <a:cs typeface="Segoe UI Light"/>
                </a:rPr>
                <a:t>SCRUMstudy</a:t>
              </a:r>
              <a:r>
                <a:rPr lang="en-US" sz="1300" dirty="0">
                  <a:cs typeface="Segoe UI Light"/>
                </a:rPr>
                <a:t>)</a:t>
              </a:r>
              <a:endParaRPr lang="en-US" sz="1300" dirty="0">
                <a:cs typeface="Segoe UI Light" panose="020B0502040204020203" pitchFamily="34" charset="0"/>
              </a:endParaRPr>
            </a:p>
          </p:txBody>
        </p:sp>
        <p:pic>
          <p:nvPicPr>
            <p:cNvPr id="19" name="Picture 18">
              <a:hlinkClick r:id="" action="ppaction://noaction"/>
              <a:extLst>
                <a:ext uri="{FF2B5EF4-FFF2-40B4-BE49-F238E27FC236}">
                  <a16:creationId xmlns:a16="http://schemas.microsoft.com/office/drawing/2014/main" id="{9BCA1228-BDA1-4CD4-A358-39E10D2EAB40}"/>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2957930" y="4132526"/>
              <a:ext cx="688782" cy="688782"/>
            </a:xfrm>
            <a:prstGeom prst="rect">
              <a:avLst/>
            </a:prstGeom>
          </p:spPr>
        </p:pic>
      </p:grpSp>
      <p:pic>
        <p:nvPicPr>
          <p:cNvPr id="9" name="Picture Placeholder 8" descr="A person wearing a suit and tie&#10;&#10;Description automatically generated">
            <a:extLst>
              <a:ext uri="{FF2B5EF4-FFF2-40B4-BE49-F238E27FC236}">
                <a16:creationId xmlns:a16="http://schemas.microsoft.com/office/drawing/2014/main" id="{98687B2B-B84D-4AB4-9705-A57A377F3ADB}"/>
              </a:ext>
            </a:extLst>
          </p:cNvPr>
          <p:cNvPicPr>
            <a:picLocks noGrp="1" noChangeAspect="1"/>
          </p:cNvPicPr>
          <p:nvPr>
            <p:ph type="pic" sz="quarter" idx="10"/>
          </p:nvPr>
        </p:nvPicPr>
        <p:blipFill>
          <a:blip r:embed="rId7"/>
          <a:srcRect t="1066" b="1066"/>
          <a:stretch>
            <a:fillRect/>
          </a:stretch>
        </p:blipFill>
        <p:spPr>
          <a:xfrm>
            <a:off x="360520" y="1033843"/>
            <a:ext cx="1618488" cy="1618488"/>
          </a:xfrm>
        </p:spPr>
      </p:pic>
    </p:spTree>
    <p:extLst>
      <p:ext uri="{BB962C8B-B14F-4D97-AF65-F5344CB8AC3E}">
        <p14:creationId xmlns:p14="http://schemas.microsoft.com/office/powerpoint/2010/main" val="42130691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0933412A-5DF3-A341-902B-992A4C9496B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3984" y="4178460"/>
            <a:ext cx="586582" cy="586582"/>
          </a:xfrm>
          <a:prstGeom prst="rect">
            <a:avLst/>
          </a:prstGeom>
        </p:spPr>
      </p:pic>
      <p:sp>
        <p:nvSpPr>
          <p:cNvPr id="7" name="Rectangle 6">
            <a:extLst>
              <a:ext uri="{FF2B5EF4-FFF2-40B4-BE49-F238E27FC236}">
                <a16:creationId xmlns:a16="http://schemas.microsoft.com/office/drawing/2014/main" id="{DE805297-1082-5A4A-AB47-B61BBF8BF244}"/>
              </a:ext>
            </a:extLst>
          </p:cNvPr>
          <p:cNvSpPr>
            <a:spLocks noChangeArrowheads="1"/>
          </p:cNvSpPr>
          <p:nvPr/>
        </p:nvSpPr>
        <p:spPr bwMode="gray">
          <a:xfrm>
            <a:off x="260214" y="455767"/>
            <a:ext cx="1991343" cy="483563"/>
          </a:xfrm>
          <a:prstGeom prst="rect">
            <a:avLst/>
          </a:prstGeom>
          <a:noFill/>
          <a:ln w="9525">
            <a:noFill/>
            <a:miter lim="800000"/>
            <a:headEnd/>
            <a:tailEnd/>
          </a:ln>
        </p:spPr>
        <p:txBody>
          <a:bodyPr wrap="square" lIns="67408" tIns="33703" rIns="67408" bIns="33703">
            <a:spAutoFit/>
          </a:bodyPr>
          <a:lstStyle/>
          <a:p>
            <a:pPr defTabSz="540741"/>
            <a:r>
              <a:rPr lang="en-US" b="1" dirty="0">
                <a:solidFill>
                  <a:schemeClr val="bg1"/>
                </a:solidFill>
                <a:latin typeface="Segoe UI Light" panose="020B0502040204020203" pitchFamily="34" charset="0"/>
                <a:cs typeface="Segoe UI Light" panose="020B0502040204020203" pitchFamily="34" charset="0"/>
              </a:rPr>
              <a:t>Current Experience</a:t>
            </a:r>
            <a:endParaRPr lang="en-US" sz="900" b="1" dirty="0">
              <a:solidFill>
                <a:schemeClr val="bg1"/>
              </a:solidFill>
              <a:latin typeface="Segoe UI Light" panose="020B0502040204020203" pitchFamily="34" charset="0"/>
              <a:cs typeface="Segoe UI Light" panose="020B0502040204020203" pitchFamily="34" charset="0"/>
            </a:endParaRPr>
          </a:p>
          <a:p>
            <a:pPr defTabSz="540741"/>
            <a:endParaRPr lang="en-US" sz="900" b="1" dirty="0">
              <a:solidFill>
                <a:schemeClr val="bg1"/>
              </a:solidFill>
              <a:latin typeface="Segoe UI Light" panose="020B0502040204020203" pitchFamily="34" charset="0"/>
              <a:cs typeface="Segoe UI Light" panose="020B0502040204020203" pitchFamily="34" charset="0"/>
            </a:endParaRPr>
          </a:p>
        </p:txBody>
      </p:sp>
      <p:sp>
        <p:nvSpPr>
          <p:cNvPr id="14" name="TextBox 13">
            <a:extLst>
              <a:ext uri="{FF2B5EF4-FFF2-40B4-BE49-F238E27FC236}">
                <a16:creationId xmlns:a16="http://schemas.microsoft.com/office/drawing/2014/main" id="{C1A570C6-F630-9D4B-B5BA-5E8BFCFCE3C8}"/>
              </a:ext>
            </a:extLst>
          </p:cNvPr>
          <p:cNvSpPr txBox="1"/>
          <p:nvPr/>
        </p:nvSpPr>
        <p:spPr>
          <a:xfrm>
            <a:off x="3148157" y="766168"/>
            <a:ext cx="3893253" cy="5390254"/>
          </a:xfrm>
          <a:prstGeom prst="rect">
            <a:avLst/>
          </a:prstGeom>
          <a:noFill/>
        </p:spPr>
        <p:txBody>
          <a:bodyPr wrap="square" lIns="91440" tIns="46800" rIns="91440" bIns="36000" rtlCol="0" anchor="t">
            <a:spAutoFit/>
          </a:bodyPr>
          <a:lstStyle/>
          <a:p>
            <a:pPr>
              <a:lnSpc>
                <a:spcPct val="105000"/>
              </a:lnSpc>
              <a:spcBef>
                <a:spcPts val="600"/>
              </a:spcBef>
              <a:spcAft>
                <a:spcPts val="600"/>
              </a:spcAft>
              <a:buClr>
                <a:srgbClr val="339933"/>
              </a:buClr>
              <a:defRPr/>
            </a:pPr>
            <a:r>
              <a:rPr lang="en-AU" sz="1100" dirty="0"/>
              <a:t>I am responsible for the following project activities:</a:t>
            </a:r>
          </a:p>
          <a:p>
            <a:pPr marL="171450" indent="-171450">
              <a:lnSpc>
                <a:spcPct val="105000"/>
              </a:lnSpc>
              <a:spcBef>
                <a:spcPts val="600"/>
              </a:spcBef>
              <a:spcAft>
                <a:spcPts val="600"/>
              </a:spcAft>
              <a:buClr>
                <a:srgbClr val="339933"/>
              </a:buClr>
              <a:buFont typeface="Arial" panose="020B0604020202020204" pitchFamily="34" charset="0"/>
              <a:buChar char="•"/>
              <a:defRPr/>
            </a:pPr>
            <a:r>
              <a:rPr lang="en-US" sz="1100" dirty="0"/>
              <a:t>Collaborating with the Business Analyst to fully understand the requirements and making sure that the features fulfill the business needs.</a:t>
            </a:r>
            <a:endParaRPr lang="en-US" sz="1100" dirty="0">
              <a:cs typeface="Segoe UI"/>
            </a:endParaRPr>
          </a:p>
          <a:p>
            <a:pPr marL="171450" indent="-171450">
              <a:lnSpc>
                <a:spcPct val="105000"/>
              </a:lnSpc>
              <a:spcBef>
                <a:spcPts val="600"/>
              </a:spcBef>
              <a:spcAft>
                <a:spcPts val="600"/>
              </a:spcAft>
              <a:buClr>
                <a:srgbClr val="339933"/>
              </a:buClr>
              <a:buFont typeface="Arial" panose="020B0604020202020204" pitchFamily="34" charset="0"/>
              <a:buChar char="•"/>
              <a:defRPr/>
            </a:pPr>
            <a:r>
              <a:rPr lang="en-US" sz="1100" dirty="0">
                <a:cs typeface="Segoe UI"/>
              </a:rPr>
              <a:t>Creation of tables, views and stored procedure via </a:t>
            </a:r>
            <a:r>
              <a:rPr lang="en-US" sz="1100" dirty="0" err="1">
                <a:cs typeface="Segoe UI"/>
              </a:rPr>
              <a:t>sql</a:t>
            </a:r>
            <a:r>
              <a:rPr lang="en-US" sz="1100" dirty="0">
                <a:cs typeface="Segoe UI"/>
              </a:rPr>
              <a:t> scripts on Microsoft SQL Server Management.</a:t>
            </a:r>
          </a:p>
          <a:p>
            <a:pPr marL="171450" indent="-171450">
              <a:lnSpc>
                <a:spcPct val="105000"/>
              </a:lnSpc>
              <a:spcBef>
                <a:spcPts val="600"/>
              </a:spcBef>
              <a:spcAft>
                <a:spcPts val="600"/>
              </a:spcAft>
              <a:buClr>
                <a:srgbClr val="339933"/>
              </a:buClr>
              <a:buFont typeface="Arial" panose="020B0604020202020204" pitchFamily="34" charset="0"/>
              <a:buChar char="•"/>
              <a:defRPr/>
            </a:pPr>
            <a:r>
              <a:rPr lang="en-US" sz="1100" dirty="0">
                <a:cs typeface="Segoe UI"/>
              </a:rPr>
              <a:t>Creation of Notebooks on Azure Databricks to transform flat files on the blob from raw state to curated form which is loaded into the refined. Load data from refined tables into the </a:t>
            </a:r>
            <a:r>
              <a:rPr lang="en-US" sz="1100" dirty="0" err="1">
                <a:cs typeface="Segoe UI"/>
              </a:rPr>
              <a:t>datamart</a:t>
            </a:r>
            <a:r>
              <a:rPr lang="en-US" sz="1100" dirty="0">
                <a:cs typeface="Segoe UI"/>
              </a:rPr>
              <a:t>(dimensions and fact tables).</a:t>
            </a:r>
          </a:p>
          <a:p>
            <a:pPr marL="171450" indent="-171450">
              <a:lnSpc>
                <a:spcPct val="105000"/>
              </a:lnSpc>
              <a:spcBef>
                <a:spcPts val="600"/>
              </a:spcBef>
              <a:spcAft>
                <a:spcPts val="600"/>
              </a:spcAft>
              <a:buClr>
                <a:srgbClr val="339933"/>
              </a:buClr>
              <a:buFont typeface="Arial" panose="020B0604020202020204" pitchFamily="34" charset="0"/>
              <a:buChar char="•"/>
              <a:defRPr/>
            </a:pPr>
            <a:r>
              <a:rPr lang="en-US" sz="1100" dirty="0">
                <a:cs typeface="Segoe UI"/>
              </a:rPr>
              <a:t>Creation of Pipelines using Azure Data Factory to run notebooks.</a:t>
            </a:r>
          </a:p>
          <a:p>
            <a:pPr marL="171450" indent="-171450">
              <a:lnSpc>
                <a:spcPct val="105000"/>
              </a:lnSpc>
              <a:spcBef>
                <a:spcPts val="600"/>
              </a:spcBef>
              <a:spcAft>
                <a:spcPts val="600"/>
              </a:spcAft>
              <a:buClr>
                <a:srgbClr val="339933"/>
              </a:buClr>
              <a:buFont typeface="Arial" panose="020B0604020202020204" pitchFamily="34" charset="0"/>
              <a:buChar char="•"/>
              <a:defRPr/>
            </a:pPr>
            <a:r>
              <a:rPr lang="en-US" sz="1100" dirty="0">
                <a:cs typeface="Segoe UI"/>
              </a:rPr>
              <a:t>Creation of cubes on Azure Analysis Services.</a:t>
            </a:r>
          </a:p>
          <a:p>
            <a:pPr marL="171450" indent="-171450">
              <a:lnSpc>
                <a:spcPct val="105000"/>
              </a:lnSpc>
              <a:spcBef>
                <a:spcPts val="600"/>
              </a:spcBef>
              <a:spcAft>
                <a:spcPts val="600"/>
              </a:spcAft>
              <a:buClr>
                <a:srgbClr val="339933"/>
              </a:buClr>
              <a:buFont typeface="Arial" panose="020B0604020202020204" pitchFamily="34" charset="0"/>
              <a:buChar char="•"/>
              <a:defRPr/>
            </a:pPr>
            <a:r>
              <a:rPr lang="en-US" sz="1100" dirty="0">
                <a:cs typeface="Segoe UI"/>
              </a:rPr>
              <a:t>Creation of </a:t>
            </a:r>
            <a:r>
              <a:rPr lang="en-US" sz="1100" dirty="0" err="1">
                <a:cs typeface="Segoe UI"/>
              </a:rPr>
              <a:t>PowerBI</a:t>
            </a:r>
            <a:r>
              <a:rPr lang="en-US" sz="1100" dirty="0">
                <a:cs typeface="Segoe UI"/>
              </a:rPr>
              <a:t> reports to validate the results after developments.</a:t>
            </a:r>
          </a:p>
          <a:p>
            <a:pPr marL="171450" indent="-171450">
              <a:lnSpc>
                <a:spcPct val="105000"/>
              </a:lnSpc>
              <a:spcBef>
                <a:spcPts val="600"/>
              </a:spcBef>
              <a:spcAft>
                <a:spcPts val="600"/>
              </a:spcAft>
              <a:buClr>
                <a:srgbClr val="339933"/>
              </a:buClr>
              <a:buFont typeface="Arial" panose="020B0604020202020204" pitchFamily="34" charset="0"/>
              <a:buChar char="•"/>
              <a:defRPr/>
            </a:pPr>
            <a:r>
              <a:rPr lang="en-US" sz="1100" dirty="0"/>
              <a:t>Using the tools on </a:t>
            </a:r>
            <a:r>
              <a:rPr lang="en-US" sz="1100" dirty="0" err="1"/>
              <a:t>AzureDevops</a:t>
            </a:r>
            <a:r>
              <a:rPr lang="en-US" sz="1100" dirty="0"/>
              <a:t> to: (1) Breakdown User Stories into tasks and plan sprints, (2) Manage git repositories, for peer reviewing and collaborating with other team members, (3) Creating and using pipelines to ease integration and deployment of artifacts.</a:t>
            </a:r>
            <a:endParaRPr lang="en-US" sz="1100" dirty="0">
              <a:cs typeface="Segoe UI"/>
            </a:endParaRPr>
          </a:p>
          <a:p>
            <a:pPr marL="171450" indent="-171450">
              <a:lnSpc>
                <a:spcPct val="105000"/>
              </a:lnSpc>
              <a:spcBef>
                <a:spcPts val="600"/>
              </a:spcBef>
              <a:spcAft>
                <a:spcPts val="600"/>
              </a:spcAft>
              <a:buClr>
                <a:srgbClr val="339933"/>
              </a:buClr>
              <a:buFont typeface="Arial" panose="020B0604020202020204" pitchFamily="34" charset="0"/>
              <a:buChar char="•"/>
              <a:defRPr/>
            </a:pPr>
            <a:r>
              <a:rPr lang="en-US" sz="1100" dirty="0">
                <a:ea typeface="+mn-lt"/>
                <a:cs typeface="+mn-lt"/>
              </a:rPr>
              <a:t>Coach new joiners and help them integrate the team through knowledge transfer and providing support on technical issues.</a:t>
            </a:r>
            <a:endParaRPr lang="en-US" dirty="0">
              <a:cs typeface="Segoe UI"/>
            </a:endParaRPr>
          </a:p>
        </p:txBody>
      </p:sp>
      <p:sp>
        <p:nvSpPr>
          <p:cNvPr id="15" name="Rectangle 14">
            <a:extLst>
              <a:ext uri="{FF2B5EF4-FFF2-40B4-BE49-F238E27FC236}">
                <a16:creationId xmlns:a16="http://schemas.microsoft.com/office/drawing/2014/main" id="{28F47CF5-394B-1342-B283-9626F847E3CE}"/>
              </a:ext>
            </a:extLst>
          </p:cNvPr>
          <p:cNvSpPr/>
          <p:nvPr/>
        </p:nvSpPr>
        <p:spPr>
          <a:xfrm>
            <a:off x="3144712" y="442047"/>
            <a:ext cx="3896698" cy="323165"/>
          </a:xfrm>
          <a:prstGeom prst="rect">
            <a:avLst/>
          </a:prstGeom>
        </p:spPr>
        <p:txBody>
          <a:bodyPr wrap="square">
            <a:spAutoFit/>
          </a:bodyPr>
          <a:lstStyle/>
          <a:p>
            <a:pPr>
              <a:defRPr/>
            </a:pPr>
            <a:r>
              <a:rPr lang="en-US" sz="1500" dirty="0">
                <a:solidFill>
                  <a:srgbClr val="FF5800"/>
                </a:solidFill>
                <a:latin typeface="+mj-lt"/>
                <a:cs typeface="Segoe UI Light" panose="020B0502040204020203" pitchFamily="34" charset="0"/>
              </a:rPr>
              <a:t>Data Engineer </a:t>
            </a:r>
          </a:p>
        </p:txBody>
      </p:sp>
      <p:sp>
        <p:nvSpPr>
          <p:cNvPr id="19" name="Rectangle 18">
            <a:extLst>
              <a:ext uri="{FF2B5EF4-FFF2-40B4-BE49-F238E27FC236}">
                <a16:creationId xmlns:a16="http://schemas.microsoft.com/office/drawing/2014/main" id="{26D31B24-B567-9245-8842-597C403E98B5}"/>
              </a:ext>
            </a:extLst>
          </p:cNvPr>
          <p:cNvSpPr/>
          <p:nvPr/>
        </p:nvSpPr>
        <p:spPr>
          <a:xfrm>
            <a:off x="7796288" y="457182"/>
            <a:ext cx="3299617" cy="323165"/>
          </a:xfrm>
          <a:prstGeom prst="rect">
            <a:avLst/>
          </a:prstGeom>
        </p:spPr>
        <p:txBody>
          <a:bodyPr wrap="square">
            <a:spAutoFit/>
          </a:bodyPr>
          <a:lstStyle/>
          <a:p>
            <a:pPr>
              <a:defRPr/>
            </a:pPr>
            <a:r>
              <a:rPr lang="en-US" sz="1500" dirty="0">
                <a:solidFill>
                  <a:srgbClr val="FF5800"/>
                </a:solidFill>
                <a:latin typeface="+mj-lt"/>
                <a:cs typeface="Segoe UI Light" panose="020B0502040204020203" pitchFamily="34" charset="0"/>
              </a:rPr>
              <a:t>Skills &amp; Technologies</a:t>
            </a:r>
          </a:p>
        </p:txBody>
      </p:sp>
      <p:sp>
        <p:nvSpPr>
          <p:cNvPr id="13" name="TextBox 12">
            <a:extLst>
              <a:ext uri="{FF2B5EF4-FFF2-40B4-BE49-F238E27FC236}">
                <a16:creationId xmlns:a16="http://schemas.microsoft.com/office/drawing/2014/main" id="{5546DA1D-6259-F348-90B1-A3C698D0AA9E}"/>
              </a:ext>
            </a:extLst>
          </p:cNvPr>
          <p:cNvSpPr txBox="1"/>
          <p:nvPr/>
        </p:nvSpPr>
        <p:spPr>
          <a:xfrm>
            <a:off x="7796288" y="858187"/>
            <a:ext cx="3161340" cy="3576873"/>
          </a:xfrm>
          <a:prstGeom prst="rect">
            <a:avLst/>
          </a:prstGeom>
          <a:noFill/>
        </p:spPr>
        <p:txBody>
          <a:bodyPr wrap="square" tIns="46800" bIns="36000" rtlCol="0">
            <a:spAutoFit/>
          </a:bodyPr>
          <a:lstStyle/>
          <a:p>
            <a:pPr>
              <a:spcBef>
                <a:spcPts val="600"/>
              </a:spcBef>
              <a:buClr>
                <a:srgbClr val="339933"/>
              </a:buClr>
              <a:defRPr/>
            </a:pPr>
            <a:r>
              <a:rPr lang="en-US" sz="1300" dirty="0">
                <a:latin typeface="+mj-lt"/>
                <a:cs typeface="Segoe UI Light" panose="020B0502040204020203" pitchFamily="34" charset="0"/>
              </a:rPr>
              <a:t>Skills</a:t>
            </a:r>
            <a:br>
              <a:rPr lang="en-US" sz="1000" dirty="0">
                <a:latin typeface="+mj-lt"/>
                <a:cs typeface="Segoe UI Light" panose="020B0502040204020203" pitchFamily="34" charset="0"/>
              </a:rPr>
            </a:br>
            <a:endParaRPr lang="en-US" sz="1000" dirty="0">
              <a:latin typeface="+mj-lt"/>
              <a:cs typeface="Segoe UI Light" panose="020B0502040204020203" pitchFamily="34" charset="0"/>
            </a:endParaRPr>
          </a:p>
          <a:p>
            <a:pPr marL="171450" indent="-171450">
              <a:spcBef>
                <a:spcPts val="600"/>
              </a:spcBef>
              <a:buClr>
                <a:srgbClr val="339933"/>
              </a:buClr>
              <a:buFont typeface="Arial" panose="020B0604020202020204" pitchFamily="34" charset="0"/>
              <a:buChar char="•"/>
              <a:defRPr/>
            </a:pPr>
            <a:r>
              <a:rPr lang="en-AU" sz="1100" dirty="0"/>
              <a:t>Teamwork</a:t>
            </a:r>
          </a:p>
          <a:p>
            <a:pPr marL="171450" indent="-171450">
              <a:spcBef>
                <a:spcPts val="600"/>
              </a:spcBef>
              <a:buClr>
                <a:srgbClr val="339933"/>
              </a:buClr>
              <a:buFont typeface="Arial" panose="020B0604020202020204" pitchFamily="34" charset="0"/>
              <a:buChar char="•"/>
              <a:defRPr/>
            </a:pPr>
            <a:r>
              <a:rPr lang="en-AU" sz="1100" dirty="0"/>
              <a:t>Analysis &amp; solutions design</a:t>
            </a:r>
          </a:p>
          <a:p>
            <a:pPr marL="171450" indent="-171450">
              <a:spcBef>
                <a:spcPts val="600"/>
              </a:spcBef>
              <a:buClr>
                <a:srgbClr val="339933"/>
              </a:buClr>
              <a:buFont typeface="Arial" panose="020B0604020202020204" pitchFamily="34" charset="0"/>
              <a:buChar char="•"/>
              <a:defRPr/>
            </a:pPr>
            <a:r>
              <a:rPr lang="en-US" sz="1100" dirty="0">
                <a:cs typeface="Segoe UI Light" panose="020B0502040204020203" pitchFamily="34" charset="0"/>
              </a:rPr>
              <a:t>Scrum</a:t>
            </a:r>
            <a:endParaRPr lang="en-AU" sz="1100" dirty="0"/>
          </a:p>
          <a:p>
            <a:pPr>
              <a:spcBef>
                <a:spcPts val="600"/>
              </a:spcBef>
              <a:buClr>
                <a:srgbClr val="339933"/>
              </a:buClr>
              <a:defRPr/>
            </a:pPr>
            <a:endParaRPr lang="en-US" sz="1100" dirty="0"/>
          </a:p>
          <a:p>
            <a:pPr>
              <a:spcBef>
                <a:spcPts val="600"/>
              </a:spcBef>
              <a:buClr>
                <a:srgbClr val="339933"/>
              </a:buClr>
              <a:defRPr/>
            </a:pPr>
            <a:r>
              <a:rPr lang="en-US" sz="1300" dirty="0">
                <a:cs typeface="Segoe UI Light" panose="020B0502040204020203" pitchFamily="34" charset="0"/>
              </a:rPr>
              <a:t>Technical</a:t>
            </a:r>
            <a:br>
              <a:rPr lang="en-US" sz="1000" dirty="0">
                <a:cs typeface="Segoe UI Light" panose="020B0502040204020203" pitchFamily="34" charset="0"/>
              </a:rPr>
            </a:br>
            <a:endParaRPr lang="en-US" sz="1000" dirty="0">
              <a:cs typeface="Segoe UI Light" panose="020B0502040204020203" pitchFamily="34" charset="0"/>
            </a:endParaRPr>
          </a:p>
          <a:p>
            <a:pPr marL="171450" indent="-171450">
              <a:spcBef>
                <a:spcPts val="600"/>
              </a:spcBef>
              <a:buClr>
                <a:srgbClr val="339933"/>
              </a:buClr>
              <a:buFont typeface="Arial" panose="020B0604020202020204" pitchFamily="34" charset="0"/>
              <a:buChar char="•"/>
              <a:defRPr/>
            </a:pPr>
            <a:r>
              <a:rPr lang="en-US" sz="1100" dirty="0">
                <a:cs typeface="Segoe UI Light" panose="020B0502040204020203" pitchFamily="34" charset="0"/>
              </a:rPr>
              <a:t>Azure DevOps</a:t>
            </a:r>
          </a:p>
          <a:p>
            <a:pPr marL="171450" indent="-171450">
              <a:spcBef>
                <a:spcPts val="600"/>
              </a:spcBef>
              <a:buClr>
                <a:srgbClr val="339933"/>
              </a:buClr>
              <a:buFont typeface="Arial" panose="020B0604020202020204" pitchFamily="34" charset="0"/>
              <a:buChar char="•"/>
              <a:defRPr/>
            </a:pPr>
            <a:r>
              <a:rPr lang="en-US" sz="1100" dirty="0"/>
              <a:t>Microsoft SQL Server Management Studio</a:t>
            </a:r>
          </a:p>
          <a:p>
            <a:pPr marL="171450" indent="-171450">
              <a:spcBef>
                <a:spcPts val="600"/>
              </a:spcBef>
              <a:buClr>
                <a:srgbClr val="339933"/>
              </a:buClr>
              <a:buFont typeface="Arial" panose="020B0604020202020204" pitchFamily="34" charset="0"/>
              <a:buChar char="•"/>
              <a:defRPr/>
            </a:pPr>
            <a:r>
              <a:rPr lang="en-US" sz="1100" dirty="0">
                <a:cs typeface="Segoe UI Light" panose="020B0502040204020203" pitchFamily="34" charset="0"/>
              </a:rPr>
              <a:t>Azure Databricks</a:t>
            </a:r>
          </a:p>
          <a:p>
            <a:pPr marL="171450" indent="-171450">
              <a:spcBef>
                <a:spcPts val="600"/>
              </a:spcBef>
              <a:buClr>
                <a:srgbClr val="339933"/>
              </a:buClr>
              <a:buFont typeface="Arial" panose="020B0604020202020204" pitchFamily="34" charset="0"/>
              <a:buChar char="•"/>
              <a:defRPr/>
            </a:pPr>
            <a:r>
              <a:rPr lang="en-US" sz="1100" dirty="0"/>
              <a:t>Azure Data Factory</a:t>
            </a:r>
            <a:r>
              <a:rPr lang="en-US" sz="1100" dirty="0">
                <a:cs typeface="Segoe UI Light" panose="020B0502040204020203" pitchFamily="34" charset="0"/>
              </a:rPr>
              <a:t> </a:t>
            </a:r>
          </a:p>
          <a:p>
            <a:pPr marL="171450" indent="-171450">
              <a:spcBef>
                <a:spcPts val="600"/>
              </a:spcBef>
              <a:buClr>
                <a:srgbClr val="339933"/>
              </a:buClr>
              <a:buFont typeface="Arial" panose="020B0604020202020204" pitchFamily="34" charset="0"/>
              <a:buChar char="•"/>
              <a:defRPr/>
            </a:pPr>
            <a:r>
              <a:rPr lang="en-US" sz="1100" dirty="0"/>
              <a:t>Azure Analysis Services</a:t>
            </a:r>
            <a:endParaRPr lang="en-US" sz="1100" dirty="0">
              <a:cs typeface="Times New Roman" panose="02020603050405020304" pitchFamily="18" charset="0"/>
            </a:endParaRPr>
          </a:p>
          <a:p>
            <a:pPr marL="171450" indent="-171450">
              <a:spcBef>
                <a:spcPts val="600"/>
              </a:spcBef>
              <a:buClr>
                <a:srgbClr val="339933"/>
              </a:buClr>
              <a:buFont typeface="Arial" panose="020B0604020202020204" pitchFamily="34" charset="0"/>
              <a:buChar char="•"/>
              <a:defRPr/>
            </a:pPr>
            <a:r>
              <a:rPr lang="en-US" sz="1100" dirty="0" err="1"/>
              <a:t>PowerBI</a:t>
            </a:r>
            <a:endParaRPr lang="en-US" sz="1100" dirty="0"/>
          </a:p>
          <a:p>
            <a:pPr marL="171450" indent="-171450">
              <a:spcBef>
                <a:spcPts val="600"/>
              </a:spcBef>
              <a:buClr>
                <a:srgbClr val="339933"/>
              </a:buClr>
              <a:buFont typeface="Arial" panose="020B0604020202020204" pitchFamily="34" charset="0"/>
              <a:buChar char="•"/>
              <a:defRPr/>
            </a:pPr>
            <a:r>
              <a:rPr lang="en-US" sz="1100" dirty="0">
                <a:ea typeface="Times New Roman" panose="02020603050405020304" pitchFamily="18" charset="0"/>
                <a:cs typeface="Times New Roman" panose="02020603050405020304" pitchFamily="18" charset="0"/>
              </a:rPr>
              <a:t>GIT</a:t>
            </a:r>
          </a:p>
        </p:txBody>
      </p:sp>
    </p:spTree>
    <p:extLst>
      <p:ext uri="{BB962C8B-B14F-4D97-AF65-F5344CB8AC3E}">
        <p14:creationId xmlns:p14="http://schemas.microsoft.com/office/powerpoint/2010/main" val="357631717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0933412A-5DF3-A341-902B-992A4C9496B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3984" y="4178460"/>
            <a:ext cx="586582" cy="586582"/>
          </a:xfrm>
          <a:prstGeom prst="rect">
            <a:avLst/>
          </a:prstGeom>
        </p:spPr>
      </p:pic>
      <p:sp>
        <p:nvSpPr>
          <p:cNvPr id="7" name="Rectangle 6">
            <a:extLst>
              <a:ext uri="{FF2B5EF4-FFF2-40B4-BE49-F238E27FC236}">
                <a16:creationId xmlns:a16="http://schemas.microsoft.com/office/drawing/2014/main" id="{DE805297-1082-5A4A-AB47-B61BBF8BF244}"/>
              </a:ext>
            </a:extLst>
          </p:cNvPr>
          <p:cNvSpPr>
            <a:spLocks noChangeArrowheads="1"/>
          </p:cNvSpPr>
          <p:nvPr/>
        </p:nvSpPr>
        <p:spPr bwMode="gray">
          <a:xfrm>
            <a:off x="260214" y="455767"/>
            <a:ext cx="1991343" cy="483563"/>
          </a:xfrm>
          <a:prstGeom prst="rect">
            <a:avLst/>
          </a:prstGeom>
          <a:noFill/>
          <a:ln w="9525">
            <a:noFill/>
            <a:miter lim="800000"/>
            <a:headEnd/>
            <a:tailEnd/>
          </a:ln>
        </p:spPr>
        <p:txBody>
          <a:bodyPr wrap="square" lIns="67408" tIns="33703" rIns="67408" bIns="33703">
            <a:spAutoFit/>
          </a:bodyPr>
          <a:lstStyle/>
          <a:p>
            <a:pPr defTabSz="540741"/>
            <a:r>
              <a:rPr lang="en-US" b="1" dirty="0">
                <a:solidFill>
                  <a:schemeClr val="bg1"/>
                </a:solidFill>
                <a:latin typeface="Segoe UI Light" panose="020B0502040204020203" pitchFamily="34" charset="0"/>
                <a:cs typeface="Segoe UI Light" panose="020B0502040204020203" pitchFamily="34" charset="0"/>
              </a:rPr>
              <a:t>Past Experience</a:t>
            </a:r>
            <a:endParaRPr lang="en-US" sz="900" b="1" dirty="0">
              <a:solidFill>
                <a:schemeClr val="bg1"/>
              </a:solidFill>
              <a:latin typeface="Segoe UI Light" panose="020B0502040204020203" pitchFamily="34" charset="0"/>
              <a:cs typeface="Segoe UI Light" panose="020B0502040204020203" pitchFamily="34" charset="0"/>
            </a:endParaRPr>
          </a:p>
          <a:p>
            <a:pPr defTabSz="540741"/>
            <a:endParaRPr lang="en-US" sz="900" b="1" dirty="0">
              <a:solidFill>
                <a:schemeClr val="bg1"/>
              </a:solidFill>
              <a:latin typeface="Segoe UI Light" panose="020B0502040204020203" pitchFamily="34" charset="0"/>
              <a:cs typeface="Segoe UI Light" panose="020B0502040204020203" pitchFamily="34" charset="0"/>
            </a:endParaRPr>
          </a:p>
        </p:txBody>
      </p:sp>
      <p:sp>
        <p:nvSpPr>
          <p:cNvPr id="14" name="TextBox 13">
            <a:extLst>
              <a:ext uri="{FF2B5EF4-FFF2-40B4-BE49-F238E27FC236}">
                <a16:creationId xmlns:a16="http://schemas.microsoft.com/office/drawing/2014/main" id="{C1A570C6-F630-9D4B-B5BA-5E8BFCFCE3C8}"/>
              </a:ext>
            </a:extLst>
          </p:cNvPr>
          <p:cNvSpPr txBox="1"/>
          <p:nvPr/>
        </p:nvSpPr>
        <p:spPr>
          <a:xfrm>
            <a:off x="3148157" y="766168"/>
            <a:ext cx="3893253" cy="5544142"/>
          </a:xfrm>
          <a:prstGeom prst="rect">
            <a:avLst/>
          </a:prstGeom>
          <a:noFill/>
        </p:spPr>
        <p:txBody>
          <a:bodyPr wrap="square" tIns="46800" bIns="36000" rtlCol="0" anchor="t">
            <a:spAutoFit/>
          </a:bodyPr>
          <a:lstStyle/>
          <a:p>
            <a:pPr>
              <a:lnSpc>
                <a:spcPct val="105000"/>
              </a:lnSpc>
              <a:spcBef>
                <a:spcPts val="600"/>
              </a:spcBef>
              <a:spcAft>
                <a:spcPts val="600"/>
              </a:spcAft>
              <a:buClr>
                <a:srgbClr val="339933"/>
              </a:buClr>
              <a:defRPr/>
            </a:pPr>
            <a:r>
              <a:rPr lang="en-AU" sz="1100" dirty="0"/>
              <a:t>I am responsible for the following project activities:</a:t>
            </a:r>
          </a:p>
          <a:p>
            <a:pPr marL="171450" indent="-171450">
              <a:lnSpc>
                <a:spcPct val="105000"/>
              </a:lnSpc>
              <a:spcBef>
                <a:spcPts val="600"/>
              </a:spcBef>
              <a:spcAft>
                <a:spcPts val="600"/>
              </a:spcAft>
              <a:buClr>
                <a:srgbClr val="339933"/>
              </a:buClr>
              <a:buFont typeface="Arial" panose="020B0604020202020204" pitchFamily="34" charset="0"/>
              <a:buChar char="•"/>
              <a:defRPr/>
            </a:pPr>
            <a:r>
              <a:rPr lang="en-US" sz="1100" dirty="0"/>
              <a:t>Collaborating with the Business Analyst to fully understand the requirements and making sure that the features fulfill the business needs.</a:t>
            </a:r>
            <a:endParaRPr lang="en-US" sz="1100" dirty="0">
              <a:cs typeface="Segoe UI"/>
            </a:endParaRPr>
          </a:p>
          <a:p>
            <a:pPr marL="171450" indent="-171450">
              <a:lnSpc>
                <a:spcPct val="105000"/>
              </a:lnSpc>
              <a:spcBef>
                <a:spcPts val="600"/>
              </a:spcBef>
              <a:spcAft>
                <a:spcPts val="600"/>
              </a:spcAft>
              <a:buClr>
                <a:srgbClr val="339933"/>
              </a:buClr>
              <a:buFont typeface="Arial" panose="020B0604020202020204" pitchFamily="34" charset="0"/>
              <a:buChar char="•"/>
              <a:defRPr/>
            </a:pPr>
            <a:r>
              <a:rPr lang="en-US" sz="1100" dirty="0">
                <a:cs typeface="Segoe UI"/>
              </a:rPr>
              <a:t>Creation of tables, views and stored procedure via </a:t>
            </a:r>
            <a:r>
              <a:rPr lang="en-US" sz="1100" dirty="0" err="1">
                <a:cs typeface="Segoe UI"/>
              </a:rPr>
              <a:t>sql</a:t>
            </a:r>
            <a:r>
              <a:rPr lang="en-US" sz="1100" dirty="0">
                <a:cs typeface="Segoe UI"/>
              </a:rPr>
              <a:t> scripts on Microsoft SQL Server Management.</a:t>
            </a:r>
          </a:p>
          <a:p>
            <a:pPr marL="171450" indent="-171450">
              <a:lnSpc>
                <a:spcPct val="105000"/>
              </a:lnSpc>
              <a:spcBef>
                <a:spcPts val="600"/>
              </a:spcBef>
              <a:spcAft>
                <a:spcPts val="600"/>
              </a:spcAft>
              <a:buClr>
                <a:srgbClr val="339933"/>
              </a:buClr>
              <a:buFont typeface="Arial" panose="020B0604020202020204" pitchFamily="34" charset="0"/>
              <a:buChar char="•"/>
              <a:defRPr/>
            </a:pPr>
            <a:r>
              <a:rPr lang="en-US" sz="1100" dirty="0">
                <a:cs typeface="Segoe UI"/>
              </a:rPr>
              <a:t>Creation of Pipelines using Azure Data Factory to load data into staging tables from flat files on the blob.</a:t>
            </a:r>
          </a:p>
          <a:p>
            <a:pPr marL="171450" indent="-171450">
              <a:lnSpc>
                <a:spcPct val="105000"/>
              </a:lnSpc>
              <a:spcBef>
                <a:spcPts val="600"/>
              </a:spcBef>
              <a:spcAft>
                <a:spcPts val="600"/>
              </a:spcAft>
              <a:buClr>
                <a:srgbClr val="339933"/>
              </a:buClr>
              <a:buFont typeface="Arial" panose="020B0604020202020204" pitchFamily="34" charset="0"/>
              <a:buChar char="•"/>
              <a:defRPr/>
            </a:pPr>
            <a:r>
              <a:rPr lang="en-US" sz="1100" dirty="0">
                <a:cs typeface="Segoe UI"/>
              </a:rPr>
              <a:t>Creation of cubes on Azure Analysis Services.</a:t>
            </a:r>
          </a:p>
          <a:p>
            <a:pPr marL="171450" indent="-171450">
              <a:lnSpc>
                <a:spcPct val="105000"/>
              </a:lnSpc>
              <a:spcBef>
                <a:spcPts val="600"/>
              </a:spcBef>
              <a:spcAft>
                <a:spcPts val="600"/>
              </a:spcAft>
              <a:buClr>
                <a:srgbClr val="339933"/>
              </a:buClr>
              <a:buFont typeface="Arial" panose="020B0604020202020204" pitchFamily="34" charset="0"/>
              <a:buChar char="•"/>
              <a:defRPr/>
            </a:pPr>
            <a:r>
              <a:rPr lang="en-US" sz="1100" dirty="0">
                <a:cs typeface="Segoe UI"/>
              </a:rPr>
              <a:t>Creation of </a:t>
            </a:r>
            <a:r>
              <a:rPr lang="en-US" sz="1100" dirty="0" err="1">
                <a:cs typeface="Segoe UI"/>
              </a:rPr>
              <a:t>PowerBI</a:t>
            </a:r>
            <a:r>
              <a:rPr lang="en-US" sz="1100" dirty="0">
                <a:cs typeface="Segoe UI"/>
              </a:rPr>
              <a:t> reports to validate the results after developments.</a:t>
            </a:r>
          </a:p>
          <a:p>
            <a:pPr marL="171450" indent="-171450">
              <a:lnSpc>
                <a:spcPct val="105000"/>
              </a:lnSpc>
              <a:spcBef>
                <a:spcPts val="600"/>
              </a:spcBef>
              <a:spcAft>
                <a:spcPts val="600"/>
              </a:spcAft>
              <a:buClr>
                <a:srgbClr val="339933"/>
              </a:buClr>
              <a:buFont typeface="Arial" panose="020B0604020202020204" pitchFamily="34" charset="0"/>
              <a:buChar char="•"/>
              <a:defRPr/>
            </a:pPr>
            <a:r>
              <a:rPr lang="en-US" sz="1100" dirty="0"/>
              <a:t>Using the tools on </a:t>
            </a:r>
            <a:r>
              <a:rPr lang="en-US" sz="1100" dirty="0" err="1"/>
              <a:t>AzureDevops</a:t>
            </a:r>
            <a:r>
              <a:rPr lang="en-US" sz="1100" dirty="0"/>
              <a:t> to: (1) Breakdown User Stories into tasks and plan sprints, (2) Manage git repositories, for peer reviewing and collaborating with other team members, (3) Creating and using pipelines to ease integration and deployment of artifacts.</a:t>
            </a:r>
            <a:endParaRPr lang="en-US" sz="1100" dirty="0">
              <a:cs typeface="Segoe UI"/>
            </a:endParaRPr>
          </a:p>
          <a:p>
            <a:pPr marL="171450" indent="-171450">
              <a:lnSpc>
                <a:spcPct val="105000"/>
              </a:lnSpc>
              <a:spcBef>
                <a:spcPts val="600"/>
              </a:spcBef>
              <a:spcAft>
                <a:spcPts val="600"/>
              </a:spcAft>
              <a:buClr>
                <a:srgbClr val="339933"/>
              </a:buClr>
              <a:buFont typeface="Arial" panose="020B0604020202020204" pitchFamily="34" charset="0"/>
              <a:buChar char="•"/>
              <a:defRPr/>
            </a:pPr>
            <a:r>
              <a:rPr lang="en-US" sz="1100" dirty="0"/>
              <a:t>Demo at the end of each sprint to display project features developed to stakeholders.</a:t>
            </a:r>
          </a:p>
          <a:p>
            <a:pPr marL="171450" indent="-171450">
              <a:lnSpc>
                <a:spcPct val="105000"/>
              </a:lnSpc>
              <a:spcBef>
                <a:spcPts val="600"/>
              </a:spcBef>
              <a:spcAft>
                <a:spcPts val="600"/>
              </a:spcAft>
              <a:buClr>
                <a:srgbClr val="339933"/>
              </a:buClr>
              <a:buFont typeface="Arial" panose="020B0604020202020204" pitchFamily="34" charset="0"/>
              <a:buChar char="•"/>
              <a:defRPr/>
            </a:pPr>
            <a:r>
              <a:rPr lang="en-US" sz="1100" dirty="0"/>
              <a:t>Retro at the end of each sprint evaluate sprint.</a:t>
            </a:r>
          </a:p>
          <a:p>
            <a:pPr marL="171450" indent="-171450">
              <a:lnSpc>
                <a:spcPct val="105000"/>
              </a:lnSpc>
              <a:spcBef>
                <a:spcPts val="600"/>
              </a:spcBef>
              <a:spcAft>
                <a:spcPts val="600"/>
              </a:spcAft>
              <a:buClr>
                <a:srgbClr val="339933"/>
              </a:buClr>
              <a:buFont typeface="Arial" panose="020B0604020202020204" pitchFamily="34" charset="0"/>
              <a:buChar char="•"/>
              <a:defRPr/>
            </a:pPr>
            <a:r>
              <a:rPr lang="en-US" sz="1100" dirty="0">
                <a:ea typeface="+mn-lt"/>
                <a:cs typeface="+mn-lt"/>
              </a:rPr>
              <a:t>Coach new joiners and help them integrate the team through knowledge transfer and providing support on technical issues.</a:t>
            </a:r>
            <a:endParaRPr lang="en-US" dirty="0">
              <a:cs typeface="Segoe UI"/>
            </a:endParaRPr>
          </a:p>
        </p:txBody>
      </p:sp>
      <p:sp>
        <p:nvSpPr>
          <p:cNvPr id="15" name="Rectangle 14">
            <a:extLst>
              <a:ext uri="{FF2B5EF4-FFF2-40B4-BE49-F238E27FC236}">
                <a16:creationId xmlns:a16="http://schemas.microsoft.com/office/drawing/2014/main" id="{28F47CF5-394B-1342-B283-9626F847E3CE}"/>
              </a:ext>
            </a:extLst>
          </p:cNvPr>
          <p:cNvSpPr/>
          <p:nvPr/>
        </p:nvSpPr>
        <p:spPr>
          <a:xfrm>
            <a:off x="3144712" y="442047"/>
            <a:ext cx="3896698" cy="323165"/>
          </a:xfrm>
          <a:prstGeom prst="rect">
            <a:avLst/>
          </a:prstGeom>
        </p:spPr>
        <p:txBody>
          <a:bodyPr wrap="square">
            <a:spAutoFit/>
          </a:bodyPr>
          <a:lstStyle/>
          <a:p>
            <a:pPr>
              <a:defRPr/>
            </a:pPr>
            <a:r>
              <a:rPr lang="en-US" sz="1500" dirty="0">
                <a:solidFill>
                  <a:srgbClr val="FF5800"/>
                </a:solidFill>
                <a:latin typeface="+mj-lt"/>
                <a:cs typeface="Segoe UI Light" panose="020B0502040204020203" pitchFamily="34" charset="0"/>
              </a:rPr>
              <a:t>MS BI Developer</a:t>
            </a:r>
            <a:endParaRPr lang="en-US" sz="1400" i="1" dirty="0">
              <a:solidFill>
                <a:srgbClr val="FF5800"/>
              </a:solidFill>
              <a:latin typeface="+mj-lt"/>
              <a:cs typeface="Segoe UI Light" panose="020B0502040204020203" pitchFamily="34" charset="0"/>
            </a:endParaRPr>
          </a:p>
        </p:txBody>
      </p:sp>
      <p:sp>
        <p:nvSpPr>
          <p:cNvPr id="19" name="Rectangle 18">
            <a:extLst>
              <a:ext uri="{FF2B5EF4-FFF2-40B4-BE49-F238E27FC236}">
                <a16:creationId xmlns:a16="http://schemas.microsoft.com/office/drawing/2014/main" id="{26D31B24-B567-9245-8842-597C403E98B5}"/>
              </a:ext>
            </a:extLst>
          </p:cNvPr>
          <p:cNvSpPr/>
          <p:nvPr/>
        </p:nvSpPr>
        <p:spPr>
          <a:xfrm>
            <a:off x="7796288" y="457182"/>
            <a:ext cx="3299617" cy="323165"/>
          </a:xfrm>
          <a:prstGeom prst="rect">
            <a:avLst/>
          </a:prstGeom>
        </p:spPr>
        <p:txBody>
          <a:bodyPr wrap="square">
            <a:spAutoFit/>
          </a:bodyPr>
          <a:lstStyle/>
          <a:p>
            <a:pPr>
              <a:defRPr/>
            </a:pPr>
            <a:r>
              <a:rPr lang="en-US" sz="1500" dirty="0">
                <a:solidFill>
                  <a:srgbClr val="FF5800"/>
                </a:solidFill>
                <a:latin typeface="+mj-lt"/>
                <a:cs typeface="Segoe UI Light" panose="020B0502040204020203" pitchFamily="34" charset="0"/>
              </a:rPr>
              <a:t>Skills &amp; Technologies</a:t>
            </a:r>
          </a:p>
        </p:txBody>
      </p:sp>
      <p:sp>
        <p:nvSpPr>
          <p:cNvPr id="13" name="TextBox 12">
            <a:extLst>
              <a:ext uri="{FF2B5EF4-FFF2-40B4-BE49-F238E27FC236}">
                <a16:creationId xmlns:a16="http://schemas.microsoft.com/office/drawing/2014/main" id="{5546DA1D-6259-F348-90B1-A3C698D0AA9E}"/>
              </a:ext>
            </a:extLst>
          </p:cNvPr>
          <p:cNvSpPr txBox="1"/>
          <p:nvPr/>
        </p:nvSpPr>
        <p:spPr>
          <a:xfrm>
            <a:off x="7796288" y="858187"/>
            <a:ext cx="3161340" cy="3330651"/>
          </a:xfrm>
          <a:prstGeom prst="rect">
            <a:avLst/>
          </a:prstGeom>
          <a:noFill/>
        </p:spPr>
        <p:txBody>
          <a:bodyPr wrap="square" tIns="46800" bIns="36000" rtlCol="0">
            <a:spAutoFit/>
          </a:bodyPr>
          <a:lstStyle/>
          <a:p>
            <a:pPr>
              <a:spcBef>
                <a:spcPts val="600"/>
              </a:spcBef>
              <a:buClr>
                <a:srgbClr val="339933"/>
              </a:buClr>
              <a:defRPr/>
            </a:pPr>
            <a:r>
              <a:rPr lang="en-US" sz="1300" dirty="0">
                <a:latin typeface="+mj-lt"/>
                <a:cs typeface="Segoe UI Light" panose="020B0502040204020203" pitchFamily="34" charset="0"/>
              </a:rPr>
              <a:t>Skills</a:t>
            </a:r>
            <a:br>
              <a:rPr lang="en-US" sz="1000" dirty="0">
                <a:latin typeface="+mj-lt"/>
                <a:cs typeface="Segoe UI Light" panose="020B0502040204020203" pitchFamily="34" charset="0"/>
              </a:rPr>
            </a:br>
            <a:endParaRPr lang="en-US" sz="1000" dirty="0">
              <a:latin typeface="+mj-lt"/>
              <a:cs typeface="Segoe UI Light" panose="020B0502040204020203" pitchFamily="34" charset="0"/>
            </a:endParaRPr>
          </a:p>
          <a:p>
            <a:pPr marL="171450" indent="-171450">
              <a:spcBef>
                <a:spcPts val="600"/>
              </a:spcBef>
              <a:buClr>
                <a:srgbClr val="339933"/>
              </a:buClr>
              <a:buFont typeface="Arial" panose="020B0604020202020204" pitchFamily="34" charset="0"/>
              <a:buChar char="•"/>
              <a:defRPr/>
            </a:pPr>
            <a:r>
              <a:rPr lang="en-AU" sz="1100" dirty="0"/>
              <a:t>Teamwork</a:t>
            </a:r>
          </a:p>
          <a:p>
            <a:pPr marL="171450" indent="-171450">
              <a:spcBef>
                <a:spcPts val="600"/>
              </a:spcBef>
              <a:buClr>
                <a:srgbClr val="339933"/>
              </a:buClr>
              <a:buFont typeface="Arial" panose="020B0604020202020204" pitchFamily="34" charset="0"/>
              <a:buChar char="•"/>
              <a:defRPr/>
            </a:pPr>
            <a:r>
              <a:rPr lang="en-AU" sz="1100" dirty="0"/>
              <a:t>Analysis &amp; solutions design</a:t>
            </a:r>
          </a:p>
          <a:p>
            <a:pPr marL="171450" indent="-171450">
              <a:spcBef>
                <a:spcPts val="600"/>
              </a:spcBef>
              <a:buClr>
                <a:srgbClr val="339933"/>
              </a:buClr>
              <a:buFont typeface="Arial" panose="020B0604020202020204" pitchFamily="34" charset="0"/>
              <a:buChar char="•"/>
              <a:defRPr/>
            </a:pPr>
            <a:r>
              <a:rPr lang="en-US" sz="1100" dirty="0">
                <a:cs typeface="Segoe UI Light" panose="020B0502040204020203" pitchFamily="34" charset="0"/>
              </a:rPr>
              <a:t>Scrum</a:t>
            </a:r>
            <a:endParaRPr lang="en-AU" sz="1100" dirty="0"/>
          </a:p>
          <a:p>
            <a:pPr>
              <a:spcBef>
                <a:spcPts val="600"/>
              </a:spcBef>
              <a:buClr>
                <a:srgbClr val="339933"/>
              </a:buClr>
              <a:defRPr/>
            </a:pPr>
            <a:endParaRPr lang="en-US" sz="1100" dirty="0"/>
          </a:p>
          <a:p>
            <a:pPr>
              <a:spcBef>
                <a:spcPts val="600"/>
              </a:spcBef>
              <a:buClr>
                <a:srgbClr val="339933"/>
              </a:buClr>
              <a:defRPr/>
            </a:pPr>
            <a:r>
              <a:rPr lang="en-US" sz="1300" dirty="0">
                <a:cs typeface="Segoe UI Light" panose="020B0502040204020203" pitchFamily="34" charset="0"/>
              </a:rPr>
              <a:t>Technical</a:t>
            </a:r>
            <a:br>
              <a:rPr lang="en-US" sz="1000" dirty="0">
                <a:cs typeface="Segoe UI Light" panose="020B0502040204020203" pitchFamily="34" charset="0"/>
              </a:rPr>
            </a:br>
            <a:endParaRPr lang="en-US" sz="1000" dirty="0">
              <a:cs typeface="Segoe UI Light" panose="020B0502040204020203" pitchFamily="34" charset="0"/>
            </a:endParaRPr>
          </a:p>
          <a:p>
            <a:pPr marL="171450" indent="-171450">
              <a:spcBef>
                <a:spcPts val="600"/>
              </a:spcBef>
              <a:buClr>
                <a:srgbClr val="339933"/>
              </a:buClr>
              <a:buFont typeface="Arial" panose="020B0604020202020204" pitchFamily="34" charset="0"/>
              <a:buChar char="•"/>
              <a:defRPr/>
            </a:pPr>
            <a:r>
              <a:rPr lang="en-US" sz="1100" dirty="0">
                <a:cs typeface="Segoe UI Light" panose="020B0502040204020203" pitchFamily="34" charset="0"/>
              </a:rPr>
              <a:t>Azure DevOps</a:t>
            </a:r>
          </a:p>
          <a:p>
            <a:pPr marL="171450" indent="-171450">
              <a:spcBef>
                <a:spcPts val="600"/>
              </a:spcBef>
              <a:buClr>
                <a:srgbClr val="339933"/>
              </a:buClr>
              <a:buFont typeface="Arial" panose="020B0604020202020204" pitchFamily="34" charset="0"/>
              <a:buChar char="•"/>
              <a:defRPr/>
            </a:pPr>
            <a:r>
              <a:rPr lang="en-US" sz="1100" dirty="0"/>
              <a:t>Microsoft SQL Server Management Studio</a:t>
            </a:r>
            <a:endParaRPr lang="en-US" sz="1100" dirty="0">
              <a:cs typeface="Segoe UI Light" panose="020B0502040204020203" pitchFamily="34" charset="0"/>
            </a:endParaRPr>
          </a:p>
          <a:p>
            <a:pPr marL="171450" indent="-171450">
              <a:spcBef>
                <a:spcPts val="600"/>
              </a:spcBef>
              <a:buClr>
                <a:srgbClr val="339933"/>
              </a:buClr>
              <a:buFont typeface="Arial" panose="020B0604020202020204" pitchFamily="34" charset="0"/>
              <a:buChar char="•"/>
              <a:defRPr/>
            </a:pPr>
            <a:r>
              <a:rPr lang="en-US" sz="1100" dirty="0"/>
              <a:t>Azure Data Factory</a:t>
            </a:r>
            <a:r>
              <a:rPr lang="en-US" sz="1100" dirty="0">
                <a:cs typeface="Segoe UI Light" panose="020B0502040204020203" pitchFamily="34" charset="0"/>
              </a:rPr>
              <a:t> </a:t>
            </a:r>
          </a:p>
          <a:p>
            <a:pPr marL="171450" indent="-171450">
              <a:spcBef>
                <a:spcPts val="600"/>
              </a:spcBef>
              <a:buClr>
                <a:srgbClr val="339933"/>
              </a:buClr>
              <a:buFont typeface="Arial" panose="020B0604020202020204" pitchFamily="34" charset="0"/>
              <a:buChar char="•"/>
              <a:defRPr/>
            </a:pPr>
            <a:r>
              <a:rPr lang="en-US" sz="1100" dirty="0"/>
              <a:t>Azure Analysis Services</a:t>
            </a:r>
            <a:endParaRPr lang="en-US" sz="1100" dirty="0">
              <a:cs typeface="Times New Roman" panose="02020603050405020304" pitchFamily="18" charset="0"/>
            </a:endParaRPr>
          </a:p>
          <a:p>
            <a:pPr marL="171450" indent="-171450">
              <a:spcBef>
                <a:spcPts val="600"/>
              </a:spcBef>
              <a:buClr>
                <a:srgbClr val="339933"/>
              </a:buClr>
              <a:buFont typeface="Arial" panose="020B0604020202020204" pitchFamily="34" charset="0"/>
              <a:buChar char="•"/>
              <a:defRPr/>
            </a:pPr>
            <a:r>
              <a:rPr lang="en-US" sz="1100" dirty="0" err="1"/>
              <a:t>PowerBI</a:t>
            </a:r>
            <a:endParaRPr lang="en-US" sz="1100" dirty="0"/>
          </a:p>
          <a:p>
            <a:pPr marL="171450" indent="-171450">
              <a:spcBef>
                <a:spcPts val="600"/>
              </a:spcBef>
              <a:buClr>
                <a:srgbClr val="339933"/>
              </a:buClr>
              <a:buFont typeface="Arial" panose="020B0604020202020204" pitchFamily="34" charset="0"/>
              <a:buChar char="•"/>
              <a:defRPr/>
            </a:pPr>
            <a:r>
              <a:rPr lang="en-US" sz="1100" dirty="0">
                <a:ea typeface="Times New Roman" panose="02020603050405020304" pitchFamily="18" charset="0"/>
                <a:cs typeface="Times New Roman" panose="02020603050405020304" pitchFamily="18" charset="0"/>
              </a:rPr>
              <a:t>GIT</a:t>
            </a:r>
          </a:p>
        </p:txBody>
      </p:sp>
    </p:spTree>
    <p:extLst>
      <p:ext uri="{BB962C8B-B14F-4D97-AF65-F5344CB8AC3E}">
        <p14:creationId xmlns:p14="http://schemas.microsoft.com/office/powerpoint/2010/main" val="46762645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0933412A-5DF3-A341-902B-992A4C9496B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3984" y="4178460"/>
            <a:ext cx="586582" cy="586582"/>
          </a:xfrm>
          <a:prstGeom prst="rect">
            <a:avLst/>
          </a:prstGeom>
        </p:spPr>
      </p:pic>
      <p:sp>
        <p:nvSpPr>
          <p:cNvPr id="7" name="Rectangle 6">
            <a:extLst>
              <a:ext uri="{FF2B5EF4-FFF2-40B4-BE49-F238E27FC236}">
                <a16:creationId xmlns:a16="http://schemas.microsoft.com/office/drawing/2014/main" id="{DE805297-1082-5A4A-AB47-B61BBF8BF244}"/>
              </a:ext>
            </a:extLst>
          </p:cNvPr>
          <p:cNvSpPr>
            <a:spLocks noChangeArrowheads="1"/>
          </p:cNvSpPr>
          <p:nvPr/>
        </p:nvSpPr>
        <p:spPr bwMode="gray">
          <a:xfrm>
            <a:off x="260214" y="455767"/>
            <a:ext cx="1991343" cy="483563"/>
          </a:xfrm>
          <a:prstGeom prst="rect">
            <a:avLst/>
          </a:prstGeom>
          <a:noFill/>
          <a:ln w="9525">
            <a:noFill/>
            <a:miter lim="800000"/>
            <a:headEnd/>
            <a:tailEnd/>
          </a:ln>
        </p:spPr>
        <p:txBody>
          <a:bodyPr wrap="square" lIns="67408" tIns="33703" rIns="67408" bIns="33703">
            <a:spAutoFit/>
          </a:bodyPr>
          <a:lstStyle/>
          <a:p>
            <a:pPr defTabSz="540741"/>
            <a:r>
              <a:rPr lang="en-US" b="1" dirty="0">
                <a:solidFill>
                  <a:schemeClr val="bg1"/>
                </a:solidFill>
                <a:latin typeface="Segoe UI Light" panose="020B0502040204020203" pitchFamily="34" charset="0"/>
                <a:cs typeface="Segoe UI Light" panose="020B0502040204020203" pitchFamily="34" charset="0"/>
              </a:rPr>
              <a:t>Past Experience</a:t>
            </a:r>
            <a:endParaRPr lang="en-US" sz="900" b="1" dirty="0">
              <a:solidFill>
                <a:schemeClr val="bg1"/>
              </a:solidFill>
              <a:latin typeface="Segoe UI Light" panose="020B0502040204020203" pitchFamily="34" charset="0"/>
              <a:cs typeface="Segoe UI Light" panose="020B0502040204020203" pitchFamily="34" charset="0"/>
            </a:endParaRPr>
          </a:p>
          <a:p>
            <a:pPr defTabSz="540741"/>
            <a:endParaRPr lang="en-US" sz="900" b="1" dirty="0">
              <a:solidFill>
                <a:schemeClr val="bg1"/>
              </a:solidFill>
              <a:latin typeface="Segoe UI Light" panose="020B0502040204020203" pitchFamily="34" charset="0"/>
              <a:cs typeface="Segoe UI Light" panose="020B0502040204020203" pitchFamily="34" charset="0"/>
            </a:endParaRPr>
          </a:p>
        </p:txBody>
      </p:sp>
      <p:sp>
        <p:nvSpPr>
          <p:cNvPr id="14" name="TextBox 13">
            <a:extLst>
              <a:ext uri="{FF2B5EF4-FFF2-40B4-BE49-F238E27FC236}">
                <a16:creationId xmlns:a16="http://schemas.microsoft.com/office/drawing/2014/main" id="{C1A570C6-F630-9D4B-B5BA-5E8BFCFCE3C8}"/>
              </a:ext>
            </a:extLst>
          </p:cNvPr>
          <p:cNvSpPr txBox="1"/>
          <p:nvPr/>
        </p:nvSpPr>
        <p:spPr>
          <a:xfrm>
            <a:off x="3148157" y="618305"/>
            <a:ext cx="4490428" cy="1930846"/>
          </a:xfrm>
          <a:prstGeom prst="rect">
            <a:avLst/>
          </a:prstGeom>
          <a:noFill/>
        </p:spPr>
        <p:txBody>
          <a:bodyPr wrap="square" tIns="46800" bIns="36000" rtlCol="0" anchor="t">
            <a:spAutoFit/>
          </a:bodyPr>
          <a:lstStyle/>
          <a:p>
            <a:pPr>
              <a:lnSpc>
                <a:spcPct val="105000"/>
              </a:lnSpc>
              <a:spcBef>
                <a:spcPts val="600"/>
              </a:spcBef>
              <a:spcAft>
                <a:spcPts val="600"/>
              </a:spcAft>
              <a:buClr>
                <a:srgbClr val="339933"/>
              </a:buClr>
              <a:defRPr/>
            </a:pPr>
            <a:r>
              <a:rPr lang="en-AU" sz="1100" dirty="0"/>
              <a:t>I am responsible for the following project activities:</a:t>
            </a:r>
          </a:p>
          <a:p>
            <a:pPr marL="171450" indent="-171450">
              <a:lnSpc>
                <a:spcPct val="105000"/>
              </a:lnSpc>
              <a:spcBef>
                <a:spcPts val="600"/>
              </a:spcBef>
              <a:spcAft>
                <a:spcPts val="600"/>
              </a:spcAft>
              <a:buClr>
                <a:srgbClr val="339933"/>
              </a:buClr>
              <a:buFont typeface="Arial" panose="020B0604020202020204" pitchFamily="34" charset="0"/>
              <a:buChar char="•"/>
              <a:defRPr/>
            </a:pPr>
            <a:r>
              <a:rPr lang="en-US" sz="1100" dirty="0"/>
              <a:t>Data extraction from old systems, application of transformations necessary and load them into SAP via </a:t>
            </a:r>
            <a:r>
              <a:rPr lang="en-US" sz="1100" dirty="0" err="1"/>
              <a:t>IDocs</a:t>
            </a:r>
            <a:r>
              <a:rPr lang="en-US" sz="1100" dirty="0"/>
              <a:t> or LSMW files.</a:t>
            </a:r>
          </a:p>
          <a:p>
            <a:pPr marL="171450" indent="-171450">
              <a:lnSpc>
                <a:spcPct val="105000"/>
              </a:lnSpc>
              <a:spcBef>
                <a:spcPts val="600"/>
              </a:spcBef>
              <a:spcAft>
                <a:spcPts val="600"/>
              </a:spcAft>
              <a:buClr>
                <a:srgbClr val="339933"/>
              </a:buClr>
              <a:buFont typeface="Arial" panose="020B0604020202020204" pitchFamily="34" charset="0"/>
              <a:buChar char="•"/>
              <a:defRPr/>
            </a:pPr>
            <a:r>
              <a:rPr lang="en-US" sz="1100" dirty="0"/>
              <a:t>Perform an in-depth analysis of the functional documentation and create respective technical documentation.</a:t>
            </a:r>
          </a:p>
          <a:p>
            <a:pPr marL="171450" indent="-171450">
              <a:lnSpc>
                <a:spcPct val="105000"/>
              </a:lnSpc>
              <a:spcBef>
                <a:spcPts val="600"/>
              </a:spcBef>
              <a:spcAft>
                <a:spcPts val="600"/>
              </a:spcAft>
              <a:buClr>
                <a:srgbClr val="339933"/>
              </a:buClr>
              <a:buFont typeface="Arial" panose="020B0604020202020204" pitchFamily="34" charset="0"/>
              <a:buChar char="•"/>
              <a:defRPr/>
            </a:pPr>
            <a:r>
              <a:rPr lang="en-US" sz="1100" dirty="0"/>
              <a:t>Create BODS package.</a:t>
            </a:r>
          </a:p>
          <a:p>
            <a:pPr marL="171450" indent="-171450">
              <a:lnSpc>
                <a:spcPct val="105000"/>
              </a:lnSpc>
              <a:spcBef>
                <a:spcPts val="600"/>
              </a:spcBef>
              <a:spcAft>
                <a:spcPts val="600"/>
              </a:spcAft>
              <a:buClr>
                <a:srgbClr val="339933"/>
              </a:buClr>
              <a:buFont typeface="Arial" panose="020B0604020202020204" pitchFamily="34" charset="0"/>
              <a:buChar char="•"/>
              <a:defRPr/>
            </a:pPr>
            <a:r>
              <a:rPr lang="en-US" sz="1100" dirty="0"/>
              <a:t>Perform required test cases.</a:t>
            </a:r>
            <a:endParaRPr lang="en-US" dirty="0">
              <a:cs typeface="Segoe UI"/>
            </a:endParaRPr>
          </a:p>
        </p:txBody>
      </p:sp>
      <p:sp>
        <p:nvSpPr>
          <p:cNvPr id="15" name="Rectangle 14">
            <a:extLst>
              <a:ext uri="{FF2B5EF4-FFF2-40B4-BE49-F238E27FC236}">
                <a16:creationId xmlns:a16="http://schemas.microsoft.com/office/drawing/2014/main" id="{28F47CF5-394B-1342-B283-9626F847E3CE}"/>
              </a:ext>
            </a:extLst>
          </p:cNvPr>
          <p:cNvSpPr/>
          <p:nvPr/>
        </p:nvSpPr>
        <p:spPr>
          <a:xfrm>
            <a:off x="3144712" y="294184"/>
            <a:ext cx="3896698" cy="323165"/>
          </a:xfrm>
          <a:prstGeom prst="rect">
            <a:avLst/>
          </a:prstGeom>
        </p:spPr>
        <p:txBody>
          <a:bodyPr wrap="square">
            <a:spAutoFit/>
          </a:bodyPr>
          <a:lstStyle/>
          <a:p>
            <a:pPr>
              <a:defRPr/>
            </a:pPr>
            <a:r>
              <a:rPr lang="en-US" sz="1500" dirty="0">
                <a:solidFill>
                  <a:srgbClr val="FF5800"/>
                </a:solidFill>
                <a:latin typeface="+mj-lt"/>
                <a:cs typeface="Segoe UI Light" panose="020B0502040204020203" pitchFamily="34" charset="0"/>
              </a:rPr>
              <a:t>SAP BODS Developer</a:t>
            </a:r>
            <a:endParaRPr lang="en-US" sz="1400" i="1" dirty="0">
              <a:solidFill>
                <a:srgbClr val="FF5800"/>
              </a:solidFill>
              <a:latin typeface="+mj-lt"/>
              <a:cs typeface="Segoe UI Light" panose="020B0502040204020203" pitchFamily="34" charset="0"/>
            </a:endParaRPr>
          </a:p>
        </p:txBody>
      </p:sp>
      <p:sp>
        <p:nvSpPr>
          <p:cNvPr id="19" name="Rectangle 18">
            <a:extLst>
              <a:ext uri="{FF2B5EF4-FFF2-40B4-BE49-F238E27FC236}">
                <a16:creationId xmlns:a16="http://schemas.microsoft.com/office/drawing/2014/main" id="{26D31B24-B567-9245-8842-597C403E98B5}"/>
              </a:ext>
            </a:extLst>
          </p:cNvPr>
          <p:cNvSpPr/>
          <p:nvPr/>
        </p:nvSpPr>
        <p:spPr>
          <a:xfrm>
            <a:off x="7796288" y="457182"/>
            <a:ext cx="3299617" cy="323165"/>
          </a:xfrm>
          <a:prstGeom prst="rect">
            <a:avLst/>
          </a:prstGeom>
        </p:spPr>
        <p:txBody>
          <a:bodyPr wrap="square">
            <a:spAutoFit/>
          </a:bodyPr>
          <a:lstStyle/>
          <a:p>
            <a:pPr>
              <a:defRPr/>
            </a:pPr>
            <a:r>
              <a:rPr lang="en-US" sz="1500">
                <a:solidFill>
                  <a:srgbClr val="FF5800"/>
                </a:solidFill>
                <a:latin typeface="+mj-lt"/>
                <a:cs typeface="Segoe UI Light" panose="020B0502040204020203" pitchFamily="34" charset="0"/>
              </a:rPr>
              <a:t>Skills &amp; Technologies</a:t>
            </a:r>
          </a:p>
        </p:txBody>
      </p:sp>
      <p:sp>
        <p:nvSpPr>
          <p:cNvPr id="13" name="TextBox 12">
            <a:extLst>
              <a:ext uri="{FF2B5EF4-FFF2-40B4-BE49-F238E27FC236}">
                <a16:creationId xmlns:a16="http://schemas.microsoft.com/office/drawing/2014/main" id="{5546DA1D-6259-F348-90B1-A3C698D0AA9E}"/>
              </a:ext>
            </a:extLst>
          </p:cNvPr>
          <p:cNvSpPr txBox="1"/>
          <p:nvPr/>
        </p:nvSpPr>
        <p:spPr>
          <a:xfrm>
            <a:off x="7796288" y="858187"/>
            <a:ext cx="3161340" cy="3576873"/>
          </a:xfrm>
          <a:prstGeom prst="rect">
            <a:avLst/>
          </a:prstGeom>
          <a:noFill/>
        </p:spPr>
        <p:txBody>
          <a:bodyPr wrap="square" tIns="46800" bIns="36000" rtlCol="0">
            <a:spAutoFit/>
          </a:bodyPr>
          <a:lstStyle/>
          <a:p>
            <a:pPr>
              <a:spcBef>
                <a:spcPts val="600"/>
              </a:spcBef>
              <a:buClr>
                <a:srgbClr val="339933"/>
              </a:buClr>
              <a:defRPr/>
            </a:pPr>
            <a:r>
              <a:rPr lang="en-US" sz="1300" dirty="0">
                <a:latin typeface="+mj-lt"/>
                <a:cs typeface="Segoe UI Light" panose="020B0502040204020203" pitchFamily="34" charset="0"/>
              </a:rPr>
              <a:t>Skills</a:t>
            </a:r>
            <a:br>
              <a:rPr lang="en-US" sz="1000" dirty="0">
                <a:latin typeface="+mj-lt"/>
                <a:cs typeface="Segoe UI Light" panose="020B0502040204020203" pitchFamily="34" charset="0"/>
              </a:rPr>
            </a:br>
            <a:endParaRPr lang="en-US" sz="1000" dirty="0">
              <a:latin typeface="+mj-lt"/>
              <a:cs typeface="Segoe UI Light" panose="020B0502040204020203" pitchFamily="34" charset="0"/>
            </a:endParaRPr>
          </a:p>
          <a:p>
            <a:pPr marL="171450" indent="-171450">
              <a:spcBef>
                <a:spcPts val="600"/>
              </a:spcBef>
              <a:buClr>
                <a:srgbClr val="339933"/>
              </a:buClr>
              <a:buFont typeface="Arial" panose="020B0604020202020204" pitchFamily="34" charset="0"/>
              <a:buChar char="•"/>
              <a:defRPr/>
            </a:pPr>
            <a:r>
              <a:rPr lang="en-AU" sz="1100" dirty="0"/>
              <a:t>Teamwork</a:t>
            </a:r>
          </a:p>
          <a:p>
            <a:pPr marL="171450" indent="-171450">
              <a:spcBef>
                <a:spcPts val="600"/>
              </a:spcBef>
              <a:buClr>
                <a:srgbClr val="339933"/>
              </a:buClr>
              <a:buFont typeface="Arial" panose="020B0604020202020204" pitchFamily="34" charset="0"/>
              <a:buChar char="•"/>
              <a:defRPr/>
            </a:pPr>
            <a:r>
              <a:rPr lang="en-AU" sz="1100" dirty="0"/>
              <a:t>Analysis &amp; solutions design</a:t>
            </a:r>
          </a:p>
          <a:p>
            <a:pPr marL="171450" indent="-171450">
              <a:spcBef>
                <a:spcPts val="600"/>
              </a:spcBef>
              <a:buClr>
                <a:srgbClr val="339933"/>
              </a:buClr>
              <a:buFont typeface="Arial" panose="020B0604020202020204" pitchFamily="34" charset="0"/>
              <a:buChar char="•"/>
              <a:defRPr/>
            </a:pPr>
            <a:r>
              <a:rPr lang="en-US" sz="1100" dirty="0">
                <a:cs typeface="Segoe UI Light" panose="020B0502040204020203" pitchFamily="34" charset="0"/>
              </a:rPr>
              <a:t>Scrum</a:t>
            </a:r>
            <a:endParaRPr lang="en-AU" sz="1100" dirty="0"/>
          </a:p>
          <a:p>
            <a:pPr>
              <a:spcBef>
                <a:spcPts val="600"/>
              </a:spcBef>
              <a:buClr>
                <a:srgbClr val="339933"/>
              </a:buClr>
              <a:defRPr/>
            </a:pPr>
            <a:endParaRPr lang="en-US" sz="1100" dirty="0"/>
          </a:p>
          <a:p>
            <a:pPr>
              <a:spcBef>
                <a:spcPts val="600"/>
              </a:spcBef>
              <a:buClr>
                <a:srgbClr val="339933"/>
              </a:buClr>
              <a:defRPr/>
            </a:pPr>
            <a:r>
              <a:rPr lang="en-US" sz="1300" dirty="0">
                <a:cs typeface="Segoe UI Light" panose="020B0502040204020203" pitchFamily="34" charset="0"/>
              </a:rPr>
              <a:t>Technical</a:t>
            </a:r>
            <a:br>
              <a:rPr lang="en-US" sz="1000" dirty="0">
                <a:cs typeface="Segoe UI Light" panose="020B0502040204020203" pitchFamily="34" charset="0"/>
              </a:rPr>
            </a:br>
            <a:endParaRPr lang="en-US" sz="1000" dirty="0">
              <a:cs typeface="Segoe UI Light" panose="020B0502040204020203" pitchFamily="34" charset="0"/>
            </a:endParaRPr>
          </a:p>
          <a:p>
            <a:pPr marL="171450" lvl="0" indent="-171450">
              <a:spcBef>
                <a:spcPts val="600"/>
              </a:spcBef>
              <a:buClr>
                <a:srgbClr val="339933"/>
              </a:buClr>
              <a:buFont typeface="Arial" panose="020B0604020202020204" pitchFamily="34" charset="0"/>
              <a:buChar char="•"/>
              <a:defRPr/>
            </a:pPr>
            <a:r>
              <a:rPr lang="en-US" sz="1100" dirty="0">
                <a:cs typeface="Segoe UI Light" panose="020B0502040204020203" pitchFamily="34" charset="0"/>
              </a:rPr>
              <a:t>SAP BW</a:t>
            </a:r>
          </a:p>
          <a:p>
            <a:pPr marL="171450" lvl="0" indent="-171450">
              <a:spcBef>
                <a:spcPts val="600"/>
              </a:spcBef>
              <a:buClr>
                <a:srgbClr val="339933"/>
              </a:buClr>
              <a:buFont typeface="Arial" panose="020B0604020202020204" pitchFamily="34" charset="0"/>
              <a:buChar char="•"/>
              <a:defRPr/>
            </a:pPr>
            <a:r>
              <a:rPr lang="en-US" sz="1100" dirty="0">
                <a:cs typeface="Segoe UI Light" panose="020B0502040204020203" pitchFamily="34" charset="0"/>
              </a:rPr>
              <a:t>SAP BO</a:t>
            </a:r>
          </a:p>
          <a:p>
            <a:pPr marL="171450" lvl="0" indent="-171450">
              <a:spcBef>
                <a:spcPts val="600"/>
              </a:spcBef>
              <a:buClr>
                <a:srgbClr val="339933"/>
              </a:buClr>
              <a:buFont typeface="Arial" panose="020B0604020202020204" pitchFamily="34" charset="0"/>
              <a:buChar char="•"/>
              <a:defRPr/>
            </a:pPr>
            <a:r>
              <a:rPr lang="en-US" sz="1100" dirty="0">
                <a:cs typeface="Segoe UI Light" panose="020B0502040204020203" pitchFamily="34" charset="0"/>
              </a:rPr>
              <a:t>SAP ABAP (BW)</a:t>
            </a:r>
          </a:p>
          <a:p>
            <a:pPr marL="171450" lvl="0" indent="-171450">
              <a:spcBef>
                <a:spcPts val="600"/>
              </a:spcBef>
              <a:buClr>
                <a:srgbClr val="339933"/>
              </a:buClr>
              <a:buFont typeface="Arial" panose="020B0604020202020204" pitchFamily="34" charset="0"/>
              <a:buChar char="•"/>
              <a:defRPr/>
            </a:pPr>
            <a:r>
              <a:rPr lang="en-US" sz="1100" dirty="0">
                <a:cs typeface="Segoe UI Light" panose="020B0502040204020203" pitchFamily="34" charset="0"/>
              </a:rPr>
              <a:t>SAP </a:t>
            </a:r>
            <a:r>
              <a:rPr lang="en-US" sz="1100" dirty="0" err="1">
                <a:cs typeface="Segoe UI Light" panose="020B0502040204020203" pitchFamily="34" charset="0"/>
              </a:rPr>
              <a:t>BexAnalyser</a:t>
            </a:r>
            <a:endParaRPr lang="en-US" sz="1100" dirty="0">
              <a:cs typeface="Segoe UI Light" panose="020B0502040204020203" pitchFamily="34" charset="0"/>
            </a:endParaRPr>
          </a:p>
          <a:p>
            <a:pPr marL="171450" lvl="0" indent="-171450">
              <a:spcBef>
                <a:spcPts val="600"/>
              </a:spcBef>
              <a:buClr>
                <a:srgbClr val="339933"/>
              </a:buClr>
              <a:buFont typeface="Arial" panose="020B0604020202020204" pitchFamily="34" charset="0"/>
              <a:buChar char="•"/>
              <a:defRPr/>
            </a:pPr>
            <a:r>
              <a:rPr lang="en-US" sz="1100" dirty="0">
                <a:cs typeface="Segoe UI Light" panose="020B0502040204020203" pitchFamily="34" charset="0"/>
              </a:rPr>
              <a:t>SAP </a:t>
            </a:r>
            <a:r>
              <a:rPr lang="en-US" sz="1100" dirty="0" err="1">
                <a:cs typeface="Segoe UI Light" panose="020B0502040204020203" pitchFamily="34" charset="0"/>
              </a:rPr>
              <a:t>BexDesigner</a:t>
            </a:r>
            <a:endParaRPr lang="en-US" sz="1100" dirty="0">
              <a:cs typeface="Segoe UI Light" panose="020B0502040204020203" pitchFamily="34" charset="0"/>
            </a:endParaRPr>
          </a:p>
          <a:p>
            <a:pPr marL="171450" lvl="0" indent="-171450">
              <a:spcBef>
                <a:spcPts val="600"/>
              </a:spcBef>
              <a:buClr>
                <a:srgbClr val="339933"/>
              </a:buClr>
              <a:buFont typeface="Arial" panose="020B0604020202020204" pitchFamily="34" charset="0"/>
              <a:buChar char="•"/>
              <a:defRPr/>
            </a:pPr>
            <a:r>
              <a:rPr lang="en-US" sz="1100" dirty="0">
                <a:cs typeface="Segoe UI Light" panose="020B0502040204020203" pitchFamily="34" charset="0"/>
              </a:rPr>
              <a:t>SAP BODS</a:t>
            </a:r>
          </a:p>
          <a:p>
            <a:pPr marL="171450" lvl="0" indent="-171450">
              <a:spcBef>
                <a:spcPts val="600"/>
              </a:spcBef>
              <a:buClr>
                <a:srgbClr val="339933"/>
              </a:buClr>
              <a:buFont typeface="Arial" panose="020B0604020202020204" pitchFamily="34" charset="0"/>
              <a:buChar char="•"/>
              <a:defRPr/>
            </a:pPr>
            <a:r>
              <a:rPr lang="en-US" sz="1100" dirty="0">
                <a:cs typeface="Segoe UI Light" panose="020B0502040204020203" pitchFamily="34" charset="0"/>
              </a:rPr>
              <a:t>SAP </a:t>
            </a:r>
            <a:r>
              <a:rPr lang="en-US" sz="1100" dirty="0" err="1">
                <a:cs typeface="Segoe UI Light" panose="020B0502040204020203" pitchFamily="34" charset="0"/>
              </a:rPr>
              <a:t>SolMan</a:t>
            </a:r>
            <a:r>
              <a:rPr lang="en-US" sz="1100" dirty="0">
                <a:cs typeface="Segoe UI Light" panose="020B0502040204020203" pitchFamily="34" charset="0"/>
              </a:rPr>
              <a:t> – </a:t>
            </a:r>
            <a:r>
              <a:rPr lang="en-US" sz="1100" dirty="0" err="1">
                <a:cs typeface="Segoe UI Light" panose="020B0502040204020203" pitchFamily="34" charset="0"/>
              </a:rPr>
              <a:t>ChaRM</a:t>
            </a:r>
            <a:endParaRPr lang="en-GB" sz="1100" dirty="0">
              <a:cs typeface="Segoe UI Light" panose="020B0502040204020203" pitchFamily="34" charset="0"/>
            </a:endParaRPr>
          </a:p>
        </p:txBody>
      </p:sp>
      <p:grpSp>
        <p:nvGrpSpPr>
          <p:cNvPr id="8" name="Group 7">
            <a:extLst>
              <a:ext uri="{FF2B5EF4-FFF2-40B4-BE49-F238E27FC236}">
                <a16:creationId xmlns:a16="http://schemas.microsoft.com/office/drawing/2014/main" id="{57E7D93F-63A8-489E-910B-0C29FDC08663}"/>
              </a:ext>
            </a:extLst>
          </p:cNvPr>
          <p:cNvGrpSpPr/>
          <p:nvPr/>
        </p:nvGrpSpPr>
        <p:grpSpPr>
          <a:xfrm>
            <a:off x="3144712" y="2549151"/>
            <a:ext cx="4490428" cy="4292447"/>
            <a:chOff x="3144712" y="3429000"/>
            <a:chExt cx="3896698" cy="4292447"/>
          </a:xfrm>
        </p:grpSpPr>
        <p:sp>
          <p:nvSpPr>
            <p:cNvPr id="16" name="TextBox 15">
              <a:extLst>
                <a:ext uri="{FF2B5EF4-FFF2-40B4-BE49-F238E27FC236}">
                  <a16:creationId xmlns:a16="http://schemas.microsoft.com/office/drawing/2014/main" id="{1F33976B-50A0-4D84-AB96-CF9A3F7C8D78}"/>
                </a:ext>
              </a:extLst>
            </p:cNvPr>
            <p:cNvSpPr txBox="1"/>
            <p:nvPr/>
          </p:nvSpPr>
          <p:spPr>
            <a:xfrm>
              <a:off x="3148157" y="3753121"/>
              <a:ext cx="3893253" cy="3968326"/>
            </a:xfrm>
            <a:prstGeom prst="rect">
              <a:avLst/>
            </a:prstGeom>
            <a:noFill/>
          </p:spPr>
          <p:txBody>
            <a:bodyPr wrap="square" tIns="46800" bIns="36000" rtlCol="0" anchor="t">
              <a:spAutoFit/>
            </a:bodyPr>
            <a:lstStyle/>
            <a:p>
              <a:pPr>
                <a:lnSpc>
                  <a:spcPct val="105000"/>
                </a:lnSpc>
                <a:spcBef>
                  <a:spcPts val="600"/>
                </a:spcBef>
                <a:spcAft>
                  <a:spcPts val="600"/>
                </a:spcAft>
                <a:buClr>
                  <a:srgbClr val="339933"/>
                </a:buClr>
                <a:defRPr/>
              </a:pPr>
              <a:r>
                <a:rPr lang="en-AU" sz="1100" dirty="0"/>
                <a:t>I am responsible for the following project activities:</a:t>
              </a:r>
            </a:p>
            <a:p>
              <a:pPr marL="171450" indent="-171450">
                <a:lnSpc>
                  <a:spcPct val="105000"/>
                </a:lnSpc>
                <a:spcBef>
                  <a:spcPts val="600"/>
                </a:spcBef>
                <a:spcAft>
                  <a:spcPts val="600"/>
                </a:spcAft>
                <a:buClr>
                  <a:srgbClr val="339933"/>
                </a:buClr>
                <a:buFont typeface="Arial" panose="020B0604020202020204" pitchFamily="34" charset="0"/>
                <a:buChar char="•"/>
                <a:defRPr/>
              </a:pPr>
              <a:r>
                <a:rPr lang="en-US" sz="1100" dirty="0"/>
                <a:t>Creation of BI solution from SAP extractors to Cube.</a:t>
              </a:r>
            </a:p>
            <a:p>
              <a:pPr marL="171450" indent="-171450">
                <a:lnSpc>
                  <a:spcPct val="105000"/>
                </a:lnSpc>
                <a:spcBef>
                  <a:spcPts val="600"/>
                </a:spcBef>
                <a:spcAft>
                  <a:spcPts val="600"/>
                </a:spcAft>
                <a:buClr>
                  <a:srgbClr val="339933"/>
                </a:buClr>
                <a:buFont typeface="Arial" panose="020B0604020202020204" pitchFamily="34" charset="0"/>
                <a:buChar char="•"/>
                <a:defRPr/>
              </a:pPr>
              <a:r>
                <a:rPr lang="en-US" sz="1100" dirty="0"/>
                <a:t>Loading of Data from SAP ECC, by building / configuring standard extractors on the ECC system and replicating them on the BW system.</a:t>
              </a:r>
            </a:p>
            <a:p>
              <a:pPr marL="171450" indent="-171450">
                <a:lnSpc>
                  <a:spcPct val="105000"/>
                </a:lnSpc>
                <a:spcBef>
                  <a:spcPts val="600"/>
                </a:spcBef>
                <a:spcAft>
                  <a:spcPts val="600"/>
                </a:spcAft>
                <a:buClr>
                  <a:srgbClr val="339933"/>
                </a:buClr>
                <a:buFont typeface="Arial" panose="020B0604020202020204" pitchFamily="34" charset="0"/>
                <a:buChar char="•"/>
                <a:defRPr/>
              </a:pPr>
              <a:r>
                <a:rPr lang="en-US" sz="1100" dirty="0"/>
                <a:t>Loading of Data from flat files in BW system.</a:t>
              </a:r>
            </a:p>
            <a:p>
              <a:pPr marL="171450" indent="-171450">
                <a:lnSpc>
                  <a:spcPct val="105000"/>
                </a:lnSpc>
                <a:spcBef>
                  <a:spcPts val="600"/>
                </a:spcBef>
                <a:spcAft>
                  <a:spcPts val="600"/>
                </a:spcAft>
                <a:buClr>
                  <a:srgbClr val="339933"/>
                </a:buClr>
                <a:buFont typeface="Arial" panose="020B0604020202020204" pitchFamily="34" charset="0"/>
                <a:buChar char="•"/>
                <a:defRPr/>
              </a:pPr>
              <a:r>
                <a:rPr lang="en-US" sz="1100" dirty="0"/>
                <a:t>Creation of transformation rules with ABAP routines to be able to manipulate data.</a:t>
              </a:r>
            </a:p>
            <a:p>
              <a:pPr marL="171450" indent="-171450">
                <a:lnSpc>
                  <a:spcPct val="105000"/>
                </a:lnSpc>
                <a:spcBef>
                  <a:spcPts val="600"/>
                </a:spcBef>
                <a:spcAft>
                  <a:spcPts val="600"/>
                </a:spcAft>
                <a:buClr>
                  <a:srgbClr val="339933"/>
                </a:buClr>
                <a:buFont typeface="Arial" panose="020B0604020202020204" pitchFamily="34" charset="0"/>
                <a:buChar char="•"/>
                <a:defRPr/>
              </a:pPr>
              <a:r>
                <a:rPr lang="en-US" sz="1100" dirty="0"/>
                <a:t>Creation of </a:t>
              </a:r>
              <a:r>
                <a:rPr lang="en-US" sz="1100" dirty="0" err="1"/>
                <a:t>DataStoreObjects</a:t>
              </a:r>
              <a:r>
                <a:rPr lang="en-US" sz="1100" dirty="0"/>
                <a:t>, Cubes, </a:t>
              </a:r>
              <a:r>
                <a:rPr lang="en-US" sz="1100" dirty="0" err="1"/>
                <a:t>multiproviders</a:t>
              </a:r>
              <a:r>
                <a:rPr lang="en-US" sz="1100" dirty="0"/>
                <a:t>, </a:t>
              </a:r>
              <a:r>
                <a:rPr lang="en-US" sz="1100" dirty="0" err="1"/>
                <a:t>Openhub</a:t>
              </a:r>
              <a:r>
                <a:rPr lang="en-US" sz="1100" dirty="0"/>
                <a:t> and </a:t>
              </a:r>
              <a:r>
                <a:rPr lang="en-US" sz="1100" dirty="0" err="1"/>
                <a:t>Infosets</a:t>
              </a:r>
              <a:r>
                <a:rPr lang="en-US" sz="1100" dirty="0"/>
                <a:t>.</a:t>
              </a:r>
            </a:p>
            <a:p>
              <a:pPr marL="171450" indent="-171450">
                <a:lnSpc>
                  <a:spcPct val="105000"/>
                </a:lnSpc>
                <a:spcBef>
                  <a:spcPts val="600"/>
                </a:spcBef>
                <a:spcAft>
                  <a:spcPts val="600"/>
                </a:spcAft>
                <a:buClr>
                  <a:srgbClr val="339933"/>
                </a:buClr>
                <a:buFont typeface="Arial" panose="020B0604020202020204" pitchFamily="34" charset="0"/>
                <a:buChar char="•"/>
                <a:defRPr/>
              </a:pPr>
              <a:r>
                <a:rPr lang="en-US" sz="1100" dirty="0"/>
                <a:t>Creation of queries based on </a:t>
              </a:r>
              <a:r>
                <a:rPr lang="en-US" sz="1100" dirty="0" err="1"/>
                <a:t>multiproviders</a:t>
              </a:r>
              <a:r>
                <a:rPr lang="en-US" sz="1100" dirty="0"/>
                <a:t> / cubes using SAP BEX Query designer.</a:t>
              </a:r>
            </a:p>
            <a:p>
              <a:pPr marL="171450" indent="-171450">
                <a:lnSpc>
                  <a:spcPct val="105000"/>
                </a:lnSpc>
                <a:spcBef>
                  <a:spcPts val="600"/>
                </a:spcBef>
                <a:spcAft>
                  <a:spcPts val="600"/>
                </a:spcAft>
                <a:buClr>
                  <a:srgbClr val="339933"/>
                </a:buClr>
                <a:buFont typeface="Arial" panose="020B0604020202020204" pitchFamily="34" charset="0"/>
                <a:buChar char="•"/>
                <a:defRPr/>
              </a:pPr>
              <a:r>
                <a:rPr lang="en-US" sz="1100" dirty="0"/>
                <a:t>Creation of reports based on BEX queries using SAP BO (WEBI) and Analysis for Office.</a:t>
              </a:r>
            </a:p>
            <a:p>
              <a:pPr marL="171450" indent="-171450">
                <a:lnSpc>
                  <a:spcPct val="105000"/>
                </a:lnSpc>
                <a:spcBef>
                  <a:spcPts val="600"/>
                </a:spcBef>
                <a:spcAft>
                  <a:spcPts val="600"/>
                </a:spcAft>
                <a:buClr>
                  <a:srgbClr val="339933"/>
                </a:buClr>
                <a:buFont typeface="Arial" panose="020B0604020202020204" pitchFamily="34" charset="0"/>
                <a:buChar char="•"/>
                <a:defRPr/>
              </a:pPr>
              <a:r>
                <a:rPr lang="en-US" sz="1100" dirty="0"/>
                <a:t>Modification of SAP roles</a:t>
              </a:r>
            </a:p>
          </p:txBody>
        </p:sp>
        <p:sp>
          <p:nvSpPr>
            <p:cNvPr id="17" name="Rectangle 16">
              <a:extLst>
                <a:ext uri="{FF2B5EF4-FFF2-40B4-BE49-F238E27FC236}">
                  <a16:creationId xmlns:a16="http://schemas.microsoft.com/office/drawing/2014/main" id="{374A29AD-EFDF-4774-A6B1-D071A43E88EE}"/>
                </a:ext>
              </a:extLst>
            </p:cNvPr>
            <p:cNvSpPr/>
            <p:nvPr/>
          </p:nvSpPr>
          <p:spPr>
            <a:xfrm>
              <a:off x="3144712" y="3429000"/>
              <a:ext cx="3896698" cy="323165"/>
            </a:xfrm>
            <a:prstGeom prst="rect">
              <a:avLst/>
            </a:prstGeom>
          </p:spPr>
          <p:txBody>
            <a:bodyPr wrap="square">
              <a:spAutoFit/>
            </a:bodyPr>
            <a:lstStyle/>
            <a:p>
              <a:pPr>
                <a:defRPr/>
              </a:pPr>
              <a:r>
                <a:rPr lang="en-US" sz="1500" dirty="0">
                  <a:solidFill>
                    <a:srgbClr val="FF5800"/>
                  </a:solidFill>
                  <a:latin typeface="+mj-lt"/>
                  <a:cs typeface="Segoe UI Light" panose="020B0502040204020203" pitchFamily="34" charset="0"/>
                </a:rPr>
                <a:t>SAP BW/BO Developer</a:t>
              </a:r>
              <a:endParaRPr lang="en-US" sz="1400" i="1" dirty="0">
                <a:solidFill>
                  <a:srgbClr val="FF5800"/>
                </a:solidFill>
                <a:latin typeface="+mj-lt"/>
                <a:cs typeface="Segoe UI Light" panose="020B0502040204020203" pitchFamily="34" charset="0"/>
              </a:endParaRPr>
            </a:p>
          </p:txBody>
        </p:sp>
      </p:grpSp>
    </p:spTree>
    <p:extLst>
      <p:ext uri="{BB962C8B-B14F-4D97-AF65-F5344CB8AC3E}">
        <p14:creationId xmlns:p14="http://schemas.microsoft.com/office/powerpoint/2010/main" val="1755701897"/>
      </p:ext>
    </p:extLst>
  </p:cSld>
  <p:clrMapOvr>
    <a:masterClrMapping/>
  </p:clrMapOvr>
  <p:transition>
    <p:fade/>
  </p:transition>
</p:sld>
</file>

<file path=ppt/theme/theme1.xml><?xml version="1.0" encoding="utf-8"?>
<a:theme xmlns:a="http://schemas.openxmlformats.org/drawingml/2006/main" name="Avanade Glow CV">
  <a:themeElements>
    <a:clrScheme name="Avanade_Glow">
      <a:dk1>
        <a:srgbClr val="595959"/>
      </a:dk1>
      <a:lt1>
        <a:sysClr val="window" lastClr="FFFFFF"/>
      </a:lt1>
      <a:dk2>
        <a:srgbClr val="FF5800"/>
      </a:dk2>
      <a:lt2>
        <a:srgbClr val="E7E6E6"/>
      </a:lt2>
      <a:accent1>
        <a:srgbClr val="CE056A"/>
      </a:accent1>
      <a:accent2>
        <a:srgbClr val="C80000"/>
      </a:accent2>
      <a:accent3>
        <a:srgbClr val="FFB414"/>
      </a:accent3>
      <a:accent4>
        <a:srgbClr val="47800A"/>
      </a:accent4>
      <a:accent5>
        <a:srgbClr val="008376"/>
      </a:accent5>
      <a:accent6>
        <a:srgbClr val="006EBD"/>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4A934E02-13D2-4340-AD6C-D7C915515A4F}" vid="{90098241-A2E4-4E0E-9C7D-2E4DFBC70C11}"/>
    </a:ext>
  </a:extLst>
</a:theme>
</file>

<file path=ppt/theme/theme2.xml><?xml version="1.0" encoding="utf-8"?>
<a:theme xmlns:a="http://schemas.openxmlformats.org/drawingml/2006/main" name="Title Slides">
  <a:themeElements>
    <a:clrScheme name="Avanade FY17">
      <a:dk1>
        <a:srgbClr val="595959"/>
      </a:dk1>
      <a:lt1>
        <a:sysClr val="window" lastClr="FFFFFF"/>
      </a:lt1>
      <a:dk2>
        <a:srgbClr val="FF5800"/>
      </a:dk2>
      <a:lt2>
        <a:srgbClr val="E7E6E6"/>
      </a:lt2>
      <a:accent1>
        <a:srgbClr val="FF5800"/>
      </a:accent1>
      <a:accent2>
        <a:srgbClr val="CE056A"/>
      </a:accent2>
      <a:accent3>
        <a:srgbClr val="C80000"/>
      </a:accent3>
      <a:accent4>
        <a:srgbClr val="FFB414"/>
      </a:accent4>
      <a:accent5>
        <a:srgbClr val="47800A"/>
      </a:accent5>
      <a:accent6>
        <a:srgbClr val="008376"/>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vanade Luminous PPT Template July 2017" id="{1806C2A6-92DC-441D-9A35-B64D61915EF8}" vid="{F16F3D47-D298-4510-9C0C-E146294E6C3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DA9F05D9B553349878D4C1217F52B0D" ma:contentTypeVersion="8" ma:contentTypeDescription="Create a new document." ma:contentTypeScope="" ma:versionID="3417a1c83b60b1227499f3c7dbe1e71e">
  <xsd:schema xmlns:xsd="http://www.w3.org/2001/XMLSchema" xmlns:xs="http://www.w3.org/2001/XMLSchema" xmlns:p="http://schemas.microsoft.com/office/2006/metadata/properties" xmlns:ns2="d11a5b08-3f9c-40aa-8989-1a2fbce24207" xmlns:ns3="6d19d7d0-f5c6-4609-bb3b-6a5c69126ccf" targetNamespace="http://schemas.microsoft.com/office/2006/metadata/properties" ma:root="true" ma:fieldsID="48945f3811b2b58b67bc1a9214d8161b" ns2:_="" ns3:_="">
    <xsd:import namespace="d11a5b08-3f9c-40aa-8989-1a2fbce24207"/>
    <xsd:import namespace="6d19d7d0-f5c6-4609-bb3b-6a5c69126cc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1a5b08-3f9c-40aa-8989-1a2fbce2420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19d7d0-f5c6-4609-bb3b-6a5c69126ccf"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785F8F-3898-474C-ACD3-4B4D041FF08C}">
  <ds:schemaRefs>
    <ds:schemaRef ds:uri="1452406c-c837-4df0-a646-f25d092072f4"/>
    <ds:schemaRef ds:uri="73a69ad1-ec9e-4667-b626-b0baffd3f72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CBA8642-5470-4394-B093-5129DAF20370}">
  <ds:schemaRefs>
    <ds:schemaRef ds:uri="http://schemas.microsoft.com/sharepoint/v3/contenttype/forms"/>
  </ds:schemaRefs>
</ds:datastoreItem>
</file>

<file path=customXml/itemProps3.xml><?xml version="1.0" encoding="utf-8"?>
<ds:datastoreItem xmlns:ds="http://schemas.openxmlformats.org/officeDocument/2006/customXml" ds:itemID="{CF737400-6542-42FC-AA80-B4A0699FFB1A}"/>
</file>

<file path=docProps/app.xml><?xml version="1.0" encoding="utf-8"?>
<Properties xmlns="http://schemas.openxmlformats.org/officeDocument/2006/extended-properties" xmlns:vt="http://schemas.openxmlformats.org/officeDocument/2006/docPropsVTypes">
  <Template>Avanade Luminous PPT Template July 2017</Template>
  <TotalTime>0</TotalTime>
  <Words>857</Words>
  <Application>Microsoft Office PowerPoint</Application>
  <PresentationFormat>Widescreen</PresentationFormat>
  <Paragraphs>141</Paragraphs>
  <Slides>4</Slides>
  <Notes>4</Notes>
  <HiddenSlides>0</HiddenSlides>
  <MMClips>0</MMClips>
  <ScaleCrop>false</ScaleCrop>
  <HeadingPairs>
    <vt:vector size="4" baseType="variant">
      <vt:variant>
        <vt:lpstr>Theme</vt:lpstr>
      </vt:variant>
      <vt:variant>
        <vt:i4>2</vt:i4>
      </vt:variant>
      <vt:variant>
        <vt:lpstr>Slide Titles</vt:lpstr>
      </vt:variant>
      <vt:variant>
        <vt:i4>4</vt:i4>
      </vt:variant>
    </vt:vector>
  </HeadingPairs>
  <TitlesOfParts>
    <vt:vector size="6" baseType="lpstr">
      <vt:lpstr>Avanade Glow CV</vt:lpstr>
      <vt:lpstr>Title Slides</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Marketing; template</cp:keywords>
  <dc:description/>
  <cp:revision>6</cp:revision>
  <dcterms:created xsi:type="dcterms:W3CDTF">2017-10-09T12:57:56Z</dcterms:created>
  <dcterms:modified xsi:type="dcterms:W3CDTF">2021-03-31T09:46:19Z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0x0101008DA9F05D9B553349878D4C1217F52B0D</vt:lpwstr>
  </property>
  <property fmtid="{D5CDD505-2E9C-101B-9397-08002B2CF9AE}" pid="3" name="TaxKeyword">
    <vt:lpwstr>3952;#Marketing|a8db7f1f-4e10-4541-bdd0-a3869d2e889d;#1248;#template|13534e7b-c5b9-41af-80a6-052a997c4030</vt:lpwstr>
  </property>
  <property fmtid="{D5CDD505-2E9C-101B-9397-08002B2CF9AE}" pid="4" name="K_A_Industry">
    <vt:lpwstr/>
  </property>
  <property fmtid="{D5CDD505-2E9C-101B-9397-08002B2CF9AE}" pid="5" name="K_A_DocumentAcceptableUse">
    <vt:lpwstr>5463;#No Restrictions|28bfd3f8-777c-479a-9570-fd6993dcebc7</vt:lpwstr>
  </property>
  <property fmtid="{D5CDD505-2E9C-101B-9397-08002B2CF9AE}" pid="6" name="K_A_Operating Group">
    <vt:lpwstr/>
  </property>
  <property fmtid="{D5CDD505-2E9C-101B-9397-08002B2CF9AE}" pid="7" name="K_A_Talent Community">
    <vt:lpwstr>5591;#Marketing|7c03d3a9-99ae-455b-8aec-66df06c319eb</vt:lpwstr>
  </property>
  <property fmtid="{D5CDD505-2E9C-101B-9397-08002B2CF9AE}" pid="8" name="K_A_Offering">
    <vt:lpwstr/>
  </property>
  <property fmtid="{D5CDD505-2E9C-101B-9397-08002B2CF9AE}" pid="9" name="K_A_Market_Unit_Portfolio">
    <vt:lpwstr>3190;#N/A- Not Applicable|0e36607a-4796-4f4e-bde1-652abdf19e5c</vt:lpwstr>
  </property>
  <property fmtid="{D5CDD505-2E9C-101B-9397-08002B2CF9AE}" pid="10" name="K_A_Asset Type">
    <vt:lpwstr/>
  </property>
  <property fmtid="{D5CDD505-2E9C-101B-9397-08002B2CF9AE}" pid="11" name="K_A_Market Unit">
    <vt:lpwstr/>
  </property>
  <property fmtid="{D5CDD505-2E9C-101B-9397-08002B2CF9AE}" pid="12" name="K_A_Sub_Offerings">
    <vt:lpwstr/>
  </property>
  <property fmtid="{D5CDD505-2E9C-101B-9397-08002B2CF9AE}" pid="13" name="K_A_AMP_BusinessFunction">
    <vt:lpwstr/>
  </property>
  <property fmtid="{D5CDD505-2E9C-101B-9397-08002B2CF9AE}" pid="14" name="bb61b19362a04c4dabb125d63e0bde14">
    <vt:lpwstr/>
  </property>
  <property fmtid="{D5CDD505-2E9C-101B-9397-08002B2CF9AE}" pid="15" name="i1b72d3e0121427caf4dcfceb8b8a873">
    <vt:lpwstr/>
  </property>
  <property fmtid="{D5CDD505-2E9C-101B-9397-08002B2CF9AE}" pid="16" name="_docset_NoMedatataSyncRequired">
    <vt:lpwstr>False</vt:lpwstr>
  </property>
</Properties>
</file>