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392" r:id="rId5"/>
    <p:sldId id="350" r:id="rId6"/>
    <p:sldId id="351" r:id="rId7"/>
    <p:sldId id="395" r:id="rId8"/>
    <p:sldId id="388" r:id="rId9"/>
    <p:sldId id="396" r:id="rId10"/>
    <p:sldId id="352" r:id="rId11"/>
    <p:sldId id="397" r:id="rId12"/>
    <p:sldId id="398" r:id="rId13"/>
    <p:sldId id="399" r:id="rId14"/>
    <p:sldId id="400" r:id="rId15"/>
    <p:sldId id="401" r:id="rId16"/>
    <p:sldId id="402" r:id="rId17"/>
    <p:sldId id="403" r:id="rId18"/>
    <p:sldId id="404" r:id="rId19"/>
    <p:sldId id="405" r:id="rId20"/>
    <p:sldId id="406" r:id="rId21"/>
    <p:sldId id="407" r:id="rId22"/>
    <p:sldId id="408" r:id="rId23"/>
    <p:sldId id="409" r:id="rId24"/>
    <p:sldId id="389" r:id="rId25"/>
    <p:sldId id="411" r:id="rId26"/>
    <p:sldId id="412" r:id="rId27"/>
    <p:sldId id="413" r:id="rId28"/>
    <p:sldId id="418" r:id="rId29"/>
    <p:sldId id="419" r:id="rId30"/>
    <p:sldId id="421" r:id="rId31"/>
    <p:sldId id="422" r:id="rId32"/>
    <p:sldId id="423" r:id="rId33"/>
    <p:sldId id="424" r:id="rId34"/>
    <p:sldId id="425" r:id="rId35"/>
    <p:sldId id="426" r:id="rId36"/>
    <p:sldId id="427" r:id="rId37"/>
    <p:sldId id="428" r:id="rId38"/>
    <p:sldId id="312" r:id="rId39"/>
    <p:sldId id="429" r:id="rId40"/>
    <p:sldId id="43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4585" autoAdjust="0"/>
  </p:normalViewPr>
  <p:slideViewPr>
    <p:cSldViewPr>
      <p:cViewPr varScale="1">
        <p:scale>
          <a:sx n="63" d="100"/>
          <a:sy n="63" d="100"/>
        </p:scale>
        <p:origin x="1316"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D4A13-3EB7-4575-A52B-B5B5CEA8C42C}" type="datetimeFigureOut">
              <a:rPr lang="en-US" smtClean="0"/>
              <a:t>2/3/2018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E7C476-5181-4FE8-B67D-F53A0AB7D88E}" type="slidenum">
              <a:rPr lang="en-US" smtClean="0"/>
              <a:t>‹#›</a:t>
            </a:fld>
            <a:endParaRPr lang="en-US"/>
          </a:p>
        </p:txBody>
      </p:sp>
    </p:spTree>
    <p:extLst>
      <p:ext uri="{BB962C8B-B14F-4D97-AF65-F5344CB8AC3E}">
        <p14:creationId xmlns:p14="http://schemas.microsoft.com/office/powerpoint/2010/main" val="3101835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635554-9C77-4BD5-BCE8-7E2D61A57AFF}" type="datetimeFigureOut">
              <a:rPr lang="en-US" smtClean="0"/>
              <a:t>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B3C9A-8E8B-4E8E-879B-8E6982E631F7}" type="slidenum">
              <a:rPr lang="en-US" smtClean="0"/>
              <a:t>‹#›</a:t>
            </a:fld>
            <a:endParaRPr lang="en-US"/>
          </a:p>
        </p:txBody>
      </p:sp>
    </p:spTree>
    <p:extLst>
      <p:ext uri="{BB962C8B-B14F-4D97-AF65-F5344CB8AC3E}">
        <p14:creationId xmlns:p14="http://schemas.microsoft.com/office/powerpoint/2010/main" val="914017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635554-9C77-4BD5-BCE8-7E2D61A57AFF}" type="datetimeFigureOut">
              <a:rPr lang="en-US" smtClean="0"/>
              <a:t>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B3C9A-8E8B-4E8E-879B-8E6982E631F7}" type="slidenum">
              <a:rPr lang="en-US" smtClean="0"/>
              <a:t>‹#›</a:t>
            </a:fld>
            <a:endParaRPr lang="en-US"/>
          </a:p>
        </p:txBody>
      </p:sp>
    </p:spTree>
    <p:extLst>
      <p:ext uri="{BB962C8B-B14F-4D97-AF65-F5344CB8AC3E}">
        <p14:creationId xmlns:p14="http://schemas.microsoft.com/office/powerpoint/2010/main" val="51015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635554-9C77-4BD5-BCE8-7E2D61A57AFF}" type="datetimeFigureOut">
              <a:rPr lang="en-US" smtClean="0"/>
              <a:t>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B3C9A-8E8B-4E8E-879B-8E6982E631F7}" type="slidenum">
              <a:rPr lang="en-US" smtClean="0"/>
              <a:t>‹#›</a:t>
            </a:fld>
            <a:endParaRPr lang="en-US"/>
          </a:p>
        </p:txBody>
      </p:sp>
    </p:spTree>
    <p:extLst>
      <p:ext uri="{BB962C8B-B14F-4D97-AF65-F5344CB8AC3E}">
        <p14:creationId xmlns:p14="http://schemas.microsoft.com/office/powerpoint/2010/main" val="3738777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635554-9C77-4BD5-BCE8-7E2D61A57AFF}" type="datetimeFigureOut">
              <a:rPr lang="en-US" smtClean="0"/>
              <a:t>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B3C9A-8E8B-4E8E-879B-8E6982E631F7}" type="slidenum">
              <a:rPr lang="en-US" smtClean="0"/>
              <a:t>‹#›</a:t>
            </a:fld>
            <a:endParaRPr lang="en-US"/>
          </a:p>
        </p:txBody>
      </p:sp>
    </p:spTree>
    <p:extLst>
      <p:ext uri="{BB962C8B-B14F-4D97-AF65-F5344CB8AC3E}">
        <p14:creationId xmlns:p14="http://schemas.microsoft.com/office/powerpoint/2010/main" val="1512987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635554-9C77-4BD5-BCE8-7E2D61A57AFF}" type="datetimeFigureOut">
              <a:rPr lang="en-US" smtClean="0"/>
              <a:t>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B3C9A-8E8B-4E8E-879B-8E6982E631F7}" type="slidenum">
              <a:rPr lang="en-US" smtClean="0"/>
              <a:t>‹#›</a:t>
            </a:fld>
            <a:endParaRPr lang="en-US"/>
          </a:p>
        </p:txBody>
      </p:sp>
    </p:spTree>
    <p:extLst>
      <p:ext uri="{BB962C8B-B14F-4D97-AF65-F5344CB8AC3E}">
        <p14:creationId xmlns:p14="http://schemas.microsoft.com/office/powerpoint/2010/main" val="345652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635554-9C77-4BD5-BCE8-7E2D61A57AFF}" type="datetimeFigureOut">
              <a:rPr lang="en-US" smtClean="0"/>
              <a:t>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B3C9A-8E8B-4E8E-879B-8E6982E631F7}" type="slidenum">
              <a:rPr lang="en-US" smtClean="0"/>
              <a:t>‹#›</a:t>
            </a:fld>
            <a:endParaRPr lang="en-US"/>
          </a:p>
        </p:txBody>
      </p:sp>
    </p:spTree>
    <p:extLst>
      <p:ext uri="{BB962C8B-B14F-4D97-AF65-F5344CB8AC3E}">
        <p14:creationId xmlns:p14="http://schemas.microsoft.com/office/powerpoint/2010/main" val="3940331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635554-9C77-4BD5-BCE8-7E2D61A57AFF}" type="datetimeFigureOut">
              <a:rPr lang="en-US" smtClean="0"/>
              <a:t>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FB3C9A-8E8B-4E8E-879B-8E6982E631F7}" type="slidenum">
              <a:rPr lang="en-US" smtClean="0"/>
              <a:t>‹#›</a:t>
            </a:fld>
            <a:endParaRPr lang="en-US"/>
          </a:p>
        </p:txBody>
      </p:sp>
    </p:spTree>
    <p:extLst>
      <p:ext uri="{BB962C8B-B14F-4D97-AF65-F5344CB8AC3E}">
        <p14:creationId xmlns:p14="http://schemas.microsoft.com/office/powerpoint/2010/main" val="3717812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635554-9C77-4BD5-BCE8-7E2D61A57AFF}" type="datetimeFigureOut">
              <a:rPr lang="en-US" smtClean="0"/>
              <a:t>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FB3C9A-8E8B-4E8E-879B-8E6982E631F7}" type="slidenum">
              <a:rPr lang="en-US" smtClean="0"/>
              <a:t>‹#›</a:t>
            </a:fld>
            <a:endParaRPr lang="en-US"/>
          </a:p>
        </p:txBody>
      </p:sp>
    </p:spTree>
    <p:extLst>
      <p:ext uri="{BB962C8B-B14F-4D97-AF65-F5344CB8AC3E}">
        <p14:creationId xmlns:p14="http://schemas.microsoft.com/office/powerpoint/2010/main" val="354085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635554-9C77-4BD5-BCE8-7E2D61A57AFF}" type="datetimeFigureOut">
              <a:rPr lang="en-US" smtClean="0"/>
              <a:t>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FB3C9A-8E8B-4E8E-879B-8E6982E631F7}" type="slidenum">
              <a:rPr lang="en-US" smtClean="0"/>
              <a:t>‹#›</a:t>
            </a:fld>
            <a:endParaRPr lang="en-US"/>
          </a:p>
        </p:txBody>
      </p:sp>
    </p:spTree>
    <p:extLst>
      <p:ext uri="{BB962C8B-B14F-4D97-AF65-F5344CB8AC3E}">
        <p14:creationId xmlns:p14="http://schemas.microsoft.com/office/powerpoint/2010/main" val="2136118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635554-9C77-4BD5-BCE8-7E2D61A57AFF}" type="datetimeFigureOut">
              <a:rPr lang="en-US" smtClean="0"/>
              <a:t>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B3C9A-8E8B-4E8E-879B-8E6982E631F7}" type="slidenum">
              <a:rPr lang="en-US" smtClean="0"/>
              <a:t>‹#›</a:t>
            </a:fld>
            <a:endParaRPr lang="en-US"/>
          </a:p>
        </p:txBody>
      </p:sp>
    </p:spTree>
    <p:extLst>
      <p:ext uri="{BB962C8B-B14F-4D97-AF65-F5344CB8AC3E}">
        <p14:creationId xmlns:p14="http://schemas.microsoft.com/office/powerpoint/2010/main" val="3309042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635554-9C77-4BD5-BCE8-7E2D61A57AFF}" type="datetimeFigureOut">
              <a:rPr lang="en-US" smtClean="0"/>
              <a:t>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B3C9A-8E8B-4E8E-879B-8E6982E631F7}" type="slidenum">
              <a:rPr lang="en-US" smtClean="0"/>
              <a:t>‹#›</a:t>
            </a:fld>
            <a:endParaRPr lang="en-US"/>
          </a:p>
        </p:txBody>
      </p:sp>
    </p:spTree>
    <p:extLst>
      <p:ext uri="{BB962C8B-B14F-4D97-AF65-F5344CB8AC3E}">
        <p14:creationId xmlns:p14="http://schemas.microsoft.com/office/powerpoint/2010/main" val="3285667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635554-9C77-4BD5-BCE8-7E2D61A57AFF}" type="datetimeFigureOut">
              <a:rPr lang="en-US" smtClean="0"/>
              <a:t>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FB3C9A-8E8B-4E8E-879B-8E6982E631F7}" type="slidenum">
              <a:rPr lang="en-US" smtClean="0"/>
              <a:t>‹#›</a:t>
            </a:fld>
            <a:endParaRPr lang="en-US"/>
          </a:p>
        </p:txBody>
      </p:sp>
    </p:spTree>
    <p:extLst>
      <p:ext uri="{BB962C8B-B14F-4D97-AF65-F5344CB8AC3E}">
        <p14:creationId xmlns:p14="http://schemas.microsoft.com/office/powerpoint/2010/main" val="3025459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7772400" cy="1470025"/>
          </a:xfrm>
        </p:spPr>
        <p:txBody>
          <a:bodyPr>
            <a:normAutofit fontScale="90000"/>
          </a:bodyPr>
          <a:lstStyle/>
          <a:p>
            <a:r>
              <a:rPr lang="en-US" dirty="0"/>
              <a:t>SELECTION CONTROL </a:t>
            </a:r>
            <a:r>
              <a:rPr lang="en-US" dirty="0" smtClean="0"/>
              <a:t>STRUCTURES – Conditional Statements</a:t>
            </a:r>
            <a:endParaRPr lang="en-US" dirty="0"/>
          </a:p>
        </p:txBody>
      </p:sp>
      <p:sp>
        <p:nvSpPr>
          <p:cNvPr id="3" name="Subtitle 2"/>
          <p:cNvSpPr>
            <a:spLocks noGrp="1"/>
          </p:cNvSpPr>
          <p:nvPr>
            <p:ph type="subTitle" idx="1"/>
          </p:nvPr>
        </p:nvSpPr>
        <p:spPr/>
        <p:txBody>
          <a:bodyPr/>
          <a:lstStyle/>
          <a:p>
            <a:r>
              <a:rPr lang="en-US" dirty="0"/>
              <a:t>TCEF IT Club: Python Class 3</a:t>
            </a:r>
          </a:p>
        </p:txBody>
      </p:sp>
    </p:spTree>
    <p:extLst>
      <p:ext uri="{BB962C8B-B14F-4D97-AF65-F5344CB8AC3E}">
        <p14:creationId xmlns:p14="http://schemas.microsoft.com/office/powerpoint/2010/main" val="3409043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the if Statement</a:t>
            </a:r>
            <a:endParaRPr lang="en-US" dirty="0"/>
          </a:p>
        </p:txBody>
      </p:sp>
      <p:sp>
        <p:nvSpPr>
          <p:cNvPr id="3" name="Content Placeholder 2"/>
          <p:cNvSpPr>
            <a:spLocks noGrp="1"/>
          </p:cNvSpPr>
          <p:nvPr>
            <p:ph idx="1"/>
          </p:nvPr>
        </p:nvSpPr>
        <p:spPr/>
        <p:txBody>
          <a:bodyPr>
            <a:noAutofit/>
          </a:bodyPr>
          <a:lstStyle/>
          <a:p>
            <a:pPr marL="0" indent="0">
              <a:buNone/>
            </a:pPr>
            <a:r>
              <a:rPr lang="en-US" sz="3000" i="1" dirty="0" smtClean="0">
                <a:latin typeface="Corbel" panose="020B0503020204020204" pitchFamily="34" charset="0"/>
              </a:rPr>
              <a:t>if </a:t>
            </a:r>
            <a:r>
              <a:rPr lang="en-US" sz="3000" i="1" dirty="0">
                <a:latin typeface="Corbel" panose="020B0503020204020204" pitchFamily="34" charset="0"/>
              </a:rPr>
              <a:t>condition:</a:t>
            </a:r>
          </a:p>
          <a:p>
            <a:pPr marL="0" indent="0">
              <a:buNone/>
            </a:pPr>
            <a:r>
              <a:rPr lang="en-US" sz="3000" i="1" dirty="0">
                <a:latin typeface="Corbel" panose="020B0503020204020204" pitchFamily="34" charset="0"/>
              </a:rPr>
              <a:t> </a:t>
            </a:r>
            <a:r>
              <a:rPr lang="en-US" sz="3000" i="1" dirty="0" smtClean="0">
                <a:latin typeface="Corbel" panose="020B0503020204020204" pitchFamily="34" charset="0"/>
              </a:rPr>
              <a:t>   statement </a:t>
            </a:r>
            <a:r>
              <a:rPr lang="en-US" sz="3000" i="1" dirty="0">
                <a:latin typeface="Corbel" panose="020B0503020204020204" pitchFamily="34" charset="0"/>
              </a:rPr>
              <a:t>block to execute if the condition is true</a:t>
            </a:r>
          </a:p>
          <a:p>
            <a:pPr marL="0" indent="0">
              <a:buNone/>
            </a:pPr>
            <a:r>
              <a:rPr lang="en-US" sz="1400" dirty="0"/>
              <a:t> </a:t>
            </a:r>
          </a:p>
          <a:p>
            <a:r>
              <a:rPr lang="en-US" dirty="0"/>
              <a:t>The first line is called a </a:t>
            </a:r>
            <a:r>
              <a:rPr lang="en-US" b="1" dirty="0"/>
              <a:t>header</a:t>
            </a:r>
            <a:r>
              <a:rPr lang="en-US" dirty="0"/>
              <a:t>.  It consists of the keyword if, a testable condition and a colon.  </a:t>
            </a:r>
            <a:endParaRPr lang="en-US" dirty="0" smtClean="0"/>
          </a:p>
        </p:txBody>
      </p:sp>
    </p:spTree>
    <p:extLst>
      <p:ext uri="{BB962C8B-B14F-4D97-AF65-F5344CB8AC3E}">
        <p14:creationId xmlns:p14="http://schemas.microsoft.com/office/powerpoint/2010/main" val="3152994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the if Statement</a:t>
            </a:r>
            <a:endParaRPr lang="en-US" dirty="0"/>
          </a:p>
        </p:txBody>
      </p:sp>
      <p:sp>
        <p:nvSpPr>
          <p:cNvPr id="3" name="Content Placeholder 2"/>
          <p:cNvSpPr>
            <a:spLocks noGrp="1"/>
          </p:cNvSpPr>
          <p:nvPr>
            <p:ph idx="1"/>
          </p:nvPr>
        </p:nvSpPr>
        <p:spPr/>
        <p:txBody>
          <a:bodyPr>
            <a:noAutofit/>
          </a:bodyPr>
          <a:lstStyle/>
          <a:p>
            <a:r>
              <a:rPr lang="en-US" sz="2800" dirty="0" smtClean="0"/>
              <a:t>After </a:t>
            </a:r>
            <a:r>
              <a:rPr lang="en-US" sz="2800" dirty="0"/>
              <a:t>the header line we have one or more statements to execute if and only if the condition is true.  These statements must be indented.  </a:t>
            </a:r>
            <a:endParaRPr lang="en-US" sz="2800" dirty="0" smtClean="0"/>
          </a:p>
          <a:p>
            <a:r>
              <a:rPr lang="en-US" sz="2800" dirty="0" smtClean="0"/>
              <a:t>If </a:t>
            </a:r>
            <a:r>
              <a:rPr lang="en-US" sz="2800" dirty="0"/>
              <a:t>there are more than one statement, all statements must be indented the same amount.  </a:t>
            </a:r>
            <a:endParaRPr lang="en-US" sz="2800" dirty="0" smtClean="0"/>
          </a:p>
          <a:p>
            <a:r>
              <a:rPr lang="en-US" sz="2800" dirty="0" smtClean="0"/>
              <a:t>Python </a:t>
            </a:r>
            <a:r>
              <a:rPr lang="en-US" sz="2800" dirty="0"/>
              <a:t>uses indentation to group statements.  Consecutive statements with the same amount of indentation are grouped into a </a:t>
            </a:r>
            <a:r>
              <a:rPr lang="en-US" sz="2800" b="1" dirty="0"/>
              <a:t>suite</a:t>
            </a:r>
            <a:r>
              <a:rPr lang="en-US" sz="2800" dirty="0"/>
              <a:t> (also called a </a:t>
            </a:r>
            <a:r>
              <a:rPr lang="en-US" sz="2800" b="1" dirty="0"/>
              <a:t>block</a:t>
            </a:r>
            <a:r>
              <a:rPr lang="en-US" sz="2800" dirty="0"/>
              <a:t>).   </a:t>
            </a:r>
            <a:endParaRPr lang="en-US" sz="2800" dirty="0" smtClean="0"/>
          </a:p>
        </p:txBody>
      </p:sp>
    </p:spTree>
    <p:extLst>
      <p:ext uri="{BB962C8B-B14F-4D97-AF65-F5344CB8AC3E}">
        <p14:creationId xmlns:p14="http://schemas.microsoft.com/office/powerpoint/2010/main" val="407403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the if Statement</a:t>
            </a:r>
            <a:endParaRPr lang="en-US" dirty="0"/>
          </a:p>
        </p:txBody>
      </p:sp>
      <p:sp>
        <p:nvSpPr>
          <p:cNvPr id="3" name="Content Placeholder 2"/>
          <p:cNvSpPr>
            <a:spLocks noGrp="1"/>
          </p:cNvSpPr>
          <p:nvPr>
            <p:ph idx="1"/>
          </p:nvPr>
        </p:nvSpPr>
        <p:spPr/>
        <p:txBody>
          <a:bodyPr>
            <a:noAutofit/>
          </a:bodyPr>
          <a:lstStyle/>
          <a:p>
            <a:r>
              <a:rPr lang="en-US" sz="2800" dirty="0" smtClean="0"/>
              <a:t>The </a:t>
            </a:r>
            <a:r>
              <a:rPr lang="en-US" sz="2800" dirty="0"/>
              <a:t>block of statements execute or not as a whole.  If the condition is true, the whole block of statements execute.  If the condition is false, the whole block of statements do not execute.  In the fever example, since the two print statements are indented the same amount, they are grouped into a block.  Therefore, either you see both statements You have a fever and Please see a doctor, or you see nothing at all, depending on whether temperature exceeds 100.</a:t>
            </a:r>
          </a:p>
        </p:txBody>
      </p:sp>
    </p:spTree>
    <p:extLst>
      <p:ext uri="{BB962C8B-B14F-4D97-AF65-F5344CB8AC3E}">
        <p14:creationId xmlns:p14="http://schemas.microsoft.com/office/powerpoint/2010/main" val="4031030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the if Statement</a:t>
            </a:r>
            <a:endParaRPr lang="en-US" dirty="0"/>
          </a:p>
        </p:txBody>
      </p:sp>
      <p:sp>
        <p:nvSpPr>
          <p:cNvPr id="3" name="Content Placeholder 2"/>
          <p:cNvSpPr>
            <a:spLocks noGrp="1"/>
          </p:cNvSpPr>
          <p:nvPr>
            <p:ph idx="1"/>
          </p:nvPr>
        </p:nvSpPr>
        <p:spPr>
          <a:xfrm>
            <a:off x="457200" y="1600200"/>
            <a:ext cx="8458200" cy="4525963"/>
          </a:xfrm>
        </p:spPr>
        <p:txBody>
          <a:bodyPr>
            <a:noAutofit/>
          </a:bodyPr>
          <a:lstStyle/>
          <a:p>
            <a:r>
              <a:rPr lang="en-US" sz="2800" dirty="0"/>
              <a:t>What is going to happen if we unindent the second print statement?</a:t>
            </a:r>
          </a:p>
          <a:p>
            <a:pPr marL="0" indent="0">
              <a:buNone/>
              <a:tabLst>
                <a:tab pos="465138" algn="l"/>
              </a:tabLst>
            </a:pPr>
            <a:r>
              <a:rPr lang="en-US" sz="1000" dirty="0">
                <a:latin typeface="Corbel" panose="020B0503020204020204" pitchFamily="34" charset="0"/>
              </a:rPr>
              <a:t> </a:t>
            </a:r>
          </a:p>
          <a:p>
            <a:pPr marL="0" indent="0">
              <a:buNone/>
              <a:tabLst>
                <a:tab pos="465138" algn="l"/>
              </a:tabLst>
            </a:pPr>
            <a:r>
              <a:rPr lang="en-US" sz="2800" dirty="0">
                <a:latin typeface="Corbel" panose="020B0503020204020204" pitchFamily="34" charset="0"/>
              </a:rPr>
              <a:t>temperature = float(input('What is your temperature? '))</a:t>
            </a:r>
          </a:p>
          <a:p>
            <a:pPr marL="0" indent="0">
              <a:buNone/>
              <a:tabLst>
                <a:tab pos="465138" algn="l"/>
              </a:tabLst>
            </a:pPr>
            <a:r>
              <a:rPr lang="en-US" sz="2800" dirty="0">
                <a:latin typeface="Corbel" panose="020B0503020204020204" pitchFamily="34" charset="0"/>
              </a:rPr>
              <a:t>if temperature &gt; 100:</a:t>
            </a:r>
          </a:p>
          <a:p>
            <a:pPr marL="0" indent="0">
              <a:buNone/>
              <a:tabLst>
                <a:tab pos="465138" algn="l"/>
              </a:tabLst>
            </a:pPr>
            <a:r>
              <a:rPr lang="en-US" sz="2800" dirty="0">
                <a:latin typeface="Corbel" panose="020B0503020204020204" pitchFamily="34" charset="0"/>
              </a:rPr>
              <a:t>	print('You have a fever')</a:t>
            </a:r>
          </a:p>
          <a:p>
            <a:pPr marL="0" indent="0">
              <a:buNone/>
              <a:tabLst>
                <a:tab pos="465138" algn="l"/>
              </a:tabLst>
            </a:pPr>
            <a:r>
              <a:rPr lang="en-US" sz="2800" dirty="0">
                <a:latin typeface="Corbel" panose="020B0503020204020204" pitchFamily="34" charset="0"/>
              </a:rPr>
              <a:t>print('Please see a doctor')   # not indented</a:t>
            </a:r>
          </a:p>
          <a:p>
            <a:pPr marL="0" indent="0">
              <a:buNone/>
              <a:tabLst>
                <a:tab pos="465138" algn="l"/>
              </a:tabLst>
            </a:pPr>
            <a:r>
              <a:rPr lang="en-US" sz="1000" dirty="0">
                <a:latin typeface="Corbel" panose="020B0503020204020204" pitchFamily="34" charset="0"/>
              </a:rPr>
              <a:t> </a:t>
            </a:r>
          </a:p>
        </p:txBody>
      </p:sp>
    </p:spTree>
    <p:extLst>
      <p:ext uri="{BB962C8B-B14F-4D97-AF65-F5344CB8AC3E}">
        <p14:creationId xmlns:p14="http://schemas.microsoft.com/office/powerpoint/2010/main" val="2508911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the if Statement</a:t>
            </a:r>
            <a:endParaRPr lang="en-US" dirty="0"/>
          </a:p>
        </p:txBody>
      </p:sp>
      <p:sp>
        <p:nvSpPr>
          <p:cNvPr id="3" name="Content Placeholder 2"/>
          <p:cNvSpPr>
            <a:spLocks noGrp="1"/>
          </p:cNvSpPr>
          <p:nvPr>
            <p:ph idx="1"/>
          </p:nvPr>
        </p:nvSpPr>
        <p:spPr>
          <a:xfrm>
            <a:off x="457200" y="1447800"/>
            <a:ext cx="8458200" cy="4525963"/>
          </a:xfrm>
        </p:spPr>
        <p:txBody>
          <a:bodyPr>
            <a:noAutofit/>
          </a:bodyPr>
          <a:lstStyle/>
          <a:p>
            <a:pPr>
              <a:tabLst>
                <a:tab pos="465138" algn="l"/>
              </a:tabLst>
            </a:pPr>
            <a:r>
              <a:rPr lang="en-US" sz="2800" dirty="0" smtClean="0"/>
              <a:t>Now </a:t>
            </a:r>
            <a:r>
              <a:rPr lang="en-US" sz="2800" dirty="0"/>
              <a:t>the second print statement is not in the block anymore.  The block only consists of one </a:t>
            </a:r>
            <a:r>
              <a:rPr lang="en-US" sz="2800" dirty="0" smtClean="0"/>
              <a:t>statement.  If </a:t>
            </a:r>
            <a:r>
              <a:rPr lang="en-US" sz="2800" dirty="0"/>
              <a:t>temperature exceeds 100, </a:t>
            </a:r>
            <a:r>
              <a:rPr lang="en-US" sz="2800" dirty="0" smtClean="0"/>
              <a:t>'You </a:t>
            </a:r>
            <a:r>
              <a:rPr lang="en-US" sz="2800" dirty="0"/>
              <a:t>have a </a:t>
            </a:r>
            <a:r>
              <a:rPr lang="en-US" sz="2800" dirty="0" smtClean="0"/>
              <a:t>fever' </a:t>
            </a:r>
            <a:r>
              <a:rPr lang="en-US" sz="2800" dirty="0"/>
              <a:t>is displayed.  </a:t>
            </a:r>
            <a:r>
              <a:rPr lang="en-US" sz="2800" dirty="0" smtClean="0"/>
              <a:t>Otherwise, it </a:t>
            </a:r>
            <a:r>
              <a:rPr lang="en-US" sz="2800" dirty="0"/>
              <a:t>is not displayed.  </a:t>
            </a:r>
            <a:endParaRPr lang="en-US" sz="2800" dirty="0" smtClean="0"/>
          </a:p>
          <a:p>
            <a:pPr>
              <a:tabLst>
                <a:tab pos="465138" algn="l"/>
              </a:tabLst>
            </a:pPr>
            <a:r>
              <a:rPr lang="en-US" sz="2800" dirty="0" smtClean="0"/>
              <a:t>What </a:t>
            </a:r>
            <a:r>
              <a:rPr lang="en-US" sz="2800" dirty="0"/>
              <a:t>about the second print statement?  Since it is not part of the block, it is unrelated to the condition.  It is a regular statement that always executes.  </a:t>
            </a:r>
          </a:p>
          <a:p>
            <a:pPr marL="0" indent="0">
              <a:buNone/>
            </a:pPr>
            <a:r>
              <a:rPr lang="en-US" sz="1000" dirty="0">
                <a:latin typeface="Corbel" panose="020B0503020204020204" pitchFamily="34" charset="0"/>
              </a:rPr>
              <a:t> </a:t>
            </a:r>
          </a:p>
          <a:p>
            <a:pPr marL="0" indent="0">
              <a:buNone/>
            </a:pPr>
            <a:r>
              <a:rPr lang="en-US" sz="2800" dirty="0">
                <a:latin typeface="Corbel" panose="020B0503020204020204" pitchFamily="34" charset="0"/>
              </a:rPr>
              <a:t>What is your temperature? 98.4</a:t>
            </a:r>
          </a:p>
          <a:p>
            <a:pPr marL="0" indent="0">
              <a:buNone/>
            </a:pPr>
            <a:r>
              <a:rPr lang="en-US" sz="2800" dirty="0">
                <a:latin typeface="Corbel" panose="020B0503020204020204" pitchFamily="34" charset="0"/>
              </a:rPr>
              <a:t>Please see a doctor</a:t>
            </a:r>
          </a:p>
        </p:txBody>
      </p:sp>
    </p:spTree>
    <p:extLst>
      <p:ext uri="{BB962C8B-B14F-4D97-AF65-F5344CB8AC3E}">
        <p14:creationId xmlns:p14="http://schemas.microsoft.com/office/powerpoint/2010/main" val="2320472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868362"/>
          </a:xfrm>
        </p:spPr>
        <p:txBody>
          <a:bodyPr/>
          <a:lstStyle/>
          <a:p>
            <a:r>
              <a:rPr lang="en-US" dirty="0" smtClean="0"/>
              <a:t>The else Header</a:t>
            </a:r>
            <a:endParaRPr lang="en-US" dirty="0"/>
          </a:p>
        </p:txBody>
      </p:sp>
      <p:sp>
        <p:nvSpPr>
          <p:cNvPr id="3" name="Content Placeholder 2"/>
          <p:cNvSpPr>
            <a:spLocks noGrp="1"/>
          </p:cNvSpPr>
          <p:nvPr>
            <p:ph idx="1"/>
          </p:nvPr>
        </p:nvSpPr>
        <p:spPr>
          <a:xfrm>
            <a:off x="457200" y="1219200"/>
            <a:ext cx="8458200" cy="4525963"/>
          </a:xfrm>
        </p:spPr>
        <p:txBody>
          <a:bodyPr>
            <a:noAutofit/>
          </a:bodyPr>
          <a:lstStyle/>
          <a:p>
            <a:r>
              <a:rPr lang="en-US" sz="2800" dirty="0"/>
              <a:t>We can add a second block to the if statement and tell the computer to execute this new block if the condition is false.  This is done by adding the else header to the if statement.  E</a:t>
            </a:r>
            <a:r>
              <a:rPr lang="en-US" sz="2800" dirty="0" smtClean="0"/>
              <a:t>xample:</a:t>
            </a:r>
            <a:endParaRPr lang="en-US" sz="2800" dirty="0">
              <a:latin typeface="Corbel" panose="020B0503020204020204" pitchFamily="34" charset="0"/>
            </a:endParaRPr>
          </a:p>
        </p:txBody>
      </p:sp>
      <p:sp>
        <p:nvSpPr>
          <p:cNvPr id="4" name="TextBox 3"/>
          <p:cNvSpPr txBox="1"/>
          <p:nvPr/>
        </p:nvSpPr>
        <p:spPr>
          <a:xfrm>
            <a:off x="990600" y="3276600"/>
            <a:ext cx="6955750" cy="1938992"/>
          </a:xfrm>
          <a:prstGeom prst="rect">
            <a:avLst/>
          </a:prstGeom>
          <a:solidFill>
            <a:srgbClr val="FFFFCC"/>
          </a:solidFill>
        </p:spPr>
        <p:txBody>
          <a:bodyPr wrap="none" rtlCol="0">
            <a:spAutoFit/>
          </a:bodyPr>
          <a:lstStyle/>
          <a:p>
            <a:r>
              <a:rPr lang="en-US" sz="2000" b="1" dirty="0">
                <a:latin typeface="Courier New" panose="02070309020205020404" pitchFamily="49" charset="0"/>
                <a:cs typeface="Courier New" panose="02070309020205020404" pitchFamily="49" charset="0"/>
              </a:rPr>
              <a:t>age = float(input('How old are you? '))</a:t>
            </a:r>
          </a:p>
          <a:p>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if age &gt;= 21:</a:t>
            </a:r>
          </a:p>
          <a:p>
            <a:r>
              <a:rPr lang="en-US" sz="2000" b="1" dirty="0">
                <a:latin typeface="Courier New" panose="02070309020205020404" pitchFamily="49" charset="0"/>
                <a:cs typeface="Courier New" panose="02070309020205020404" pitchFamily="49" charset="0"/>
              </a:rPr>
              <a:t>   print('You can drink alcohol legally')</a:t>
            </a:r>
          </a:p>
          <a:p>
            <a:r>
              <a:rPr lang="en-US" sz="2000" b="1" dirty="0">
                <a:latin typeface="Courier New" panose="02070309020205020404" pitchFamily="49" charset="0"/>
                <a:cs typeface="Courier New" panose="02070309020205020404" pitchFamily="49" charset="0"/>
              </a:rPr>
              <a:t>else:</a:t>
            </a:r>
          </a:p>
          <a:p>
            <a:r>
              <a:rPr lang="en-US" sz="2000" b="1" dirty="0">
                <a:latin typeface="Courier New" panose="02070309020205020404" pitchFamily="49" charset="0"/>
                <a:cs typeface="Courier New" panose="02070309020205020404" pitchFamily="49" charset="0"/>
              </a:rPr>
              <a:t>   print('You cannot drink alcohol legally')</a:t>
            </a:r>
          </a:p>
        </p:txBody>
      </p:sp>
    </p:spTree>
    <p:extLst>
      <p:ext uri="{BB962C8B-B14F-4D97-AF65-F5344CB8AC3E}">
        <p14:creationId xmlns:p14="http://schemas.microsoft.com/office/powerpoint/2010/main" val="2566223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else Header</a:t>
            </a:r>
            <a:endParaRPr lang="en-US" dirty="0"/>
          </a:p>
        </p:txBody>
      </p:sp>
      <p:sp>
        <p:nvSpPr>
          <p:cNvPr id="3" name="Content Placeholder 2"/>
          <p:cNvSpPr>
            <a:spLocks noGrp="1"/>
          </p:cNvSpPr>
          <p:nvPr>
            <p:ph idx="1"/>
          </p:nvPr>
        </p:nvSpPr>
        <p:spPr>
          <a:xfrm>
            <a:off x="457200" y="1447801"/>
            <a:ext cx="8382000" cy="609600"/>
          </a:xfrm>
        </p:spPr>
        <p:txBody>
          <a:bodyPr>
            <a:noAutofit/>
          </a:bodyPr>
          <a:lstStyle/>
          <a:p>
            <a:r>
              <a:rPr lang="en-US" sz="2800" dirty="0"/>
              <a:t>A</a:t>
            </a:r>
            <a:r>
              <a:rPr lang="en-US" sz="2800" dirty="0" smtClean="0"/>
              <a:t>nother </a:t>
            </a:r>
            <a:r>
              <a:rPr lang="en-US" sz="2800" dirty="0"/>
              <a:t>example:</a:t>
            </a:r>
          </a:p>
          <a:p>
            <a:pPr marL="0" indent="0">
              <a:buNone/>
            </a:pPr>
            <a:r>
              <a:rPr lang="en-US" sz="1000" dirty="0">
                <a:latin typeface="Corbel" panose="020B0503020204020204" pitchFamily="34" charset="0"/>
              </a:rPr>
              <a:t> </a:t>
            </a:r>
          </a:p>
        </p:txBody>
      </p:sp>
      <p:sp>
        <p:nvSpPr>
          <p:cNvPr id="4" name="TextBox 3"/>
          <p:cNvSpPr txBox="1"/>
          <p:nvPr/>
        </p:nvSpPr>
        <p:spPr>
          <a:xfrm>
            <a:off x="782072" y="2514600"/>
            <a:ext cx="7904728" cy="2031325"/>
          </a:xfrm>
          <a:prstGeom prst="rect">
            <a:avLst/>
          </a:prstGeom>
          <a:solidFill>
            <a:srgbClr val="FFFFCC"/>
          </a:solidFill>
        </p:spPr>
        <p:txBody>
          <a:bodyPr wrap="none" rtlCol="0">
            <a:spAutoFit/>
          </a:bodyPr>
          <a:lstStyle>
            <a:defPPr>
              <a:defRPr lang="en-US"/>
            </a:defPPr>
            <a:lvl1pPr>
              <a:defRPr sz="2000">
                <a:latin typeface="Courier New" panose="02070309020205020404" pitchFamily="49" charset="0"/>
                <a:cs typeface="Courier New" panose="02070309020205020404" pitchFamily="49" charset="0"/>
              </a:defRPr>
            </a:lvl1pPr>
          </a:lstStyle>
          <a:p>
            <a:r>
              <a:rPr lang="en-US" sz="1800" b="1" dirty="0"/>
              <a:t>temperature = float(input('What is your temperature? '))</a:t>
            </a:r>
          </a:p>
          <a:p>
            <a:r>
              <a:rPr lang="en-US" sz="1800" b="1" dirty="0"/>
              <a:t>if temperature &gt; 100:</a:t>
            </a:r>
          </a:p>
          <a:p>
            <a:r>
              <a:rPr lang="en-US" sz="1800" b="1" dirty="0"/>
              <a:t>    print('You have a fever')</a:t>
            </a:r>
          </a:p>
          <a:p>
            <a:r>
              <a:rPr lang="en-US" sz="1800" b="1" dirty="0"/>
              <a:t>    print('Please see a doctor')</a:t>
            </a:r>
          </a:p>
          <a:p>
            <a:r>
              <a:rPr lang="en-US" sz="1800" b="1" dirty="0"/>
              <a:t>else:</a:t>
            </a:r>
          </a:p>
          <a:p>
            <a:r>
              <a:rPr lang="en-US" sz="1800" b="1" dirty="0"/>
              <a:t>    print('You do not have a fever')</a:t>
            </a:r>
          </a:p>
          <a:p>
            <a:endParaRPr lang="en-US" sz="1800" b="1" dirty="0"/>
          </a:p>
        </p:txBody>
      </p:sp>
    </p:spTree>
    <p:extLst>
      <p:ext uri="{BB962C8B-B14F-4D97-AF65-F5344CB8AC3E}">
        <p14:creationId xmlns:p14="http://schemas.microsoft.com/office/powerpoint/2010/main" val="1306608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else Header</a:t>
            </a:r>
            <a:endParaRPr lang="en-US" dirty="0"/>
          </a:p>
        </p:txBody>
      </p:sp>
      <p:sp>
        <p:nvSpPr>
          <p:cNvPr id="3" name="Content Placeholder 2"/>
          <p:cNvSpPr>
            <a:spLocks noGrp="1"/>
          </p:cNvSpPr>
          <p:nvPr>
            <p:ph idx="1"/>
          </p:nvPr>
        </p:nvSpPr>
        <p:spPr>
          <a:xfrm>
            <a:off x="457200" y="1447800"/>
            <a:ext cx="8458200" cy="4525963"/>
          </a:xfrm>
        </p:spPr>
        <p:txBody>
          <a:bodyPr>
            <a:noAutofit/>
          </a:bodyPr>
          <a:lstStyle/>
          <a:p>
            <a:r>
              <a:rPr lang="en-US" sz="2800" dirty="0"/>
              <a:t>The else header must start at the same column as the if header.  Otherwise, the Python interpreter will get confused and give you a syntax error</a:t>
            </a:r>
            <a:r>
              <a:rPr lang="en-US" sz="2800" dirty="0" smtClean="0"/>
              <a:t>:</a:t>
            </a:r>
            <a:endParaRPr lang="en-US" sz="2800" dirty="0"/>
          </a:p>
        </p:txBody>
      </p:sp>
      <p:sp>
        <p:nvSpPr>
          <p:cNvPr id="4" name="TextBox 3"/>
          <p:cNvSpPr txBox="1"/>
          <p:nvPr/>
        </p:nvSpPr>
        <p:spPr>
          <a:xfrm>
            <a:off x="619636" y="3276600"/>
            <a:ext cx="7904728" cy="1754326"/>
          </a:xfrm>
          <a:prstGeom prst="rect">
            <a:avLst/>
          </a:prstGeom>
          <a:solidFill>
            <a:srgbClr val="FFFFCC"/>
          </a:solidFill>
        </p:spPr>
        <p:txBody>
          <a:bodyPr wrap="none" rtlCol="0">
            <a:spAutoFit/>
          </a:bodyPr>
          <a:lstStyle>
            <a:defPPr>
              <a:defRPr lang="en-US"/>
            </a:defPPr>
            <a:lvl1pPr>
              <a:defRPr>
                <a:latin typeface="Courier New" panose="02070309020205020404" pitchFamily="49" charset="0"/>
                <a:cs typeface="Courier New" panose="02070309020205020404" pitchFamily="49" charset="0"/>
              </a:defRPr>
            </a:lvl1pPr>
          </a:lstStyle>
          <a:p>
            <a:r>
              <a:rPr lang="en-US" b="1" dirty="0"/>
              <a:t>temperature = float(input('What is your temperature? '))</a:t>
            </a:r>
          </a:p>
          <a:p>
            <a:r>
              <a:rPr lang="en-US" b="1" dirty="0"/>
              <a:t>if temperature &gt; 100:</a:t>
            </a:r>
          </a:p>
          <a:p>
            <a:r>
              <a:rPr lang="en-US" b="1" dirty="0"/>
              <a:t>    print('You have a fever')</a:t>
            </a:r>
          </a:p>
          <a:p>
            <a:r>
              <a:rPr lang="en-US" b="1" dirty="0"/>
              <a:t>    print('Please see a doctor')</a:t>
            </a:r>
          </a:p>
          <a:p>
            <a:r>
              <a:rPr lang="en-US" b="1" dirty="0"/>
              <a:t>  </a:t>
            </a:r>
            <a:r>
              <a:rPr lang="en-US" b="1" dirty="0">
                <a:solidFill>
                  <a:srgbClr val="FF0000"/>
                </a:solidFill>
              </a:rPr>
              <a:t>else</a:t>
            </a:r>
            <a:r>
              <a:rPr lang="en-US" b="1" dirty="0"/>
              <a:t>:  # indentation error</a:t>
            </a:r>
          </a:p>
          <a:p>
            <a:r>
              <a:rPr lang="en-US" b="1" dirty="0"/>
              <a:t>    print('You do not have a fever')</a:t>
            </a:r>
          </a:p>
        </p:txBody>
      </p:sp>
    </p:spTree>
    <p:extLst>
      <p:ext uri="{BB962C8B-B14F-4D97-AF65-F5344CB8AC3E}">
        <p14:creationId xmlns:p14="http://schemas.microsoft.com/office/powerpoint/2010/main" val="2225634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else Header</a:t>
            </a:r>
            <a:endParaRPr lang="en-US" dirty="0"/>
          </a:p>
        </p:txBody>
      </p:sp>
      <p:sp>
        <p:nvSpPr>
          <p:cNvPr id="3" name="Content Placeholder 2"/>
          <p:cNvSpPr>
            <a:spLocks noGrp="1"/>
          </p:cNvSpPr>
          <p:nvPr>
            <p:ph idx="1"/>
          </p:nvPr>
        </p:nvSpPr>
        <p:spPr>
          <a:xfrm>
            <a:off x="457200" y="1447800"/>
            <a:ext cx="8458200" cy="4525963"/>
          </a:xfrm>
        </p:spPr>
        <p:txBody>
          <a:bodyPr>
            <a:noAutofit/>
          </a:bodyPr>
          <a:lstStyle/>
          <a:p>
            <a:r>
              <a:rPr lang="en-US" sz="2800" dirty="0" smtClean="0"/>
              <a:t>The </a:t>
            </a:r>
            <a:r>
              <a:rPr lang="en-US" sz="2800" dirty="0"/>
              <a:t>program gets the following error message:</a:t>
            </a:r>
          </a:p>
          <a:p>
            <a:pPr marL="0" indent="0">
              <a:buNone/>
            </a:pPr>
            <a:r>
              <a:rPr lang="en-US" sz="1000" dirty="0"/>
              <a:t> </a:t>
            </a:r>
            <a:endParaRPr lang="en-US" sz="1000" dirty="0">
              <a:latin typeface="Corbel" panose="020B0503020204020204" pitchFamily="34" charset="0"/>
            </a:endParaRPr>
          </a:p>
          <a:p>
            <a:pPr marL="0" indent="0">
              <a:buNone/>
            </a:pPr>
            <a:r>
              <a:rPr lang="en-US" sz="2800" dirty="0">
                <a:latin typeface="Corbel" panose="020B0503020204020204" pitchFamily="34" charset="0"/>
              </a:rPr>
              <a:t>  File "C:example.py", line 5</a:t>
            </a:r>
          </a:p>
          <a:p>
            <a:pPr marL="0" indent="0">
              <a:buNone/>
            </a:pPr>
            <a:r>
              <a:rPr lang="en-US" sz="2800" dirty="0">
                <a:latin typeface="Corbel" panose="020B0503020204020204" pitchFamily="34" charset="0"/>
              </a:rPr>
              <a:t>    else:  # indentation error</a:t>
            </a:r>
          </a:p>
          <a:p>
            <a:pPr marL="0" indent="0">
              <a:buNone/>
            </a:pPr>
            <a:r>
              <a:rPr lang="en-US" sz="2800" dirty="0">
                <a:latin typeface="Corbel" panose="020B0503020204020204" pitchFamily="34" charset="0"/>
              </a:rPr>
              <a:t>                             ^</a:t>
            </a:r>
          </a:p>
          <a:p>
            <a:pPr marL="0" indent="0">
              <a:buNone/>
            </a:pPr>
            <a:r>
              <a:rPr lang="en-US" sz="2800" dirty="0" err="1">
                <a:latin typeface="Corbel" panose="020B0503020204020204" pitchFamily="34" charset="0"/>
              </a:rPr>
              <a:t>IndentationError</a:t>
            </a:r>
            <a:r>
              <a:rPr lang="en-US" sz="2800" dirty="0">
                <a:latin typeface="Corbel" panose="020B0503020204020204" pitchFamily="34" charset="0"/>
              </a:rPr>
              <a:t>: unindent does not match any outer indentation level</a:t>
            </a:r>
          </a:p>
        </p:txBody>
      </p:sp>
    </p:spTree>
    <p:extLst>
      <p:ext uri="{BB962C8B-B14F-4D97-AF65-F5344CB8AC3E}">
        <p14:creationId xmlns:p14="http://schemas.microsoft.com/office/powerpoint/2010/main" val="1389224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else Header</a:t>
            </a:r>
            <a:endParaRPr lang="en-US" dirty="0"/>
          </a:p>
        </p:txBody>
      </p:sp>
      <p:sp>
        <p:nvSpPr>
          <p:cNvPr id="3" name="Content Placeholder 2"/>
          <p:cNvSpPr>
            <a:spLocks noGrp="1"/>
          </p:cNvSpPr>
          <p:nvPr>
            <p:ph idx="1"/>
          </p:nvPr>
        </p:nvSpPr>
        <p:spPr>
          <a:xfrm>
            <a:off x="457200" y="1447800"/>
            <a:ext cx="8458200" cy="4525963"/>
          </a:xfrm>
        </p:spPr>
        <p:txBody>
          <a:bodyPr>
            <a:noAutofit/>
          </a:bodyPr>
          <a:lstStyle/>
          <a:p>
            <a:r>
              <a:rPr lang="en-US" sz="2800" dirty="0"/>
              <a:t>D</a:t>
            </a:r>
            <a:r>
              <a:rPr lang="en-US" sz="2800" dirty="0" smtClean="0"/>
              <a:t>o </a:t>
            </a:r>
            <a:r>
              <a:rPr lang="en-US" sz="2800" dirty="0"/>
              <a:t>not add condition in the else header:</a:t>
            </a:r>
          </a:p>
          <a:p>
            <a:pPr marL="0" indent="0">
              <a:buNone/>
            </a:pPr>
            <a:r>
              <a:rPr lang="en-US" sz="1000" dirty="0">
                <a:latin typeface="Corbel" panose="020B0503020204020204" pitchFamily="34" charset="0"/>
              </a:rPr>
              <a:t> </a:t>
            </a:r>
          </a:p>
        </p:txBody>
      </p:sp>
      <p:sp>
        <p:nvSpPr>
          <p:cNvPr id="4" name="TextBox 3"/>
          <p:cNvSpPr txBox="1"/>
          <p:nvPr/>
        </p:nvSpPr>
        <p:spPr>
          <a:xfrm>
            <a:off x="487680" y="2590800"/>
            <a:ext cx="7904728" cy="1754326"/>
          </a:xfrm>
          <a:prstGeom prst="rect">
            <a:avLst/>
          </a:prstGeom>
          <a:solidFill>
            <a:srgbClr val="FFFFCC"/>
          </a:solidFill>
        </p:spPr>
        <p:txBody>
          <a:bodyPr wrap="none" rtlCol="0">
            <a:spAutoFit/>
          </a:bodyPr>
          <a:lstStyle>
            <a:defPPr>
              <a:defRPr lang="en-US"/>
            </a:defPPr>
            <a:lvl1pPr>
              <a:defRPr>
                <a:latin typeface="Courier New" panose="02070309020205020404" pitchFamily="49" charset="0"/>
                <a:cs typeface="Courier New" panose="02070309020205020404" pitchFamily="49" charset="0"/>
              </a:defRPr>
            </a:lvl1pPr>
          </a:lstStyle>
          <a:p>
            <a:r>
              <a:rPr lang="en-US" b="1" dirty="0"/>
              <a:t>temperature = float(input('What is your temperature? '))</a:t>
            </a:r>
          </a:p>
          <a:p>
            <a:r>
              <a:rPr lang="en-US" b="1" dirty="0"/>
              <a:t>if temperature &gt; 100:</a:t>
            </a:r>
          </a:p>
          <a:p>
            <a:r>
              <a:rPr lang="en-US" b="1" dirty="0"/>
              <a:t>    print('You have a fever')</a:t>
            </a:r>
          </a:p>
          <a:p>
            <a:r>
              <a:rPr lang="en-US" b="1" dirty="0"/>
              <a:t>    print('Please see a doctor')</a:t>
            </a:r>
          </a:p>
          <a:p>
            <a:r>
              <a:rPr lang="en-US" b="1" dirty="0"/>
              <a:t>else </a:t>
            </a:r>
            <a:r>
              <a:rPr lang="en-US" b="1" dirty="0">
                <a:solidFill>
                  <a:srgbClr val="FF0000"/>
                </a:solidFill>
              </a:rPr>
              <a:t>temperature &lt;= 100:  </a:t>
            </a:r>
            <a:r>
              <a:rPr lang="en-US" b="1" dirty="0">
                <a:solidFill>
                  <a:srgbClr val="0000FF"/>
                </a:solidFill>
              </a:rPr>
              <a:t># should not have condition</a:t>
            </a:r>
          </a:p>
          <a:p>
            <a:r>
              <a:rPr lang="en-US" b="1" dirty="0"/>
              <a:t>    print('You do not have a fever')</a:t>
            </a:r>
          </a:p>
        </p:txBody>
      </p:sp>
    </p:spTree>
    <p:extLst>
      <p:ext uri="{BB962C8B-B14F-4D97-AF65-F5344CB8AC3E}">
        <p14:creationId xmlns:p14="http://schemas.microsoft.com/office/powerpoint/2010/main" val="2483101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marL="0" indent="0">
              <a:buNone/>
            </a:pPr>
            <a:r>
              <a:rPr lang="en-US" dirty="0"/>
              <a:t>In this lesson, students will learn:</a:t>
            </a:r>
          </a:p>
          <a:p>
            <a:pPr marL="0" indent="0">
              <a:buNone/>
            </a:pPr>
            <a:r>
              <a:rPr lang="en-US" sz="1000" dirty="0"/>
              <a:t> </a:t>
            </a:r>
          </a:p>
          <a:p>
            <a:pPr marL="231775" indent="-231775">
              <a:buNone/>
            </a:pPr>
            <a:r>
              <a:rPr lang="en-US" dirty="0"/>
              <a:t>- How to use selection control structures in Python programs</a:t>
            </a:r>
          </a:p>
          <a:p>
            <a:pPr marL="231775" indent="-231775">
              <a:buNone/>
            </a:pPr>
            <a:r>
              <a:rPr lang="en-US" dirty="0"/>
              <a:t>- How to write if statements</a:t>
            </a:r>
          </a:p>
          <a:p>
            <a:pPr marL="231775" indent="-231775">
              <a:buNone/>
            </a:pPr>
            <a:r>
              <a:rPr lang="en-US" dirty="0"/>
              <a:t>- How to use </a:t>
            </a:r>
            <a:r>
              <a:rPr lang="en-US" dirty="0" err="1"/>
              <a:t>elif</a:t>
            </a:r>
            <a:r>
              <a:rPr lang="en-US" dirty="0"/>
              <a:t> headers</a:t>
            </a:r>
          </a:p>
          <a:p>
            <a:pPr marL="231775" indent="-231775">
              <a:buNone/>
            </a:pPr>
            <a:r>
              <a:rPr lang="en-US" dirty="0"/>
              <a:t>- How to write nested if statements</a:t>
            </a:r>
          </a:p>
        </p:txBody>
      </p:sp>
    </p:spTree>
    <p:extLst>
      <p:ext uri="{BB962C8B-B14F-4D97-AF65-F5344CB8AC3E}">
        <p14:creationId xmlns:p14="http://schemas.microsoft.com/office/powerpoint/2010/main" val="1765774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else Header</a:t>
            </a:r>
            <a:endParaRPr lang="en-US" dirty="0"/>
          </a:p>
        </p:txBody>
      </p:sp>
      <p:sp>
        <p:nvSpPr>
          <p:cNvPr id="3" name="Content Placeholder 2"/>
          <p:cNvSpPr>
            <a:spLocks noGrp="1"/>
          </p:cNvSpPr>
          <p:nvPr>
            <p:ph idx="1"/>
          </p:nvPr>
        </p:nvSpPr>
        <p:spPr>
          <a:xfrm>
            <a:off x="457200" y="1447800"/>
            <a:ext cx="8458200" cy="4525963"/>
          </a:xfrm>
        </p:spPr>
        <p:txBody>
          <a:bodyPr>
            <a:noAutofit/>
          </a:bodyPr>
          <a:lstStyle/>
          <a:p>
            <a:r>
              <a:rPr lang="en-US" sz="2800" dirty="0" smtClean="0"/>
              <a:t>The </a:t>
            </a:r>
            <a:r>
              <a:rPr lang="en-US" sz="2800" dirty="0"/>
              <a:t>program gets the following error message:</a:t>
            </a:r>
          </a:p>
          <a:p>
            <a:pPr marL="0" indent="0">
              <a:buNone/>
            </a:pPr>
            <a:r>
              <a:rPr lang="en-US" sz="2800" dirty="0"/>
              <a:t> </a:t>
            </a:r>
          </a:p>
          <a:p>
            <a:pPr marL="0" indent="0">
              <a:buNone/>
            </a:pPr>
            <a:r>
              <a:rPr lang="en-US" sz="2800" dirty="0"/>
              <a:t>File "C:/example.py", line 5</a:t>
            </a:r>
          </a:p>
          <a:p>
            <a:pPr marL="0" indent="0">
              <a:buNone/>
            </a:pPr>
            <a:r>
              <a:rPr lang="en-US" sz="2800" dirty="0"/>
              <a:t>    else temperature &lt;= 100:</a:t>
            </a:r>
          </a:p>
          <a:p>
            <a:pPr marL="0" indent="0">
              <a:buNone/>
            </a:pPr>
            <a:r>
              <a:rPr lang="en-US" sz="2800" dirty="0"/>
              <a:t>                   ^</a:t>
            </a:r>
          </a:p>
          <a:p>
            <a:pPr marL="0" indent="0">
              <a:buNone/>
            </a:pPr>
            <a:r>
              <a:rPr lang="en-US" sz="2800" dirty="0" err="1"/>
              <a:t>SyntaxError</a:t>
            </a:r>
            <a:r>
              <a:rPr lang="en-US" sz="2800" dirty="0"/>
              <a:t>: invalid syntax</a:t>
            </a:r>
          </a:p>
        </p:txBody>
      </p:sp>
    </p:spTree>
    <p:extLst>
      <p:ext uri="{BB962C8B-B14F-4D97-AF65-F5344CB8AC3E}">
        <p14:creationId xmlns:p14="http://schemas.microsoft.com/office/powerpoint/2010/main" val="1167897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else Header: More Examples</a:t>
            </a:r>
            <a:endParaRPr lang="en-US" dirty="0"/>
          </a:p>
        </p:txBody>
      </p:sp>
      <p:sp>
        <p:nvSpPr>
          <p:cNvPr id="3" name="Content Placeholder 2"/>
          <p:cNvSpPr>
            <a:spLocks noGrp="1"/>
          </p:cNvSpPr>
          <p:nvPr>
            <p:ph idx="1"/>
          </p:nvPr>
        </p:nvSpPr>
        <p:spPr>
          <a:xfrm>
            <a:off x="457200" y="1447800"/>
            <a:ext cx="8458200" cy="4525963"/>
          </a:xfrm>
        </p:spPr>
        <p:txBody>
          <a:bodyPr>
            <a:noAutofit/>
          </a:bodyPr>
          <a:lstStyle/>
          <a:p>
            <a:r>
              <a:rPr lang="en-US" sz="2800" dirty="0"/>
              <a:t>An online music store sells CDs for $7.99 each and $2.99 shipping fee.  If you buy 5 or more, you get 10% off plus free shipping.  Write a program to calculate total charge</a:t>
            </a:r>
            <a:r>
              <a:rPr lang="en-US" sz="2800" dirty="0" smtClean="0"/>
              <a:t>.</a:t>
            </a:r>
            <a:endParaRPr lang="en-US" sz="2800" dirty="0">
              <a:latin typeface="Corbel" panose="020B0503020204020204" pitchFamily="34" charset="0"/>
            </a:endParaRPr>
          </a:p>
        </p:txBody>
      </p:sp>
      <p:sp>
        <p:nvSpPr>
          <p:cNvPr id="4" name="TextBox 3"/>
          <p:cNvSpPr txBox="1"/>
          <p:nvPr/>
        </p:nvSpPr>
        <p:spPr>
          <a:xfrm>
            <a:off x="895352" y="3690461"/>
            <a:ext cx="7353295" cy="2031325"/>
          </a:xfrm>
          <a:prstGeom prst="rect">
            <a:avLst/>
          </a:prstGeom>
          <a:solidFill>
            <a:srgbClr val="FFFFCC"/>
          </a:solidFill>
        </p:spPr>
        <p:txBody>
          <a:bodyPr wrap="none" rtlCol="0">
            <a:spAutoFit/>
          </a:bodyPr>
          <a:lstStyle>
            <a:defPPr>
              <a:defRPr lang="en-US"/>
            </a:defPPr>
            <a:lvl1pPr>
              <a:defRPr b="1">
                <a:latin typeface="Courier New" panose="02070309020205020404" pitchFamily="49" charset="0"/>
                <a:cs typeface="Courier New" panose="02070309020205020404" pitchFamily="49" charset="0"/>
              </a:defRPr>
            </a:lvl1pPr>
          </a:lstStyle>
          <a:p>
            <a:r>
              <a:rPr lang="en-US" dirty="0" err="1"/>
              <a:t>num_cd</a:t>
            </a:r>
            <a:r>
              <a:rPr lang="en-US" dirty="0"/>
              <a:t> = </a:t>
            </a:r>
            <a:r>
              <a:rPr lang="en-US" dirty="0" err="1"/>
              <a:t>int</a:t>
            </a:r>
            <a:r>
              <a:rPr lang="en-US" dirty="0"/>
              <a:t>(input('How many CDs are you buying? '))</a:t>
            </a:r>
            <a:br>
              <a:rPr lang="en-US" dirty="0"/>
            </a:br>
            <a:r>
              <a:rPr lang="en-US" dirty="0"/>
              <a:t>if </a:t>
            </a:r>
            <a:r>
              <a:rPr lang="en-US" dirty="0" err="1"/>
              <a:t>num_cd</a:t>
            </a:r>
            <a:r>
              <a:rPr lang="en-US" dirty="0"/>
              <a:t> &lt;= 5:</a:t>
            </a:r>
            <a:br>
              <a:rPr lang="en-US" dirty="0"/>
            </a:br>
            <a:r>
              <a:rPr lang="en-US" dirty="0"/>
              <a:t>    </a:t>
            </a:r>
            <a:r>
              <a:rPr lang="en-US" dirty="0" err="1"/>
              <a:t>total_charge</a:t>
            </a:r>
            <a:r>
              <a:rPr lang="en-US" dirty="0"/>
              <a:t> = 7.99 * </a:t>
            </a:r>
            <a:r>
              <a:rPr lang="en-US" dirty="0" err="1"/>
              <a:t>num_cd</a:t>
            </a:r>
            <a:r>
              <a:rPr lang="en-US" dirty="0"/>
              <a:t> + 2.99</a:t>
            </a:r>
            <a:br>
              <a:rPr lang="en-US" dirty="0"/>
            </a:br>
            <a:r>
              <a:rPr lang="en-US" dirty="0"/>
              <a:t>else:</a:t>
            </a:r>
            <a:br>
              <a:rPr lang="en-US" dirty="0"/>
            </a:br>
            <a:r>
              <a:rPr lang="en-US" dirty="0"/>
              <a:t>    </a:t>
            </a:r>
            <a:r>
              <a:rPr lang="en-US" dirty="0" err="1"/>
              <a:t>total_charge</a:t>
            </a:r>
            <a:r>
              <a:rPr lang="en-US" dirty="0"/>
              <a:t> = 7.99 * </a:t>
            </a:r>
            <a:r>
              <a:rPr lang="en-US" dirty="0" err="1"/>
              <a:t>num_cd</a:t>
            </a:r>
            <a:r>
              <a:rPr lang="en-US" dirty="0"/>
              <a:t> * 0.9</a:t>
            </a:r>
            <a:br>
              <a:rPr lang="en-US" dirty="0"/>
            </a:br>
            <a:r>
              <a:rPr lang="en-US" dirty="0"/>
              <a:t>print("Please pay this amount: $", </a:t>
            </a:r>
            <a:r>
              <a:rPr lang="en-US" dirty="0" err="1"/>
              <a:t>total_charge</a:t>
            </a:r>
            <a:r>
              <a:rPr lang="en-US" dirty="0"/>
              <a:t>)</a:t>
            </a:r>
          </a:p>
          <a:p>
            <a:endParaRPr lang="en-US" dirty="0"/>
          </a:p>
        </p:txBody>
      </p:sp>
    </p:spTree>
    <p:extLst>
      <p:ext uri="{BB962C8B-B14F-4D97-AF65-F5344CB8AC3E}">
        <p14:creationId xmlns:p14="http://schemas.microsoft.com/office/powerpoint/2010/main" val="2416420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else Header: More Examples</a:t>
            </a:r>
            <a:endParaRPr lang="en-US" dirty="0"/>
          </a:p>
        </p:txBody>
      </p:sp>
      <p:sp>
        <p:nvSpPr>
          <p:cNvPr id="3" name="Content Placeholder 2"/>
          <p:cNvSpPr>
            <a:spLocks noGrp="1"/>
          </p:cNvSpPr>
          <p:nvPr>
            <p:ph idx="1"/>
          </p:nvPr>
        </p:nvSpPr>
        <p:spPr>
          <a:xfrm>
            <a:off x="457200" y="1447800"/>
            <a:ext cx="8458200" cy="4525963"/>
          </a:xfrm>
        </p:spPr>
        <p:txBody>
          <a:bodyPr>
            <a:noAutofit/>
          </a:bodyPr>
          <a:lstStyle/>
          <a:p>
            <a:r>
              <a:rPr lang="en-US" sz="2800" dirty="0"/>
              <a:t>Residents of </a:t>
            </a:r>
            <a:r>
              <a:rPr lang="en-US" sz="2800" dirty="0" err="1"/>
              <a:t>Pythonville</a:t>
            </a:r>
            <a:r>
              <a:rPr lang="en-US" sz="2800" dirty="0"/>
              <a:t> pay $5 to use its swimming pool.  Non-residents pay $7.</a:t>
            </a:r>
          </a:p>
          <a:p>
            <a:pPr marL="0" indent="0">
              <a:buNone/>
            </a:pPr>
            <a:r>
              <a:rPr lang="en-US" sz="1000" dirty="0">
                <a:latin typeface="Corbel" panose="020B0503020204020204" pitchFamily="34" charset="0"/>
              </a:rPr>
              <a:t> </a:t>
            </a:r>
          </a:p>
        </p:txBody>
      </p:sp>
      <p:sp>
        <p:nvSpPr>
          <p:cNvPr id="4" name="TextBox 3"/>
          <p:cNvSpPr txBox="1"/>
          <p:nvPr/>
        </p:nvSpPr>
        <p:spPr>
          <a:xfrm>
            <a:off x="412848" y="3048000"/>
            <a:ext cx="8318303" cy="1477328"/>
          </a:xfrm>
          <a:prstGeom prst="rect">
            <a:avLst/>
          </a:prstGeom>
          <a:solidFill>
            <a:srgbClr val="FFFFCC"/>
          </a:solidFill>
        </p:spPr>
        <p:txBody>
          <a:bodyPr wrap="none" rtlCol="0">
            <a:spAutoFit/>
          </a:bodyPr>
          <a:lstStyle>
            <a:defPPr>
              <a:defRPr lang="en-US"/>
            </a:defPPr>
            <a:lvl1pPr>
              <a:defRPr b="1">
                <a:latin typeface="Courier New" panose="02070309020205020404" pitchFamily="49" charset="0"/>
                <a:cs typeface="Courier New" panose="02070309020205020404" pitchFamily="49" charset="0"/>
              </a:defRPr>
            </a:lvl1pPr>
          </a:lstStyle>
          <a:p>
            <a:r>
              <a:rPr lang="en-US" dirty="0"/>
              <a:t>resident = input('Are you resident of </a:t>
            </a:r>
            <a:r>
              <a:rPr lang="en-US" dirty="0" err="1"/>
              <a:t>Pythonville</a:t>
            </a:r>
            <a:r>
              <a:rPr lang="en-US" dirty="0"/>
              <a:t>? [y/n] ')</a:t>
            </a:r>
          </a:p>
          <a:p>
            <a:r>
              <a:rPr lang="en-US" dirty="0"/>
              <a:t>if resident == 'y':</a:t>
            </a:r>
          </a:p>
          <a:p>
            <a:r>
              <a:rPr lang="en-US" dirty="0"/>
              <a:t>    print('Please pay $5')</a:t>
            </a:r>
          </a:p>
          <a:p>
            <a:r>
              <a:rPr lang="en-US" dirty="0"/>
              <a:t>else:</a:t>
            </a:r>
          </a:p>
          <a:p>
            <a:r>
              <a:rPr lang="en-US" dirty="0"/>
              <a:t>    print('Please pay $7')</a:t>
            </a:r>
          </a:p>
        </p:txBody>
      </p:sp>
    </p:spTree>
    <p:extLst>
      <p:ext uri="{BB962C8B-B14F-4D97-AF65-F5344CB8AC3E}">
        <p14:creationId xmlns:p14="http://schemas.microsoft.com/office/powerpoint/2010/main" val="890039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else Header: More Examples</a:t>
            </a:r>
            <a:endParaRPr lang="en-US" dirty="0"/>
          </a:p>
        </p:txBody>
      </p:sp>
      <p:sp>
        <p:nvSpPr>
          <p:cNvPr id="3" name="Content Placeholder 2"/>
          <p:cNvSpPr>
            <a:spLocks noGrp="1"/>
          </p:cNvSpPr>
          <p:nvPr>
            <p:ph idx="1"/>
          </p:nvPr>
        </p:nvSpPr>
        <p:spPr>
          <a:xfrm>
            <a:off x="457200" y="1447800"/>
            <a:ext cx="8458200" cy="4525963"/>
          </a:xfrm>
        </p:spPr>
        <p:txBody>
          <a:bodyPr>
            <a:noAutofit/>
          </a:bodyPr>
          <a:lstStyle/>
          <a:p>
            <a:r>
              <a:rPr lang="en-US" sz="2800" dirty="0"/>
              <a:t>The program above does not work properly if the user enters uppercase letters.  In Python, you can convert a string to all uppercase letters or all lowercase. </a:t>
            </a:r>
          </a:p>
          <a:p>
            <a:pPr marL="0" indent="0">
              <a:buNone/>
            </a:pPr>
            <a:r>
              <a:rPr lang="en-US" sz="1000" dirty="0"/>
              <a:t> </a:t>
            </a:r>
            <a:endParaRPr lang="en-US" sz="1000" dirty="0">
              <a:latin typeface="Corbel" panose="020B0503020204020204" pitchFamily="34" charset="0"/>
            </a:endParaRPr>
          </a:p>
        </p:txBody>
      </p:sp>
      <p:sp>
        <p:nvSpPr>
          <p:cNvPr id="4" name="TextBox 3"/>
          <p:cNvSpPr txBox="1"/>
          <p:nvPr/>
        </p:nvSpPr>
        <p:spPr>
          <a:xfrm>
            <a:off x="617417" y="3276600"/>
            <a:ext cx="8318303" cy="1754326"/>
          </a:xfrm>
          <a:prstGeom prst="rect">
            <a:avLst/>
          </a:prstGeom>
          <a:solidFill>
            <a:srgbClr val="FFFFCC"/>
          </a:solidFill>
        </p:spPr>
        <p:txBody>
          <a:bodyPr wrap="none" rtlCol="0">
            <a:spAutoFit/>
          </a:bodyPr>
          <a:lstStyle>
            <a:defPPr>
              <a:defRPr lang="en-US"/>
            </a:defPPr>
            <a:lvl1pPr>
              <a:defRPr b="1">
                <a:latin typeface="Courier New" panose="02070309020205020404" pitchFamily="49" charset="0"/>
                <a:cs typeface="Courier New" panose="02070309020205020404" pitchFamily="49" charset="0"/>
              </a:defRPr>
            </a:lvl1pPr>
          </a:lstStyle>
          <a:p>
            <a:r>
              <a:rPr lang="en-US" dirty="0"/>
              <a:t>resident = input('Are you resident of </a:t>
            </a:r>
            <a:r>
              <a:rPr lang="en-US" dirty="0" err="1"/>
              <a:t>Pythonville</a:t>
            </a:r>
            <a:r>
              <a:rPr lang="en-US" dirty="0"/>
              <a:t>? [y/n] </a:t>
            </a:r>
            <a:r>
              <a:rPr lang="en-US" dirty="0" smtClean="0"/>
              <a:t>')</a:t>
            </a:r>
          </a:p>
          <a:p>
            <a:r>
              <a:rPr lang="en-US" dirty="0" smtClean="0"/>
              <a:t>resident = </a:t>
            </a:r>
            <a:r>
              <a:rPr lang="en-US" dirty="0" err="1" smtClean="0"/>
              <a:t>resident.lower</a:t>
            </a:r>
            <a:r>
              <a:rPr lang="en-US" dirty="0" smtClean="0"/>
              <a:t>()</a:t>
            </a:r>
            <a:endParaRPr lang="en-US" dirty="0"/>
          </a:p>
          <a:p>
            <a:r>
              <a:rPr lang="en-US" dirty="0"/>
              <a:t>if resident == 'y':</a:t>
            </a:r>
          </a:p>
          <a:p>
            <a:r>
              <a:rPr lang="en-US" dirty="0"/>
              <a:t>    print('Please pay $5')</a:t>
            </a:r>
          </a:p>
          <a:p>
            <a:r>
              <a:rPr lang="en-US" dirty="0"/>
              <a:t>else:</a:t>
            </a:r>
          </a:p>
          <a:p>
            <a:r>
              <a:rPr lang="en-US" dirty="0"/>
              <a:t>    print('Please pay $7')</a:t>
            </a:r>
          </a:p>
        </p:txBody>
      </p:sp>
    </p:spTree>
    <p:extLst>
      <p:ext uri="{BB962C8B-B14F-4D97-AF65-F5344CB8AC3E}">
        <p14:creationId xmlns:p14="http://schemas.microsoft.com/office/powerpoint/2010/main" val="3521027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not Operator</a:t>
            </a:r>
            <a:endParaRPr lang="en-US" dirty="0"/>
          </a:p>
        </p:txBody>
      </p:sp>
      <p:sp>
        <p:nvSpPr>
          <p:cNvPr id="3" name="Content Placeholder 2"/>
          <p:cNvSpPr>
            <a:spLocks noGrp="1"/>
          </p:cNvSpPr>
          <p:nvPr>
            <p:ph idx="1"/>
          </p:nvPr>
        </p:nvSpPr>
        <p:spPr/>
        <p:txBody>
          <a:bodyPr>
            <a:noAutofit/>
          </a:bodyPr>
          <a:lstStyle/>
          <a:p>
            <a:r>
              <a:rPr lang="en-US" dirty="0"/>
              <a:t>We can use the not operator to negate the result of a Boolean expression if we want to.  E</a:t>
            </a:r>
            <a:r>
              <a:rPr lang="en-US" dirty="0" smtClean="0"/>
              <a:t>xample</a:t>
            </a:r>
            <a:r>
              <a:rPr lang="en-US" dirty="0"/>
              <a:t>:</a:t>
            </a:r>
          </a:p>
          <a:p>
            <a:pPr marL="0" indent="0">
              <a:buNone/>
            </a:pPr>
            <a:r>
              <a:rPr lang="en-US" sz="1000" dirty="0">
                <a:latin typeface="Corbel" panose="020B0503020204020204" pitchFamily="34" charset="0"/>
              </a:rPr>
              <a:t> </a:t>
            </a:r>
          </a:p>
          <a:p>
            <a:pPr marL="0" indent="0">
              <a:buNone/>
            </a:pPr>
            <a:r>
              <a:rPr lang="en-US" dirty="0">
                <a:latin typeface="Corbel" panose="020B0503020204020204" pitchFamily="34" charset="0"/>
              </a:rPr>
              <a:t>age = float(input('How old are you? '))</a:t>
            </a:r>
            <a:br>
              <a:rPr lang="en-US" dirty="0">
                <a:latin typeface="Corbel" panose="020B0503020204020204" pitchFamily="34" charset="0"/>
              </a:rPr>
            </a:br>
            <a:r>
              <a:rPr lang="en-US" dirty="0">
                <a:latin typeface="Corbel" panose="020B0503020204020204" pitchFamily="34" charset="0"/>
              </a:rPr>
              <a:t>if not(age &gt;= 21):</a:t>
            </a:r>
            <a:br>
              <a:rPr lang="en-US" dirty="0">
                <a:latin typeface="Corbel" panose="020B0503020204020204" pitchFamily="34" charset="0"/>
              </a:rPr>
            </a:br>
            <a:r>
              <a:rPr lang="en-US" dirty="0">
                <a:latin typeface="Corbel" panose="020B0503020204020204" pitchFamily="34" charset="0"/>
              </a:rPr>
              <a:t>   print('You cannot drink alcohol legally')</a:t>
            </a:r>
            <a:br>
              <a:rPr lang="en-US" dirty="0">
                <a:latin typeface="Corbel" panose="020B0503020204020204" pitchFamily="34" charset="0"/>
              </a:rPr>
            </a:br>
            <a:r>
              <a:rPr lang="en-US" dirty="0">
                <a:latin typeface="Corbel" panose="020B0503020204020204" pitchFamily="34" charset="0"/>
              </a:rPr>
              <a:t>else:</a:t>
            </a:r>
            <a:br>
              <a:rPr lang="en-US" dirty="0">
                <a:latin typeface="Corbel" panose="020B0503020204020204" pitchFamily="34" charset="0"/>
              </a:rPr>
            </a:br>
            <a:r>
              <a:rPr lang="en-US" dirty="0">
                <a:latin typeface="Corbel" panose="020B0503020204020204" pitchFamily="34" charset="0"/>
              </a:rPr>
              <a:t>    print('You can drink alcohol legally')</a:t>
            </a:r>
          </a:p>
        </p:txBody>
      </p:sp>
    </p:spTree>
    <p:extLst>
      <p:ext uri="{BB962C8B-B14F-4D97-AF65-F5344CB8AC3E}">
        <p14:creationId xmlns:p14="http://schemas.microsoft.com/office/powerpoint/2010/main" val="3677053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and Operator</a:t>
            </a:r>
            <a:endParaRPr lang="en-US" dirty="0"/>
          </a:p>
        </p:txBody>
      </p:sp>
      <p:sp>
        <p:nvSpPr>
          <p:cNvPr id="3" name="Content Placeholder 2"/>
          <p:cNvSpPr>
            <a:spLocks noGrp="1"/>
          </p:cNvSpPr>
          <p:nvPr>
            <p:ph idx="1"/>
          </p:nvPr>
        </p:nvSpPr>
        <p:spPr/>
        <p:txBody>
          <a:bodyPr>
            <a:noAutofit/>
          </a:bodyPr>
          <a:lstStyle/>
          <a:p>
            <a:r>
              <a:rPr lang="en-US" sz="2800" dirty="0"/>
              <a:t>Sometimes we want to test two conditions together to make a selection.  There are two ways to combine two Boolean expressions into one.  The first ways is to use the and operator</a:t>
            </a:r>
            <a:r>
              <a:rPr lang="en-US" sz="2800" dirty="0" smtClean="0"/>
              <a:t>.</a:t>
            </a:r>
          </a:p>
          <a:p>
            <a:r>
              <a:rPr lang="en-US" sz="2800" dirty="0"/>
              <a:t>When we use the and operator to combine two Boolean expressions, the combined expression is true only if both expressions are true.  If only one of them is true or both of them are false, the combined expression is false.</a:t>
            </a:r>
          </a:p>
          <a:p>
            <a:endParaRPr lang="en-US" dirty="0">
              <a:latin typeface="Corbel" panose="020B0503020204020204" pitchFamily="34" charset="0"/>
            </a:endParaRPr>
          </a:p>
        </p:txBody>
      </p:sp>
    </p:spTree>
    <p:extLst>
      <p:ext uri="{BB962C8B-B14F-4D97-AF65-F5344CB8AC3E}">
        <p14:creationId xmlns:p14="http://schemas.microsoft.com/office/powerpoint/2010/main" val="969936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and Operator: Example</a:t>
            </a:r>
            <a:endParaRPr lang="en-US" dirty="0"/>
          </a:p>
        </p:txBody>
      </p:sp>
      <p:sp>
        <p:nvSpPr>
          <p:cNvPr id="3" name="Content Placeholder 2"/>
          <p:cNvSpPr>
            <a:spLocks noGrp="1"/>
          </p:cNvSpPr>
          <p:nvPr>
            <p:ph idx="1"/>
          </p:nvPr>
        </p:nvSpPr>
        <p:spPr>
          <a:xfrm>
            <a:off x="304800" y="1295400"/>
            <a:ext cx="8534400" cy="4525963"/>
          </a:xfrm>
        </p:spPr>
        <p:txBody>
          <a:bodyPr>
            <a:noAutofit/>
          </a:bodyPr>
          <a:lstStyle/>
          <a:p>
            <a:r>
              <a:rPr lang="en-US" sz="2600" dirty="0"/>
              <a:t>Suppose a community college requires students to finish 68 credit hours and have a cumulative GPA of 2.0 to graduate.  If we design an if statement to determine graduation eligibility, we have to test both requirements in the condition.</a:t>
            </a:r>
          </a:p>
          <a:p>
            <a:pPr marL="0" indent="0">
              <a:buNone/>
            </a:pPr>
            <a:r>
              <a:rPr lang="en-US" sz="1000" dirty="0">
                <a:latin typeface="Corbel" panose="020B0503020204020204" pitchFamily="34" charset="0"/>
              </a:rPr>
              <a:t> </a:t>
            </a:r>
          </a:p>
          <a:p>
            <a:pPr marL="0" indent="0">
              <a:buNone/>
            </a:pPr>
            <a:r>
              <a:rPr lang="en-US" sz="2600" dirty="0" err="1">
                <a:latin typeface="Corbel" panose="020B0503020204020204" pitchFamily="34" charset="0"/>
              </a:rPr>
              <a:t>hrs_finished</a:t>
            </a:r>
            <a:r>
              <a:rPr lang="en-US" sz="2600" dirty="0">
                <a:latin typeface="Corbel" panose="020B0503020204020204" pitchFamily="34" charset="0"/>
              </a:rPr>
              <a:t> = float(input("How many credits have you finished?"))</a:t>
            </a:r>
            <a:br>
              <a:rPr lang="en-US" sz="2600" dirty="0">
                <a:latin typeface="Corbel" panose="020B0503020204020204" pitchFamily="34" charset="0"/>
              </a:rPr>
            </a:br>
            <a:r>
              <a:rPr lang="en-US" sz="2600" dirty="0" err="1">
                <a:latin typeface="Corbel" panose="020B0503020204020204" pitchFamily="34" charset="0"/>
              </a:rPr>
              <a:t>gpa</a:t>
            </a:r>
            <a:r>
              <a:rPr lang="en-US" sz="2600" dirty="0">
                <a:latin typeface="Corbel" panose="020B0503020204020204" pitchFamily="34" charset="0"/>
              </a:rPr>
              <a:t> = float(input("What is your cumulative GPA? "))</a:t>
            </a:r>
            <a:br>
              <a:rPr lang="en-US" sz="2600" dirty="0">
                <a:latin typeface="Corbel" panose="020B0503020204020204" pitchFamily="34" charset="0"/>
              </a:rPr>
            </a:br>
            <a:r>
              <a:rPr lang="en-US" sz="2600" dirty="0">
                <a:latin typeface="Corbel" panose="020B0503020204020204" pitchFamily="34" charset="0"/>
              </a:rPr>
              <a:t>if </a:t>
            </a:r>
            <a:r>
              <a:rPr lang="en-US" sz="2600" dirty="0" err="1">
                <a:latin typeface="Corbel" panose="020B0503020204020204" pitchFamily="34" charset="0"/>
              </a:rPr>
              <a:t>hrs_finished</a:t>
            </a:r>
            <a:r>
              <a:rPr lang="en-US" sz="2600" dirty="0">
                <a:latin typeface="Corbel" panose="020B0503020204020204" pitchFamily="34" charset="0"/>
              </a:rPr>
              <a:t> &gt;= 68 and </a:t>
            </a:r>
            <a:r>
              <a:rPr lang="en-US" sz="2600" dirty="0" err="1">
                <a:latin typeface="Corbel" panose="020B0503020204020204" pitchFamily="34" charset="0"/>
              </a:rPr>
              <a:t>gpa</a:t>
            </a:r>
            <a:r>
              <a:rPr lang="en-US" sz="2600" dirty="0">
                <a:latin typeface="Corbel" panose="020B0503020204020204" pitchFamily="34" charset="0"/>
              </a:rPr>
              <a:t> &gt;= 2.0:</a:t>
            </a:r>
            <a:br>
              <a:rPr lang="en-US" sz="2600" dirty="0">
                <a:latin typeface="Corbel" panose="020B0503020204020204" pitchFamily="34" charset="0"/>
              </a:rPr>
            </a:br>
            <a:r>
              <a:rPr lang="en-US" sz="2600" dirty="0">
                <a:latin typeface="Corbel" panose="020B0503020204020204" pitchFamily="34" charset="0"/>
              </a:rPr>
              <a:t>    print("You are eligible to graduate.")</a:t>
            </a:r>
            <a:br>
              <a:rPr lang="en-US" sz="2600" dirty="0">
                <a:latin typeface="Corbel" panose="020B0503020204020204" pitchFamily="34" charset="0"/>
              </a:rPr>
            </a:br>
            <a:r>
              <a:rPr lang="en-US" sz="2600" dirty="0">
                <a:latin typeface="Corbel" panose="020B0503020204020204" pitchFamily="34" charset="0"/>
              </a:rPr>
              <a:t>else:</a:t>
            </a:r>
            <a:br>
              <a:rPr lang="en-US" sz="2600" dirty="0">
                <a:latin typeface="Corbel" panose="020B0503020204020204" pitchFamily="34" charset="0"/>
              </a:rPr>
            </a:br>
            <a:r>
              <a:rPr lang="en-US" sz="2600" dirty="0">
                <a:latin typeface="Corbel" panose="020B0503020204020204" pitchFamily="34" charset="0"/>
              </a:rPr>
              <a:t>    print("You are not eligible to graduate.")</a:t>
            </a:r>
          </a:p>
        </p:txBody>
      </p:sp>
    </p:spTree>
    <p:extLst>
      <p:ext uri="{BB962C8B-B14F-4D97-AF65-F5344CB8AC3E}">
        <p14:creationId xmlns:p14="http://schemas.microsoft.com/office/powerpoint/2010/main" val="2743354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or Operator</a:t>
            </a:r>
            <a:endParaRPr lang="en-US" dirty="0"/>
          </a:p>
        </p:txBody>
      </p:sp>
      <p:sp>
        <p:nvSpPr>
          <p:cNvPr id="3" name="Content Placeholder 2"/>
          <p:cNvSpPr>
            <a:spLocks noGrp="1"/>
          </p:cNvSpPr>
          <p:nvPr>
            <p:ph idx="1"/>
          </p:nvPr>
        </p:nvSpPr>
        <p:spPr/>
        <p:txBody>
          <a:bodyPr>
            <a:noAutofit/>
          </a:bodyPr>
          <a:lstStyle/>
          <a:p>
            <a:r>
              <a:rPr lang="en-US" sz="2800" dirty="0"/>
              <a:t>There are situations in which satisfaction of only one of two requirements is sufficient to make the whole condition true. </a:t>
            </a:r>
            <a:endParaRPr lang="en-US" sz="2800" dirty="0" smtClean="0"/>
          </a:p>
          <a:p>
            <a:r>
              <a:rPr lang="en-US" sz="2800" dirty="0"/>
              <a:t>When we use the or operator to combine two Boolean expressions, the combined expression is true if at least one expression is true.  The combined expression is false only if both expressions are false.</a:t>
            </a:r>
            <a:endParaRPr lang="en-US" dirty="0">
              <a:latin typeface="Corbel" panose="020B0503020204020204" pitchFamily="34" charset="0"/>
            </a:endParaRPr>
          </a:p>
        </p:txBody>
      </p:sp>
    </p:spTree>
    <p:extLst>
      <p:ext uri="{BB962C8B-B14F-4D97-AF65-F5344CB8AC3E}">
        <p14:creationId xmlns:p14="http://schemas.microsoft.com/office/powerpoint/2010/main" val="2027025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 Operator</a:t>
            </a:r>
            <a:endParaRPr lang="en-US" dirty="0"/>
          </a:p>
        </p:txBody>
      </p:sp>
      <p:sp>
        <p:nvSpPr>
          <p:cNvPr id="3" name="Content Placeholder 2"/>
          <p:cNvSpPr>
            <a:spLocks noGrp="1"/>
          </p:cNvSpPr>
          <p:nvPr>
            <p:ph idx="1"/>
          </p:nvPr>
        </p:nvSpPr>
        <p:spPr>
          <a:xfrm>
            <a:off x="304800" y="1295400"/>
            <a:ext cx="8534400" cy="4525963"/>
          </a:xfrm>
        </p:spPr>
        <p:txBody>
          <a:bodyPr>
            <a:noAutofit/>
          </a:bodyPr>
          <a:lstStyle/>
          <a:p>
            <a:r>
              <a:rPr lang="en-US" sz="2800" dirty="0"/>
              <a:t>The in operator provides a short form for situations like the prime number example.   That program can be rewritten like this:</a:t>
            </a:r>
            <a:r>
              <a:rPr lang="en-US" sz="1000" dirty="0" smtClean="0">
                <a:latin typeface="Corbel" panose="020B0503020204020204" pitchFamily="34" charset="0"/>
              </a:rPr>
              <a:t> </a:t>
            </a:r>
          </a:p>
          <a:p>
            <a:endParaRPr lang="en-US" sz="1000" dirty="0" smtClean="0">
              <a:latin typeface="Corbel" panose="020B0503020204020204" pitchFamily="34" charset="0"/>
            </a:endParaRPr>
          </a:p>
          <a:p>
            <a:pPr marL="0" indent="0">
              <a:buNone/>
            </a:pPr>
            <a:r>
              <a:rPr lang="en-US" sz="2600" dirty="0" err="1">
                <a:latin typeface="Corbel" panose="020B0503020204020204" pitchFamily="34" charset="0"/>
              </a:rPr>
              <a:t>num</a:t>
            </a:r>
            <a:r>
              <a:rPr lang="en-US" sz="2600" dirty="0">
                <a:latin typeface="Corbel" panose="020B0503020204020204" pitchFamily="34" charset="0"/>
              </a:rPr>
              <a:t> = </a:t>
            </a:r>
            <a:r>
              <a:rPr lang="en-US" sz="2600" dirty="0" err="1">
                <a:latin typeface="Corbel" panose="020B0503020204020204" pitchFamily="34" charset="0"/>
              </a:rPr>
              <a:t>int</a:t>
            </a:r>
            <a:r>
              <a:rPr lang="en-US" sz="2600" dirty="0">
                <a:latin typeface="Corbel" panose="020B0503020204020204" pitchFamily="34" charset="0"/>
              </a:rPr>
              <a:t>(input('Pick an integer from 2 to 10: '))</a:t>
            </a:r>
          </a:p>
          <a:p>
            <a:pPr marL="0" indent="0">
              <a:buNone/>
            </a:pPr>
            <a:r>
              <a:rPr lang="en-US" sz="2600" dirty="0">
                <a:latin typeface="Corbel" panose="020B0503020204020204" pitchFamily="34" charset="0"/>
              </a:rPr>
              <a:t>if </a:t>
            </a:r>
            <a:r>
              <a:rPr lang="en-US" sz="2600" dirty="0" err="1">
                <a:latin typeface="Corbel" panose="020B0503020204020204" pitchFamily="34" charset="0"/>
              </a:rPr>
              <a:t>num</a:t>
            </a:r>
            <a:r>
              <a:rPr lang="en-US" sz="2600" dirty="0">
                <a:latin typeface="Corbel" panose="020B0503020204020204" pitchFamily="34" charset="0"/>
              </a:rPr>
              <a:t> in (2, 3, 5, 7):</a:t>
            </a:r>
          </a:p>
          <a:p>
            <a:pPr marL="0" indent="0">
              <a:buNone/>
            </a:pPr>
            <a:r>
              <a:rPr lang="en-US" sz="2600" dirty="0">
                <a:latin typeface="Corbel" panose="020B0503020204020204" pitchFamily="34" charset="0"/>
              </a:rPr>
              <a:t>    print('It is a prime number')</a:t>
            </a:r>
          </a:p>
          <a:p>
            <a:pPr marL="0" indent="0">
              <a:buNone/>
            </a:pPr>
            <a:r>
              <a:rPr lang="en-US" sz="2600" dirty="0">
                <a:latin typeface="Corbel" panose="020B0503020204020204" pitchFamily="34" charset="0"/>
              </a:rPr>
              <a:t>else:</a:t>
            </a:r>
          </a:p>
          <a:p>
            <a:pPr marL="0" indent="0">
              <a:buNone/>
            </a:pPr>
            <a:r>
              <a:rPr lang="en-US" sz="2600" dirty="0">
                <a:latin typeface="Corbel" panose="020B0503020204020204" pitchFamily="34" charset="0"/>
              </a:rPr>
              <a:t>    print('It is not a prime number')</a:t>
            </a:r>
          </a:p>
          <a:p>
            <a:pPr marL="0" indent="0">
              <a:buNone/>
            </a:pPr>
            <a:endParaRPr lang="en-US" sz="2600" dirty="0">
              <a:latin typeface="Corbel" panose="020B0503020204020204" pitchFamily="34" charset="0"/>
            </a:endParaRPr>
          </a:p>
        </p:txBody>
      </p:sp>
    </p:spTree>
    <p:extLst>
      <p:ext uri="{BB962C8B-B14F-4D97-AF65-F5344CB8AC3E}">
        <p14:creationId xmlns:p14="http://schemas.microsoft.com/office/powerpoint/2010/main" val="1851078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 Operator</a:t>
            </a:r>
            <a:endParaRPr lang="en-US" dirty="0"/>
          </a:p>
        </p:txBody>
      </p:sp>
      <p:sp>
        <p:nvSpPr>
          <p:cNvPr id="3" name="Content Placeholder 2"/>
          <p:cNvSpPr>
            <a:spLocks noGrp="1"/>
          </p:cNvSpPr>
          <p:nvPr>
            <p:ph idx="1"/>
          </p:nvPr>
        </p:nvSpPr>
        <p:spPr>
          <a:xfrm>
            <a:off x="304800" y="1295400"/>
            <a:ext cx="8534400" cy="4525963"/>
          </a:xfrm>
        </p:spPr>
        <p:txBody>
          <a:bodyPr>
            <a:noAutofit/>
          </a:bodyPr>
          <a:lstStyle/>
          <a:p>
            <a:r>
              <a:rPr lang="en-US" sz="2800" dirty="0"/>
              <a:t>The in operator tests whether the value of a variable is in a specified group of values.  The whole expression is true if </a:t>
            </a:r>
            <a:r>
              <a:rPr lang="en-US" sz="2800" dirty="0" err="1"/>
              <a:t>num</a:t>
            </a:r>
            <a:r>
              <a:rPr lang="en-US" sz="2800" dirty="0"/>
              <a:t> is in the group of 2, 3, 5 and 7.  It is false if </a:t>
            </a:r>
            <a:r>
              <a:rPr lang="en-US" sz="2800" dirty="0" err="1"/>
              <a:t>num</a:t>
            </a:r>
            <a:r>
              <a:rPr lang="en-US" sz="2800" dirty="0"/>
              <a:t> is not in that group.  The following is a sample test run</a:t>
            </a:r>
            <a:r>
              <a:rPr lang="en-US" sz="2800" dirty="0" smtClean="0"/>
              <a:t>:</a:t>
            </a:r>
          </a:p>
          <a:p>
            <a:endParaRPr lang="en-US" sz="1000" dirty="0" smtClean="0">
              <a:latin typeface="Corbel" panose="020B0503020204020204" pitchFamily="34" charset="0"/>
            </a:endParaRPr>
          </a:p>
          <a:p>
            <a:pPr marL="0" indent="0">
              <a:buNone/>
            </a:pPr>
            <a:r>
              <a:rPr lang="en-US" sz="2600" dirty="0">
                <a:latin typeface="Corbel" panose="020B0503020204020204" pitchFamily="34" charset="0"/>
              </a:rPr>
              <a:t>Pick an integer from 2 to 10: 7</a:t>
            </a:r>
          </a:p>
          <a:p>
            <a:pPr marL="0" indent="0">
              <a:buNone/>
            </a:pPr>
            <a:r>
              <a:rPr lang="en-US" sz="2600" dirty="0">
                <a:latin typeface="Corbel" panose="020B0503020204020204" pitchFamily="34" charset="0"/>
              </a:rPr>
              <a:t>It is a prime number</a:t>
            </a:r>
          </a:p>
          <a:p>
            <a:pPr marL="0" indent="0">
              <a:buNone/>
            </a:pPr>
            <a:endParaRPr lang="en-US" sz="2600" dirty="0">
              <a:latin typeface="Corbel" panose="020B0503020204020204" pitchFamily="34" charset="0"/>
            </a:endParaRPr>
          </a:p>
        </p:txBody>
      </p:sp>
    </p:spTree>
    <p:extLst>
      <p:ext uri="{BB962C8B-B14F-4D97-AF65-F5344CB8AC3E}">
        <p14:creationId xmlns:p14="http://schemas.microsoft.com/office/powerpoint/2010/main" val="3111384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Control Structure</a:t>
            </a:r>
            <a:endParaRPr lang="en-US" dirty="0"/>
          </a:p>
        </p:txBody>
      </p:sp>
      <p:sp>
        <p:nvSpPr>
          <p:cNvPr id="3" name="Content Placeholder 2"/>
          <p:cNvSpPr>
            <a:spLocks noGrp="1"/>
          </p:cNvSpPr>
          <p:nvPr>
            <p:ph idx="1"/>
          </p:nvPr>
        </p:nvSpPr>
        <p:spPr/>
        <p:txBody>
          <a:bodyPr>
            <a:normAutofit/>
          </a:bodyPr>
          <a:lstStyle/>
          <a:p>
            <a:pPr>
              <a:spcBef>
                <a:spcPts val="1800"/>
              </a:spcBef>
            </a:pPr>
            <a:r>
              <a:rPr lang="en-US" dirty="0"/>
              <a:t>We have a set of statements in the program that the computer may or may not execute.  The decision is made during run time.  </a:t>
            </a:r>
            <a:endParaRPr lang="en-US" dirty="0" smtClean="0"/>
          </a:p>
          <a:p>
            <a:pPr>
              <a:spcBef>
                <a:spcPts val="1800"/>
              </a:spcBef>
            </a:pPr>
            <a:r>
              <a:rPr lang="en-US" dirty="0" smtClean="0"/>
              <a:t>If </a:t>
            </a:r>
            <a:r>
              <a:rPr lang="en-US" dirty="0"/>
              <a:t>a pre-defined condition is satisfied, the computer will execute these statements.  Otherwise, the computer will not execute these statements and may execute an alternative set of statements.  </a:t>
            </a:r>
            <a:endParaRPr lang="en-US" dirty="0" smtClean="0"/>
          </a:p>
        </p:txBody>
      </p:sp>
    </p:spTree>
    <p:extLst>
      <p:ext uri="{BB962C8B-B14F-4D97-AF65-F5344CB8AC3E}">
        <p14:creationId xmlns:p14="http://schemas.microsoft.com/office/powerpoint/2010/main" val="2963140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elif</a:t>
            </a:r>
            <a:r>
              <a:rPr lang="en-US" dirty="0" smtClean="0"/>
              <a:t> Header</a:t>
            </a:r>
            <a:endParaRPr lang="en-US" dirty="0"/>
          </a:p>
        </p:txBody>
      </p:sp>
      <p:sp>
        <p:nvSpPr>
          <p:cNvPr id="3" name="Content Placeholder 2"/>
          <p:cNvSpPr>
            <a:spLocks noGrp="1"/>
          </p:cNvSpPr>
          <p:nvPr>
            <p:ph idx="1"/>
          </p:nvPr>
        </p:nvSpPr>
        <p:spPr>
          <a:xfrm>
            <a:off x="304800" y="1295400"/>
            <a:ext cx="8534400" cy="4525963"/>
          </a:xfrm>
        </p:spPr>
        <p:txBody>
          <a:bodyPr>
            <a:noAutofit/>
          </a:bodyPr>
          <a:lstStyle/>
          <a:p>
            <a:r>
              <a:rPr lang="en-US" sz="2800" dirty="0" smtClean="0"/>
              <a:t>We saw this program earlier:</a:t>
            </a:r>
          </a:p>
          <a:p>
            <a:endParaRPr lang="en-US" sz="2800" dirty="0" smtClean="0"/>
          </a:p>
          <a:p>
            <a:endParaRPr lang="en-US" sz="1000" dirty="0" smtClean="0">
              <a:latin typeface="Corbel" panose="020B0503020204020204" pitchFamily="34" charset="0"/>
            </a:endParaRPr>
          </a:p>
          <a:p>
            <a:pPr marL="0" indent="0">
              <a:buNone/>
            </a:pPr>
            <a:endParaRPr lang="en-US" sz="1000" dirty="0" smtClean="0">
              <a:latin typeface="Corbel" panose="020B0503020204020204" pitchFamily="34" charset="0"/>
            </a:endParaRPr>
          </a:p>
          <a:p>
            <a:pPr marL="0" indent="0">
              <a:buNone/>
            </a:pPr>
            <a:endParaRPr lang="en-US" sz="1000" dirty="0">
              <a:latin typeface="Corbel" panose="020B0503020204020204" pitchFamily="34" charset="0"/>
            </a:endParaRPr>
          </a:p>
          <a:p>
            <a:pPr marL="0" indent="0">
              <a:buNone/>
            </a:pPr>
            <a:endParaRPr lang="en-US" sz="1000" dirty="0" smtClean="0">
              <a:latin typeface="Corbel" panose="020B0503020204020204" pitchFamily="34" charset="0"/>
            </a:endParaRPr>
          </a:p>
          <a:p>
            <a:pPr marL="0" indent="0">
              <a:buNone/>
            </a:pPr>
            <a:endParaRPr lang="en-US" sz="1000" dirty="0">
              <a:latin typeface="Corbel" panose="020B0503020204020204" pitchFamily="34" charset="0"/>
            </a:endParaRPr>
          </a:p>
          <a:p>
            <a:pPr marL="0" indent="0">
              <a:buNone/>
            </a:pPr>
            <a:endParaRPr lang="en-US" sz="1000" dirty="0" smtClean="0">
              <a:latin typeface="Corbel" panose="020B0503020204020204" pitchFamily="34" charset="0"/>
            </a:endParaRPr>
          </a:p>
          <a:p>
            <a:pPr marL="0" indent="0">
              <a:buNone/>
            </a:pPr>
            <a:endParaRPr lang="en-US" sz="1000" dirty="0">
              <a:latin typeface="Corbel" panose="020B0503020204020204" pitchFamily="34" charset="0"/>
            </a:endParaRPr>
          </a:p>
          <a:p>
            <a:pPr marL="0" indent="0">
              <a:buNone/>
            </a:pPr>
            <a:endParaRPr lang="en-US" sz="1000" dirty="0" smtClean="0">
              <a:latin typeface="Corbel" panose="020B0503020204020204" pitchFamily="34" charset="0"/>
            </a:endParaRPr>
          </a:p>
          <a:p>
            <a:pPr marL="0" indent="0">
              <a:buNone/>
            </a:pPr>
            <a:endParaRPr lang="en-US" sz="1000" dirty="0">
              <a:latin typeface="Corbel" panose="020B0503020204020204" pitchFamily="34" charset="0"/>
            </a:endParaRPr>
          </a:p>
          <a:p>
            <a:pPr marL="0" indent="0">
              <a:buNone/>
            </a:pPr>
            <a:endParaRPr lang="en-US" sz="1000" dirty="0" smtClean="0">
              <a:latin typeface="Corbel" panose="020B0503020204020204" pitchFamily="34" charset="0"/>
            </a:endParaRPr>
          </a:p>
          <a:p>
            <a:pPr marL="0" indent="0">
              <a:buNone/>
            </a:pPr>
            <a:r>
              <a:rPr lang="en-US" sz="2800" dirty="0"/>
              <a:t>The condition tests whether resident == 'y'.  If it is, the user is charged $5.  If it is not, the user is charge $7</a:t>
            </a:r>
            <a:r>
              <a:rPr lang="en-US" sz="2800" dirty="0" smtClean="0"/>
              <a:t>.</a:t>
            </a:r>
            <a:endParaRPr lang="en-US" sz="2600" dirty="0">
              <a:latin typeface="Corbel" panose="020B0503020204020204" pitchFamily="34" charset="0"/>
            </a:endParaRPr>
          </a:p>
        </p:txBody>
      </p:sp>
      <p:sp>
        <p:nvSpPr>
          <p:cNvPr id="4" name="TextBox 3"/>
          <p:cNvSpPr txBox="1"/>
          <p:nvPr/>
        </p:nvSpPr>
        <p:spPr>
          <a:xfrm>
            <a:off x="412848" y="2133600"/>
            <a:ext cx="8318303" cy="1754326"/>
          </a:xfrm>
          <a:prstGeom prst="rect">
            <a:avLst/>
          </a:prstGeom>
          <a:solidFill>
            <a:srgbClr val="FFFFCC"/>
          </a:solidFill>
        </p:spPr>
        <p:txBody>
          <a:bodyPr wrap="none" rtlCol="0">
            <a:spAutoFit/>
          </a:bodyPr>
          <a:lstStyle>
            <a:defPPr>
              <a:defRPr lang="en-US"/>
            </a:defPPr>
            <a:lvl1pPr>
              <a:defRPr b="1">
                <a:latin typeface="Courier New" panose="02070309020205020404" pitchFamily="49" charset="0"/>
                <a:cs typeface="Courier New" panose="02070309020205020404" pitchFamily="49" charset="0"/>
              </a:defRPr>
            </a:lvl1pPr>
          </a:lstStyle>
          <a:p>
            <a:r>
              <a:rPr lang="en-US" dirty="0"/>
              <a:t>resident = input('Are you resident of </a:t>
            </a:r>
            <a:r>
              <a:rPr lang="en-US" dirty="0" err="1"/>
              <a:t>Pythonville</a:t>
            </a:r>
            <a:r>
              <a:rPr lang="en-US" dirty="0"/>
              <a:t>? [y/n] </a:t>
            </a:r>
            <a:r>
              <a:rPr lang="en-US" dirty="0" smtClean="0"/>
              <a:t>')</a:t>
            </a:r>
          </a:p>
          <a:p>
            <a:r>
              <a:rPr lang="en-US" dirty="0" smtClean="0"/>
              <a:t>resident = </a:t>
            </a:r>
            <a:r>
              <a:rPr lang="en-US" dirty="0" err="1" smtClean="0"/>
              <a:t>resident.lower</a:t>
            </a:r>
            <a:r>
              <a:rPr lang="en-US" dirty="0" smtClean="0"/>
              <a:t>()</a:t>
            </a:r>
            <a:endParaRPr lang="en-US" dirty="0"/>
          </a:p>
          <a:p>
            <a:r>
              <a:rPr lang="en-US" dirty="0"/>
              <a:t>if resident == 'y':</a:t>
            </a:r>
          </a:p>
          <a:p>
            <a:r>
              <a:rPr lang="en-US" dirty="0"/>
              <a:t>    print('Please pay $5')</a:t>
            </a:r>
          </a:p>
          <a:p>
            <a:r>
              <a:rPr lang="en-US" dirty="0"/>
              <a:t>else:</a:t>
            </a:r>
          </a:p>
          <a:p>
            <a:r>
              <a:rPr lang="en-US" dirty="0"/>
              <a:t>    print('Please pay $7')</a:t>
            </a:r>
          </a:p>
        </p:txBody>
      </p:sp>
    </p:spTree>
    <p:extLst>
      <p:ext uri="{BB962C8B-B14F-4D97-AF65-F5344CB8AC3E}">
        <p14:creationId xmlns:p14="http://schemas.microsoft.com/office/powerpoint/2010/main" val="1239938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elif</a:t>
            </a:r>
            <a:r>
              <a:rPr lang="en-US" dirty="0" smtClean="0"/>
              <a:t> Header</a:t>
            </a:r>
            <a:endParaRPr lang="en-US" dirty="0"/>
          </a:p>
        </p:txBody>
      </p:sp>
      <p:sp>
        <p:nvSpPr>
          <p:cNvPr id="3" name="Content Placeholder 2"/>
          <p:cNvSpPr>
            <a:spLocks noGrp="1"/>
          </p:cNvSpPr>
          <p:nvPr>
            <p:ph idx="1"/>
          </p:nvPr>
        </p:nvSpPr>
        <p:spPr>
          <a:xfrm>
            <a:off x="304800" y="1295400"/>
            <a:ext cx="8534400" cy="4525963"/>
          </a:xfrm>
        </p:spPr>
        <p:txBody>
          <a:bodyPr>
            <a:noAutofit/>
          </a:bodyPr>
          <a:lstStyle/>
          <a:p>
            <a:r>
              <a:rPr lang="en-US" sz="2800" dirty="0"/>
              <a:t>T</a:t>
            </a:r>
            <a:r>
              <a:rPr lang="en-US" sz="2800" dirty="0" smtClean="0"/>
              <a:t>he </a:t>
            </a:r>
            <a:r>
              <a:rPr lang="en-US" sz="2800" dirty="0"/>
              <a:t>program will display Please pay $7 as long as resident is not the letter y. </a:t>
            </a:r>
            <a:r>
              <a:rPr lang="en-US" sz="2800" dirty="0" smtClean="0"/>
              <a:t>Let’s </a:t>
            </a:r>
            <a:r>
              <a:rPr lang="en-US" sz="2800" dirty="0"/>
              <a:t>modify the program so it will charge $7 only if the user has entered </a:t>
            </a:r>
            <a:r>
              <a:rPr lang="en-US" sz="2800" dirty="0" smtClean="0"/>
              <a:t>n.</a:t>
            </a:r>
            <a:endParaRPr lang="en-US" sz="1000" dirty="0" smtClean="0">
              <a:latin typeface="Corbel" panose="020B0503020204020204" pitchFamily="34" charset="0"/>
            </a:endParaRPr>
          </a:p>
        </p:txBody>
      </p:sp>
      <p:sp>
        <p:nvSpPr>
          <p:cNvPr id="4" name="TextBox 3"/>
          <p:cNvSpPr txBox="1"/>
          <p:nvPr/>
        </p:nvSpPr>
        <p:spPr>
          <a:xfrm>
            <a:off x="515817" y="3200400"/>
            <a:ext cx="8318303" cy="1754326"/>
          </a:xfrm>
          <a:prstGeom prst="rect">
            <a:avLst/>
          </a:prstGeom>
          <a:solidFill>
            <a:srgbClr val="FFFFCC"/>
          </a:solidFill>
        </p:spPr>
        <p:txBody>
          <a:bodyPr wrap="none" rtlCol="0">
            <a:spAutoFit/>
          </a:bodyPr>
          <a:lstStyle>
            <a:defPPr>
              <a:defRPr lang="en-US"/>
            </a:defPPr>
            <a:lvl1pPr>
              <a:defRPr b="1">
                <a:latin typeface="Courier New" panose="02070309020205020404" pitchFamily="49" charset="0"/>
                <a:cs typeface="Courier New" panose="02070309020205020404" pitchFamily="49" charset="0"/>
              </a:defRPr>
            </a:lvl1pPr>
          </a:lstStyle>
          <a:p>
            <a:r>
              <a:rPr lang="en-US" dirty="0"/>
              <a:t>resident = input('Are you resident of </a:t>
            </a:r>
            <a:r>
              <a:rPr lang="en-US" dirty="0" err="1"/>
              <a:t>Pythonville</a:t>
            </a:r>
            <a:r>
              <a:rPr lang="en-US" dirty="0"/>
              <a:t>? [y/n] </a:t>
            </a:r>
            <a:r>
              <a:rPr lang="en-US" dirty="0" smtClean="0"/>
              <a:t>')</a:t>
            </a:r>
          </a:p>
          <a:p>
            <a:r>
              <a:rPr lang="en-US" dirty="0" smtClean="0"/>
              <a:t>resident = </a:t>
            </a:r>
            <a:r>
              <a:rPr lang="en-US" dirty="0" err="1" smtClean="0"/>
              <a:t>resident.lower</a:t>
            </a:r>
            <a:r>
              <a:rPr lang="en-US" dirty="0" smtClean="0"/>
              <a:t>()</a:t>
            </a:r>
            <a:endParaRPr lang="en-US" dirty="0"/>
          </a:p>
          <a:p>
            <a:r>
              <a:rPr lang="en-US" dirty="0"/>
              <a:t>if resident == 'y':</a:t>
            </a:r>
          </a:p>
          <a:p>
            <a:r>
              <a:rPr lang="en-US" dirty="0"/>
              <a:t>    print('Please pay $5')</a:t>
            </a:r>
          </a:p>
          <a:p>
            <a:r>
              <a:rPr lang="en-US" dirty="0" err="1" smtClean="0"/>
              <a:t>elif</a:t>
            </a:r>
            <a:r>
              <a:rPr lang="en-US" dirty="0" smtClean="0"/>
              <a:t> resident =='n':</a:t>
            </a:r>
            <a:endParaRPr lang="en-US" dirty="0"/>
          </a:p>
          <a:p>
            <a:r>
              <a:rPr lang="en-US" dirty="0"/>
              <a:t>    print('Please pay $7')</a:t>
            </a:r>
          </a:p>
        </p:txBody>
      </p:sp>
    </p:spTree>
    <p:extLst>
      <p:ext uri="{BB962C8B-B14F-4D97-AF65-F5344CB8AC3E}">
        <p14:creationId xmlns:p14="http://schemas.microsoft.com/office/powerpoint/2010/main" val="1016177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elif</a:t>
            </a:r>
            <a:r>
              <a:rPr lang="en-US" dirty="0" smtClean="0"/>
              <a:t> Header</a:t>
            </a:r>
            <a:endParaRPr lang="en-US" dirty="0"/>
          </a:p>
        </p:txBody>
      </p:sp>
      <p:sp>
        <p:nvSpPr>
          <p:cNvPr id="3" name="Content Placeholder 2"/>
          <p:cNvSpPr>
            <a:spLocks noGrp="1"/>
          </p:cNvSpPr>
          <p:nvPr>
            <p:ph idx="1"/>
          </p:nvPr>
        </p:nvSpPr>
        <p:spPr>
          <a:xfrm>
            <a:off x="304800" y="1295400"/>
            <a:ext cx="8534400" cy="4525963"/>
          </a:xfrm>
        </p:spPr>
        <p:txBody>
          <a:bodyPr>
            <a:noAutofit/>
          </a:bodyPr>
          <a:lstStyle/>
          <a:p>
            <a:r>
              <a:rPr lang="en-US" sz="2800" dirty="0"/>
              <a:t>The keyword </a:t>
            </a:r>
            <a:r>
              <a:rPr lang="en-US" sz="2800" dirty="0" err="1"/>
              <a:t>elif</a:t>
            </a:r>
            <a:r>
              <a:rPr lang="en-US" sz="2800" dirty="0"/>
              <a:t> means “else if”.  It must be used together with the if header.  The computer tests the condition in the if header first.  If that condition is true, the block under the if header will execute and the </a:t>
            </a:r>
            <a:r>
              <a:rPr lang="en-US" sz="2800" dirty="0" err="1"/>
              <a:t>elif</a:t>
            </a:r>
            <a:r>
              <a:rPr lang="en-US" sz="2800" dirty="0"/>
              <a:t> header is ignored completely.  If the condition in the if header is false, then the computer will test whether the condition in the </a:t>
            </a:r>
            <a:r>
              <a:rPr lang="en-US" sz="2800" dirty="0" err="1"/>
              <a:t>elif</a:t>
            </a:r>
            <a:r>
              <a:rPr lang="en-US" sz="2800" dirty="0"/>
              <a:t> header is true.</a:t>
            </a:r>
            <a:endParaRPr lang="en-US" sz="1000" dirty="0" smtClean="0">
              <a:latin typeface="Corbel" panose="020B0503020204020204" pitchFamily="34" charset="0"/>
            </a:endParaRPr>
          </a:p>
        </p:txBody>
      </p:sp>
    </p:spTree>
    <p:extLst>
      <p:ext uri="{BB962C8B-B14F-4D97-AF65-F5344CB8AC3E}">
        <p14:creationId xmlns:p14="http://schemas.microsoft.com/office/powerpoint/2010/main" val="560691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elif</a:t>
            </a:r>
            <a:r>
              <a:rPr lang="en-US" dirty="0" smtClean="0"/>
              <a:t> Header</a:t>
            </a:r>
            <a:endParaRPr lang="en-US" dirty="0"/>
          </a:p>
        </p:txBody>
      </p:sp>
      <p:sp>
        <p:nvSpPr>
          <p:cNvPr id="3" name="Content Placeholder 2"/>
          <p:cNvSpPr>
            <a:spLocks noGrp="1"/>
          </p:cNvSpPr>
          <p:nvPr>
            <p:ph idx="1"/>
          </p:nvPr>
        </p:nvSpPr>
        <p:spPr>
          <a:xfrm>
            <a:off x="304800" y="1295400"/>
            <a:ext cx="8534400" cy="4525963"/>
          </a:xfrm>
        </p:spPr>
        <p:txBody>
          <a:bodyPr>
            <a:noAutofit/>
          </a:bodyPr>
          <a:lstStyle/>
          <a:p>
            <a:r>
              <a:rPr lang="en-US" sz="2800" dirty="0" smtClean="0"/>
              <a:t>We can add an else header after an </a:t>
            </a:r>
            <a:r>
              <a:rPr lang="en-US" sz="2800" dirty="0" err="1" smtClean="0"/>
              <a:t>elif</a:t>
            </a:r>
            <a:r>
              <a:rPr lang="en-US" sz="2800" dirty="0" smtClean="0"/>
              <a:t> header:</a:t>
            </a:r>
          </a:p>
          <a:p>
            <a:endParaRPr lang="en-US" sz="1000" dirty="0" smtClean="0">
              <a:latin typeface="Corbel" panose="020B0503020204020204" pitchFamily="34" charset="0"/>
            </a:endParaRPr>
          </a:p>
        </p:txBody>
      </p:sp>
      <p:sp>
        <p:nvSpPr>
          <p:cNvPr id="4" name="TextBox 3"/>
          <p:cNvSpPr txBox="1"/>
          <p:nvPr/>
        </p:nvSpPr>
        <p:spPr>
          <a:xfrm>
            <a:off x="457200" y="2404219"/>
            <a:ext cx="8318303" cy="2308324"/>
          </a:xfrm>
          <a:prstGeom prst="rect">
            <a:avLst/>
          </a:prstGeom>
          <a:solidFill>
            <a:srgbClr val="FFFFCC"/>
          </a:solidFill>
        </p:spPr>
        <p:txBody>
          <a:bodyPr wrap="none" rtlCol="0">
            <a:spAutoFit/>
          </a:bodyPr>
          <a:lstStyle>
            <a:defPPr>
              <a:defRPr lang="en-US"/>
            </a:defPPr>
            <a:lvl1pPr>
              <a:defRPr b="1">
                <a:latin typeface="Courier New" panose="02070309020205020404" pitchFamily="49" charset="0"/>
                <a:cs typeface="Courier New" panose="02070309020205020404" pitchFamily="49" charset="0"/>
              </a:defRPr>
            </a:lvl1pPr>
          </a:lstStyle>
          <a:p>
            <a:r>
              <a:rPr lang="en-US" dirty="0"/>
              <a:t>resident = input('Are you resident of </a:t>
            </a:r>
            <a:r>
              <a:rPr lang="en-US" dirty="0" err="1"/>
              <a:t>Pythonville</a:t>
            </a:r>
            <a:r>
              <a:rPr lang="en-US" dirty="0"/>
              <a:t>? [y/n] ')</a:t>
            </a:r>
          </a:p>
          <a:p>
            <a:r>
              <a:rPr lang="en-US" dirty="0"/>
              <a:t>resident = </a:t>
            </a:r>
            <a:r>
              <a:rPr lang="en-US" dirty="0" err="1"/>
              <a:t>resident.lower</a:t>
            </a:r>
            <a:r>
              <a:rPr lang="en-US" dirty="0"/>
              <a:t>()</a:t>
            </a:r>
          </a:p>
          <a:p>
            <a:r>
              <a:rPr lang="en-US" dirty="0"/>
              <a:t>if resident == 'y':</a:t>
            </a:r>
          </a:p>
          <a:p>
            <a:r>
              <a:rPr lang="en-US" dirty="0"/>
              <a:t>    print('Please pay $5')</a:t>
            </a:r>
          </a:p>
          <a:p>
            <a:r>
              <a:rPr lang="en-US" dirty="0" err="1"/>
              <a:t>elif</a:t>
            </a:r>
            <a:r>
              <a:rPr lang="en-US" dirty="0"/>
              <a:t> resident =='n':</a:t>
            </a:r>
          </a:p>
          <a:p>
            <a:r>
              <a:rPr lang="en-US" dirty="0"/>
              <a:t>    print('Please pay $7')</a:t>
            </a:r>
          </a:p>
          <a:p>
            <a:r>
              <a:rPr lang="en-US" dirty="0">
                <a:solidFill>
                  <a:srgbClr val="FF0000"/>
                </a:solidFill>
              </a:rPr>
              <a:t>else</a:t>
            </a:r>
            <a:r>
              <a:rPr lang="en-US" dirty="0"/>
              <a:t>:</a:t>
            </a:r>
          </a:p>
          <a:p>
            <a:r>
              <a:rPr lang="en-US" dirty="0"/>
              <a:t>    print('Invalid input!')</a:t>
            </a:r>
          </a:p>
        </p:txBody>
      </p:sp>
    </p:spTree>
    <p:extLst>
      <p:ext uri="{BB962C8B-B14F-4D97-AF65-F5344CB8AC3E}">
        <p14:creationId xmlns:p14="http://schemas.microsoft.com/office/powerpoint/2010/main" val="2897638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elif</a:t>
            </a:r>
            <a:r>
              <a:rPr lang="en-US" dirty="0" smtClean="0"/>
              <a:t> Header: Another Example</a:t>
            </a:r>
            <a:endParaRPr lang="en-US" dirty="0"/>
          </a:p>
        </p:txBody>
      </p:sp>
      <p:sp>
        <p:nvSpPr>
          <p:cNvPr id="3" name="Content Placeholder 2"/>
          <p:cNvSpPr>
            <a:spLocks noGrp="1"/>
          </p:cNvSpPr>
          <p:nvPr>
            <p:ph idx="1"/>
          </p:nvPr>
        </p:nvSpPr>
        <p:spPr>
          <a:xfrm>
            <a:off x="304800" y="1295400"/>
            <a:ext cx="8534400" cy="4525963"/>
          </a:xfrm>
        </p:spPr>
        <p:txBody>
          <a:bodyPr>
            <a:noAutofit/>
          </a:bodyPr>
          <a:lstStyle/>
          <a:p>
            <a:r>
              <a:rPr lang="en-US" sz="2800" dirty="0"/>
              <a:t>The US clothing industry divides women’s height into three categories: </a:t>
            </a:r>
            <a:endParaRPr lang="en-US" sz="2800" dirty="0" smtClean="0"/>
          </a:p>
          <a:p>
            <a:pPr lvl="1"/>
            <a:r>
              <a:rPr lang="en-US" sz="2400" dirty="0" smtClean="0"/>
              <a:t>petite </a:t>
            </a:r>
            <a:r>
              <a:rPr lang="en-US" sz="2400" dirty="0"/>
              <a:t>(63 in. or shorter), </a:t>
            </a:r>
            <a:endParaRPr lang="en-US" sz="2400" dirty="0" smtClean="0"/>
          </a:p>
          <a:p>
            <a:pPr lvl="1"/>
            <a:r>
              <a:rPr lang="en-US" sz="2400" dirty="0" smtClean="0"/>
              <a:t>average </a:t>
            </a:r>
            <a:r>
              <a:rPr lang="en-US" sz="2400" dirty="0"/>
              <a:t>(from above 63 in. up to 68 in</a:t>
            </a:r>
            <a:r>
              <a:rPr lang="en-US" sz="2400" dirty="0" smtClean="0"/>
              <a:t>.)</a:t>
            </a:r>
          </a:p>
          <a:p>
            <a:pPr lvl="1"/>
            <a:r>
              <a:rPr lang="en-US" sz="2400" dirty="0" smtClean="0"/>
              <a:t>tall </a:t>
            </a:r>
            <a:r>
              <a:rPr lang="en-US" sz="2400" dirty="0"/>
              <a:t>(taller than 68 in.).  </a:t>
            </a:r>
            <a:endParaRPr lang="en-US" sz="2400" dirty="0" smtClean="0"/>
          </a:p>
          <a:p>
            <a:pPr lvl="1"/>
            <a:endParaRPr lang="en-US" sz="2400" dirty="0"/>
          </a:p>
          <a:p>
            <a:r>
              <a:rPr lang="en-US" sz="2800" dirty="0"/>
              <a:t>The following Python program determines a woman’s height category.</a:t>
            </a:r>
          </a:p>
          <a:p>
            <a:pPr marL="0" indent="0">
              <a:buNone/>
            </a:pPr>
            <a:endParaRPr lang="en-US" sz="1000" dirty="0" smtClean="0">
              <a:latin typeface="Corbel" panose="020B0503020204020204" pitchFamily="34" charset="0"/>
            </a:endParaRPr>
          </a:p>
        </p:txBody>
      </p:sp>
    </p:spTree>
    <p:extLst>
      <p:ext uri="{BB962C8B-B14F-4D97-AF65-F5344CB8AC3E}">
        <p14:creationId xmlns:p14="http://schemas.microsoft.com/office/powerpoint/2010/main" val="3882962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elif</a:t>
            </a:r>
            <a:r>
              <a:rPr lang="en-US" dirty="0" smtClean="0"/>
              <a:t> Header: Another Example</a:t>
            </a:r>
            <a:endParaRPr lang="en-US" dirty="0"/>
          </a:p>
        </p:txBody>
      </p:sp>
      <p:sp>
        <p:nvSpPr>
          <p:cNvPr id="3" name="Content Placeholder 2"/>
          <p:cNvSpPr>
            <a:spLocks noGrp="1"/>
          </p:cNvSpPr>
          <p:nvPr>
            <p:ph idx="1"/>
          </p:nvPr>
        </p:nvSpPr>
        <p:spPr>
          <a:xfrm>
            <a:off x="343919" y="1635595"/>
            <a:ext cx="8456161" cy="2696123"/>
          </a:xfrm>
          <a:solidFill>
            <a:srgbClr val="FFFFCC"/>
          </a:solidFill>
        </p:spPr>
        <p:txBody>
          <a:bodyPr wrap="none" rtlCol="0">
            <a:spAutoFit/>
          </a:bodyPr>
          <a:lstStyle/>
          <a:p>
            <a:pPr marL="0" indent="0">
              <a:buNone/>
            </a:pPr>
            <a:r>
              <a:rPr lang="en-US" sz="1800" b="1" dirty="0">
                <a:latin typeface="Courier New" panose="02070309020205020404" pitchFamily="49" charset="0"/>
                <a:cs typeface="Courier New" panose="02070309020205020404" pitchFamily="49" charset="0"/>
              </a:rPr>
              <a:t>height = float(input('How tall are you in inches? '))</a:t>
            </a:r>
          </a:p>
          <a:p>
            <a:pPr marL="0" indent="0">
              <a:buNone/>
            </a:pPr>
            <a:r>
              <a:rPr lang="en-US" sz="1800" b="1" dirty="0">
                <a:latin typeface="Courier New" panose="02070309020205020404" pitchFamily="49" charset="0"/>
                <a:cs typeface="Courier New" panose="02070309020205020404" pitchFamily="49" charset="0"/>
              </a:rPr>
              <a:t>if height &lt;= 63:</a:t>
            </a:r>
          </a:p>
          <a:p>
            <a:pPr marL="0" indent="0">
              <a:buNone/>
            </a:pPr>
            <a:r>
              <a:rPr lang="en-US" sz="1800" b="1" dirty="0">
                <a:latin typeface="Courier New" panose="02070309020205020404" pitchFamily="49" charset="0"/>
                <a:cs typeface="Courier New" panose="02070309020205020404" pitchFamily="49" charset="0"/>
              </a:rPr>
              <a:t>    print('Height category: Petite')</a:t>
            </a:r>
          </a:p>
          <a:p>
            <a:pPr marL="0" indent="0">
              <a:buNone/>
            </a:pPr>
            <a:r>
              <a:rPr lang="en-US" sz="1800" b="1" dirty="0" err="1">
                <a:latin typeface="Courier New" panose="02070309020205020404" pitchFamily="49" charset="0"/>
                <a:cs typeface="Courier New" panose="02070309020205020404" pitchFamily="49" charset="0"/>
              </a:rPr>
              <a:t>elif</a:t>
            </a:r>
            <a:r>
              <a:rPr lang="en-US" sz="1800" b="1" dirty="0">
                <a:latin typeface="Courier New" panose="02070309020205020404" pitchFamily="49" charset="0"/>
                <a:cs typeface="Courier New" panose="02070309020205020404" pitchFamily="49" charset="0"/>
              </a:rPr>
              <a:t> 63 &lt; height &lt;= 68:</a:t>
            </a:r>
          </a:p>
          <a:p>
            <a:pPr marL="0" indent="0">
              <a:buNone/>
            </a:pPr>
            <a:r>
              <a:rPr lang="en-US" sz="1800" b="1" dirty="0">
                <a:latin typeface="Courier New" panose="02070309020205020404" pitchFamily="49" charset="0"/>
                <a:cs typeface="Courier New" panose="02070309020205020404" pitchFamily="49" charset="0"/>
              </a:rPr>
              <a:t>    print('Height category: Average')</a:t>
            </a:r>
          </a:p>
          <a:p>
            <a:pPr marL="0" indent="0">
              <a:buNone/>
            </a:pPr>
            <a:r>
              <a:rPr lang="en-US" sz="1800" b="1" dirty="0">
                <a:latin typeface="Courier New" panose="02070309020205020404" pitchFamily="49" charset="0"/>
                <a:cs typeface="Courier New" panose="02070309020205020404" pitchFamily="49" charset="0"/>
              </a:rPr>
              <a:t>else:  </a:t>
            </a:r>
            <a:r>
              <a:rPr lang="en-US" sz="1800" b="1" dirty="0">
                <a:solidFill>
                  <a:srgbClr val="0000FF"/>
                </a:solidFill>
                <a:latin typeface="Courier New" panose="02070309020205020404" pitchFamily="49" charset="0"/>
                <a:cs typeface="Courier New" panose="02070309020205020404" pitchFamily="49" charset="0"/>
              </a:rPr>
              <a:t># user taller than 68 since both conditions are false</a:t>
            </a:r>
          </a:p>
          <a:p>
            <a:pPr marL="0" indent="0">
              <a:buNone/>
            </a:pPr>
            <a:r>
              <a:rPr lang="en-US" sz="1800" b="1" dirty="0">
                <a:latin typeface="Courier New" panose="02070309020205020404" pitchFamily="49" charset="0"/>
                <a:cs typeface="Courier New" panose="02070309020205020404" pitchFamily="49" charset="0"/>
              </a:rPr>
              <a:t>    print('Height category: Tall')</a:t>
            </a:r>
          </a:p>
          <a:p>
            <a:pPr marL="0" indent="0">
              <a:buNone/>
            </a:pPr>
            <a:endParaRPr lang="en-US"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601814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a:t>
            </a:r>
            <a:r>
              <a:rPr lang="en-US" dirty="0" err="1" smtClean="0"/>
              <a:t>elif</a:t>
            </a:r>
            <a:r>
              <a:rPr lang="en-US" dirty="0" smtClean="0"/>
              <a:t> Headers</a:t>
            </a:r>
            <a:endParaRPr lang="en-US" dirty="0"/>
          </a:p>
        </p:txBody>
      </p:sp>
      <p:sp>
        <p:nvSpPr>
          <p:cNvPr id="3" name="Content Placeholder 2"/>
          <p:cNvSpPr>
            <a:spLocks noGrp="1"/>
          </p:cNvSpPr>
          <p:nvPr>
            <p:ph idx="1"/>
          </p:nvPr>
        </p:nvSpPr>
        <p:spPr>
          <a:xfrm>
            <a:off x="304800" y="1295400"/>
            <a:ext cx="8534400" cy="4525963"/>
          </a:xfrm>
        </p:spPr>
        <p:txBody>
          <a:bodyPr>
            <a:noAutofit/>
          </a:bodyPr>
          <a:lstStyle/>
          <a:p>
            <a:r>
              <a:rPr lang="en-US" sz="2800" dirty="0" smtClean="0"/>
              <a:t>Modify </a:t>
            </a:r>
            <a:r>
              <a:rPr lang="en-US" sz="2800" dirty="0"/>
              <a:t>the women height category program by adding two new categories.  New definition for each category:</a:t>
            </a:r>
          </a:p>
          <a:p>
            <a:endParaRPr lang="en-US" sz="1000" dirty="0"/>
          </a:p>
          <a:p>
            <a:pPr marL="0" indent="0">
              <a:buNone/>
            </a:pPr>
            <a:r>
              <a:rPr lang="en-US" sz="2800" dirty="0" smtClean="0"/>
              <a:t>	Extra </a:t>
            </a:r>
            <a:r>
              <a:rPr lang="en-US" sz="2800" dirty="0"/>
              <a:t>petite: 59 in. and below</a:t>
            </a:r>
          </a:p>
          <a:p>
            <a:pPr marL="0" indent="0">
              <a:buNone/>
            </a:pPr>
            <a:r>
              <a:rPr lang="en-US" sz="2800" dirty="0" smtClean="0"/>
              <a:t>	Petite</a:t>
            </a:r>
            <a:r>
              <a:rPr lang="en-US" sz="2800" dirty="0"/>
              <a:t>: above 59 in. to 63 in.</a:t>
            </a:r>
          </a:p>
          <a:p>
            <a:pPr marL="0" indent="0">
              <a:buNone/>
            </a:pPr>
            <a:r>
              <a:rPr lang="en-US" sz="2800" dirty="0" smtClean="0"/>
              <a:t>	Average</a:t>
            </a:r>
            <a:r>
              <a:rPr lang="en-US" sz="2800" dirty="0"/>
              <a:t>: above 63 in. to 68 in.</a:t>
            </a:r>
          </a:p>
          <a:p>
            <a:pPr marL="0" indent="0">
              <a:buNone/>
            </a:pPr>
            <a:r>
              <a:rPr lang="en-US" sz="2800" dirty="0" smtClean="0"/>
              <a:t>	Tall</a:t>
            </a:r>
            <a:r>
              <a:rPr lang="en-US" sz="2800" dirty="0"/>
              <a:t>: above 68 in. to 71 in.</a:t>
            </a:r>
          </a:p>
          <a:p>
            <a:pPr marL="0" indent="0">
              <a:buNone/>
            </a:pPr>
            <a:r>
              <a:rPr lang="en-US" sz="2800" dirty="0" smtClean="0"/>
              <a:t>	Extra </a:t>
            </a:r>
            <a:r>
              <a:rPr lang="en-US" sz="2800" dirty="0"/>
              <a:t>tall: above 71 in.</a:t>
            </a:r>
          </a:p>
          <a:p>
            <a:pPr marL="0" indent="0">
              <a:buNone/>
            </a:pPr>
            <a:endParaRPr lang="en-US" sz="1000" dirty="0" smtClean="0">
              <a:latin typeface="Corbel" panose="020B0503020204020204" pitchFamily="34" charset="0"/>
            </a:endParaRPr>
          </a:p>
        </p:txBody>
      </p:sp>
    </p:spTree>
    <p:extLst>
      <p:ext uri="{BB962C8B-B14F-4D97-AF65-F5344CB8AC3E}">
        <p14:creationId xmlns:p14="http://schemas.microsoft.com/office/powerpoint/2010/main" val="481882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a:t>
            </a:r>
            <a:r>
              <a:rPr lang="en-US" dirty="0" err="1"/>
              <a:t>elif</a:t>
            </a:r>
            <a:r>
              <a:rPr lang="en-US" dirty="0"/>
              <a:t> Headers</a:t>
            </a:r>
          </a:p>
        </p:txBody>
      </p:sp>
      <p:sp>
        <p:nvSpPr>
          <p:cNvPr id="3" name="Content Placeholder 2"/>
          <p:cNvSpPr>
            <a:spLocks noGrp="1"/>
          </p:cNvSpPr>
          <p:nvPr>
            <p:ph idx="1"/>
          </p:nvPr>
        </p:nvSpPr>
        <p:spPr>
          <a:xfrm>
            <a:off x="304800" y="1524000"/>
            <a:ext cx="8318303" cy="4025717"/>
          </a:xfrm>
          <a:solidFill>
            <a:srgbClr val="FFFFCC"/>
          </a:solidFill>
        </p:spPr>
        <p:txBody>
          <a:bodyPr vert="horz" wrap="none" lIns="91440" tIns="45720" rIns="91440" bIns="45720" rtlCol="0">
            <a:spAutoFit/>
          </a:bodyPr>
          <a:lstStyle/>
          <a:p>
            <a:pPr marL="0" indent="0">
              <a:buNone/>
            </a:pPr>
            <a:r>
              <a:rPr lang="en-US" sz="1800" b="1" dirty="0">
                <a:latin typeface="Courier New" panose="02070309020205020404" pitchFamily="49" charset="0"/>
                <a:cs typeface="Courier New" panose="02070309020205020404" pitchFamily="49" charset="0"/>
              </a:rPr>
              <a:t>height = float(input('How tall are you in inches? '))</a:t>
            </a:r>
          </a:p>
          <a:p>
            <a:pPr marL="0" indent="0">
              <a:buNone/>
            </a:pPr>
            <a:r>
              <a:rPr lang="en-US" sz="1800" b="1" dirty="0">
                <a:latin typeface="Courier New" panose="02070309020205020404" pitchFamily="49" charset="0"/>
                <a:cs typeface="Courier New" panose="02070309020205020404" pitchFamily="49" charset="0"/>
              </a:rPr>
              <a:t>if height &lt;= 59:</a:t>
            </a:r>
          </a:p>
          <a:p>
            <a:pPr marL="0" indent="0">
              <a:buNone/>
            </a:pPr>
            <a:r>
              <a:rPr lang="en-US" sz="1800" b="1" dirty="0">
                <a:latin typeface="Courier New" panose="02070309020205020404" pitchFamily="49" charset="0"/>
                <a:cs typeface="Courier New" panose="02070309020205020404" pitchFamily="49" charset="0"/>
              </a:rPr>
              <a:t>    print('Height category: Extra Petite')</a:t>
            </a:r>
          </a:p>
          <a:p>
            <a:pPr marL="0" indent="0">
              <a:buNone/>
            </a:pPr>
            <a:r>
              <a:rPr lang="en-US" sz="1800" b="1" dirty="0" err="1">
                <a:latin typeface="Courier New" panose="02070309020205020404" pitchFamily="49" charset="0"/>
                <a:cs typeface="Courier New" panose="02070309020205020404" pitchFamily="49" charset="0"/>
              </a:rPr>
              <a:t>elif</a:t>
            </a:r>
            <a:r>
              <a:rPr lang="en-US" sz="1800" b="1" dirty="0">
                <a:latin typeface="Courier New" panose="02070309020205020404" pitchFamily="49" charset="0"/>
                <a:cs typeface="Courier New" panose="02070309020205020404" pitchFamily="49" charset="0"/>
              </a:rPr>
              <a:t> 59 &lt; height &lt;= 63:</a:t>
            </a:r>
          </a:p>
          <a:p>
            <a:pPr marL="0" indent="0">
              <a:buNone/>
            </a:pPr>
            <a:r>
              <a:rPr lang="en-US" sz="1800" b="1" dirty="0">
                <a:latin typeface="Courier New" panose="02070309020205020404" pitchFamily="49" charset="0"/>
                <a:cs typeface="Courier New" panose="02070309020205020404" pitchFamily="49" charset="0"/>
              </a:rPr>
              <a:t>    print('Height category: Petite')</a:t>
            </a:r>
          </a:p>
          <a:p>
            <a:pPr marL="0" indent="0">
              <a:buNone/>
            </a:pPr>
            <a:r>
              <a:rPr lang="en-US" sz="1800" b="1" dirty="0" err="1">
                <a:latin typeface="Courier New" panose="02070309020205020404" pitchFamily="49" charset="0"/>
                <a:cs typeface="Courier New" panose="02070309020205020404" pitchFamily="49" charset="0"/>
              </a:rPr>
              <a:t>elif</a:t>
            </a:r>
            <a:r>
              <a:rPr lang="en-US" sz="1800" b="1" dirty="0">
                <a:latin typeface="Courier New" panose="02070309020205020404" pitchFamily="49" charset="0"/>
                <a:cs typeface="Courier New" panose="02070309020205020404" pitchFamily="49" charset="0"/>
              </a:rPr>
              <a:t> 63 &lt; height &lt;= 68:</a:t>
            </a:r>
          </a:p>
          <a:p>
            <a:pPr marL="0" indent="0">
              <a:buNone/>
            </a:pPr>
            <a:r>
              <a:rPr lang="en-US" sz="1800" b="1" dirty="0">
                <a:latin typeface="Courier New" panose="02070309020205020404" pitchFamily="49" charset="0"/>
                <a:cs typeface="Courier New" panose="02070309020205020404" pitchFamily="49" charset="0"/>
              </a:rPr>
              <a:t>    print('Height category: Average')</a:t>
            </a:r>
          </a:p>
          <a:p>
            <a:pPr marL="0" indent="0">
              <a:buNone/>
            </a:pPr>
            <a:r>
              <a:rPr lang="en-US" sz="1800" b="1" dirty="0" err="1">
                <a:latin typeface="Courier New" panose="02070309020205020404" pitchFamily="49" charset="0"/>
                <a:cs typeface="Courier New" panose="02070309020205020404" pitchFamily="49" charset="0"/>
              </a:rPr>
              <a:t>elif</a:t>
            </a:r>
            <a:r>
              <a:rPr lang="en-US" sz="1800" b="1" dirty="0">
                <a:latin typeface="Courier New" panose="02070309020205020404" pitchFamily="49" charset="0"/>
                <a:cs typeface="Courier New" panose="02070309020205020404" pitchFamily="49" charset="0"/>
              </a:rPr>
              <a:t> 68 &lt; height &lt;= 71:</a:t>
            </a:r>
          </a:p>
          <a:p>
            <a:pPr marL="0" indent="0">
              <a:buNone/>
            </a:pPr>
            <a:r>
              <a:rPr lang="en-US" sz="1800" b="1" dirty="0">
                <a:latin typeface="Courier New" panose="02070309020205020404" pitchFamily="49" charset="0"/>
                <a:cs typeface="Courier New" panose="02070309020205020404" pitchFamily="49" charset="0"/>
              </a:rPr>
              <a:t>    print('Height category: Tall')</a:t>
            </a:r>
          </a:p>
          <a:p>
            <a:pPr marL="0" indent="0">
              <a:buNone/>
            </a:pPr>
            <a:r>
              <a:rPr lang="en-US" sz="1800" b="1" dirty="0">
                <a:latin typeface="Courier New" panose="02070309020205020404" pitchFamily="49" charset="0"/>
                <a:cs typeface="Courier New" panose="02070309020205020404" pitchFamily="49" charset="0"/>
              </a:rPr>
              <a:t>else:  </a:t>
            </a:r>
            <a:r>
              <a:rPr lang="en-US" sz="1800" b="1" dirty="0">
                <a:solidFill>
                  <a:srgbClr val="0000FF"/>
                </a:solidFill>
                <a:latin typeface="Courier New" panose="02070309020205020404" pitchFamily="49" charset="0"/>
                <a:cs typeface="Courier New" panose="02070309020205020404" pitchFamily="49" charset="0"/>
              </a:rPr>
              <a:t># user taller than 71 since all conditions are false</a:t>
            </a:r>
          </a:p>
          <a:p>
            <a:pPr marL="0" indent="0">
              <a:buNone/>
            </a:pPr>
            <a:r>
              <a:rPr lang="en-US" sz="1800" b="1" dirty="0">
                <a:latin typeface="Courier New" panose="02070309020205020404" pitchFamily="49" charset="0"/>
                <a:cs typeface="Courier New" panose="02070309020205020404" pitchFamily="49" charset="0"/>
              </a:rPr>
              <a:t>    print('Height category: Extra Tall')</a:t>
            </a:r>
          </a:p>
          <a:p>
            <a:pPr marL="0" indent="0">
              <a:buNone/>
            </a:pPr>
            <a:endParaRPr lang="en-US"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31690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 Statements</a:t>
            </a:r>
            <a:endParaRPr lang="en-US" dirty="0"/>
          </a:p>
        </p:txBody>
      </p:sp>
      <p:sp>
        <p:nvSpPr>
          <p:cNvPr id="3" name="Content Placeholder 2"/>
          <p:cNvSpPr>
            <a:spLocks noGrp="1"/>
          </p:cNvSpPr>
          <p:nvPr>
            <p:ph idx="1"/>
          </p:nvPr>
        </p:nvSpPr>
        <p:spPr/>
        <p:txBody>
          <a:bodyPr>
            <a:normAutofit lnSpcReduction="10000"/>
          </a:bodyPr>
          <a:lstStyle/>
          <a:p>
            <a:r>
              <a:rPr lang="en-US" dirty="0"/>
              <a:t>We can put more if statements inside any if, </a:t>
            </a:r>
            <a:r>
              <a:rPr lang="en-US" dirty="0" err="1"/>
              <a:t>elif</a:t>
            </a:r>
            <a:r>
              <a:rPr lang="en-US" dirty="0"/>
              <a:t> or else blocks of another if statement.  </a:t>
            </a:r>
            <a:endParaRPr lang="en-US" dirty="0" smtClean="0"/>
          </a:p>
          <a:p>
            <a:r>
              <a:rPr lang="en-US" dirty="0" smtClean="0"/>
              <a:t>The </a:t>
            </a:r>
            <a:r>
              <a:rPr lang="en-US" dirty="0"/>
              <a:t>if statements added inside another if statement are called nested if statements. </a:t>
            </a:r>
            <a:endParaRPr lang="en-US" dirty="0" smtClean="0"/>
          </a:p>
          <a:p>
            <a:r>
              <a:rPr lang="en-US" dirty="0" smtClean="0"/>
              <a:t>Earlier </a:t>
            </a:r>
            <a:r>
              <a:rPr lang="en-US" dirty="0"/>
              <a:t>we wrote a program to tell a student whether he is eligible to graduate.  Now we want to improve the program by telling the student which requirement(s) he does not meet if he is not eligible</a:t>
            </a:r>
            <a:r>
              <a:rPr lang="en-US" dirty="0" smtClean="0"/>
              <a:t>.</a:t>
            </a:r>
            <a:endParaRPr lang="en-US" dirty="0"/>
          </a:p>
        </p:txBody>
      </p:sp>
    </p:spTree>
    <p:extLst>
      <p:ext uri="{BB962C8B-B14F-4D97-AF65-F5344CB8AC3E}">
        <p14:creationId xmlns:p14="http://schemas.microsoft.com/office/powerpoint/2010/main" val="36436207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 Statements</a:t>
            </a:r>
            <a:endParaRPr lang="en-US" dirty="0"/>
          </a:p>
        </p:txBody>
      </p:sp>
      <p:sp>
        <p:nvSpPr>
          <p:cNvPr id="3" name="Content Placeholder 2"/>
          <p:cNvSpPr>
            <a:spLocks noGrp="1"/>
          </p:cNvSpPr>
          <p:nvPr>
            <p:ph idx="1"/>
          </p:nvPr>
        </p:nvSpPr>
        <p:spPr>
          <a:xfrm>
            <a:off x="457200" y="1295400"/>
            <a:ext cx="8229600" cy="762000"/>
          </a:xfrm>
        </p:spPr>
        <p:txBody>
          <a:bodyPr>
            <a:normAutofit/>
          </a:bodyPr>
          <a:lstStyle/>
          <a:p>
            <a:r>
              <a:rPr lang="en-US" dirty="0" smtClean="0"/>
              <a:t>Original program:  </a:t>
            </a:r>
          </a:p>
          <a:p>
            <a:pPr marL="0" indent="0">
              <a:buNone/>
            </a:pPr>
            <a:endParaRPr lang="en-US" sz="1000" dirty="0" smtClean="0">
              <a:latin typeface="Corbel" panose="020B0503020204020204" pitchFamily="34" charset="0"/>
            </a:endParaRPr>
          </a:p>
        </p:txBody>
      </p:sp>
      <p:sp>
        <p:nvSpPr>
          <p:cNvPr id="4" name="Content Placeholder 2"/>
          <p:cNvSpPr txBox="1">
            <a:spLocks/>
          </p:cNvSpPr>
          <p:nvPr/>
        </p:nvSpPr>
        <p:spPr>
          <a:xfrm>
            <a:off x="406436" y="2209800"/>
            <a:ext cx="8331127" cy="2406813"/>
          </a:xfrm>
          <a:prstGeom prst="rect">
            <a:avLst/>
          </a:prstGeom>
          <a:solidFill>
            <a:srgbClr val="FFFFCC"/>
          </a:solidFill>
        </p:spPr>
        <p:txBody>
          <a:bodyPr vert="horz" wrap="non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err="1">
                <a:latin typeface="Courier New" panose="02070309020205020404" pitchFamily="49" charset="0"/>
                <a:cs typeface="Courier New" panose="02070309020205020404" pitchFamily="49" charset="0"/>
              </a:rPr>
              <a:t>hrs_finished</a:t>
            </a:r>
            <a:r>
              <a:rPr lang="en-US" sz="1600" b="1" dirty="0">
                <a:latin typeface="Courier New" panose="02070309020205020404" pitchFamily="49" charset="0"/>
                <a:cs typeface="Courier New" panose="02070309020205020404" pitchFamily="49" charset="0"/>
              </a:rPr>
              <a:t> = float(input("How many credits have you finished?"))</a:t>
            </a:r>
          </a:p>
          <a:p>
            <a:pPr marL="0" indent="0">
              <a:buNone/>
            </a:pPr>
            <a:r>
              <a:rPr lang="en-US" sz="1600" b="1" dirty="0" err="1">
                <a:latin typeface="Courier New" panose="02070309020205020404" pitchFamily="49" charset="0"/>
                <a:cs typeface="Courier New" panose="02070309020205020404" pitchFamily="49" charset="0"/>
              </a:rPr>
              <a:t>gpa</a:t>
            </a:r>
            <a:r>
              <a:rPr lang="en-US" sz="1600" b="1" dirty="0">
                <a:latin typeface="Courier New" panose="02070309020205020404" pitchFamily="49" charset="0"/>
                <a:cs typeface="Courier New" panose="02070309020205020404" pitchFamily="49" charset="0"/>
              </a:rPr>
              <a:t> = float(input("What is your cumulative GPA? "))</a:t>
            </a:r>
          </a:p>
          <a:p>
            <a:pPr marL="0" indent="0">
              <a:buNone/>
            </a:pPr>
            <a:endParaRPr lang="en-US" sz="1600" b="1" dirty="0" smtClean="0">
              <a:latin typeface="Courier New" panose="02070309020205020404" pitchFamily="49" charset="0"/>
              <a:cs typeface="Courier New" panose="02070309020205020404" pitchFamily="49" charset="0"/>
            </a:endParaRPr>
          </a:p>
          <a:p>
            <a:pPr marL="0" indent="0">
              <a:buNone/>
            </a:pPr>
            <a:r>
              <a:rPr lang="en-US" sz="1600" b="1" dirty="0" smtClean="0">
                <a:latin typeface="Courier New" panose="02070309020205020404" pitchFamily="49" charset="0"/>
                <a:cs typeface="Courier New" panose="02070309020205020404" pitchFamily="49" charset="0"/>
              </a:rPr>
              <a:t>if </a:t>
            </a:r>
            <a:r>
              <a:rPr lang="en-US" sz="1600" b="1" dirty="0" err="1">
                <a:latin typeface="Courier New" panose="02070309020205020404" pitchFamily="49" charset="0"/>
                <a:cs typeface="Courier New" panose="02070309020205020404" pitchFamily="49" charset="0"/>
              </a:rPr>
              <a:t>hrs_finished</a:t>
            </a:r>
            <a:r>
              <a:rPr lang="en-US" sz="1600" b="1" dirty="0">
                <a:latin typeface="Courier New" panose="02070309020205020404" pitchFamily="49" charset="0"/>
                <a:cs typeface="Courier New" panose="02070309020205020404" pitchFamily="49" charset="0"/>
              </a:rPr>
              <a:t> &gt;= 68 </a:t>
            </a:r>
            <a:r>
              <a:rPr lang="en-US" sz="1600" b="1" dirty="0">
                <a:solidFill>
                  <a:srgbClr val="FF0000"/>
                </a:solidFill>
                <a:latin typeface="Courier New" panose="02070309020205020404" pitchFamily="49" charset="0"/>
                <a:cs typeface="Courier New" panose="02070309020205020404" pitchFamily="49" charset="0"/>
              </a:rPr>
              <a:t>and</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gpa</a:t>
            </a:r>
            <a:r>
              <a:rPr lang="en-US" sz="1600" b="1" dirty="0">
                <a:latin typeface="Courier New" panose="02070309020205020404" pitchFamily="49" charset="0"/>
                <a:cs typeface="Courier New" panose="02070309020205020404" pitchFamily="49" charset="0"/>
              </a:rPr>
              <a:t> &gt;= 2.0:</a:t>
            </a:r>
          </a:p>
          <a:p>
            <a:pPr marL="0" indent="0">
              <a:buNone/>
            </a:pPr>
            <a:r>
              <a:rPr lang="en-US" sz="1600" b="1" dirty="0">
                <a:latin typeface="Courier New" panose="02070309020205020404" pitchFamily="49" charset="0"/>
                <a:cs typeface="Courier New" panose="02070309020205020404" pitchFamily="49" charset="0"/>
              </a:rPr>
              <a:t>    print("You are eligible to graduate.")</a:t>
            </a:r>
          </a:p>
          <a:p>
            <a:pPr marL="0" indent="0">
              <a:buNone/>
            </a:pPr>
            <a:r>
              <a:rPr lang="en-US" sz="1600" b="1" dirty="0">
                <a:latin typeface="Courier New" panose="02070309020205020404" pitchFamily="49" charset="0"/>
                <a:cs typeface="Courier New" panose="02070309020205020404" pitchFamily="49" charset="0"/>
              </a:rPr>
              <a:t>else:</a:t>
            </a:r>
          </a:p>
          <a:p>
            <a:pPr marL="0" indent="0">
              <a:buNone/>
            </a:pPr>
            <a:r>
              <a:rPr lang="en-US" sz="1600" b="1" dirty="0">
                <a:latin typeface="Courier New" panose="02070309020205020404" pitchFamily="49" charset="0"/>
                <a:cs typeface="Courier New" panose="02070309020205020404" pitchFamily="49" charset="0"/>
              </a:rPr>
              <a:t>    print("You are not eligible to graduate.")</a:t>
            </a:r>
          </a:p>
          <a:p>
            <a:pPr marL="0" indent="0">
              <a:buFont typeface="Arial" pitchFamily="34" charset="0"/>
              <a:buNone/>
            </a:pPr>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75742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Control Structure</a:t>
            </a:r>
            <a:endParaRPr lang="en-US" dirty="0"/>
          </a:p>
        </p:txBody>
      </p:sp>
      <p:sp>
        <p:nvSpPr>
          <p:cNvPr id="3" name="Content Placeholder 2"/>
          <p:cNvSpPr>
            <a:spLocks noGrp="1"/>
          </p:cNvSpPr>
          <p:nvPr>
            <p:ph idx="1"/>
          </p:nvPr>
        </p:nvSpPr>
        <p:spPr/>
        <p:txBody>
          <a:bodyPr>
            <a:normAutofit/>
          </a:bodyPr>
          <a:lstStyle/>
          <a:p>
            <a:pPr>
              <a:spcBef>
                <a:spcPts val="1800"/>
              </a:spcBef>
            </a:pPr>
            <a:r>
              <a:rPr lang="en-US" dirty="0" smtClean="0"/>
              <a:t>In </a:t>
            </a:r>
            <a:r>
              <a:rPr lang="en-US" dirty="0"/>
              <a:t>Python, we use an if statement to code this type of logical processing.</a:t>
            </a:r>
          </a:p>
        </p:txBody>
      </p:sp>
    </p:spTree>
    <p:extLst>
      <p:ext uri="{BB962C8B-B14F-4D97-AF65-F5344CB8AC3E}">
        <p14:creationId xmlns:p14="http://schemas.microsoft.com/office/powerpoint/2010/main" val="17359423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 Statements</a:t>
            </a:r>
            <a:endParaRPr lang="en-US" dirty="0"/>
          </a:p>
        </p:txBody>
      </p:sp>
      <p:sp>
        <p:nvSpPr>
          <p:cNvPr id="3" name="Content Placeholder 2"/>
          <p:cNvSpPr>
            <a:spLocks noGrp="1"/>
          </p:cNvSpPr>
          <p:nvPr>
            <p:ph idx="1"/>
          </p:nvPr>
        </p:nvSpPr>
        <p:spPr>
          <a:xfrm>
            <a:off x="457200" y="1447800"/>
            <a:ext cx="8458200" cy="4876800"/>
          </a:xfrm>
        </p:spPr>
        <p:txBody>
          <a:bodyPr>
            <a:normAutofit/>
          </a:bodyPr>
          <a:lstStyle/>
          <a:p>
            <a:r>
              <a:rPr lang="en-US" dirty="0" smtClean="0"/>
              <a:t>Modified program:</a:t>
            </a:r>
            <a:endParaRPr lang="en-US" sz="3100" dirty="0" smtClean="0">
              <a:latin typeface="Corbel" panose="020B0503020204020204" pitchFamily="34" charset="0"/>
            </a:endParaRPr>
          </a:p>
        </p:txBody>
      </p:sp>
      <p:sp>
        <p:nvSpPr>
          <p:cNvPr id="4" name="Content Placeholder 2"/>
          <p:cNvSpPr txBox="1">
            <a:spLocks/>
          </p:cNvSpPr>
          <p:nvPr/>
        </p:nvSpPr>
        <p:spPr>
          <a:xfrm>
            <a:off x="355673" y="2286000"/>
            <a:ext cx="8331127" cy="3293209"/>
          </a:xfrm>
          <a:prstGeom prst="rect">
            <a:avLst/>
          </a:prstGeom>
          <a:solidFill>
            <a:srgbClr val="FFFFCC"/>
          </a:solidFill>
        </p:spPr>
        <p:txBody>
          <a:bodyPr vert="horz" wrap="non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err="1">
                <a:latin typeface="Courier New" panose="02070309020205020404" pitchFamily="49" charset="0"/>
                <a:cs typeface="Courier New" panose="02070309020205020404" pitchFamily="49" charset="0"/>
              </a:rPr>
              <a:t>hrs_finished</a:t>
            </a:r>
            <a:r>
              <a:rPr lang="en-US" sz="1600" b="1" dirty="0">
                <a:latin typeface="Courier New" panose="02070309020205020404" pitchFamily="49" charset="0"/>
                <a:cs typeface="Courier New" panose="02070309020205020404" pitchFamily="49" charset="0"/>
              </a:rPr>
              <a:t> = float(input("How many credits have you finished?"))</a:t>
            </a:r>
          </a:p>
          <a:p>
            <a:pPr marL="0" indent="0">
              <a:buNone/>
            </a:pPr>
            <a:r>
              <a:rPr lang="en-US" sz="1600" b="1" dirty="0" err="1">
                <a:latin typeface="Courier New" panose="02070309020205020404" pitchFamily="49" charset="0"/>
                <a:cs typeface="Courier New" panose="02070309020205020404" pitchFamily="49" charset="0"/>
              </a:rPr>
              <a:t>gpa</a:t>
            </a:r>
            <a:r>
              <a:rPr lang="en-US" sz="1600" b="1" dirty="0">
                <a:latin typeface="Courier New" panose="02070309020205020404" pitchFamily="49" charset="0"/>
                <a:cs typeface="Courier New" panose="02070309020205020404" pitchFamily="49" charset="0"/>
              </a:rPr>
              <a:t> = float(input("What is your cumulative GPA? "))</a:t>
            </a:r>
          </a:p>
          <a:p>
            <a:pPr marL="0" indent="0">
              <a:buNone/>
            </a:pPr>
            <a:endParaRPr lang="en-US" sz="1600" b="1" dirty="0" smtClean="0">
              <a:latin typeface="Courier New" panose="02070309020205020404" pitchFamily="49" charset="0"/>
              <a:cs typeface="Courier New" panose="02070309020205020404" pitchFamily="49" charset="0"/>
            </a:endParaRPr>
          </a:p>
          <a:p>
            <a:pPr marL="0" indent="0">
              <a:buNone/>
            </a:pPr>
            <a:r>
              <a:rPr lang="en-US" sz="1600" b="1" dirty="0" smtClean="0">
                <a:solidFill>
                  <a:srgbClr val="0000FF"/>
                </a:solidFill>
                <a:latin typeface="Courier New" panose="02070309020205020404" pitchFamily="49" charset="0"/>
                <a:cs typeface="Courier New" panose="02070309020205020404" pitchFamily="49" charset="0"/>
              </a:rPr>
              <a:t>if</a:t>
            </a:r>
            <a:r>
              <a:rPr lang="en-US" sz="1600" b="1" dirty="0" smtClean="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hrs_finished</a:t>
            </a:r>
            <a:r>
              <a:rPr lang="en-US" sz="1600" b="1" dirty="0">
                <a:latin typeface="Courier New" panose="02070309020205020404" pitchFamily="49" charset="0"/>
                <a:cs typeface="Courier New" panose="02070309020205020404" pitchFamily="49" charset="0"/>
              </a:rPr>
              <a:t> &gt;= 68 and </a:t>
            </a:r>
            <a:r>
              <a:rPr lang="en-US" sz="1600" b="1" dirty="0" err="1">
                <a:latin typeface="Courier New" panose="02070309020205020404" pitchFamily="49" charset="0"/>
                <a:cs typeface="Courier New" panose="02070309020205020404" pitchFamily="49" charset="0"/>
              </a:rPr>
              <a:t>gpa</a:t>
            </a:r>
            <a:r>
              <a:rPr lang="en-US" sz="1600" b="1" dirty="0">
                <a:latin typeface="Courier New" panose="02070309020205020404" pitchFamily="49" charset="0"/>
                <a:cs typeface="Courier New" panose="02070309020205020404" pitchFamily="49" charset="0"/>
              </a:rPr>
              <a:t> &gt;= 2.0:</a:t>
            </a:r>
          </a:p>
          <a:p>
            <a:pPr marL="0" indent="0">
              <a:buNone/>
            </a:pPr>
            <a:r>
              <a:rPr lang="en-US" sz="1600" b="1" dirty="0">
                <a:latin typeface="Courier New" panose="02070309020205020404" pitchFamily="49" charset="0"/>
                <a:cs typeface="Courier New" panose="02070309020205020404" pitchFamily="49" charset="0"/>
              </a:rPr>
              <a:t>    print("You are eligible to graduate.")</a:t>
            </a:r>
          </a:p>
          <a:p>
            <a:pPr marL="0" indent="0">
              <a:buNone/>
            </a:pPr>
            <a:r>
              <a:rPr lang="en-US" sz="1600" b="1" dirty="0">
                <a:solidFill>
                  <a:srgbClr val="0000FF"/>
                </a:solidFill>
                <a:latin typeface="Courier New" panose="02070309020205020404" pitchFamily="49" charset="0"/>
                <a:cs typeface="Courier New" panose="02070309020205020404" pitchFamily="49" charset="0"/>
              </a:rPr>
              <a:t>else</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print("You are not eligible to graduate.")</a:t>
            </a:r>
          </a:p>
          <a:p>
            <a:pPr marL="0" indent="0">
              <a:buNone/>
            </a:pPr>
            <a:r>
              <a:rPr lang="en-US" sz="1600" b="1" dirty="0">
                <a:latin typeface="Courier New" panose="02070309020205020404" pitchFamily="49" charset="0"/>
                <a:cs typeface="Courier New" panose="02070309020205020404" pitchFamily="49" charset="0"/>
              </a:rPr>
              <a:t>    </a:t>
            </a:r>
            <a:r>
              <a:rPr lang="en-US" sz="1600" b="1" dirty="0">
                <a:solidFill>
                  <a:srgbClr val="FF0000"/>
                </a:solidFill>
                <a:latin typeface="Courier New" panose="02070309020205020404" pitchFamily="49" charset="0"/>
                <a:cs typeface="Courier New" panose="02070309020205020404" pitchFamily="49" charset="0"/>
              </a:rPr>
              <a:t>if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hrs_finished</a:t>
            </a:r>
            <a:r>
              <a:rPr lang="en-US" sz="1600" b="1" dirty="0">
                <a:latin typeface="Courier New" panose="02070309020205020404" pitchFamily="49" charset="0"/>
                <a:cs typeface="Courier New" panose="02070309020205020404" pitchFamily="49" charset="0"/>
              </a:rPr>
              <a:t> &lt; 68:</a:t>
            </a:r>
          </a:p>
          <a:p>
            <a:pPr marL="0" indent="0">
              <a:buNone/>
            </a:pPr>
            <a:r>
              <a:rPr lang="en-US" sz="1600" b="1" dirty="0">
                <a:latin typeface="Courier New" panose="02070309020205020404" pitchFamily="49" charset="0"/>
                <a:cs typeface="Courier New" panose="02070309020205020404" pitchFamily="49" charset="0"/>
              </a:rPr>
              <a:t>        print("You need 68 credit hours or more.")</a:t>
            </a:r>
          </a:p>
          <a:p>
            <a:pPr marL="0" indent="0">
              <a:buNone/>
            </a:pPr>
            <a:r>
              <a:rPr lang="en-US" sz="1600" b="1" dirty="0">
                <a:latin typeface="Courier New" panose="02070309020205020404" pitchFamily="49" charset="0"/>
                <a:cs typeface="Courier New" panose="02070309020205020404" pitchFamily="49" charset="0"/>
              </a:rPr>
              <a:t>    </a:t>
            </a:r>
            <a:r>
              <a:rPr lang="en-US" sz="1600" b="1" dirty="0">
                <a:solidFill>
                  <a:srgbClr val="FF0000"/>
                </a:solidFill>
                <a:latin typeface="Courier New" panose="02070309020205020404" pitchFamily="49" charset="0"/>
                <a:cs typeface="Courier New" panose="02070309020205020404" pitchFamily="49" charset="0"/>
              </a:rPr>
              <a:t>if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gpa</a:t>
            </a:r>
            <a:r>
              <a:rPr lang="en-US" sz="1600" b="1" dirty="0">
                <a:latin typeface="Courier New" panose="02070309020205020404" pitchFamily="49" charset="0"/>
                <a:cs typeface="Courier New" panose="02070309020205020404" pitchFamily="49" charset="0"/>
              </a:rPr>
              <a:t> &lt; 2.0:</a:t>
            </a:r>
          </a:p>
          <a:p>
            <a:pPr marL="0" indent="0">
              <a:buNone/>
            </a:pPr>
            <a:r>
              <a:rPr lang="en-US" sz="1600" b="1" dirty="0">
                <a:latin typeface="Courier New" panose="02070309020205020404" pitchFamily="49" charset="0"/>
                <a:cs typeface="Courier New" panose="02070309020205020404" pitchFamily="49" charset="0"/>
              </a:rPr>
              <a:t>        print("You need 2.0 or higher GPA")</a:t>
            </a:r>
            <a:endParaRPr lang="en-US" sz="1600" b="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55372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t>
            </a:r>
            <a:endParaRPr lang="en-US" dirty="0"/>
          </a:p>
        </p:txBody>
      </p:sp>
      <p:sp>
        <p:nvSpPr>
          <p:cNvPr id="3" name="Content Placeholder 2"/>
          <p:cNvSpPr>
            <a:spLocks noGrp="1"/>
          </p:cNvSpPr>
          <p:nvPr>
            <p:ph idx="1"/>
          </p:nvPr>
        </p:nvSpPr>
        <p:spPr>
          <a:xfrm>
            <a:off x="381000" y="1600200"/>
            <a:ext cx="8305800" cy="4525963"/>
          </a:xfrm>
        </p:spPr>
        <p:txBody>
          <a:bodyPr>
            <a:normAutofit fontScale="85000" lnSpcReduction="10000"/>
          </a:bodyPr>
          <a:lstStyle/>
          <a:p>
            <a:r>
              <a:rPr lang="en-US" dirty="0"/>
              <a:t>A </a:t>
            </a:r>
            <a:r>
              <a:rPr lang="en-US" b="1" dirty="0"/>
              <a:t>condition</a:t>
            </a:r>
            <a:r>
              <a:rPr lang="en-US" dirty="0"/>
              <a:t> is a </a:t>
            </a:r>
            <a:r>
              <a:rPr lang="en-US" b="1" dirty="0"/>
              <a:t>Boolean expression</a:t>
            </a:r>
            <a:r>
              <a:rPr lang="en-US" dirty="0"/>
              <a:t>.  It is an expression the computer can test whether it is true or false.   </a:t>
            </a:r>
          </a:p>
          <a:p>
            <a:r>
              <a:rPr lang="en-US" dirty="0"/>
              <a:t>Suppose in a computer game a player moves to the next level if score exceeds 5000.  Here the condition for moving to the next level is “score exceeds 5000”.  This condition is a Boolean expression because it is something either true or false.</a:t>
            </a:r>
          </a:p>
          <a:p>
            <a:r>
              <a:rPr lang="en-US" dirty="0" smtClean="0"/>
              <a:t>The </a:t>
            </a:r>
            <a:r>
              <a:rPr lang="en-US" dirty="0"/>
              <a:t>example above compares two values, score and 5000, to see whether the former is greater than the latter. </a:t>
            </a:r>
          </a:p>
        </p:txBody>
      </p:sp>
    </p:spTree>
    <p:extLst>
      <p:ext uri="{BB962C8B-B14F-4D97-AF65-F5344CB8AC3E}">
        <p14:creationId xmlns:p14="http://schemas.microsoft.com/office/powerpoint/2010/main" val="1788789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Operators</a:t>
            </a:r>
            <a:endParaRPr lang="en-US" dirty="0"/>
          </a:p>
        </p:txBody>
      </p:sp>
      <p:sp>
        <p:nvSpPr>
          <p:cNvPr id="3" name="Content Placeholder 2"/>
          <p:cNvSpPr>
            <a:spLocks noGrp="1"/>
          </p:cNvSpPr>
          <p:nvPr>
            <p:ph idx="1"/>
          </p:nvPr>
        </p:nvSpPr>
        <p:spPr/>
        <p:txBody>
          <a:bodyPr>
            <a:noAutofit/>
          </a:bodyPr>
          <a:lstStyle/>
          <a:p>
            <a:r>
              <a:rPr lang="en-US" dirty="0"/>
              <a:t>In Python, a few </a:t>
            </a:r>
            <a:r>
              <a:rPr lang="en-US" b="1" dirty="0"/>
              <a:t>relational operators</a:t>
            </a:r>
            <a:r>
              <a:rPr lang="en-US" dirty="0"/>
              <a:t> are used to compare values:</a:t>
            </a:r>
          </a:p>
          <a:p>
            <a:pPr marL="0" indent="0">
              <a:buNone/>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20398829"/>
              </p:ext>
            </p:extLst>
          </p:nvPr>
        </p:nvGraphicFramePr>
        <p:xfrm>
          <a:off x="914400" y="2667000"/>
          <a:ext cx="7543800" cy="2987040"/>
        </p:xfrm>
        <a:graphic>
          <a:graphicData uri="http://schemas.openxmlformats.org/drawingml/2006/table">
            <a:tbl>
              <a:tblPr firstRow="1" firstCol="1" bandRow="1">
                <a:tableStyleId>{5C22544A-7EE6-4342-B048-85BDC9FD1C3A}</a:tableStyleId>
              </a:tblPr>
              <a:tblGrid>
                <a:gridCol w="4634049"/>
                <a:gridCol w="2909751"/>
              </a:tblGrid>
              <a:tr h="424543">
                <a:tc>
                  <a:txBody>
                    <a:bodyPr/>
                    <a:lstStyle/>
                    <a:p>
                      <a:pPr marL="0" marR="0">
                        <a:spcBef>
                          <a:spcPts val="0"/>
                        </a:spcBef>
                        <a:spcAft>
                          <a:spcPts val="0"/>
                        </a:spcAft>
                        <a:tabLst>
                          <a:tab pos="457200" algn="l"/>
                          <a:tab pos="685800" algn="l"/>
                          <a:tab pos="914400" algn="l"/>
                          <a:tab pos="1143000" algn="l"/>
                          <a:tab pos="1371600" algn="l"/>
                          <a:tab pos="1600200" algn="l"/>
                          <a:tab pos="1828800" algn="l"/>
                        </a:tabLst>
                      </a:pPr>
                      <a:r>
                        <a:rPr lang="en-US" sz="2800">
                          <a:effectLst/>
                        </a:rPr>
                        <a:t>Comparison</a:t>
                      </a:r>
                      <a:endParaRPr lang="en-US" sz="2800">
                        <a:effectLst/>
                        <a:latin typeface="Arial"/>
                        <a:ea typeface="Times New Roman"/>
                        <a:cs typeface="Times New Roman"/>
                      </a:endParaRPr>
                    </a:p>
                  </a:txBody>
                  <a:tcPr marL="68580" marR="68580" marT="0" marB="0"/>
                </a:tc>
                <a:tc>
                  <a:txBody>
                    <a:bodyPr/>
                    <a:lstStyle/>
                    <a:p>
                      <a:pPr marL="0" marR="0">
                        <a:spcBef>
                          <a:spcPts val="0"/>
                        </a:spcBef>
                        <a:spcAft>
                          <a:spcPts val="0"/>
                        </a:spcAft>
                        <a:tabLst>
                          <a:tab pos="457200" algn="l"/>
                          <a:tab pos="685800" algn="l"/>
                          <a:tab pos="914400" algn="l"/>
                          <a:tab pos="1143000" algn="l"/>
                          <a:tab pos="1371600" algn="l"/>
                          <a:tab pos="1600200" algn="l"/>
                          <a:tab pos="1828800" algn="l"/>
                        </a:tabLst>
                      </a:pPr>
                      <a:r>
                        <a:rPr lang="en-US" sz="2800">
                          <a:effectLst/>
                        </a:rPr>
                        <a:t>Python syntax</a:t>
                      </a:r>
                      <a:endParaRPr lang="en-US" sz="2800">
                        <a:effectLst/>
                        <a:latin typeface="Arial"/>
                        <a:ea typeface="Times New Roman"/>
                        <a:cs typeface="Times New Roman"/>
                      </a:endParaRPr>
                    </a:p>
                  </a:txBody>
                  <a:tcPr marL="68580" marR="68580" marT="0" marB="0"/>
                </a:tc>
              </a:tr>
              <a:tr h="424543">
                <a:tc>
                  <a:txBody>
                    <a:bodyPr/>
                    <a:lstStyle/>
                    <a:p>
                      <a:pPr marL="0" marR="0">
                        <a:spcBef>
                          <a:spcPts val="0"/>
                        </a:spcBef>
                        <a:spcAft>
                          <a:spcPts val="0"/>
                        </a:spcAft>
                        <a:tabLst>
                          <a:tab pos="457200" algn="l"/>
                          <a:tab pos="685800" algn="l"/>
                          <a:tab pos="914400" algn="l"/>
                          <a:tab pos="1143000" algn="l"/>
                          <a:tab pos="1371600" algn="l"/>
                          <a:tab pos="1600200" algn="l"/>
                          <a:tab pos="1828800" algn="l"/>
                        </a:tabLst>
                      </a:pPr>
                      <a:r>
                        <a:rPr lang="en-US" sz="2800">
                          <a:effectLst/>
                        </a:rPr>
                        <a:t>x is equal to y</a:t>
                      </a:r>
                      <a:endParaRPr lang="en-US" sz="2800">
                        <a:effectLst/>
                        <a:latin typeface="Arial"/>
                        <a:ea typeface="Times New Roman"/>
                        <a:cs typeface="Times New Roman"/>
                      </a:endParaRPr>
                    </a:p>
                  </a:txBody>
                  <a:tcPr marL="68580" marR="68580" marT="0" marB="0"/>
                </a:tc>
                <a:tc>
                  <a:txBody>
                    <a:bodyPr/>
                    <a:lstStyle/>
                    <a:p>
                      <a:pPr marL="0" marR="0">
                        <a:spcBef>
                          <a:spcPts val="0"/>
                        </a:spcBef>
                        <a:spcAft>
                          <a:spcPts val="0"/>
                        </a:spcAft>
                        <a:tabLst>
                          <a:tab pos="457200" algn="l"/>
                          <a:tab pos="685800" algn="l"/>
                          <a:tab pos="914400" algn="l"/>
                          <a:tab pos="1143000" algn="l"/>
                          <a:tab pos="1371600" algn="l"/>
                          <a:tab pos="1600200" algn="l"/>
                          <a:tab pos="1828800" algn="l"/>
                        </a:tabLst>
                      </a:pPr>
                      <a:r>
                        <a:rPr lang="en-US" sz="2800">
                          <a:effectLst/>
                        </a:rPr>
                        <a:t>x == y</a:t>
                      </a:r>
                      <a:endParaRPr lang="en-US" sz="2800">
                        <a:effectLst/>
                        <a:latin typeface="Arial"/>
                        <a:ea typeface="Times New Roman"/>
                        <a:cs typeface="Times New Roman"/>
                      </a:endParaRPr>
                    </a:p>
                  </a:txBody>
                  <a:tcPr marL="68580" marR="68580" marT="0" marB="0"/>
                </a:tc>
              </a:tr>
              <a:tr h="424543">
                <a:tc>
                  <a:txBody>
                    <a:bodyPr/>
                    <a:lstStyle/>
                    <a:p>
                      <a:pPr marL="0" marR="0">
                        <a:spcBef>
                          <a:spcPts val="0"/>
                        </a:spcBef>
                        <a:spcAft>
                          <a:spcPts val="0"/>
                        </a:spcAft>
                        <a:tabLst>
                          <a:tab pos="457200" algn="l"/>
                          <a:tab pos="685800" algn="l"/>
                          <a:tab pos="914400" algn="l"/>
                          <a:tab pos="1143000" algn="l"/>
                          <a:tab pos="1371600" algn="l"/>
                          <a:tab pos="1600200" algn="l"/>
                          <a:tab pos="1828800" algn="l"/>
                        </a:tabLst>
                      </a:pPr>
                      <a:r>
                        <a:rPr lang="en-US" sz="2800">
                          <a:effectLst/>
                        </a:rPr>
                        <a:t>x is not equal to y</a:t>
                      </a:r>
                      <a:endParaRPr lang="en-US" sz="2800">
                        <a:effectLst/>
                        <a:latin typeface="Arial"/>
                        <a:ea typeface="Times New Roman"/>
                        <a:cs typeface="Times New Roman"/>
                      </a:endParaRPr>
                    </a:p>
                  </a:txBody>
                  <a:tcPr marL="68580" marR="68580" marT="0" marB="0"/>
                </a:tc>
                <a:tc>
                  <a:txBody>
                    <a:bodyPr/>
                    <a:lstStyle/>
                    <a:p>
                      <a:pPr marL="0" marR="0">
                        <a:spcBef>
                          <a:spcPts val="0"/>
                        </a:spcBef>
                        <a:spcAft>
                          <a:spcPts val="0"/>
                        </a:spcAft>
                        <a:tabLst>
                          <a:tab pos="457200" algn="l"/>
                          <a:tab pos="685800" algn="l"/>
                          <a:tab pos="914400" algn="l"/>
                          <a:tab pos="1143000" algn="l"/>
                          <a:tab pos="1371600" algn="l"/>
                          <a:tab pos="1600200" algn="l"/>
                          <a:tab pos="1828800" algn="l"/>
                        </a:tabLst>
                      </a:pPr>
                      <a:r>
                        <a:rPr lang="en-US" sz="2800">
                          <a:effectLst/>
                        </a:rPr>
                        <a:t>x != y</a:t>
                      </a:r>
                      <a:endParaRPr lang="en-US" sz="2800">
                        <a:effectLst/>
                        <a:latin typeface="Arial"/>
                        <a:ea typeface="Times New Roman"/>
                        <a:cs typeface="Times New Roman"/>
                      </a:endParaRPr>
                    </a:p>
                  </a:txBody>
                  <a:tcPr marL="68580" marR="68580" marT="0" marB="0"/>
                </a:tc>
              </a:tr>
              <a:tr h="424543">
                <a:tc>
                  <a:txBody>
                    <a:bodyPr/>
                    <a:lstStyle/>
                    <a:p>
                      <a:pPr marL="0" marR="0">
                        <a:spcBef>
                          <a:spcPts val="0"/>
                        </a:spcBef>
                        <a:spcAft>
                          <a:spcPts val="0"/>
                        </a:spcAft>
                        <a:tabLst>
                          <a:tab pos="457200" algn="l"/>
                          <a:tab pos="685800" algn="l"/>
                          <a:tab pos="914400" algn="l"/>
                          <a:tab pos="1143000" algn="l"/>
                          <a:tab pos="1371600" algn="l"/>
                          <a:tab pos="1600200" algn="l"/>
                          <a:tab pos="1828800" algn="l"/>
                        </a:tabLst>
                      </a:pPr>
                      <a:r>
                        <a:rPr lang="en-US" sz="2800">
                          <a:effectLst/>
                        </a:rPr>
                        <a:t>x is greater than y</a:t>
                      </a:r>
                      <a:endParaRPr lang="en-US" sz="2800">
                        <a:effectLst/>
                        <a:latin typeface="Arial"/>
                        <a:ea typeface="Times New Roman"/>
                        <a:cs typeface="Times New Roman"/>
                      </a:endParaRPr>
                    </a:p>
                  </a:txBody>
                  <a:tcPr marL="68580" marR="68580" marT="0" marB="0"/>
                </a:tc>
                <a:tc>
                  <a:txBody>
                    <a:bodyPr/>
                    <a:lstStyle/>
                    <a:p>
                      <a:pPr marL="0" marR="0">
                        <a:spcBef>
                          <a:spcPts val="0"/>
                        </a:spcBef>
                        <a:spcAft>
                          <a:spcPts val="0"/>
                        </a:spcAft>
                        <a:tabLst>
                          <a:tab pos="457200" algn="l"/>
                          <a:tab pos="685800" algn="l"/>
                          <a:tab pos="914400" algn="l"/>
                          <a:tab pos="1143000" algn="l"/>
                          <a:tab pos="1371600" algn="l"/>
                          <a:tab pos="1600200" algn="l"/>
                          <a:tab pos="1828800" algn="l"/>
                        </a:tabLst>
                      </a:pPr>
                      <a:r>
                        <a:rPr lang="en-US" sz="2800">
                          <a:effectLst/>
                        </a:rPr>
                        <a:t>x &gt; y</a:t>
                      </a:r>
                      <a:endParaRPr lang="en-US" sz="2800">
                        <a:effectLst/>
                        <a:latin typeface="Arial"/>
                        <a:ea typeface="Times New Roman"/>
                        <a:cs typeface="Times New Roman"/>
                      </a:endParaRPr>
                    </a:p>
                  </a:txBody>
                  <a:tcPr marL="68580" marR="68580" marT="0" marB="0"/>
                </a:tc>
              </a:tr>
              <a:tr h="424543">
                <a:tc>
                  <a:txBody>
                    <a:bodyPr/>
                    <a:lstStyle/>
                    <a:p>
                      <a:pPr marL="0" marR="0">
                        <a:spcBef>
                          <a:spcPts val="0"/>
                        </a:spcBef>
                        <a:spcAft>
                          <a:spcPts val="0"/>
                        </a:spcAft>
                        <a:tabLst>
                          <a:tab pos="457200" algn="l"/>
                          <a:tab pos="685800" algn="l"/>
                          <a:tab pos="914400" algn="l"/>
                          <a:tab pos="1143000" algn="l"/>
                          <a:tab pos="1371600" algn="l"/>
                          <a:tab pos="1600200" algn="l"/>
                          <a:tab pos="1828800" algn="l"/>
                        </a:tabLst>
                      </a:pPr>
                      <a:r>
                        <a:rPr lang="en-US" sz="2800">
                          <a:effectLst/>
                        </a:rPr>
                        <a:t>x is smaller than y</a:t>
                      </a:r>
                      <a:endParaRPr lang="en-US" sz="2800">
                        <a:effectLst/>
                        <a:latin typeface="Arial"/>
                        <a:ea typeface="Times New Roman"/>
                        <a:cs typeface="Times New Roman"/>
                      </a:endParaRPr>
                    </a:p>
                  </a:txBody>
                  <a:tcPr marL="68580" marR="68580" marT="0" marB="0"/>
                </a:tc>
                <a:tc>
                  <a:txBody>
                    <a:bodyPr/>
                    <a:lstStyle/>
                    <a:p>
                      <a:pPr marL="0" marR="0">
                        <a:spcBef>
                          <a:spcPts val="0"/>
                        </a:spcBef>
                        <a:spcAft>
                          <a:spcPts val="0"/>
                        </a:spcAft>
                        <a:tabLst>
                          <a:tab pos="457200" algn="l"/>
                          <a:tab pos="685800" algn="l"/>
                          <a:tab pos="914400" algn="l"/>
                          <a:tab pos="1143000" algn="l"/>
                          <a:tab pos="1371600" algn="l"/>
                          <a:tab pos="1600200" algn="l"/>
                          <a:tab pos="1828800" algn="l"/>
                        </a:tabLst>
                      </a:pPr>
                      <a:r>
                        <a:rPr lang="en-US" sz="2800">
                          <a:effectLst/>
                        </a:rPr>
                        <a:t>x &lt; y</a:t>
                      </a:r>
                      <a:endParaRPr lang="en-US" sz="2800">
                        <a:effectLst/>
                        <a:latin typeface="Arial"/>
                        <a:ea typeface="Times New Roman"/>
                        <a:cs typeface="Times New Roman"/>
                      </a:endParaRPr>
                    </a:p>
                  </a:txBody>
                  <a:tcPr marL="68580" marR="68580" marT="0" marB="0"/>
                </a:tc>
              </a:tr>
              <a:tr h="424543">
                <a:tc>
                  <a:txBody>
                    <a:bodyPr/>
                    <a:lstStyle/>
                    <a:p>
                      <a:pPr marL="0" marR="0">
                        <a:spcBef>
                          <a:spcPts val="0"/>
                        </a:spcBef>
                        <a:spcAft>
                          <a:spcPts val="0"/>
                        </a:spcAft>
                        <a:tabLst>
                          <a:tab pos="457200" algn="l"/>
                          <a:tab pos="685800" algn="l"/>
                          <a:tab pos="914400" algn="l"/>
                          <a:tab pos="1143000" algn="l"/>
                          <a:tab pos="1371600" algn="l"/>
                          <a:tab pos="1600200" algn="l"/>
                          <a:tab pos="1828800" algn="l"/>
                        </a:tabLst>
                      </a:pPr>
                      <a:r>
                        <a:rPr lang="en-US" sz="2800">
                          <a:effectLst/>
                        </a:rPr>
                        <a:t>x is greater than or equal to y</a:t>
                      </a:r>
                      <a:endParaRPr lang="en-US" sz="2800">
                        <a:effectLst/>
                        <a:latin typeface="Arial"/>
                        <a:ea typeface="Times New Roman"/>
                        <a:cs typeface="Times New Roman"/>
                      </a:endParaRPr>
                    </a:p>
                  </a:txBody>
                  <a:tcPr marL="68580" marR="68580" marT="0" marB="0"/>
                </a:tc>
                <a:tc>
                  <a:txBody>
                    <a:bodyPr/>
                    <a:lstStyle/>
                    <a:p>
                      <a:pPr marL="0" marR="0">
                        <a:spcBef>
                          <a:spcPts val="0"/>
                        </a:spcBef>
                        <a:spcAft>
                          <a:spcPts val="0"/>
                        </a:spcAft>
                        <a:tabLst>
                          <a:tab pos="457200" algn="l"/>
                          <a:tab pos="685800" algn="l"/>
                          <a:tab pos="914400" algn="l"/>
                          <a:tab pos="1143000" algn="l"/>
                          <a:tab pos="1371600" algn="l"/>
                          <a:tab pos="1600200" algn="l"/>
                          <a:tab pos="1828800" algn="l"/>
                        </a:tabLst>
                      </a:pPr>
                      <a:r>
                        <a:rPr lang="en-US" sz="2800">
                          <a:effectLst/>
                        </a:rPr>
                        <a:t>x &gt;= y</a:t>
                      </a:r>
                      <a:endParaRPr lang="en-US" sz="2800">
                        <a:effectLst/>
                        <a:latin typeface="Arial"/>
                        <a:ea typeface="Times New Roman"/>
                        <a:cs typeface="Times New Roman"/>
                      </a:endParaRPr>
                    </a:p>
                  </a:txBody>
                  <a:tcPr marL="68580" marR="68580" marT="0" marB="0"/>
                </a:tc>
              </a:tr>
              <a:tr h="424543">
                <a:tc>
                  <a:txBody>
                    <a:bodyPr/>
                    <a:lstStyle/>
                    <a:p>
                      <a:pPr marL="0" marR="0">
                        <a:spcBef>
                          <a:spcPts val="0"/>
                        </a:spcBef>
                        <a:spcAft>
                          <a:spcPts val="0"/>
                        </a:spcAft>
                        <a:tabLst>
                          <a:tab pos="457200" algn="l"/>
                          <a:tab pos="685800" algn="l"/>
                          <a:tab pos="914400" algn="l"/>
                          <a:tab pos="1143000" algn="l"/>
                          <a:tab pos="1371600" algn="l"/>
                          <a:tab pos="1600200" algn="l"/>
                          <a:tab pos="1828800" algn="l"/>
                        </a:tabLst>
                      </a:pPr>
                      <a:r>
                        <a:rPr lang="en-US" sz="2800">
                          <a:effectLst/>
                        </a:rPr>
                        <a:t>x is smaller than or equal to y</a:t>
                      </a:r>
                      <a:endParaRPr lang="en-US" sz="2800">
                        <a:effectLst/>
                        <a:latin typeface="Arial"/>
                        <a:ea typeface="Times New Roman"/>
                        <a:cs typeface="Times New Roman"/>
                      </a:endParaRPr>
                    </a:p>
                  </a:txBody>
                  <a:tcPr marL="68580" marR="68580" marT="0" marB="0"/>
                </a:tc>
                <a:tc>
                  <a:txBody>
                    <a:bodyPr/>
                    <a:lstStyle/>
                    <a:p>
                      <a:pPr marL="0" marR="0">
                        <a:spcBef>
                          <a:spcPts val="0"/>
                        </a:spcBef>
                        <a:spcAft>
                          <a:spcPts val="0"/>
                        </a:spcAft>
                        <a:tabLst>
                          <a:tab pos="457200" algn="l"/>
                          <a:tab pos="685800" algn="l"/>
                          <a:tab pos="914400" algn="l"/>
                          <a:tab pos="1143000" algn="l"/>
                          <a:tab pos="1371600" algn="l"/>
                          <a:tab pos="1600200" algn="l"/>
                          <a:tab pos="1828800" algn="l"/>
                        </a:tabLst>
                      </a:pPr>
                      <a:r>
                        <a:rPr lang="en-US" sz="2800" dirty="0">
                          <a:effectLst/>
                        </a:rPr>
                        <a:t>x &lt;= y</a:t>
                      </a:r>
                      <a:endParaRPr lang="en-US" sz="2800" dirty="0">
                        <a:effectLst/>
                        <a:latin typeface="Arial"/>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421057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Practical Examples</a:t>
            </a:r>
            <a:endParaRPr lang="en-US" dirty="0"/>
          </a:p>
        </p:txBody>
      </p:sp>
      <p:sp>
        <p:nvSpPr>
          <p:cNvPr id="3" name="Content Placeholder 2"/>
          <p:cNvSpPr>
            <a:spLocks noGrp="1"/>
          </p:cNvSpPr>
          <p:nvPr>
            <p:ph idx="1"/>
          </p:nvPr>
        </p:nvSpPr>
        <p:spPr>
          <a:xfrm>
            <a:off x="381000" y="1600200"/>
            <a:ext cx="8458200" cy="4525963"/>
          </a:xfrm>
        </p:spPr>
        <p:txBody>
          <a:bodyPr>
            <a:normAutofit fontScale="92500" lnSpcReduction="10000"/>
          </a:bodyPr>
          <a:lstStyle/>
          <a:p>
            <a:r>
              <a:rPr lang="en-US" dirty="0"/>
              <a:t>A patient does not have fever if body temperature is 100 degree or less.  So the condition for not having a fever is temperature &lt;= 100.  If this condition is true, the patient does not have a fever.  If this condition is false, the patient has a fever.</a:t>
            </a:r>
          </a:p>
          <a:p>
            <a:r>
              <a:rPr lang="en-US" dirty="0" smtClean="0"/>
              <a:t>We </a:t>
            </a:r>
            <a:r>
              <a:rPr lang="en-US" dirty="0"/>
              <a:t>can express the same logic in a different way.  The condition for having a fever is temperature &gt; 100.  If this condition is true, the patient has a fever.  If this condition is false, the patient does not have a fever.</a:t>
            </a:r>
          </a:p>
        </p:txBody>
      </p:sp>
    </p:spTree>
    <p:extLst>
      <p:ext uri="{BB962C8B-B14F-4D97-AF65-F5344CB8AC3E}">
        <p14:creationId xmlns:p14="http://schemas.microsoft.com/office/powerpoint/2010/main" val="1432101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if Statement</a:t>
            </a:r>
            <a:endParaRPr lang="en-US" dirty="0"/>
          </a:p>
        </p:txBody>
      </p:sp>
      <p:sp>
        <p:nvSpPr>
          <p:cNvPr id="3" name="Content Placeholder 2"/>
          <p:cNvSpPr>
            <a:spLocks noGrp="1"/>
          </p:cNvSpPr>
          <p:nvPr>
            <p:ph idx="1"/>
          </p:nvPr>
        </p:nvSpPr>
        <p:spPr/>
        <p:txBody>
          <a:bodyPr>
            <a:noAutofit/>
          </a:bodyPr>
          <a:lstStyle/>
          <a:p>
            <a:r>
              <a:rPr lang="en-US" dirty="0"/>
              <a:t>In Python, the if statement allows the computer to decide whether to execute a set of statements or not while the program is running.  </a:t>
            </a:r>
            <a:r>
              <a:rPr lang="en-US" dirty="0" smtClean="0"/>
              <a:t>Example</a:t>
            </a:r>
            <a:r>
              <a:rPr lang="en-US" dirty="0"/>
              <a:t>:</a:t>
            </a:r>
          </a:p>
          <a:p>
            <a:pPr marL="0" indent="0">
              <a:buNone/>
            </a:pPr>
            <a:r>
              <a:rPr lang="en-US" sz="1000" dirty="0"/>
              <a:t> </a:t>
            </a:r>
          </a:p>
          <a:p>
            <a:pPr marL="0" indent="0">
              <a:buNone/>
            </a:pPr>
            <a:r>
              <a:rPr lang="en-US" dirty="0">
                <a:latin typeface="Corbel" panose="020B0503020204020204" pitchFamily="34" charset="0"/>
              </a:rPr>
              <a:t>age = float(input('How old are you? '))</a:t>
            </a:r>
          </a:p>
          <a:p>
            <a:pPr marL="0" indent="0">
              <a:buNone/>
            </a:pPr>
            <a:r>
              <a:rPr lang="en-US" dirty="0">
                <a:latin typeface="Corbel" panose="020B0503020204020204" pitchFamily="34" charset="0"/>
              </a:rPr>
              <a:t>if age &gt;= 21:</a:t>
            </a:r>
          </a:p>
          <a:p>
            <a:pPr marL="0" indent="0">
              <a:buNone/>
            </a:pPr>
            <a:r>
              <a:rPr lang="en-US" dirty="0">
                <a:latin typeface="Corbel" panose="020B0503020204020204" pitchFamily="34" charset="0"/>
              </a:rPr>
              <a:t>	print('You can drink alcohol legally')</a:t>
            </a:r>
            <a:endParaRPr lang="en-US" sz="2400" dirty="0">
              <a:latin typeface="Corbel" panose="020B0503020204020204" pitchFamily="34" charset="0"/>
            </a:endParaRPr>
          </a:p>
        </p:txBody>
      </p:sp>
    </p:spTree>
    <p:extLst>
      <p:ext uri="{BB962C8B-B14F-4D97-AF65-F5344CB8AC3E}">
        <p14:creationId xmlns:p14="http://schemas.microsoft.com/office/powerpoint/2010/main" val="216708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if Statement</a:t>
            </a:r>
            <a:endParaRPr lang="en-US" dirty="0"/>
          </a:p>
        </p:txBody>
      </p:sp>
      <p:sp>
        <p:nvSpPr>
          <p:cNvPr id="3" name="Content Placeholder 2"/>
          <p:cNvSpPr>
            <a:spLocks noGrp="1"/>
          </p:cNvSpPr>
          <p:nvPr>
            <p:ph idx="1"/>
          </p:nvPr>
        </p:nvSpPr>
        <p:spPr>
          <a:xfrm>
            <a:off x="304800" y="1524001"/>
            <a:ext cx="8534400" cy="4267200"/>
          </a:xfrm>
        </p:spPr>
        <p:txBody>
          <a:bodyPr>
            <a:noAutofit/>
          </a:bodyPr>
          <a:lstStyle/>
          <a:p>
            <a:r>
              <a:rPr lang="en-US" sz="2800" dirty="0" smtClean="0"/>
              <a:t>Another example</a:t>
            </a:r>
            <a:r>
              <a:rPr lang="en-US" sz="2800" dirty="0"/>
              <a:t>:</a:t>
            </a:r>
          </a:p>
          <a:p>
            <a:pPr marL="0" indent="0">
              <a:buNone/>
            </a:pPr>
            <a:r>
              <a:rPr lang="en-US" sz="1000" dirty="0"/>
              <a:t> </a:t>
            </a:r>
          </a:p>
          <a:p>
            <a:pPr marL="0" indent="0">
              <a:buNone/>
            </a:pPr>
            <a:r>
              <a:rPr lang="en-US" sz="2800" dirty="0">
                <a:latin typeface="Corbel" panose="020B0503020204020204" pitchFamily="34" charset="0"/>
              </a:rPr>
              <a:t>temperature = float(input('What is your temperature? '))</a:t>
            </a:r>
          </a:p>
          <a:p>
            <a:pPr marL="0" indent="0">
              <a:buNone/>
            </a:pPr>
            <a:r>
              <a:rPr lang="en-US" sz="2800" dirty="0">
                <a:latin typeface="Corbel" panose="020B0503020204020204" pitchFamily="34" charset="0"/>
              </a:rPr>
              <a:t>if temperature &gt; 100:</a:t>
            </a:r>
          </a:p>
          <a:p>
            <a:pPr marL="0" indent="0">
              <a:buNone/>
            </a:pPr>
            <a:r>
              <a:rPr lang="en-US" sz="2800" dirty="0">
                <a:latin typeface="Corbel" panose="020B0503020204020204" pitchFamily="34" charset="0"/>
              </a:rPr>
              <a:t>	print('You have a fever')</a:t>
            </a:r>
          </a:p>
          <a:p>
            <a:pPr marL="0" indent="0">
              <a:buNone/>
            </a:pPr>
            <a:r>
              <a:rPr lang="en-US" sz="2800" dirty="0">
                <a:latin typeface="Corbel" panose="020B0503020204020204" pitchFamily="34" charset="0"/>
              </a:rPr>
              <a:t>	print('Please see a doctor</a:t>
            </a:r>
            <a:r>
              <a:rPr lang="en-US" sz="2800" dirty="0" smtClean="0">
                <a:latin typeface="Corbel" panose="020B0503020204020204" pitchFamily="34" charset="0"/>
              </a:rPr>
              <a:t>')</a:t>
            </a:r>
          </a:p>
          <a:p>
            <a:pPr marL="0" indent="0">
              <a:buNone/>
            </a:pPr>
            <a:endParaRPr lang="en-US" sz="1000" dirty="0" smtClean="0">
              <a:latin typeface="Corbel" panose="020B0503020204020204" pitchFamily="34" charset="0"/>
            </a:endParaRPr>
          </a:p>
          <a:p>
            <a:r>
              <a:rPr lang="en-US" sz="2800" dirty="0"/>
              <a:t>If the condition temperature &gt; 100 is true, the computer will display the text </a:t>
            </a:r>
            <a:r>
              <a:rPr lang="en-US" sz="2800" dirty="0" smtClean="0"/>
              <a:t>'You </a:t>
            </a:r>
            <a:r>
              <a:rPr lang="en-US" sz="2800" dirty="0"/>
              <a:t>have a </a:t>
            </a:r>
            <a:r>
              <a:rPr lang="en-US" sz="2800" dirty="0" smtClean="0"/>
              <a:t>fever' </a:t>
            </a:r>
            <a:r>
              <a:rPr lang="en-US" sz="2800" dirty="0"/>
              <a:t>and </a:t>
            </a:r>
            <a:r>
              <a:rPr lang="en-US" sz="2800" dirty="0" smtClean="0"/>
              <a:t>'Please </a:t>
            </a:r>
            <a:r>
              <a:rPr lang="en-US" sz="2800" dirty="0"/>
              <a:t>see a </a:t>
            </a:r>
            <a:r>
              <a:rPr lang="en-US" sz="2800" dirty="0" smtClean="0"/>
              <a:t>doctor'. </a:t>
            </a:r>
            <a:r>
              <a:rPr lang="en-US" sz="2800" dirty="0"/>
              <a:t>If the condition is false, the text will not be displayed.</a:t>
            </a:r>
            <a:endParaRPr lang="en-US" sz="2800" dirty="0">
              <a:latin typeface="Corbel" panose="020B0503020204020204" pitchFamily="34" charset="0"/>
            </a:endParaRPr>
          </a:p>
        </p:txBody>
      </p:sp>
    </p:spTree>
    <p:extLst>
      <p:ext uri="{BB962C8B-B14F-4D97-AF65-F5344CB8AC3E}">
        <p14:creationId xmlns:p14="http://schemas.microsoft.com/office/powerpoint/2010/main" val="1631491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1114</TotalTime>
  <Words>2195</Words>
  <Application>Microsoft Office PowerPoint</Application>
  <PresentationFormat>On-screen Show (4:3)</PresentationFormat>
  <Paragraphs>273</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Corbel</vt:lpstr>
      <vt:lpstr>Courier New</vt:lpstr>
      <vt:lpstr>Times New Roman</vt:lpstr>
      <vt:lpstr>Office Theme</vt:lpstr>
      <vt:lpstr>SELECTION CONTROL STRUCTURES – Conditional Statements</vt:lpstr>
      <vt:lpstr>Overview</vt:lpstr>
      <vt:lpstr>Selection Control Structure</vt:lpstr>
      <vt:lpstr>Selection Control Structure</vt:lpstr>
      <vt:lpstr>Condition</vt:lpstr>
      <vt:lpstr>Relational Operators</vt:lpstr>
      <vt:lpstr>Practical Examples</vt:lpstr>
      <vt:lpstr>The if Statement</vt:lpstr>
      <vt:lpstr>The if Statement</vt:lpstr>
      <vt:lpstr>Syntax of the if Statement</vt:lpstr>
      <vt:lpstr>Syntax of the if Statement</vt:lpstr>
      <vt:lpstr>Syntax of the if Statement</vt:lpstr>
      <vt:lpstr>Syntax of the if Statement</vt:lpstr>
      <vt:lpstr>Syntax of the if Statement</vt:lpstr>
      <vt:lpstr>The else Header</vt:lpstr>
      <vt:lpstr>The else Header</vt:lpstr>
      <vt:lpstr>The else Header</vt:lpstr>
      <vt:lpstr>The else Header</vt:lpstr>
      <vt:lpstr>The else Header</vt:lpstr>
      <vt:lpstr>The else Header</vt:lpstr>
      <vt:lpstr>The else Header: More Examples</vt:lpstr>
      <vt:lpstr>The else Header: More Examples</vt:lpstr>
      <vt:lpstr>The else Header: More Examples</vt:lpstr>
      <vt:lpstr>The not Operator</vt:lpstr>
      <vt:lpstr>The and Operator</vt:lpstr>
      <vt:lpstr>The and Operator: Example</vt:lpstr>
      <vt:lpstr>The or Operator</vt:lpstr>
      <vt:lpstr>The in Operator</vt:lpstr>
      <vt:lpstr>The in Operator</vt:lpstr>
      <vt:lpstr>The elif Header</vt:lpstr>
      <vt:lpstr>The elif Header</vt:lpstr>
      <vt:lpstr>The elif Header</vt:lpstr>
      <vt:lpstr>The elif Header</vt:lpstr>
      <vt:lpstr>The elif Header: Another Example</vt:lpstr>
      <vt:lpstr>The elif Header: Another Example</vt:lpstr>
      <vt:lpstr>Multiple elif Headers</vt:lpstr>
      <vt:lpstr>Multiple elif Headers</vt:lpstr>
      <vt:lpstr>Nested if Statements</vt:lpstr>
      <vt:lpstr>Nested if Statements</vt:lpstr>
      <vt:lpstr>Nested if Statements</vt:lpstr>
    </vt:vector>
  </TitlesOfParts>
  <Company>Wake Tech Community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 Statements</dc:title>
  <dc:creator>Frank Chao</dc:creator>
  <cp:lastModifiedBy>Frank</cp:lastModifiedBy>
  <cp:revision>150</cp:revision>
  <dcterms:created xsi:type="dcterms:W3CDTF">2012-12-31T13:11:28Z</dcterms:created>
  <dcterms:modified xsi:type="dcterms:W3CDTF">2018-02-03T23:51:33Z</dcterms:modified>
</cp:coreProperties>
</file>