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436" r:id="rId5"/>
    <p:sldId id="437" r:id="rId6"/>
    <p:sldId id="438" r:id="rId7"/>
    <p:sldId id="439" r:id="rId8"/>
    <p:sldId id="440" r:id="rId9"/>
    <p:sldId id="441" r:id="rId10"/>
    <p:sldId id="444" r:id="rId11"/>
    <p:sldId id="443" r:id="rId12"/>
    <p:sldId id="445" r:id="rId13"/>
    <p:sldId id="446" r:id="rId14"/>
    <p:sldId id="447" r:id="rId15"/>
    <p:sldId id="448" r:id="rId16"/>
    <p:sldId id="449" r:id="rId17"/>
    <p:sldId id="450" r:id="rId18"/>
    <p:sldId id="451" r:id="rId19"/>
    <p:sldId id="452" r:id="rId20"/>
    <p:sldId id="454" r:id="rId21"/>
    <p:sldId id="455" r:id="rId22"/>
    <p:sldId id="456" r:id="rId23"/>
    <p:sldId id="457" r:id="rId24"/>
    <p:sldId id="458" r:id="rId25"/>
    <p:sldId id="459" r:id="rId26"/>
    <p:sldId id="460" r:id="rId27"/>
    <p:sldId id="461" r:id="rId28"/>
    <p:sldId id="462" r:id="rId29"/>
    <p:sldId id="463" r:id="rId30"/>
    <p:sldId id="464" r:id="rId31"/>
    <p:sldId id="465" r:id="rId32"/>
    <p:sldId id="466" r:id="rId33"/>
    <p:sldId id="467" r:id="rId34"/>
    <p:sldId id="468" r:id="rId35"/>
    <p:sldId id="469" r:id="rId36"/>
    <p:sldId id="470" r:id="rId37"/>
    <p:sldId id="471" r:id="rId38"/>
    <p:sldId id="473" r:id="rId39"/>
    <p:sldId id="472" r:id="rId40"/>
    <p:sldId id="474" r:id="rId41"/>
    <p:sldId id="47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585" autoAdjust="0"/>
  </p:normalViewPr>
  <p:slideViewPr>
    <p:cSldViewPr>
      <p:cViewPr varScale="1">
        <p:scale>
          <a:sx n="63" d="100"/>
          <a:sy n="63" d="100"/>
        </p:scale>
        <p:origin x="131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D4A13-3EB7-4575-A52B-B5B5CEA8C42C}" type="datetimeFigureOut">
              <a:rPr lang="en-US" smtClean="0"/>
              <a:t>2/10/2018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E7C476-5181-4FE8-B67D-F53A0AB7D88E}" type="slidenum">
              <a:rPr lang="en-US" smtClean="0"/>
              <a:t>‹#›</a:t>
            </a:fld>
            <a:endParaRPr lang="en-US"/>
          </a:p>
        </p:txBody>
      </p:sp>
    </p:spTree>
    <p:extLst>
      <p:ext uri="{BB962C8B-B14F-4D97-AF65-F5344CB8AC3E}">
        <p14:creationId xmlns:p14="http://schemas.microsoft.com/office/powerpoint/2010/main" val="3101835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635554-9C77-4BD5-BCE8-7E2D61A57AFF}"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91401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35554-9C77-4BD5-BCE8-7E2D61A57AFF}"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51015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35554-9C77-4BD5-BCE8-7E2D61A57AFF}"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73877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35554-9C77-4BD5-BCE8-7E2D61A57AFF}"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151298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635554-9C77-4BD5-BCE8-7E2D61A57AFF}"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45652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635554-9C77-4BD5-BCE8-7E2D61A57AFF}"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94033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635554-9C77-4BD5-BCE8-7E2D61A57AFF}"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71781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635554-9C77-4BD5-BCE8-7E2D61A57AFF}"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54085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35554-9C77-4BD5-BCE8-7E2D61A57AFF}"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213611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35554-9C77-4BD5-BCE8-7E2D61A57AFF}"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30904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35554-9C77-4BD5-BCE8-7E2D61A57AFF}"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B3C9A-8E8B-4E8E-879B-8E6982E631F7}" type="slidenum">
              <a:rPr lang="en-US" smtClean="0"/>
              <a:t>‹#›</a:t>
            </a:fld>
            <a:endParaRPr lang="en-US"/>
          </a:p>
        </p:txBody>
      </p:sp>
    </p:spTree>
    <p:extLst>
      <p:ext uri="{BB962C8B-B14F-4D97-AF65-F5344CB8AC3E}">
        <p14:creationId xmlns:p14="http://schemas.microsoft.com/office/powerpoint/2010/main" val="32856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35554-9C77-4BD5-BCE8-7E2D61A57AFF}" type="datetimeFigureOut">
              <a:rPr lang="en-US" smtClean="0"/>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B3C9A-8E8B-4E8E-879B-8E6982E631F7}" type="slidenum">
              <a:rPr lang="en-US" smtClean="0"/>
              <a:t>‹#›</a:t>
            </a:fld>
            <a:endParaRPr lang="en-US"/>
          </a:p>
        </p:txBody>
      </p:sp>
    </p:spTree>
    <p:extLst>
      <p:ext uri="{BB962C8B-B14F-4D97-AF65-F5344CB8AC3E}">
        <p14:creationId xmlns:p14="http://schemas.microsoft.com/office/powerpoint/2010/main" val="3025459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ITERATIVE CONTROL </a:t>
            </a:r>
            <a:r>
              <a:rPr lang="en-US" dirty="0" smtClean="0"/>
              <a:t>STRUCTURES - LOOPS</a:t>
            </a:r>
            <a:endParaRPr lang="en-US" dirty="0"/>
          </a:p>
        </p:txBody>
      </p:sp>
      <p:sp>
        <p:nvSpPr>
          <p:cNvPr id="3" name="Subtitle 2"/>
          <p:cNvSpPr>
            <a:spLocks noGrp="1"/>
          </p:cNvSpPr>
          <p:nvPr>
            <p:ph type="subTitle" idx="1"/>
          </p:nvPr>
        </p:nvSpPr>
        <p:spPr/>
        <p:txBody>
          <a:bodyPr/>
          <a:lstStyle/>
          <a:p>
            <a:r>
              <a:rPr lang="en-US" dirty="0"/>
              <a:t>TCEF IT Club: Python Class </a:t>
            </a:r>
            <a:r>
              <a:rPr lang="en-US" dirty="0" smtClean="0"/>
              <a:t>4</a:t>
            </a:r>
            <a:endParaRPr lang="en-US" dirty="0"/>
          </a:p>
        </p:txBody>
      </p:sp>
    </p:spTree>
    <p:extLst>
      <p:ext uri="{BB962C8B-B14F-4D97-AF65-F5344CB8AC3E}">
        <p14:creationId xmlns:p14="http://schemas.microsoft.com/office/powerpoint/2010/main" val="340904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Indefinite Loops: Example</a:t>
            </a:r>
            <a:endParaRPr lang="en-US" dirty="0"/>
          </a:p>
        </p:txBody>
      </p:sp>
      <p:sp>
        <p:nvSpPr>
          <p:cNvPr id="3" name="Content Placeholder 2"/>
          <p:cNvSpPr>
            <a:spLocks noGrp="1"/>
          </p:cNvSpPr>
          <p:nvPr>
            <p:ph idx="1"/>
          </p:nvPr>
        </p:nvSpPr>
        <p:spPr>
          <a:xfrm>
            <a:off x="228600" y="1676400"/>
            <a:ext cx="8340745" cy="3354765"/>
          </a:xfrm>
          <a:solidFill>
            <a:srgbClr val="FFFFCC"/>
          </a:solidFill>
        </p:spPr>
        <p:txBody>
          <a:bodyPr wrap="none" rtlCol="0">
            <a:spAutoFit/>
          </a:bodyPr>
          <a:lstStyle/>
          <a:p>
            <a:pPr marL="0" indent="0">
              <a:buNone/>
            </a:pPr>
            <a:r>
              <a:rPr lang="en-US" sz="2000" b="1" dirty="0" err="1">
                <a:latin typeface="Courier New" panose="02070309020205020404" pitchFamily="49" charset="0"/>
                <a:cs typeface="Courier New" panose="02070309020205020404" pitchFamily="49" charset="0"/>
              </a:rPr>
              <a:t>house_price</a:t>
            </a:r>
            <a:r>
              <a:rPr lang="en-US" sz="2000" b="1" dirty="0">
                <a:latin typeface="Courier New" panose="02070309020205020404" pitchFamily="49" charset="0"/>
                <a:cs typeface="Courier New" panose="02070309020205020404" pitchFamily="49" charset="0"/>
              </a:rPr>
              <a:t> = float(input("Enter house price: "))</a:t>
            </a:r>
          </a:p>
          <a:p>
            <a:pPr marL="0" indent="0">
              <a:buNone/>
            </a:pPr>
            <a:r>
              <a:rPr lang="en-US" sz="2000" b="1" dirty="0">
                <a:latin typeface="Courier New" panose="02070309020205020404" pitchFamily="49" charset="0"/>
                <a:cs typeface="Courier New" panose="02070309020205020404" pitchFamily="49" charset="0"/>
              </a:rPr>
              <a:t>commission = </a:t>
            </a:r>
            <a:r>
              <a:rPr lang="en-US" sz="2000" b="1" dirty="0" err="1">
                <a:latin typeface="Courier New" panose="02070309020205020404" pitchFamily="49" charset="0"/>
                <a:cs typeface="Courier New" panose="02070309020205020404" pitchFamily="49" charset="0"/>
              </a:rPr>
              <a:t>house_price</a:t>
            </a:r>
            <a:r>
              <a:rPr lang="en-US" sz="2000" b="1" dirty="0">
                <a:latin typeface="Courier New" panose="02070309020205020404" pitchFamily="49" charset="0"/>
                <a:cs typeface="Courier New" panose="02070309020205020404" pitchFamily="49" charset="0"/>
              </a:rPr>
              <a:t> * 0.03</a:t>
            </a:r>
          </a:p>
          <a:p>
            <a:pPr marL="0" indent="0">
              <a:buNone/>
            </a:pPr>
            <a:r>
              <a:rPr lang="en-US" sz="2000" b="1" dirty="0">
                <a:latin typeface="Courier New" panose="02070309020205020404" pitchFamily="49" charset="0"/>
                <a:cs typeface="Courier New" panose="02070309020205020404" pitchFamily="49" charset="0"/>
              </a:rPr>
              <a:t>print("Commission:", commission)</a:t>
            </a:r>
          </a:p>
          <a:p>
            <a:pPr marL="0" indent="0">
              <a:buNone/>
            </a:pPr>
            <a:r>
              <a:rPr lang="en-US" sz="2000" b="1" dirty="0">
                <a:latin typeface="Courier New" panose="02070309020205020404" pitchFamily="49" charset="0"/>
                <a:cs typeface="Courier New" panose="02070309020205020404" pitchFamily="49" charset="0"/>
              </a:rPr>
              <a:t>again= input("Calculate another house? [y/n] ")</a:t>
            </a:r>
          </a:p>
          <a:p>
            <a:pPr marL="0" indent="0">
              <a:buNone/>
            </a:pPr>
            <a:r>
              <a:rPr lang="en-US" sz="2000" b="1" dirty="0">
                <a:latin typeface="Courier New" panose="02070309020205020404" pitchFamily="49" charset="0"/>
                <a:cs typeface="Courier New" panose="02070309020205020404" pitchFamily="49" charset="0"/>
              </a:rPr>
              <a:t>while again == 'y':</a:t>
            </a:r>
          </a:p>
          <a:p>
            <a:pPr marL="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house_price</a:t>
            </a:r>
            <a:r>
              <a:rPr lang="en-US" sz="2000" b="1" dirty="0">
                <a:latin typeface="Courier New" panose="02070309020205020404" pitchFamily="49" charset="0"/>
                <a:cs typeface="Courier New" panose="02070309020205020404" pitchFamily="49" charset="0"/>
              </a:rPr>
              <a:t> = float(input("Enter house price: "))</a:t>
            </a:r>
          </a:p>
          <a:p>
            <a:pPr marL="0" indent="0">
              <a:buNone/>
            </a:pPr>
            <a:r>
              <a:rPr lang="en-US" sz="2000" b="1" dirty="0">
                <a:latin typeface="Courier New" panose="02070309020205020404" pitchFamily="49" charset="0"/>
                <a:cs typeface="Courier New" panose="02070309020205020404" pitchFamily="49" charset="0"/>
              </a:rPr>
              <a:t>    commission = </a:t>
            </a:r>
            <a:r>
              <a:rPr lang="en-US" sz="2000" b="1" dirty="0" err="1">
                <a:latin typeface="Courier New" panose="02070309020205020404" pitchFamily="49" charset="0"/>
                <a:cs typeface="Courier New" panose="02070309020205020404" pitchFamily="49" charset="0"/>
              </a:rPr>
              <a:t>house_price</a:t>
            </a:r>
            <a:r>
              <a:rPr lang="en-US" sz="2000" b="1" dirty="0">
                <a:latin typeface="Courier New" panose="02070309020205020404" pitchFamily="49" charset="0"/>
                <a:cs typeface="Courier New" panose="02070309020205020404" pitchFamily="49" charset="0"/>
              </a:rPr>
              <a:t> * 0.03</a:t>
            </a:r>
          </a:p>
          <a:p>
            <a:pPr marL="0" indent="0">
              <a:buNone/>
            </a:pPr>
            <a:r>
              <a:rPr lang="en-US" sz="2000" b="1" dirty="0">
                <a:latin typeface="Courier New" panose="02070309020205020404" pitchFamily="49" charset="0"/>
                <a:cs typeface="Courier New" panose="02070309020205020404" pitchFamily="49" charset="0"/>
              </a:rPr>
              <a:t>    print("Commission:", commission)</a:t>
            </a:r>
          </a:p>
          <a:p>
            <a:pPr marL="0" indent="0">
              <a:buNone/>
            </a:pPr>
            <a:r>
              <a:rPr lang="en-US" sz="2000" b="1" dirty="0">
                <a:latin typeface="Courier New" panose="02070309020205020404" pitchFamily="49" charset="0"/>
                <a:cs typeface="Courier New" panose="02070309020205020404" pitchFamily="49" charset="0"/>
              </a:rPr>
              <a:t>    again = input("Calculate another house? [y/n] ")</a:t>
            </a:r>
          </a:p>
        </p:txBody>
      </p:sp>
    </p:spTree>
    <p:extLst>
      <p:ext uri="{BB962C8B-B14F-4D97-AF65-F5344CB8AC3E}">
        <p14:creationId xmlns:p14="http://schemas.microsoft.com/office/powerpoint/2010/main" val="23757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Indefinite Loops: Another Example</a:t>
            </a:r>
            <a:endParaRPr lang="en-US" dirty="0"/>
          </a:p>
        </p:txBody>
      </p:sp>
      <p:sp>
        <p:nvSpPr>
          <p:cNvPr id="3" name="Content Placeholder 2"/>
          <p:cNvSpPr>
            <a:spLocks noGrp="1"/>
          </p:cNvSpPr>
          <p:nvPr>
            <p:ph idx="1"/>
          </p:nvPr>
        </p:nvSpPr>
        <p:spPr>
          <a:xfrm>
            <a:off x="342900" y="1524000"/>
            <a:ext cx="8458200" cy="4525963"/>
          </a:xfrm>
        </p:spPr>
        <p:txBody>
          <a:bodyPr>
            <a:normAutofit/>
          </a:bodyPr>
          <a:lstStyle/>
          <a:p>
            <a:pPr marL="0" lvl="0" indent="0">
              <a:buNone/>
              <a:tabLst>
                <a:tab pos="465138" algn="l"/>
              </a:tabLst>
            </a:pPr>
            <a:r>
              <a:rPr lang="en-US" sz="2200" dirty="0" smtClean="0"/>
              <a:t>Enter </a:t>
            </a:r>
            <a:r>
              <a:rPr lang="en-US" sz="2200" dirty="0"/>
              <a:t>room length, width and </a:t>
            </a:r>
            <a:r>
              <a:rPr lang="en-US" sz="2200" dirty="0" smtClean="0"/>
              <a:t>height</a:t>
            </a:r>
          </a:p>
          <a:p>
            <a:pPr marL="0" lvl="0" indent="0">
              <a:buNone/>
              <a:tabLst>
                <a:tab pos="465138" algn="l"/>
              </a:tabLst>
            </a:pPr>
            <a:r>
              <a:rPr lang="en-US" sz="2200" dirty="0" smtClean="0"/>
              <a:t>Calculate </a:t>
            </a:r>
            <a:r>
              <a:rPr lang="en-US" sz="2200" dirty="0"/>
              <a:t>room volume = room length * room width * room height</a:t>
            </a:r>
          </a:p>
          <a:p>
            <a:pPr marL="0" lvl="0" indent="0">
              <a:buNone/>
              <a:tabLst>
                <a:tab pos="465138" algn="l"/>
              </a:tabLst>
            </a:pPr>
            <a:r>
              <a:rPr lang="en-US" sz="2200" dirty="0" smtClean="0"/>
              <a:t>Calculate </a:t>
            </a:r>
            <a:r>
              <a:rPr lang="en-US" sz="2200" dirty="0"/>
              <a:t>BTU needed = room volume * 3.5</a:t>
            </a:r>
          </a:p>
          <a:p>
            <a:pPr marL="0" lvl="0" indent="0">
              <a:buNone/>
              <a:tabLst>
                <a:tab pos="465138" algn="l"/>
              </a:tabLst>
            </a:pPr>
            <a:r>
              <a:rPr lang="en-US" sz="2200" dirty="0" smtClean="0"/>
              <a:t>Display </a:t>
            </a:r>
            <a:r>
              <a:rPr lang="en-US" sz="2200" dirty="0"/>
              <a:t>BTU needed</a:t>
            </a:r>
          </a:p>
          <a:p>
            <a:pPr marL="0" lvl="0" indent="0">
              <a:buNone/>
              <a:tabLst>
                <a:tab pos="465138" algn="l"/>
              </a:tabLst>
            </a:pPr>
            <a:r>
              <a:rPr lang="en-US" sz="2200" dirty="0" smtClean="0"/>
              <a:t>Enter </a:t>
            </a:r>
            <a:r>
              <a:rPr lang="en-US" sz="2200" dirty="0"/>
              <a:t>whether to calculate BTU needed for another room</a:t>
            </a:r>
          </a:p>
          <a:p>
            <a:pPr marL="0" lvl="0" indent="0">
              <a:buNone/>
              <a:tabLst>
                <a:tab pos="465138" algn="l"/>
              </a:tabLst>
            </a:pPr>
            <a:r>
              <a:rPr lang="en-US" sz="2200" dirty="0" smtClean="0"/>
              <a:t>While </a:t>
            </a:r>
            <a:r>
              <a:rPr lang="en-US" sz="2200" dirty="0"/>
              <a:t>answer is yes:</a:t>
            </a:r>
          </a:p>
          <a:p>
            <a:pPr marL="0" lvl="0" indent="0">
              <a:buNone/>
              <a:tabLst>
                <a:tab pos="465138" algn="l"/>
              </a:tabLst>
            </a:pPr>
            <a:r>
              <a:rPr lang="en-US" sz="2200" dirty="0"/>
              <a:t>	Enter room length, width and height</a:t>
            </a:r>
          </a:p>
          <a:p>
            <a:pPr marL="0" lvl="0" indent="0">
              <a:buNone/>
              <a:tabLst>
                <a:tab pos="465138" algn="l"/>
              </a:tabLst>
            </a:pPr>
            <a:r>
              <a:rPr lang="en-US" sz="2200" dirty="0"/>
              <a:t>	Calculate room volume = room length * room width * room height</a:t>
            </a:r>
          </a:p>
          <a:p>
            <a:pPr marL="0" lvl="0" indent="0">
              <a:buNone/>
              <a:tabLst>
                <a:tab pos="465138" algn="l"/>
              </a:tabLst>
            </a:pPr>
            <a:r>
              <a:rPr lang="en-US" sz="2200" dirty="0"/>
              <a:t>	Calculate BTU needed = room volume * 3.5</a:t>
            </a:r>
          </a:p>
          <a:p>
            <a:pPr marL="0" lvl="0" indent="0">
              <a:buNone/>
              <a:tabLst>
                <a:tab pos="465138" algn="l"/>
              </a:tabLst>
            </a:pPr>
            <a:r>
              <a:rPr lang="en-US" sz="2200" dirty="0"/>
              <a:t>	Display BTU needed</a:t>
            </a:r>
          </a:p>
          <a:p>
            <a:pPr marL="0" lvl="0" indent="0">
              <a:buNone/>
              <a:tabLst>
                <a:tab pos="465138" algn="l"/>
              </a:tabLst>
            </a:pPr>
            <a:r>
              <a:rPr lang="en-US" sz="2200" dirty="0"/>
              <a:t>	Enter whether to calculate BTU needed for another room</a:t>
            </a:r>
          </a:p>
          <a:p>
            <a:pPr marL="0" indent="0">
              <a:buNone/>
            </a:pPr>
            <a:endParaRPr lang="en-US" sz="2200" dirty="0"/>
          </a:p>
        </p:txBody>
      </p:sp>
    </p:spTree>
    <p:extLst>
      <p:ext uri="{BB962C8B-B14F-4D97-AF65-F5344CB8AC3E}">
        <p14:creationId xmlns:p14="http://schemas.microsoft.com/office/powerpoint/2010/main" val="156807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Indefinite Loops: Another Example</a:t>
            </a:r>
            <a:endParaRPr lang="en-US" dirty="0"/>
          </a:p>
        </p:txBody>
      </p:sp>
      <p:sp>
        <p:nvSpPr>
          <p:cNvPr id="3" name="Content Placeholder 2"/>
          <p:cNvSpPr>
            <a:spLocks noGrp="1"/>
          </p:cNvSpPr>
          <p:nvPr>
            <p:ph idx="1"/>
          </p:nvPr>
        </p:nvSpPr>
        <p:spPr>
          <a:xfrm>
            <a:off x="457200" y="1295400"/>
            <a:ext cx="8382000" cy="5105400"/>
          </a:xfrm>
        </p:spPr>
        <p:txBody>
          <a:bodyPr>
            <a:normAutofit/>
          </a:bodyPr>
          <a:lstStyle/>
          <a:p>
            <a:pPr>
              <a:tabLst>
                <a:tab pos="347663" algn="l"/>
              </a:tabLst>
            </a:pPr>
            <a:r>
              <a:rPr lang="en-US" sz="2800" dirty="0" smtClean="0"/>
              <a:t>The program can be shortened by setting again to ‘y’ before the loop.</a:t>
            </a:r>
          </a:p>
          <a:p>
            <a:pPr>
              <a:tabLst>
                <a:tab pos="347663" algn="l"/>
              </a:tabLst>
            </a:pPr>
            <a:endParaRPr lang="en-US" sz="1100" dirty="0" smtClean="0"/>
          </a:p>
        </p:txBody>
      </p:sp>
      <p:sp>
        <p:nvSpPr>
          <p:cNvPr id="4" name="TextBox 3"/>
          <p:cNvSpPr txBox="1"/>
          <p:nvPr/>
        </p:nvSpPr>
        <p:spPr>
          <a:xfrm>
            <a:off x="555516" y="2479040"/>
            <a:ext cx="8032968" cy="3724096"/>
          </a:xfrm>
          <a:prstGeom prst="rect">
            <a:avLst/>
          </a:prstGeom>
          <a:solidFill>
            <a:srgbClr val="FFFFCC"/>
          </a:solidFill>
        </p:spPr>
        <p:txBody>
          <a:bodyPr vert="horz" wrap="none" lIns="91440" tIns="45720" rIns="91440" bIns="45720" rtlCol="0">
            <a:spAutoFit/>
          </a:bodyPr>
          <a:lstStyle>
            <a:lvl1pPr indent="0">
              <a:spcBef>
                <a:spcPct val="20000"/>
              </a:spcBef>
              <a:buFont typeface="Arial" pitchFamily="34" charset="0"/>
              <a:buNone/>
              <a:defRPr sz="2000" b="1">
                <a:latin typeface="Courier New" panose="02070309020205020404" pitchFamily="49" charset="0"/>
                <a:cs typeface="Courier New" panose="02070309020205020404" pitchFamily="49"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again = 'y'</a:t>
            </a:r>
          </a:p>
          <a:p>
            <a:r>
              <a:rPr lang="en-US" dirty="0"/>
              <a:t>while again == 'y':</a:t>
            </a:r>
          </a:p>
          <a:p>
            <a:r>
              <a:rPr lang="en-US" dirty="0"/>
              <a:t>    length = float(input("Enter room length: "))</a:t>
            </a:r>
          </a:p>
          <a:p>
            <a:r>
              <a:rPr lang="en-US" dirty="0"/>
              <a:t>    width = float(input("Enter room width: "))</a:t>
            </a:r>
          </a:p>
          <a:p>
            <a:r>
              <a:rPr lang="en-US" dirty="0"/>
              <a:t>    height = float(input("Enter room height: "))</a:t>
            </a:r>
          </a:p>
          <a:p>
            <a:r>
              <a:rPr lang="en-US" dirty="0"/>
              <a:t>    volume = length * width * height</a:t>
            </a:r>
          </a:p>
          <a:p>
            <a:r>
              <a:rPr lang="en-US" dirty="0"/>
              <a:t>    </a:t>
            </a:r>
            <a:r>
              <a:rPr lang="en-US" dirty="0" err="1"/>
              <a:t>btu</a:t>
            </a:r>
            <a:r>
              <a:rPr lang="en-US" dirty="0"/>
              <a:t> = volume * 3.5</a:t>
            </a:r>
          </a:p>
          <a:p>
            <a:r>
              <a:rPr lang="en-US" dirty="0"/>
              <a:t>    print("BTU needed:", </a:t>
            </a:r>
            <a:r>
              <a:rPr lang="en-US" dirty="0" err="1"/>
              <a:t>btu</a:t>
            </a:r>
            <a:r>
              <a:rPr lang="en-US" dirty="0"/>
              <a:t>)</a:t>
            </a:r>
          </a:p>
          <a:p>
            <a:r>
              <a:rPr lang="en-US" dirty="0"/>
              <a:t>    again = input("Calculate another room? [y/n] ")</a:t>
            </a:r>
          </a:p>
          <a:p>
            <a:endParaRPr lang="en-US" dirty="0"/>
          </a:p>
        </p:txBody>
      </p:sp>
    </p:spTree>
    <p:extLst>
      <p:ext uri="{BB962C8B-B14F-4D97-AF65-F5344CB8AC3E}">
        <p14:creationId xmlns:p14="http://schemas.microsoft.com/office/powerpoint/2010/main" val="290882986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Indefinite Loops: Another Example</a:t>
            </a:r>
            <a:endParaRPr lang="en-US" dirty="0"/>
          </a:p>
        </p:txBody>
      </p:sp>
      <p:sp>
        <p:nvSpPr>
          <p:cNvPr id="3" name="Content Placeholder 2"/>
          <p:cNvSpPr>
            <a:spLocks noGrp="1"/>
          </p:cNvSpPr>
          <p:nvPr>
            <p:ph idx="1"/>
          </p:nvPr>
        </p:nvSpPr>
        <p:spPr>
          <a:xfrm>
            <a:off x="457200" y="1295400"/>
            <a:ext cx="8382000" cy="5105400"/>
          </a:xfrm>
        </p:spPr>
        <p:txBody>
          <a:bodyPr>
            <a:normAutofit/>
          </a:bodyPr>
          <a:lstStyle/>
          <a:p>
            <a:pPr>
              <a:tabLst>
                <a:tab pos="347663" algn="l"/>
              </a:tabLst>
            </a:pPr>
            <a:r>
              <a:rPr lang="en-US" sz="2800" dirty="0" smtClean="0"/>
              <a:t>The realtor commission program can also be shortened.</a:t>
            </a:r>
          </a:p>
          <a:p>
            <a:pPr>
              <a:tabLst>
                <a:tab pos="347663" algn="l"/>
              </a:tabLst>
            </a:pPr>
            <a:endParaRPr lang="en-US" sz="1100" dirty="0" smtClean="0"/>
          </a:p>
        </p:txBody>
      </p:sp>
      <p:sp>
        <p:nvSpPr>
          <p:cNvPr id="4" name="TextBox 3"/>
          <p:cNvSpPr txBox="1"/>
          <p:nvPr/>
        </p:nvSpPr>
        <p:spPr>
          <a:xfrm>
            <a:off x="346055" y="2819400"/>
            <a:ext cx="8340745" cy="2616101"/>
          </a:xfrm>
          <a:prstGeom prst="rect">
            <a:avLst/>
          </a:prstGeom>
          <a:solidFill>
            <a:srgbClr val="FFFFCC"/>
          </a:solidFill>
        </p:spPr>
        <p:txBody>
          <a:bodyPr vert="horz" wrap="none" lIns="91440" tIns="45720" rIns="91440" bIns="45720" rtlCol="0">
            <a:spAutoFit/>
          </a:bodyPr>
          <a:lstStyle>
            <a:defPPr>
              <a:defRPr lang="en-US"/>
            </a:defPPr>
            <a:lvl1pPr indent="0">
              <a:spcBef>
                <a:spcPct val="20000"/>
              </a:spcBef>
              <a:buFont typeface="Arial" pitchFamily="34" charset="0"/>
              <a:buNone/>
              <a:defRPr sz="2000" b="1">
                <a:latin typeface="Courier New" panose="02070309020205020404" pitchFamily="49" charset="0"/>
                <a:cs typeface="Courier New" panose="02070309020205020404" pitchFamily="49"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again = 'y'</a:t>
            </a:r>
          </a:p>
          <a:p>
            <a:r>
              <a:rPr lang="en-US" dirty="0"/>
              <a:t>while again == 'y':</a:t>
            </a:r>
          </a:p>
          <a:p>
            <a:r>
              <a:rPr lang="en-US" dirty="0"/>
              <a:t>    </a:t>
            </a:r>
            <a:r>
              <a:rPr lang="en-US" dirty="0" err="1"/>
              <a:t>house_price</a:t>
            </a:r>
            <a:r>
              <a:rPr lang="en-US" dirty="0"/>
              <a:t> = float(input("Enter house price: "))</a:t>
            </a:r>
          </a:p>
          <a:p>
            <a:r>
              <a:rPr lang="en-US" dirty="0"/>
              <a:t>    commission = </a:t>
            </a:r>
            <a:r>
              <a:rPr lang="en-US" dirty="0" err="1"/>
              <a:t>house_price</a:t>
            </a:r>
            <a:r>
              <a:rPr lang="en-US" dirty="0"/>
              <a:t> * 0.03</a:t>
            </a:r>
          </a:p>
          <a:p>
            <a:r>
              <a:rPr lang="en-US" dirty="0"/>
              <a:t>    print("Commission:", commission)</a:t>
            </a:r>
          </a:p>
          <a:p>
            <a:r>
              <a:rPr lang="en-US" dirty="0"/>
              <a:t>    again = input("Calculate another house?[y/n] ")</a:t>
            </a:r>
          </a:p>
          <a:p>
            <a:endParaRPr lang="en-US" dirty="0"/>
          </a:p>
        </p:txBody>
      </p:sp>
    </p:spTree>
    <p:extLst>
      <p:ext uri="{BB962C8B-B14F-4D97-AF65-F5344CB8AC3E}">
        <p14:creationId xmlns:p14="http://schemas.microsoft.com/office/powerpoint/2010/main" val="242474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Indefinite Loops: Input Validation</a:t>
            </a:r>
            <a:endParaRPr lang="en-US" dirty="0"/>
          </a:p>
        </p:txBody>
      </p:sp>
      <p:sp>
        <p:nvSpPr>
          <p:cNvPr id="3" name="Content Placeholder 2"/>
          <p:cNvSpPr>
            <a:spLocks noGrp="1"/>
          </p:cNvSpPr>
          <p:nvPr>
            <p:ph idx="1"/>
          </p:nvPr>
        </p:nvSpPr>
        <p:spPr>
          <a:xfrm>
            <a:off x="457200" y="1295400"/>
            <a:ext cx="8382000" cy="5105400"/>
          </a:xfrm>
        </p:spPr>
        <p:txBody>
          <a:bodyPr>
            <a:normAutofit/>
          </a:bodyPr>
          <a:lstStyle/>
          <a:p>
            <a:pPr>
              <a:tabLst>
                <a:tab pos="347663" algn="l"/>
              </a:tabLst>
            </a:pPr>
            <a:r>
              <a:rPr lang="en-US" sz="2800" dirty="0" smtClean="0"/>
              <a:t>One application of indefinite loops is input validation</a:t>
            </a:r>
          </a:p>
          <a:p>
            <a:pPr>
              <a:tabLst>
                <a:tab pos="347663" algn="l"/>
              </a:tabLst>
            </a:pPr>
            <a:r>
              <a:rPr lang="en-US" sz="2800" dirty="0" smtClean="0"/>
              <a:t>Let’s saw this easy and simple program:</a:t>
            </a:r>
          </a:p>
          <a:p>
            <a:pPr>
              <a:tabLst>
                <a:tab pos="347663" algn="l"/>
              </a:tabLst>
            </a:pPr>
            <a:endParaRPr lang="en-US" sz="1100" dirty="0" smtClean="0"/>
          </a:p>
          <a:p>
            <a:pPr marL="0" lvl="0" indent="0">
              <a:buNone/>
              <a:tabLst>
                <a:tab pos="347663" algn="l"/>
              </a:tabLst>
            </a:pPr>
            <a:endParaRPr lang="en-US" sz="1000" i="1" dirty="0" smtClean="0"/>
          </a:p>
          <a:p>
            <a:pPr marL="0" lvl="0" indent="0">
              <a:buNone/>
              <a:tabLst>
                <a:tab pos="347663" algn="l"/>
              </a:tabLst>
            </a:pPr>
            <a:endParaRPr lang="en-US" sz="1000" i="1" dirty="0"/>
          </a:p>
          <a:p>
            <a:pPr marL="0" lvl="0" indent="0">
              <a:buNone/>
              <a:tabLst>
                <a:tab pos="347663" algn="l"/>
              </a:tabLst>
            </a:pPr>
            <a:endParaRPr lang="en-US" sz="1000" i="1" dirty="0" smtClean="0"/>
          </a:p>
          <a:p>
            <a:pPr marL="0" lvl="0" indent="0">
              <a:buNone/>
              <a:tabLst>
                <a:tab pos="347663" algn="l"/>
              </a:tabLst>
            </a:pPr>
            <a:endParaRPr lang="en-US" sz="1000" i="1" dirty="0"/>
          </a:p>
          <a:p>
            <a:pPr marL="0" lvl="0" indent="0">
              <a:buNone/>
              <a:tabLst>
                <a:tab pos="347663" algn="l"/>
              </a:tabLst>
            </a:pPr>
            <a:endParaRPr lang="en-US" sz="1000" i="1" dirty="0" smtClean="0"/>
          </a:p>
          <a:p>
            <a:pPr marL="0" lvl="0" indent="0">
              <a:buNone/>
              <a:tabLst>
                <a:tab pos="347663" algn="l"/>
              </a:tabLst>
            </a:pPr>
            <a:endParaRPr lang="en-US" sz="1000" i="1" dirty="0"/>
          </a:p>
          <a:p>
            <a:pPr marL="0" lvl="0" indent="0">
              <a:buNone/>
              <a:tabLst>
                <a:tab pos="347663" algn="l"/>
              </a:tabLst>
            </a:pPr>
            <a:endParaRPr lang="en-US" sz="1000" i="1" dirty="0" smtClean="0"/>
          </a:p>
          <a:p>
            <a:pPr marL="0" lvl="0" indent="0">
              <a:buNone/>
              <a:tabLst>
                <a:tab pos="347663" algn="l"/>
              </a:tabLst>
            </a:pPr>
            <a:endParaRPr lang="en-US" sz="1000" i="1" dirty="0"/>
          </a:p>
          <a:p>
            <a:pPr>
              <a:tabLst>
                <a:tab pos="347663" algn="l"/>
              </a:tabLst>
            </a:pPr>
            <a:r>
              <a:rPr lang="en-US" sz="2800" dirty="0"/>
              <a:t>The program performs no check on the age entered by the user.  We know that age should not be a negative number.  Therefore, if a negative age is entered, we know it is an input error. </a:t>
            </a:r>
            <a:endParaRPr lang="en-US" sz="2800" i="1" dirty="0"/>
          </a:p>
        </p:txBody>
      </p:sp>
      <p:sp>
        <p:nvSpPr>
          <p:cNvPr id="4" name="TextBox 3"/>
          <p:cNvSpPr txBox="1"/>
          <p:nvPr/>
        </p:nvSpPr>
        <p:spPr>
          <a:xfrm>
            <a:off x="498455" y="2443480"/>
            <a:ext cx="8340745" cy="1138773"/>
          </a:xfrm>
          <a:prstGeom prst="rect">
            <a:avLst/>
          </a:prstGeom>
          <a:solidFill>
            <a:srgbClr val="FFFFCC"/>
          </a:solidFill>
        </p:spPr>
        <p:txBody>
          <a:bodyPr vert="horz" wrap="none" lIns="91440" tIns="45720" rIns="91440" bIns="45720" rtlCol="0">
            <a:spAutoFit/>
          </a:bodyPr>
          <a:lstStyle>
            <a:defPPr>
              <a:defRPr lang="en-US"/>
            </a:defPPr>
            <a:lvl1pPr indent="0">
              <a:spcBef>
                <a:spcPct val="20000"/>
              </a:spcBef>
              <a:buFont typeface="Arial" pitchFamily="34" charset="0"/>
              <a:buNone/>
              <a:defRPr sz="2000" b="1">
                <a:latin typeface="Courier New" panose="02070309020205020404" pitchFamily="49" charset="0"/>
                <a:cs typeface="Courier New" panose="02070309020205020404" pitchFamily="49"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age = float(input('How old are you now? '))</a:t>
            </a:r>
          </a:p>
          <a:p>
            <a:r>
              <a:rPr lang="en-US" dirty="0" err="1"/>
              <a:t>age_next_yr</a:t>
            </a:r>
            <a:r>
              <a:rPr lang="en-US" dirty="0"/>
              <a:t> = 1 + age</a:t>
            </a:r>
          </a:p>
          <a:p>
            <a:r>
              <a:rPr lang="en-US" dirty="0"/>
              <a:t>print('You are', </a:t>
            </a:r>
            <a:r>
              <a:rPr lang="en-US" dirty="0" err="1"/>
              <a:t>age_next_yr</a:t>
            </a:r>
            <a:r>
              <a:rPr lang="en-US" dirty="0"/>
              <a:t>, 'years old next year.')</a:t>
            </a:r>
          </a:p>
        </p:txBody>
      </p:sp>
    </p:spTree>
    <p:extLst>
      <p:ext uri="{BB962C8B-B14F-4D97-AF65-F5344CB8AC3E}">
        <p14:creationId xmlns:p14="http://schemas.microsoft.com/office/powerpoint/2010/main" val="337931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Indefinite </a:t>
            </a:r>
            <a:r>
              <a:rPr lang="en-US" dirty="0"/>
              <a:t>Loops: Input Validation</a:t>
            </a:r>
          </a:p>
        </p:txBody>
      </p:sp>
      <p:sp>
        <p:nvSpPr>
          <p:cNvPr id="3" name="Content Placeholder 2"/>
          <p:cNvSpPr>
            <a:spLocks noGrp="1"/>
          </p:cNvSpPr>
          <p:nvPr>
            <p:ph idx="1"/>
          </p:nvPr>
        </p:nvSpPr>
        <p:spPr>
          <a:xfrm>
            <a:off x="457200" y="1295400"/>
            <a:ext cx="8382000" cy="5105400"/>
          </a:xfrm>
        </p:spPr>
        <p:txBody>
          <a:bodyPr>
            <a:normAutofit/>
          </a:bodyPr>
          <a:lstStyle/>
          <a:p>
            <a:pPr>
              <a:tabLst>
                <a:tab pos="347663" algn="l"/>
              </a:tabLst>
            </a:pPr>
            <a:r>
              <a:rPr lang="en-US" sz="2800" dirty="0" smtClean="0"/>
              <a:t>Add an </a:t>
            </a:r>
            <a:r>
              <a:rPr lang="en-US" sz="2800" dirty="0" smtClean="0">
                <a:solidFill>
                  <a:srgbClr val="FF0000"/>
                </a:solidFill>
              </a:rPr>
              <a:t>if</a:t>
            </a:r>
            <a:r>
              <a:rPr lang="en-US" sz="2800" dirty="0" smtClean="0"/>
              <a:t> statement to check age</a:t>
            </a:r>
          </a:p>
          <a:p>
            <a:pPr>
              <a:tabLst>
                <a:tab pos="347663" algn="l"/>
              </a:tabLst>
            </a:pPr>
            <a:endParaRPr lang="en-US" sz="1100" dirty="0" smtClean="0"/>
          </a:p>
        </p:txBody>
      </p:sp>
      <p:sp>
        <p:nvSpPr>
          <p:cNvPr id="4" name="TextBox 3"/>
          <p:cNvSpPr txBox="1"/>
          <p:nvPr/>
        </p:nvSpPr>
        <p:spPr>
          <a:xfrm>
            <a:off x="477520" y="2057400"/>
            <a:ext cx="8340745" cy="3724096"/>
          </a:xfrm>
          <a:prstGeom prst="rect">
            <a:avLst/>
          </a:prstGeom>
          <a:solidFill>
            <a:srgbClr val="FFFFCC"/>
          </a:solidFill>
        </p:spPr>
        <p:txBody>
          <a:bodyPr vert="horz" wrap="none" lIns="91440" tIns="45720" rIns="91440" bIns="45720" rtlCol="0">
            <a:spAutoFit/>
          </a:bodyPr>
          <a:lstStyle>
            <a:defPPr>
              <a:defRPr lang="en-US"/>
            </a:defPPr>
            <a:lvl1pPr indent="0">
              <a:spcBef>
                <a:spcPct val="20000"/>
              </a:spcBef>
              <a:buFont typeface="Arial" pitchFamily="34" charset="0"/>
              <a:buNone/>
              <a:defRPr sz="2000" b="1">
                <a:latin typeface="Courier New" panose="02070309020205020404" pitchFamily="49" charset="0"/>
                <a:cs typeface="Courier New" panose="02070309020205020404" pitchFamily="49"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age = float(input('How old are you now? '))</a:t>
            </a:r>
          </a:p>
          <a:p>
            <a:r>
              <a:rPr lang="en-US" dirty="0"/>
              <a:t>if age &lt; 0:  </a:t>
            </a:r>
            <a:r>
              <a:rPr lang="en-US" dirty="0">
                <a:solidFill>
                  <a:srgbClr val="FF0000"/>
                </a:solidFill>
              </a:rPr>
              <a:t># is this good enough?</a:t>
            </a:r>
          </a:p>
          <a:p>
            <a:r>
              <a:rPr lang="en-US" dirty="0"/>
              <a:t>    print('Error: Age cannot be negative.')</a:t>
            </a:r>
          </a:p>
          <a:p>
            <a:r>
              <a:rPr lang="en-US" dirty="0"/>
              <a:t>    age = float(input('How old are you now? '))</a:t>
            </a:r>
          </a:p>
          <a:p>
            <a:endParaRPr lang="en-US" dirty="0" smtClean="0"/>
          </a:p>
          <a:p>
            <a:r>
              <a:rPr lang="en-US" dirty="0" err="1" smtClean="0"/>
              <a:t>age_next_yr</a:t>
            </a:r>
            <a:r>
              <a:rPr lang="en-US" dirty="0" smtClean="0"/>
              <a:t> </a:t>
            </a:r>
            <a:r>
              <a:rPr lang="en-US" dirty="0"/>
              <a:t>= 1 + </a:t>
            </a:r>
            <a:r>
              <a:rPr lang="en-US" dirty="0" smtClean="0"/>
              <a:t>age</a:t>
            </a:r>
          </a:p>
          <a:p>
            <a:endParaRPr lang="en-US" dirty="0"/>
          </a:p>
          <a:p>
            <a:r>
              <a:rPr lang="en-US" dirty="0"/>
              <a:t>print('You are', </a:t>
            </a:r>
            <a:r>
              <a:rPr lang="en-US" dirty="0" err="1"/>
              <a:t>age_next_yr</a:t>
            </a:r>
            <a:r>
              <a:rPr lang="en-US" dirty="0"/>
              <a:t>, 'years old next year.')</a:t>
            </a:r>
          </a:p>
          <a:p>
            <a:endParaRPr lang="en-US" dirty="0"/>
          </a:p>
          <a:p>
            <a:endParaRPr lang="en-US" dirty="0"/>
          </a:p>
        </p:txBody>
      </p:sp>
    </p:spTree>
    <p:extLst>
      <p:ext uri="{BB962C8B-B14F-4D97-AF65-F5344CB8AC3E}">
        <p14:creationId xmlns:p14="http://schemas.microsoft.com/office/powerpoint/2010/main" val="283778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Indefinite Loops: Input Validation</a:t>
            </a:r>
          </a:p>
        </p:txBody>
      </p:sp>
      <p:sp>
        <p:nvSpPr>
          <p:cNvPr id="3" name="Content Placeholder 2"/>
          <p:cNvSpPr>
            <a:spLocks noGrp="1"/>
          </p:cNvSpPr>
          <p:nvPr>
            <p:ph idx="1"/>
          </p:nvPr>
        </p:nvSpPr>
        <p:spPr>
          <a:xfrm>
            <a:off x="457200" y="1295400"/>
            <a:ext cx="8382000" cy="5105400"/>
          </a:xfrm>
        </p:spPr>
        <p:txBody>
          <a:bodyPr>
            <a:normAutofit/>
          </a:bodyPr>
          <a:lstStyle/>
          <a:p>
            <a:pPr>
              <a:tabLst>
                <a:tab pos="347663" algn="l"/>
              </a:tabLst>
            </a:pPr>
            <a:r>
              <a:rPr lang="en-US" sz="2800" dirty="0" smtClean="0"/>
              <a:t> </a:t>
            </a:r>
            <a:r>
              <a:rPr lang="en-US" sz="2800" dirty="0" smtClean="0">
                <a:solidFill>
                  <a:srgbClr val="FF0000"/>
                </a:solidFill>
              </a:rPr>
              <a:t>if</a:t>
            </a:r>
            <a:r>
              <a:rPr lang="en-US" sz="2800" dirty="0" smtClean="0"/>
              <a:t> statement does not catch repeated errors. We need a loop.</a:t>
            </a:r>
          </a:p>
          <a:p>
            <a:pPr>
              <a:tabLst>
                <a:tab pos="347663" algn="l"/>
              </a:tabLst>
            </a:pPr>
            <a:endParaRPr lang="en-US" sz="1100" dirty="0" smtClean="0"/>
          </a:p>
          <a:p>
            <a:pPr marL="0" lvl="0" indent="0">
              <a:buNone/>
              <a:tabLst>
                <a:tab pos="347663" algn="l"/>
              </a:tabLst>
            </a:pPr>
            <a:endParaRPr lang="en-US" sz="1000" i="1" dirty="0"/>
          </a:p>
        </p:txBody>
      </p:sp>
      <p:sp>
        <p:nvSpPr>
          <p:cNvPr id="4" name="TextBox 3"/>
          <p:cNvSpPr txBox="1"/>
          <p:nvPr/>
        </p:nvSpPr>
        <p:spPr>
          <a:xfrm>
            <a:off x="498455" y="2514600"/>
            <a:ext cx="8340745" cy="2246769"/>
          </a:xfrm>
          <a:prstGeom prst="rect">
            <a:avLst/>
          </a:prstGeom>
          <a:solidFill>
            <a:srgbClr val="FFFFCC"/>
          </a:solidFill>
        </p:spPr>
        <p:txBody>
          <a:bodyPr vert="horz" wrap="none" lIns="91440" tIns="45720" rIns="91440" bIns="45720" rtlCol="0">
            <a:spAutoFit/>
          </a:bodyPr>
          <a:lstStyle>
            <a:defPPr>
              <a:defRPr lang="en-US"/>
            </a:defPPr>
            <a:lvl1pPr indent="0">
              <a:spcBef>
                <a:spcPct val="20000"/>
              </a:spcBef>
              <a:buFont typeface="Arial" pitchFamily="34" charset="0"/>
              <a:buNone/>
              <a:defRPr sz="2000" b="1">
                <a:latin typeface="Courier New" panose="02070309020205020404" pitchFamily="49" charset="0"/>
                <a:cs typeface="Courier New" panose="02070309020205020404" pitchFamily="49"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age = float(input('How old are you now? '))</a:t>
            </a:r>
          </a:p>
          <a:p>
            <a:r>
              <a:rPr lang="en-US" dirty="0"/>
              <a:t>while age &lt; 0:</a:t>
            </a:r>
          </a:p>
          <a:p>
            <a:r>
              <a:rPr lang="en-US" dirty="0"/>
              <a:t>    print('Error: Age cannot be negative.')</a:t>
            </a:r>
          </a:p>
          <a:p>
            <a:r>
              <a:rPr lang="en-US" dirty="0"/>
              <a:t>    age = float(input('How old are you now? '))</a:t>
            </a:r>
          </a:p>
          <a:p>
            <a:r>
              <a:rPr lang="en-US" dirty="0" err="1"/>
              <a:t>age_next_yr</a:t>
            </a:r>
            <a:r>
              <a:rPr lang="en-US" dirty="0"/>
              <a:t> = 1 + age</a:t>
            </a:r>
          </a:p>
          <a:p>
            <a:r>
              <a:rPr lang="en-US" dirty="0"/>
              <a:t>print('You are', </a:t>
            </a:r>
            <a:r>
              <a:rPr lang="en-US" dirty="0" err="1"/>
              <a:t>age_next_yr</a:t>
            </a:r>
            <a:r>
              <a:rPr lang="en-US" dirty="0"/>
              <a:t>, 'years old next year.')</a:t>
            </a:r>
          </a:p>
        </p:txBody>
      </p:sp>
    </p:spTree>
    <p:extLst>
      <p:ext uri="{BB962C8B-B14F-4D97-AF65-F5344CB8AC3E}">
        <p14:creationId xmlns:p14="http://schemas.microsoft.com/office/powerpoint/2010/main" val="14142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Indefinite Loops: Input Validation</a:t>
            </a:r>
          </a:p>
        </p:txBody>
      </p:sp>
      <p:sp>
        <p:nvSpPr>
          <p:cNvPr id="3" name="Content Placeholder 2"/>
          <p:cNvSpPr>
            <a:spLocks noGrp="1"/>
          </p:cNvSpPr>
          <p:nvPr>
            <p:ph idx="1"/>
          </p:nvPr>
        </p:nvSpPr>
        <p:spPr>
          <a:xfrm>
            <a:off x="533400" y="1295400"/>
            <a:ext cx="8382000" cy="5105400"/>
          </a:xfrm>
        </p:spPr>
        <p:txBody>
          <a:bodyPr>
            <a:normAutofit/>
          </a:bodyPr>
          <a:lstStyle/>
          <a:p>
            <a:pPr>
              <a:tabLst>
                <a:tab pos="347663" algn="l"/>
              </a:tabLst>
            </a:pPr>
            <a:r>
              <a:rPr lang="en-US" sz="2800" dirty="0" smtClean="0"/>
              <a:t>No input validation in the following program</a:t>
            </a:r>
          </a:p>
          <a:p>
            <a:pPr>
              <a:tabLst>
                <a:tab pos="347663" algn="l"/>
              </a:tabLst>
            </a:pPr>
            <a:endParaRPr lang="en-US" sz="1100" dirty="0" smtClean="0"/>
          </a:p>
        </p:txBody>
      </p:sp>
      <p:sp>
        <p:nvSpPr>
          <p:cNvPr id="5" name="TextBox 4"/>
          <p:cNvSpPr txBox="1"/>
          <p:nvPr/>
        </p:nvSpPr>
        <p:spPr>
          <a:xfrm>
            <a:off x="346055" y="2231836"/>
            <a:ext cx="8340745" cy="3354765"/>
          </a:xfrm>
          <a:prstGeom prst="rect">
            <a:avLst/>
          </a:prstGeom>
          <a:solidFill>
            <a:srgbClr val="FFFFCC"/>
          </a:solidFill>
        </p:spPr>
        <p:txBody>
          <a:bodyPr vert="horz" wrap="none" lIns="91440" tIns="45720" rIns="91440" bIns="45720" rtlCol="0">
            <a:spAutoFit/>
          </a:bodyPr>
          <a:lstStyle>
            <a:defPPr>
              <a:defRPr lang="en-US"/>
            </a:defPPr>
            <a:lvl1pPr indent="0">
              <a:spcBef>
                <a:spcPct val="20000"/>
              </a:spcBef>
              <a:buFont typeface="Arial" pitchFamily="34" charset="0"/>
              <a:buNone/>
              <a:defRPr sz="2000" b="1">
                <a:latin typeface="Courier New" panose="02070309020205020404" pitchFamily="49" charset="0"/>
                <a:cs typeface="Courier New" panose="02070309020205020404" pitchFamily="49"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err="1"/>
              <a:t>midterm_score</a:t>
            </a:r>
            <a:r>
              <a:rPr lang="en-US" dirty="0"/>
              <a:t> = float(input('Enter midterm score: '))</a:t>
            </a:r>
          </a:p>
          <a:p>
            <a:endParaRPr lang="en-US" dirty="0"/>
          </a:p>
          <a:p>
            <a:r>
              <a:rPr lang="en-US" dirty="0" err="1"/>
              <a:t>final_score</a:t>
            </a:r>
            <a:r>
              <a:rPr lang="en-US" dirty="0"/>
              <a:t> = float(input('Enter final score: '))</a:t>
            </a:r>
          </a:p>
          <a:p>
            <a:endParaRPr lang="en-US" dirty="0"/>
          </a:p>
          <a:p>
            <a:r>
              <a:rPr lang="en-US" dirty="0" err="1"/>
              <a:t>avg_score</a:t>
            </a:r>
            <a:r>
              <a:rPr lang="en-US" dirty="0"/>
              <a:t> = (</a:t>
            </a:r>
            <a:r>
              <a:rPr lang="en-US" dirty="0" err="1"/>
              <a:t>midterm_score</a:t>
            </a:r>
            <a:r>
              <a:rPr lang="en-US" dirty="0"/>
              <a:t> + </a:t>
            </a:r>
            <a:r>
              <a:rPr lang="en-US" dirty="0" err="1"/>
              <a:t>final_score</a:t>
            </a:r>
            <a:r>
              <a:rPr lang="en-US" dirty="0"/>
              <a:t>)/2</a:t>
            </a:r>
          </a:p>
          <a:p>
            <a:endParaRPr lang="en-US" dirty="0"/>
          </a:p>
          <a:p>
            <a:r>
              <a:rPr lang="en-US" dirty="0"/>
              <a:t>print('Your average score:', </a:t>
            </a:r>
            <a:r>
              <a:rPr lang="en-US" dirty="0" err="1"/>
              <a:t>avg_score</a:t>
            </a:r>
            <a:r>
              <a:rPr lang="en-US" dirty="0"/>
              <a:t>)</a:t>
            </a:r>
          </a:p>
          <a:p>
            <a:endParaRPr lang="en-US" dirty="0"/>
          </a:p>
          <a:p>
            <a:endParaRPr lang="en-US" dirty="0"/>
          </a:p>
        </p:txBody>
      </p:sp>
    </p:spTree>
    <p:extLst>
      <p:ext uri="{BB962C8B-B14F-4D97-AF65-F5344CB8AC3E}">
        <p14:creationId xmlns:p14="http://schemas.microsoft.com/office/powerpoint/2010/main" val="297763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Indefinite Loops: Input Validation</a:t>
            </a:r>
          </a:p>
        </p:txBody>
      </p:sp>
      <p:sp>
        <p:nvSpPr>
          <p:cNvPr id="3" name="Content Placeholder 2"/>
          <p:cNvSpPr>
            <a:spLocks noGrp="1"/>
          </p:cNvSpPr>
          <p:nvPr>
            <p:ph idx="1"/>
          </p:nvPr>
        </p:nvSpPr>
        <p:spPr>
          <a:xfrm>
            <a:off x="457200" y="1295400"/>
            <a:ext cx="8077200" cy="533400"/>
          </a:xfrm>
        </p:spPr>
        <p:txBody>
          <a:bodyPr>
            <a:normAutofit fontScale="92500" lnSpcReduction="10000"/>
          </a:bodyPr>
          <a:lstStyle/>
          <a:p>
            <a:pPr>
              <a:tabLst>
                <a:tab pos="347663" algn="l"/>
              </a:tabLst>
            </a:pPr>
            <a:r>
              <a:rPr lang="en-US" sz="3300" dirty="0"/>
              <a:t>I</a:t>
            </a:r>
            <a:r>
              <a:rPr lang="en-US" sz="3300" dirty="0" smtClean="0"/>
              <a:t>nput validation loops added</a:t>
            </a:r>
          </a:p>
          <a:p>
            <a:pPr>
              <a:tabLst>
                <a:tab pos="347663" algn="l"/>
              </a:tabLst>
            </a:pPr>
            <a:endParaRPr lang="en-US" sz="1100" dirty="0" smtClean="0"/>
          </a:p>
        </p:txBody>
      </p:sp>
      <p:sp>
        <p:nvSpPr>
          <p:cNvPr id="4" name="TextBox 3"/>
          <p:cNvSpPr txBox="1"/>
          <p:nvPr/>
        </p:nvSpPr>
        <p:spPr>
          <a:xfrm>
            <a:off x="685800" y="1981200"/>
            <a:ext cx="7220246" cy="4179606"/>
          </a:xfrm>
          <a:prstGeom prst="rect">
            <a:avLst/>
          </a:prstGeom>
          <a:solidFill>
            <a:srgbClr val="FFFFCC"/>
          </a:solidFill>
        </p:spPr>
        <p:txBody>
          <a:bodyPr vert="horz" wrap="none" lIns="91440" tIns="45720" rIns="91440" bIns="45720" rtlCol="0">
            <a:spAutoFit/>
          </a:bodyPr>
          <a:lstStyle>
            <a:defPPr>
              <a:defRPr lang="en-US"/>
            </a:defPPr>
            <a:lvl1pPr indent="0">
              <a:spcBef>
                <a:spcPct val="20000"/>
              </a:spcBef>
              <a:buFont typeface="Arial" pitchFamily="34" charset="0"/>
              <a:buNone/>
              <a:defRPr sz="2000" b="1">
                <a:latin typeface="Courier New" panose="02070309020205020404" pitchFamily="49" charset="0"/>
                <a:cs typeface="Courier New" panose="02070309020205020404" pitchFamily="49"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dirty="0" err="1"/>
              <a:t>midterm_score</a:t>
            </a:r>
            <a:r>
              <a:rPr lang="en-US" sz="1600" dirty="0"/>
              <a:t> = float(input('Enter midterm score: '))</a:t>
            </a:r>
          </a:p>
          <a:p>
            <a:r>
              <a:rPr lang="en-US" sz="1600" dirty="0"/>
              <a:t>while </a:t>
            </a:r>
            <a:r>
              <a:rPr lang="en-US" sz="1600" dirty="0" err="1"/>
              <a:t>midterm_score</a:t>
            </a:r>
            <a:r>
              <a:rPr lang="en-US" sz="1600" dirty="0"/>
              <a:t> &lt; 0 or </a:t>
            </a:r>
            <a:r>
              <a:rPr lang="en-US" sz="1600" dirty="0" err="1"/>
              <a:t>midterm_score</a:t>
            </a:r>
            <a:r>
              <a:rPr lang="en-US" sz="1600" dirty="0"/>
              <a:t> &gt; 100:</a:t>
            </a:r>
          </a:p>
          <a:p>
            <a:r>
              <a:rPr lang="en-US" sz="1600" dirty="0"/>
              <a:t>    print('Score must be between 0 and 100')</a:t>
            </a:r>
          </a:p>
          <a:p>
            <a:r>
              <a:rPr lang="en-US" sz="1600" dirty="0"/>
              <a:t>    </a:t>
            </a:r>
            <a:r>
              <a:rPr lang="en-US" sz="1600" dirty="0" err="1"/>
              <a:t>midterm_score</a:t>
            </a:r>
            <a:r>
              <a:rPr lang="en-US" sz="1600" dirty="0"/>
              <a:t> = float(input('Enter midterm score: '))</a:t>
            </a:r>
          </a:p>
          <a:p>
            <a:endParaRPr lang="en-US" sz="1600" dirty="0"/>
          </a:p>
          <a:p>
            <a:r>
              <a:rPr lang="en-US" sz="1600" dirty="0" err="1"/>
              <a:t>final_score</a:t>
            </a:r>
            <a:r>
              <a:rPr lang="en-US" sz="1600" dirty="0"/>
              <a:t> = float(input('Enter final score: '))</a:t>
            </a:r>
          </a:p>
          <a:p>
            <a:r>
              <a:rPr lang="en-US" sz="1600" dirty="0"/>
              <a:t>while </a:t>
            </a:r>
            <a:r>
              <a:rPr lang="en-US" sz="1600" dirty="0" err="1"/>
              <a:t>final_score</a:t>
            </a:r>
            <a:r>
              <a:rPr lang="en-US" sz="1600" dirty="0"/>
              <a:t> &lt; 0 or </a:t>
            </a:r>
            <a:r>
              <a:rPr lang="en-US" sz="1600" dirty="0" err="1"/>
              <a:t>final_score</a:t>
            </a:r>
            <a:r>
              <a:rPr lang="en-US" sz="1600" dirty="0"/>
              <a:t> &gt; 100:</a:t>
            </a:r>
          </a:p>
          <a:p>
            <a:r>
              <a:rPr lang="en-US" sz="1600" dirty="0"/>
              <a:t>    print('Score must be between 0 and 100')</a:t>
            </a:r>
          </a:p>
          <a:p>
            <a:r>
              <a:rPr lang="en-US" sz="1600" dirty="0"/>
              <a:t>    </a:t>
            </a:r>
            <a:r>
              <a:rPr lang="en-US" sz="1600" dirty="0" err="1"/>
              <a:t>final_score</a:t>
            </a:r>
            <a:r>
              <a:rPr lang="en-US" sz="1600" dirty="0"/>
              <a:t> = float(input('Enter final score: '))</a:t>
            </a:r>
          </a:p>
          <a:p>
            <a:endParaRPr lang="en-US" sz="1600" dirty="0"/>
          </a:p>
          <a:p>
            <a:r>
              <a:rPr lang="en-US" sz="1600" dirty="0" err="1"/>
              <a:t>avg_score</a:t>
            </a:r>
            <a:r>
              <a:rPr lang="en-US" sz="1600" dirty="0"/>
              <a:t> = (</a:t>
            </a:r>
            <a:r>
              <a:rPr lang="en-US" sz="1600" dirty="0" err="1"/>
              <a:t>midterm_score</a:t>
            </a:r>
            <a:r>
              <a:rPr lang="en-US" sz="1600" dirty="0"/>
              <a:t> + </a:t>
            </a:r>
            <a:r>
              <a:rPr lang="en-US" sz="1600" dirty="0" err="1"/>
              <a:t>final_score</a:t>
            </a:r>
            <a:r>
              <a:rPr lang="en-US" sz="1600" dirty="0"/>
              <a:t>)/2</a:t>
            </a:r>
          </a:p>
          <a:p>
            <a:r>
              <a:rPr lang="en-US" sz="1600" dirty="0"/>
              <a:t>print('Your average score:', </a:t>
            </a:r>
            <a:r>
              <a:rPr lang="en-US" sz="1600" dirty="0" err="1"/>
              <a:t>avg_score</a:t>
            </a:r>
            <a:r>
              <a:rPr lang="en-US" sz="1600" dirty="0"/>
              <a:t>)</a:t>
            </a:r>
          </a:p>
          <a:p>
            <a:endParaRPr lang="en-US" sz="1600" dirty="0"/>
          </a:p>
          <a:p>
            <a:endParaRPr lang="en-US" sz="1600" dirty="0"/>
          </a:p>
        </p:txBody>
      </p:sp>
    </p:spTree>
    <p:extLst>
      <p:ext uri="{BB962C8B-B14F-4D97-AF65-F5344CB8AC3E}">
        <p14:creationId xmlns:p14="http://schemas.microsoft.com/office/powerpoint/2010/main" val="150365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a:spcBef>
                <a:spcPts val="1800"/>
              </a:spcBef>
            </a:pPr>
            <a:r>
              <a:rPr lang="en-US" dirty="0"/>
              <a:t>A </a:t>
            </a:r>
            <a:r>
              <a:rPr lang="en-US" b="1" dirty="0"/>
              <a:t>definite loop</a:t>
            </a:r>
            <a:r>
              <a:rPr lang="en-US" dirty="0"/>
              <a:t> is a loop in which the number of times the loop will iterate can be determined before the loop is executed</a:t>
            </a:r>
            <a:r>
              <a:rPr lang="en-US" dirty="0" smtClean="0"/>
              <a:t>.</a:t>
            </a:r>
          </a:p>
          <a:p>
            <a:pPr>
              <a:spcBef>
                <a:spcPts val="1800"/>
              </a:spcBef>
            </a:pPr>
            <a:r>
              <a:rPr lang="en-US" dirty="0"/>
              <a:t>Suppose there are 5 students in a class.  They just took a test and they did not do well.  The instructor has decided to give 10 extra points to every student.  We need a program to calculate the new test score for each student.</a:t>
            </a:r>
            <a:endParaRPr lang="en-US" dirty="0" smtClean="0"/>
          </a:p>
        </p:txBody>
      </p:sp>
    </p:spTree>
    <p:extLst>
      <p:ext uri="{BB962C8B-B14F-4D97-AF65-F5344CB8AC3E}">
        <p14:creationId xmlns:p14="http://schemas.microsoft.com/office/powerpoint/2010/main" val="353886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0" indent="0">
              <a:buNone/>
            </a:pPr>
            <a:r>
              <a:rPr lang="en-US" dirty="0"/>
              <a:t>In this lesson, students will learn:</a:t>
            </a:r>
          </a:p>
          <a:p>
            <a:pPr marL="0" indent="0">
              <a:buNone/>
            </a:pPr>
            <a:r>
              <a:rPr lang="en-US" sz="1000" dirty="0"/>
              <a:t> </a:t>
            </a:r>
          </a:p>
          <a:p>
            <a:pPr marL="231775" indent="-231775">
              <a:buNone/>
            </a:pPr>
            <a:r>
              <a:rPr lang="en-US" dirty="0"/>
              <a:t>- How to write program to repeat the same action multiple times</a:t>
            </a:r>
          </a:p>
          <a:p>
            <a:pPr marL="231775" indent="-231775">
              <a:buNone/>
            </a:pPr>
            <a:r>
              <a:rPr lang="en-US" dirty="0"/>
              <a:t>- How to create a loop</a:t>
            </a:r>
          </a:p>
          <a:p>
            <a:pPr marL="231775" indent="-231775">
              <a:buNone/>
            </a:pPr>
            <a:r>
              <a:rPr lang="en-US" dirty="0"/>
              <a:t>- How to write indefinite loops</a:t>
            </a:r>
          </a:p>
          <a:p>
            <a:pPr marL="231775" indent="-231775">
              <a:buNone/>
            </a:pPr>
            <a:r>
              <a:rPr lang="en-US" dirty="0"/>
              <a:t>- How to write definite loops</a:t>
            </a:r>
          </a:p>
        </p:txBody>
      </p:sp>
    </p:spTree>
    <p:extLst>
      <p:ext uri="{BB962C8B-B14F-4D97-AF65-F5344CB8AC3E}">
        <p14:creationId xmlns:p14="http://schemas.microsoft.com/office/powerpoint/2010/main" val="1765774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a:t>
            </a:r>
            <a:endParaRPr lang="en-US"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a:t>To calculate and display the new scores for 5 students, we need a loop to repeat </a:t>
            </a:r>
            <a:r>
              <a:rPr lang="en-US" dirty="0" smtClean="0"/>
              <a:t>exactly </a:t>
            </a:r>
            <a:r>
              <a:rPr lang="en-US" dirty="0"/>
              <a:t>5 times:</a:t>
            </a:r>
          </a:p>
          <a:p>
            <a:pPr marL="0" indent="0">
              <a:buNone/>
            </a:pPr>
            <a:r>
              <a:rPr lang="en-US" sz="1000" dirty="0"/>
              <a:t> </a:t>
            </a:r>
          </a:p>
          <a:p>
            <a:pPr marL="0" indent="0">
              <a:buNone/>
              <a:tabLst>
                <a:tab pos="465138" algn="l"/>
              </a:tabLst>
            </a:pPr>
            <a:r>
              <a:rPr lang="en-US" i="1" dirty="0"/>
              <a:t>Repeat 5 times:</a:t>
            </a:r>
            <a:endParaRPr lang="en-US" dirty="0"/>
          </a:p>
          <a:p>
            <a:pPr marL="0" indent="0">
              <a:buNone/>
              <a:tabLst>
                <a:tab pos="465138" algn="l"/>
              </a:tabLst>
            </a:pPr>
            <a:r>
              <a:rPr lang="en-US" i="1" dirty="0" smtClean="0"/>
              <a:t>	Input </a:t>
            </a:r>
            <a:r>
              <a:rPr lang="en-US" i="1" dirty="0"/>
              <a:t>test score</a:t>
            </a:r>
            <a:endParaRPr lang="en-US" dirty="0"/>
          </a:p>
          <a:p>
            <a:pPr marL="0" indent="0">
              <a:buNone/>
              <a:tabLst>
                <a:tab pos="465138" algn="l"/>
              </a:tabLst>
            </a:pPr>
            <a:r>
              <a:rPr lang="en-US" i="1" dirty="0" smtClean="0"/>
              <a:t>	Calculate </a:t>
            </a:r>
            <a:r>
              <a:rPr lang="en-US" i="1" dirty="0"/>
              <a:t>new test score = test score + 10</a:t>
            </a:r>
            <a:endParaRPr lang="en-US" dirty="0"/>
          </a:p>
          <a:p>
            <a:pPr marL="0" indent="0">
              <a:buNone/>
              <a:tabLst>
                <a:tab pos="465138" algn="l"/>
              </a:tabLst>
            </a:pPr>
            <a:r>
              <a:rPr lang="en-US" i="1" dirty="0" smtClean="0"/>
              <a:t>	Display </a:t>
            </a:r>
            <a:r>
              <a:rPr lang="en-US" i="1" dirty="0"/>
              <a:t>new test score</a:t>
            </a:r>
            <a:endParaRPr lang="en-US" dirty="0" smtClean="0"/>
          </a:p>
        </p:txBody>
      </p:sp>
    </p:spTree>
    <p:extLst>
      <p:ext uri="{BB962C8B-B14F-4D97-AF65-F5344CB8AC3E}">
        <p14:creationId xmlns:p14="http://schemas.microsoft.com/office/powerpoint/2010/main" val="3715249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Using a Counter</a:t>
            </a:r>
            <a:endParaRPr lang="en-US"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Counter-controlled loops: Using a counter to control how many times a loop will iterate</a:t>
            </a:r>
          </a:p>
          <a:p>
            <a:endParaRPr lang="en-US" dirty="0" smtClean="0"/>
          </a:p>
          <a:p>
            <a:r>
              <a:rPr lang="en-US" dirty="0" smtClean="0"/>
              <a:t>A counter is a variable that counts.</a:t>
            </a:r>
          </a:p>
          <a:p>
            <a:endParaRPr lang="en-US" dirty="0" smtClean="0"/>
          </a:p>
          <a:p>
            <a:r>
              <a:rPr lang="en-US" dirty="0" smtClean="0"/>
              <a:t>We use a counter to count how many times a loop has run.  When it reaches a preset limit, the loop stops repeating.</a:t>
            </a:r>
          </a:p>
        </p:txBody>
      </p:sp>
    </p:spTree>
    <p:extLst>
      <p:ext uri="{BB962C8B-B14F-4D97-AF65-F5344CB8AC3E}">
        <p14:creationId xmlns:p14="http://schemas.microsoft.com/office/powerpoint/2010/main" val="875821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Using a Counter</a:t>
            </a:r>
            <a:endParaRPr lang="en-US"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Logic of a counter-controlled loops: </a:t>
            </a:r>
          </a:p>
          <a:p>
            <a:pPr marL="0" indent="0">
              <a:buNone/>
            </a:pPr>
            <a:endParaRPr lang="en-US" i="1" dirty="0" smtClean="0"/>
          </a:p>
          <a:p>
            <a:pPr marL="0" indent="0">
              <a:buNone/>
            </a:pPr>
            <a:r>
              <a:rPr lang="en-US" i="1" dirty="0" smtClean="0"/>
              <a:t>Set iterations to 0 </a:t>
            </a:r>
            <a:endParaRPr lang="en-US" dirty="0" smtClean="0"/>
          </a:p>
          <a:p>
            <a:pPr marL="0" indent="0">
              <a:buNone/>
            </a:pPr>
            <a:r>
              <a:rPr lang="en-US" i="1" dirty="0" smtClean="0"/>
              <a:t>While </a:t>
            </a:r>
            <a:r>
              <a:rPr lang="en-US" i="1" dirty="0"/>
              <a:t>iterations &lt; preset limit:</a:t>
            </a:r>
            <a:endParaRPr lang="en-US" dirty="0"/>
          </a:p>
          <a:p>
            <a:pPr marL="0" indent="0">
              <a:buNone/>
            </a:pPr>
            <a:r>
              <a:rPr lang="en-US" i="1" dirty="0"/>
              <a:t>	Statements to process one case</a:t>
            </a:r>
            <a:endParaRPr lang="en-US" dirty="0"/>
          </a:p>
          <a:p>
            <a:pPr marL="0" indent="0">
              <a:buNone/>
            </a:pPr>
            <a:r>
              <a:rPr lang="en-US" i="1" dirty="0"/>
              <a:t>	Increase iterations by one </a:t>
            </a:r>
            <a:endParaRPr lang="en-US" dirty="0" smtClean="0"/>
          </a:p>
        </p:txBody>
      </p:sp>
    </p:spTree>
    <p:extLst>
      <p:ext uri="{BB962C8B-B14F-4D97-AF65-F5344CB8AC3E}">
        <p14:creationId xmlns:p14="http://schemas.microsoft.com/office/powerpoint/2010/main" val="3795987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Using a Counter</a:t>
            </a:r>
            <a:endParaRPr lang="en-US" dirty="0"/>
          </a:p>
        </p:txBody>
      </p:sp>
      <p:sp>
        <p:nvSpPr>
          <p:cNvPr id="3" name="Content Placeholder 2"/>
          <p:cNvSpPr>
            <a:spLocks noGrp="1"/>
          </p:cNvSpPr>
          <p:nvPr>
            <p:ph idx="1"/>
          </p:nvPr>
        </p:nvSpPr>
        <p:spPr>
          <a:xfrm>
            <a:off x="457200" y="1524000"/>
            <a:ext cx="8534400" cy="4525963"/>
          </a:xfrm>
        </p:spPr>
        <p:txBody>
          <a:bodyPr>
            <a:normAutofit fontScale="92500" lnSpcReduction="10000"/>
          </a:bodyPr>
          <a:lstStyle/>
          <a:p>
            <a:r>
              <a:rPr lang="en-US" dirty="0" smtClean="0"/>
              <a:t>Pseudocode for the score program:</a:t>
            </a:r>
          </a:p>
          <a:p>
            <a:pPr marL="0" indent="0">
              <a:buNone/>
            </a:pPr>
            <a:r>
              <a:rPr lang="en-US" sz="1100" dirty="0" smtClean="0"/>
              <a:t> </a:t>
            </a:r>
          </a:p>
          <a:p>
            <a:pPr marL="0" indent="0">
              <a:buNone/>
            </a:pPr>
            <a:r>
              <a:rPr lang="en-US" i="1" dirty="0"/>
              <a:t>Set iterations to 0 </a:t>
            </a:r>
          </a:p>
          <a:p>
            <a:pPr marL="0" indent="0">
              <a:buNone/>
            </a:pPr>
            <a:r>
              <a:rPr lang="en-US" i="1" dirty="0"/>
              <a:t>While iterations &lt; 5:</a:t>
            </a:r>
          </a:p>
          <a:p>
            <a:pPr marL="0" indent="0">
              <a:buNone/>
            </a:pPr>
            <a:r>
              <a:rPr lang="en-US" i="1" dirty="0"/>
              <a:t>Input test score</a:t>
            </a:r>
          </a:p>
          <a:p>
            <a:pPr marL="0" indent="0">
              <a:buNone/>
            </a:pPr>
            <a:r>
              <a:rPr lang="en-US" i="1" dirty="0" smtClean="0"/>
              <a:t>	Calculate </a:t>
            </a:r>
            <a:r>
              <a:rPr lang="en-US" i="1" dirty="0"/>
              <a:t>new test score = test score + 10</a:t>
            </a:r>
          </a:p>
          <a:p>
            <a:pPr marL="0" indent="0">
              <a:buNone/>
            </a:pPr>
            <a:r>
              <a:rPr lang="en-US" i="1" dirty="0" smtClean="0"/>
              <a:t>	Display </a:t>
            </a:r>
            <a:r>
              <a:rPr lang="en-US" i="1" dirty="0"/>
              <a:t>new test score</a:t>
            </a:r>
          </a:p>
          <a:p>
            <a:pPr marL="0" indent="0">
              <a:buNone/>
            </a:pPr>
            <a:r>
              <a:rPr lang="en-US" i="1" dirty="0"/>
              <a:t>	Increase iterations by </a:t>
            </a:r>
            <a:r>
              <a:rPr lang="en-US" i="1" dirty="0" smtClean="0"/>
              <a:t>one</a:t>
            </a:r>
          </a:p>
          <a:p>
            <a:pPr marL="0" indent="0">
              <a:buNone/>
            </a:pPr>
            <a:r>
              <a:rPr lang="en-US" i="1" dirty="0" smtClean="0"/>
              <a:t> </a:t>
            </a:r>
            <a:endParaRPr lang="en-US" dirty="0" smtClean="0"/>
          </a:p>
        </p:txBody>
      </p:sp>
    </p:spTree>
    <p:extLst>
      <p:ext uri="{BB962C8B-B14F-4D97-AF65-F5344CB8AC3E}">
        <p14:creationId xmlns:p14="http://schemas.microsoft.com/office/powerpoint/2010/main" val="85005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Using a Counter</a:t>
            </a:r>
            <a:endParaRPr lang="en-US" dirty="0"/>
          </a:p>
        </p:txBody>
      </p:sp>
      <p:sp>
        <p:nvSpPr>
          <p:cNvPr id="3" name="Content Placeholder 2"/>
          <p:cNvSpPr>
            <a:spLocks noGrp="1"/>
          </p:cNvSpPr>
          <p:nvPr>
            <p:ph idx="1"/>
          </p:nvPr>
        </p:nvSpPr>
        <p:spPr>
          <a:xfrm>
            <a:off x="838200" y="2057400"/>
            <a:ext cx="6494085" cy="2985433"/>
          </a:xfrm>
          <a:solidFill>
            <a:srgbClr val="FFFFCC"/>
          </a:solidFill>
        </p:spPr>
        <p:txBody>
          <a:bodyPr vert="horz" wrap="none" lIns="91440" tIns="45720" rIns="91440" bIns="45720" rtlCol="0">
            <a:spAutoFit/>
          </a:bodyPr>
          <a:lstStyle/>
          <a:p>
            <a:pPr marL="0" indent="0">
              <a:buNone/>
            </a:pPr>
            <a:r>
              <a:rPr lang="en-US" sz="2000" b="1" dirty="0">
                <a:latin typeface="Courier New" panose="02070309020205020404" pitchFamily="49" charset="0"/>
                <a:cs typeface="Courier New" panose="02070309020205020404" pitchFamily="49" charset="0"/>
              </a:rPr>
              <a:t>iterations = </a:t>
            </a:r>
            <a:r>
              <a:rPr lang="en-US" sz="2000" b="1" dirty="0" smtClean="0">
                <a:latin typeface="Courier New" panose="02070309020205020404" pitchFamily="49" charset="0"/>
                <a:cs typeface="Courier New" panose="02070309020205020404" pitchFamily="49" charset="0"/>
              </a:rPr>
              <a:t>0</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while iterations &lt; 5:</a:t>
            </a:r>
          </a:p>
          <a:p>
            <a:pPr marL="0" indent="0">
              <a:buNone/>
            </a:pPr>
            <a:r>
              <a:rPr lang="en-US" sz="2000" b="1" dirty="0">
                <a:latin typeface="Courier New" panose="02070309020205020404" pitchFamily="49" charset="0"/>
                <a:cs typeface="Courier New" panose="02070309020205020404" pitchFamily="49" charset="0"/>
              </a:rPr>
              <a:t>    score = float(input("Enter score: "))</a:t>
            </a:r>
          </a:p>
          <a:p>
            <a:pPr marL="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new_score</a:t>
            </a:r>
            <a:r>
              <a:rPr lang="en-US" sz="2000" b="1" dirty="0">
                <a:latin typeface="Courier New" panose="02070309020205020404" pitchFamily="49" charset="0"/>
                <a:cs typeface="Courier New" panose="02070309020205020404" pitchFamily="49" charset="0"/>
              </a:rPr>
              <a:t> = score + 10</a:t>
            </a:r>
          </a:p>
          <a:p>
            <a:pPr marL="0" indent="0">
              <a:buNone/>
            </a:pPr>
            <a:r>
              <a:rPr lang="en-US" sz="2000" b="1" dirty="0">
                <a:latin typeface="Courier New" panose="02070309020205020404" pitchFamily="49" charset="0"/>
                <a:cs typeface="Courier New" panose="02070309020205020404" pitchFamily="49" charset="0"/>
              </a:rPr>
              <a:t>    print("New score:", </a:t>
            </a:r>
            <a:r>
              <a:rPr lang="en-US" sz="2000" b="1" dirty="0" err="1">
                <a:latin typeface="Courier New" panose="02070309020205020404" pitchFamily="49" charset="0"/>
                <a:cs typeface="Courier New" panose="02070309020205020404" pitchFamily="49" charset="0"/>
              </a:rPr>
              <a:t>new_score</a:t>
            </a: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iterations = iterations + 1</a:t>
            </a:r>
          </a:p>
          <a:p>
            <a:pPr marL="0" indent="0">
              <a:buNone/>
            </a:pPr>
            <a:r>
              <a:rPr lang="en-US" sz="20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52805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Using a Counter</a:t>
            </a:r>
            <a:endParaRPr lang="en-US" dirty="0"/>
          </a:p>
        </p:txBody>
      </p:sp>
      <p:sp>
        <p:nvSpPr>
          <p:cNvPr id="3" name="Content Placeholder 2"/>
          <p:cNvSpPr>
            <a:spLocks noGrp="1"/>
          </p:cNvSpPr>
          <p:nvPr>
            <p:ph idx="1"/>
          </p:nvPr>
        </p:nvSpPr>
        <p:spPr>
          <a:xfrm>
            <a:off x="457200" y="1524001"/>
            <a:ext cx="8229600" cy="1447800"/>
          </a:xfrm>
        </p:spPr>
        <p:txBody>
          <a:bodyPr>
            <a:normAutofit fontScale="85000" lnSpcReduction="20000"/>
          </a:bodyPr>
          <a:lstStyle/>
          <a:p>
            <a:pPr marL="0" indent="0">
              <a:buNone/>
            </a:pPr>
            <a:r>
              <a:rPr lang="en-US" dirty="0"/>
              <a:t>To help us better understand how the counter variable controls the loop, let’s add one extra statement in the loop body to display the value of iterations right after it has increased</a:t>
            </a:r>
            <a:r>
              <a:rPr lang="en-US" dirty="0" smtClean="0"/>
              <a:t>.</a:t>
            </a:r>
          </a:p>
          <a:p>
            <a:pPr marL="0" indent="0">
              <a:buNone/>
            </a:pPr>
            <a:endParaRPr lang="en-US" sz="1300" i="1" dirty="0"/>
          </a:p>
        </p:txBody>
      </p:sp>
      <p:sp>
        <p:nvSpPr>
          <p:cNvPr id="4" name="TextBox 3"/>
          <p:cNvSpPr txBox="1"/>
          <p:nvPr/>
        </p:nvSpPr>
        <p:spPr>
          <a:xfrm>
            <a:off x="247739" y="3078164"/>
            <a:ext cx="8648521" cy="2985433"/>
          </a:xfrm>
          <a:prstGeom prst="rect">
            <a:avLst/>
          </a:prstGeom>
          <a:solidFill>
            <a:srgbClr val="FFFFCC"/>
          </a:solidFill>
        </p:spPr>
        <p:txBody>
          <a:bodyPr vert="horz" wrap="none" lIns="91440" tIns="45720" rIns="91440" bIns="45720" rtlCol="0">
            <a:spAutoFit/>
          </a:bodyPr>
          <a:lstStyle>
            <a:lvl1pPr indent="0">
              <a:spcBef>
                <a:spcPct val="20000"/>
              </a:spcBef>
              <a:buFont typeface="Arial" pitchFamily="34" charset="0"/>
              <a:buNone/>
              <a:defRPr sz="2000" b="1">
                <a:latin typeface="Courier New" panose="02070309020205020404" pitchFamily="49" charset="0"/>
                <a:cs typeface="Courier New" panose="02070309020205020404" pitchFamily="49"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iterations = 0</a:t>
            </a:r>
          </a:p>
          <a:p>
            <a:r>
              <a:rPr lang="en-US" dirty="0"/>
              <a:t>while iterations &lt; 5:</a:t>
            </a:r>
          </a:p>
          <a:p>
            <a:r>
              <a:rPr lang="en-US" dirty="0"/>
              <a:t>    score = float(input("Enter score: "))</a:t>
            </a:r>
          </a:p>
          <a:p>
            <a:r>
              <a:rPr lang="en-US" dirty="0"/>
              <a:t>    </a:t>
            </a:r>
            <a:r>
              <a:rPr lang="en-US" dirty="0" err="1"/>
              <a:t>new_score</a:t>
            </a:r>
            <a:r>
              <a:rPr lang="en-US" dirty="0"/>
              <a:t> = score + 10</a:t>
            </a:r>
          </a:p>
          <a:p>
            <a:r>
              <a:rPr lang="en-US" dirty="0"/>
              <a:t>    print("New score:", </a:t>
            </a:r>
            <a:r>
              <a:rPr lang="en-US" dirty="0" err="1"/>
              <a:t>new_score</a:t>
            </a:r>
            <a:r>
              <a:rPr lang="en-US" dirty="0"/>
              <a:t>)</a:t>
            </a:r>
          </a:p>
          <a:p>
            <a:r>
              <a:rPr lang="en-US" dirty="0"/>
              <a:t>    iterations = iterations + 1</a:t>
            </a:r>
          </a:p>
          <a:p>
            <a:r>
              <a:rPr lang="en-US" dirty="0"/>
              <a:t>    </a:t>
            </a:r>
            <a:r>
              <a:rPr lang="en-US" dirty="0">
                <a:solidFill>
                  <a:srgbClr val="FF0000"/>
                </a:solidFill>
              </a:rPr>
              <a:t>print("Number of iterations finished:", iterations)</a:t>
            </a:r>
          </a:p>
          <a:p>
            <a:endParaRPr lang="en-US" dirty="0"/>
          </a:p>
        </p:txBody>
      </p:sp>
    </p:spTree>
    <p:extLst>
      <p:ext uri="{BB962C8B-B14F-4D97-AF65-F5344CB8AC3E}">
        <p14:creationId xmlns:p14="http://schemas.microsoft.com/office/powerpoint/2010/main" val="2715713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Using a Counter</a:t>
            </a:r>
            <a:endParaRPr lang="en-US" dirty="0"/>
          </a:p>
        </p:txBody>
      </p:sp>
      <p:sp>
        <p:nvSpPr>
          <p:cNvPr id="3" name="Content Placeholder 2"/>
          <p:cNvSpPr>
            <a:spLocks noGrp="1"/>
          </p:cNvSpPr>
          <p:nvPr>
            <p:ph idx="1"/>
          </p:nvPr>
        </p:nvSpPr>
        <p:spPr>
          <a:xfrm>
            <a:off x="381000" y="1371600"/>
            <a:ext cx="8534400" cy="5105400"/>
          </a:xfrm>
        </p:spPr>
        <p:txBody>
          <a:bodyPr>
            <a:normAutofit fontScale="70000" lnSpcReduction="20000"/>
          </a:bodyPr>
          <a:lstStyle/>
          <a:p>
            <a:pPr marL="0" indent="0">
              <a:buNone/>
            </a:pPr>
            <a:r>
              <a:rPr lang="en-US" dirty="0"/>
              <a:t>Enter score: 71</a:t>
            </a:r>
          </a:p>
          <a:p>
            <a:pPr marL="0" indent="0">
              <a:buNone/>
            </a:pPr>
            <a:r>
              <a:rPr lang="en-US" dirty="0"/>
              <a:t>New score: 81.0</a:t>
            </a:r>
          </a:p>
          <a:p>
            <a:pPr marL="0" indent="0">
              <a:buNone/>
            </a:pPr>
            <a:r>
              <a:rPr lang="en-US" dirty="0">
                <a:solidFill>
                  <a:srgbClr val="FF0000"/>
                </a:solidFill>
              </a:rPr>
              <a:t>Number of iterations finished: 1</a:t>
            </a:r>
          </a:p>
          <a:p>
            <a:pPr marL="0" indent="0">
              <a:buNone/>
            </a:pPr>
            <a:r>
              <a:rPr lang="en-US" dirty="0"/>
              <a:t>Enter score: 82.5</a:t>
            </a:r>
          </a:p>
          <a:p>
            <a:pPr marL="0" indent="0">
              <a:buNone/>
            </a:pPr>
            <a:r>
              <a:rPr lang="en-US" dirty="0"/>
              <a:t>New score: 92.5</a:t>
            </a:r>
          </a:p>
          <a:p>
            <a:pPr marL="0" indent="0">
              <a:buNone/>
            </a:pPr>
            <a:r>
              <a:rPr lang="en-US" dirty="0">
                <a:solidFill>
                  <a:srgbClr val="FF0000"/>
                </a:solidFill>
              </a:rPr>
              <a:t>Number of iterations finished: 2</a:t>
            </a:r>
          </a:p>
          <a:p>
            <a:pPr marL="0" indent="0">
              <a:buNone/>
            </a:pPr>
            <a:r>
              <a:rPr lang="en-US" dirty="0"/>
              <a:t>Enter score: 66</a:t>
            </a:r>
          </a:p>
          <a:p>
            <a:pPr marL="0" indent="0">
              <a:buNone/>
            </a:pPr>
            <a:r>
              <a:rPr lang="en-US" dirty="0"/>
              <a:t>New score: 76.0</a:t>
            </a:r>
          </a:p>
          <a:p>
            <a:pPr marL="0" indent="0">
              <a:buNone/>
            </a:pPr>
            <a:r>
              <a:rPr lang="en-US" dirty="0">
                <a:solidFill>
                  <a:srgbClr val="FF0000"/>
                </a:solidFill>
              </a:rPr>
              <a:t>Number of iterations finished: 3</a:t>
            </a:r>
          </a:p>
          <a:p>
            <a:pPr marL="0" indent="0">
              <a:buNone/>
            </a:pPr>
            <a:r>
              <a:rPr lang="en-US" dirty="0"/>
              <a:t>Enter score: 64</a:t>
            </a:r>
          </a:p>
          <a:p>
            <a:pPr marL="0" indent="0">
              <a:buNone/>
            </a:pPr>
            <a:r>
              <a:rPr lang="en-US" dirty="0"/>
              <a:t>New score: 74.0</a:t>
            </a:r>
          </a:p>
          <a:p>
            <a:pPr marL="0" indent="0">
              <a:buNone/>
            </a:pPr>
            <a:r>
              <a:rPr lang="en-US" dirty="0">
                <a:solidFill>
                  <a:srgbClr val="FF0000"/>
                </a:solidFill>
              </a:rPr>
              <a:t>Number of iterations finished: 4</a:t>
            </a:r>
          </a:p>
          <a:p>
            <a:pPr marL="0" indent="0">
              <a:buNone/>
            </a:pPr>
            <a:r>
              <a:rPr lang="en-US" dirty="0"/>
              <a:t>Enter score: 52</a:t>
            </a:r>
          </a:p>
          <a:p>
            <a:pPr marL="0" indent="0">
              <a:buNone/>
            </a:pPr>
            <a:r>
              <a:rPr lang="en-US" dirty="0"/>
              <a:t>New score: 62.0</a:t>
            </a:r>
          </a:p>
          <a:p>
            <a:pPr marL="0" indent="0">
              <a:buNone/>
            </a:pPr>
            <a:r>
              <a:rPr lang="en-US" dirty="0">
                <a:solidFill>
                  <a:srgbClr val="FF0000"/>
                </a:solidFill>
              </a:rPr>
              <a:t>Number of iterations finished: 5</a:t>
            </a:r>
          </a:p>
        </p:txBody>
      </p:sp>
    </p:spTree>
    <p:extLst>
      <p:ext uri="{BB962C8B-B14F-4D97-AF65-F5344CB8AC3E}">
        <p14:creationId xmlns:p14="http://schemas.microsoft.com/office/powerpoint/2010/main" val="2721606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457200" y="1524000"/>
            <a:ext cx="8305800" cy="4525963"/>
          </a:xfrm>
        </p:spPr>
        <p:txBody>
          <a:bodyPr>
            <a:normAutofit fontScale="85000" lnSpcReduction="10000"/>
          </a:bodyPr>
          <a:lstStyle/>
          <a:p>
            <a:r>
              <a:rPr lang="en-US" dirty="0"/>
              <a:t>Sometimes we do not know the exact number of times a loop needs to execute at the time we are writing a program.  We can still use definite loops in situations like that if we want to.  </a:t>
            </a:r>
            <a:endParaRPr lang="en-US" dirty="0" smtClean="0"/>
          </a:p>
          <a:p>
            <a:endParaRPr lang="en-US" dirty="0"/>
          </a:p>
          <a:p>
            <a:r>
              <a:rPr lang="en-US" dirty="0" smtClean="0"/>
              <a:t>We </a:t>
            </a:r>
            <a:r>
              <a:rPr lang="en-US" dirty="0"/>
              <a:t>just need to </a:t>
            </a:r>
            <a:r>
              <a:rPr lang="en-US" dirty="0">
                <a:solidFill>
                  <a:srgbClr val="FF0000"/>
                </a:solidFill>
              </a:rPr>
              <a:t>use a variable to represent this number.  </a:t>
            </a:r>
            <a:r>
              <a:rPr lang="en-US" dirty="0"/>
              <a:t>When the program runs, we ask the user to enter a value for this variable, i.e. to enter into the program the number of times the loop needs to iterate, before the program starts to execute the loop. </a:t>
            </a:r>
            <a:endParaRPr lang="en-US" dirty="0" smtClean="0"/>
          </a:p>
          <a:p>
            <a:pPr marL="0" indent="0">
              <a:buNone/>
            </a:pPr>
            <a:r>
              <a:rPr lang="en-US" i="1" dirty="0" smtClean="0"/>
              <a:t> </a:t>
            </a:r>
            <a:endParaRPr lang="en-US" dirty="0" smtClean="0"/>
          </a:p>
        </p:txBody>
      </p:sp>
    </p:spTree>
    <p:extLst>
      <p:ext uri="{BB962C8B-B14F-4D97-AF65-F5344CB8AC3E}">
        <p14:creationId xmlns:p14="http://schemas.microsoft.com/office/powerpoint/2010/main" val="3732612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457200" y="1524000"/>
            <a:ext cx="8305800" cy="4876800"/>
          </a:xfrm>
        </p:spPr>
        <p:txBody>
          <a:bodyPr>
            <a:normAutofit fontScale="77500" lnSpcReduction="20000"/>
          </a:bodyPr>
          <a:lstStyle/>
          <a:p>
            <a:pPr marL="0" indent="0">
              <a:buNone/>
            </a:pPr>
            <a:r>
              <a:rPr lang="en-US" dirty="0"/>
              <a:t>A fitness trainer is designing a training program for the students.  The following formula is used to calculate the target heart rate during training:</a:t>
            </a:r>
          </a:p>
          <a:p>
            <a:pPr marL="0" indent="0">
              <a:buNone/>
            </a:pPr>
            <a:endParaRPr lang="en-US" sz="1300" dirty="0"/>
          </a:p>
          <a:p>
            <a:pPr marL="0" indent="0">
              <a:buNone/>
            </a:pPr>
            <a:r>
              <a:rPr lang="en-US" i="1" dirty="0"/>
              <a:t>target hart rate = (220 – age – resting heart rate) * 0.4 + resting heart rate</a:t>
            </a:r>
          </a:p>
          <a:p>
            <a:pPr marL="0" indent="0">
              <a:buNone/>
            </a:pPr>
            <a:endParaRPr lang="en-US" sz="1200" dirty="0"/>
          </a:p>
          <a:p>
            <a:pPr marL="0" indent="0">
              <a:buNone/>
            </a:pPr>
            <a:r>
              <a:rPr lang="en-US" dirty="0"/>
              <a:t>The target heart rate tells students what heart rate they should reach when they are training.  If they do not reach this target heart rate, the intensity of the training is too low.  Write a program to calculate the target heart rate for each student in the class. </a:t>
            </a:r>
            <a:endParaRPr lang="en-US" dirty="0" smtClean="0"/>
          </a:p>
          <a:p>
            <a:pPr marL="0" indent="0">
              <a:buNone/>
            </a:pPr>
            <a:endParaRPr lang="en-US" dirty="0" smtClean="0"/>
          </a:p>
          <a:p>
            <a:pPr marL="0" indent="0">
              <a:buNone/>
            </a:pPr>
            <a:r>
              <a:rPr lang="en-US" dirty="0" smtClean="0"/>
              <a:t>[</a:t>
            </a:r>
            <a:r>
              <a:rPr lang="en-US" dirty="0"/>
              <a:t>Note: The formula was made up for this example. Do not use it to calculate target heart rate for anybody in real life</a:t>
            </a:r>
            <a:r>
              <a:rPr lang="en-US" dirty="0" smtClean="0"/>
              <a:t>.]</a:t>
            </a:r>
            <a:endParaRPr lang="en-US" dirty="0"/>
          </a:p>
        </p:txBody>
      </p:sp>
    </p:spTree>
    <p:extLst>
      <p:ext uri="{BB962C8B-B14F-4D97-AF65-F5344CB8AC3E}">
        <p14:creationId xmlns:p14="http://schemas.microsoft.com/office/powerpoint/2010/main" val="4248983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457200" y="1524000"/>
            <a:ext cx="8305800" cy="4876800"/>
          </a:xfrm>
        </p:spPr>
        <p:txBody>
          <a:bodyPr>
            <a:normAutofit/>
          </a:bodyPr>
          <a:lstStyle/>
          <a:p>
            <a:pPr marL="0" indent="0">
              <a:buNone/>
              <a:tabLst>
                <a:tab pos="465138" algn="l"/>
              </a:tabLst>
            </a:pPr>
            <a:r>
              <a:rPr lang="en-US" sz="2800" i="1" dirty="0"/>
              <a:t>Input number of students</a:t>
            </a:r>
            <a:endParaRPr lang="en-US" sz="2800" dirty="0"/>
          </a:p>
          <a:p>
            <a:pPr marL="0" indent="0">
              <a:buNone/>
              <a:tabLst>
                <a:tab pos="465138" algn="l"/>
              </a:tabLst>
            </a:pPr>
            <a:r>
              <a:rPr lang="en-US" sz="2800" i="1" dirty="0"/>
              <a:t>Set iterations to 0 </a:t>
            </a:r>
            <a:endParaRPr lang="en-US" sz="2800" dirty="0"/>
          </a:p>
          <a:p>
            <a:pPr marL="0" indent="0">
              <a:buNone/>
              <a:tabLst>
                <a:tab pos="465138" algn="l"/>
              </a:tabLst>
            </a:pPr>
            <a:r>
              <a:rPr lang="en-US" sz="2800" i="1" dirty="0"/>
              <a:t>While iterations &lt; number of students:</a:t>
            </a:r>
            <a:endParaRPr lang="en-US" sz="2800" dirty="0"/>
          </a:p>
          <a:p>
            <a:pPr marL="465138" indent="-465138">
              <a:buNone/>
              <a:tabLst>
                <a:tab pos="465138" algn="l"/>
              </a:tabLst>
            </a:pPr>
            <a:r>
              <a:rPr lang="en-US" sz="2800" i="1" dirty="0" smtClean="0"/>
              <a:t>	Input </a:t>
            </a:r>
            <a:r>
              <a:rPr lang="en-US" sz="2800" i="1" dirty="0"/>
              <a:t>age and resting heart rate</a:t>
            </a:r>
            <a:endParaRPr lang="en-US" sz="2800" dirty="0"/>
          </a:p>
          <a:p>
            <a:pPr marL="465138" indent="-465138">
              <a:buNone/>
              <a:tabLst>
                <a:tab pos="465138" algn="l"/>
              </a:tabLst>
            </a:pPr>
            <a:r>
              <a:rPr lang="en-US" sz="2800" i="1" dirty="0" smtClean="0"/>
              <a:t>	Calculate </a:t>
            </a:r>
            <a:r>
              <a:rPr lang="en-US" sz="2800" i="1" dirty="0"/>
              <a:t>target heart rate = (220 - age </a:t>
            </a:r>
            <a:r>
              <a:rPr lang="en-US" sz="2800" i="1" dirty="0" smtClean="0"/>
              <a:t>- </a:t>
            </a:r>
            <a:r>
              <a:rPr lang="en-US" sz="2800" i="1" dirty="0"/>
              <a:t>resting rate) * 0.4 + resting rate</a:t>
            </a:r>
            <a:endParaRPr lang="en-US" sz="2800" dirty="0"/>
          </a:p>
          <a:p>
            <a:pPr marL="465138" indent="-465138">
              <a:buNone/>
              <a:tabLst>
                <a:tab pos="465138" algn="l"/>
              </a:tabLst>
            </a:pPr>
            <a:r>
              <a:rPr lang="en-US" sz="2800" i="1" dirty="0" smtClean="0"/>
              <a:t>	Display </a:t>
            </a:r>
            <a:r>
              <a:rPr lang="en-US" sz="2800" i="1" dirty="0"/>
              <a:t>target heart rate</a:t>
            </a:r>
            <a:endParaRPr lang="en-US" sz="2800" dirty="0"/>
          </a:p>
          <a:p>
            <a:pPr marL="465138" indent="-465138">
              <a:buNone/>
              <a:tabLst>
                <a:tab pos="465138" algn="l"/>
              </a:tabLst>
            </a:pPr>
            <a:r>
              <a:rPr lang="en-US" sz="2800" i="1" dirty="0"/>
              <a:t>	Increase iterations by </a:t>
            </a:r>
            <a:r>
              <a:rPr lang="en-US" sz="2800" i="1" dirty="0" smtClean="0"/>
              <a:t>one</a:t>
            </a:r>
          </a:p>
          <a:p>
            <a:pPr marL="465138" indent="-465138">
              <a:buNone/>
              <a:tabLst>
                <a:tab pos="465138" algn="l"/>
              </a:tabLst>
            </a:pPr>
            <a:endParaRPr lang="en-US" i="1" dirty="0"/>
          </a:p>
          <a:p>
            <a:pPr marL="465138" indent="-465138">
              <a:buNone/>
              <a:tabLst>
                <a:tab pos="465138" algn="l"/>
              </a:tabLst>
            </a:pPr>
            <a:endParaRPr lang="en-US" dirty="0"/>
          </a:p>
        </p:txBody>
      </p:sp>
    </p:spTree>
    <p:extLst>
      <p:ext uri="{BB962C8B-B14F-4D97-AF65-F5344CB8AC3E}">
        <p14:creationId xmlns:p14="http://schemas.microsoft.com/office/powerpoint/2010/main" val="151864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Control Structure</a:t>
            </a:r>
            <a:endParaRPr lang="en-US" dirty="0"/>
          </a:p>
        </p:txBody>
      </p:sp>
      <p:sp>
        <p:nvSpPr>
          <p:cNvPr id="3" name="Content Placeholder 2"/>
          <p:cNvSpPr>
            <a:spLocks noGrp="1"/>
          </p:cNvSpPr>
          <p:nvPr>
            <p:ph idx="1"/>
          </p:nvPr>
        </p:nvSpPr>
        <p:spPr/>
        <p:txBody>
          <a:bodyPr>
            <a:normAutofit fontScale="92500" lnSpcReduction="10000"/>
          </a:bodyPr>
          <a:lstStyle/>
          <a:p>
            <a:pPr>
              <a:spcBef>
                <a:spcPts val="1800"/>
              </a:spcBef>
            </a:pPr>
            <a:r>
              <a:rPr lang="en-US" dirty="0" smtClean="0"/>
              <a:t>Sometimes we want a program to repeat the same action again and again  </a:t>
            </a:r>
          </a:p>
          <a:p>
            <a:pPr>
              <a:spcBef>
                <a:spcPts val="1800"/>
              </a:spcBef>
            </a:pPr>
            <a:r>
              <a:rPr lang="en-US" dirty="0"/>
              <a:t>Imagine a program that calculates commissions a realtor earns for selling houses.  The program asks for the price of the first house sold and uses it to calculate the commission (with a 3% commission rate).  Then the program repeats this action again and again for other houses until the commission for every house sold has been calculated. </a:t>
            </a:r>
            <a:endParaRPr lang="en-US" dirty="0" smtClean="0"/>
          </a:p>
        </p:txBody>
      </p:sp>
    </p:spTree>
    <p:extLst>
      <p:ext uri="{BB962C8B-B14F-4D97-AF65-F5344CB8AC3E}">
        <p14:creationId xmlns:p14="http://schemas.microsoft.com/office/powerpoint/2010/main" val="2963140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436880" y="2209800"/>
            <a:ext cx="8207696" cy="2997744"/>
          </a:xfrm>
          <a:solidFill>
            <a:srgbClr val="FFFFCC"/>
          </a:solidFill>
        </p:spPr>
        <p:txBody>
          <a:bodyPr vert="horz" wrap="none" lIns="91440" tIns="45720" rIns="91440" bIns="45720" rtlCol="0">
            <a:spAutoFit/>
          </a:bodyPr>
          <a:lstStyle/>
          <a:p>
            <a:pPr marL="0" indent="0">
              <a:buNone/>
            </a:pPr>
            <a:r>
              <a:rPr lang="en-US" sz="1600" b="1" dirty="0" err="1">
                <a:latin typeface="Courier New" panose="02070309020205020404" pitchFamily="49" charset="0"/>
                <a:cs typeface="Courier New" panose="02070309020205020404" pitchFamily="49" charset="0"/>
              </a:rPr>
              <a:t>num_students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(input("How many students are there? "))</a:t>
            </a:r>
          </a:p>
          <a:p>
            <a:pPr marL="0" indent="0">
              <a:buNone/>
            </a:pPr>
            <a:r>
              <a:rPr lang="en-US" sz="1600" b="1" dirty="0" err="1">
                <a:latin typeface="Courier New" panose="02070309020205020404" pitchFamily="49" charset="0"/>
                <a:cs typeface="Courier New" panose="02070309020205020404" pitchFamily="49" charset="0"/>
              </a:rPr>
              <a:t>iteraions</a:t>
            </a:r>
            <a:r>
              <a:rPr lang="en-US" sz="1600" b="1" dirty="0">
                <a:latin typeface="Courier New" panose="02070309020205020404" pitchFamily="49" charset="0"/>
                <a:cs typeface="Courier New" panose="02070309020205020404" pitchFamily="49" charset="0"/>
              </a:rPr>
              <a:t> = 0</a:t>
            </a:r>
          </a:p>
          <a:p>
            <a:pPr marL="0" indent="0">
              <a:buNone/>
            </a:pPr>
            <a:r>
              <a:rPr lang="en-US" sz="1600" b="1" dirty="0">
                <a:latin typeface="Courier New" panose="02070309020205020404" pitchFamily="49" charset="0"/>
                <a:cs typeface="Courier New" panose="02070309020205020404" pitchFamily="49" charset="0"/>
              </a:rPr>
              <a:t>while </a:t>
            </a:r>
            <a:r>
              <a:rPr lang="en-US" sz="1600" b="1" dirty="0" err="1">
                <a:latin typeface="Courier New" panose="02070309020205020404" pitchFamily="49" charset="0"/>
                <a:cs typeface="Courier New" panose="02070309020205020404" pitchFamily="49" charset="0"/>
              </a:rPr>
              <a:t>iteraions</a:t>
            </a:r>
            <a:r>
              <a:rPr lang="en-US" sz="1600" b="1" dirty="0">
                <a:latin typeface="Courier New" panose="02070309020205020404" pitchFamily="49" charset="0"/>
                <a:cs typeface="Courier New" panose="02070309020205020404" pitchFamily="49" charset="0"/>
              </a:rPr>
              <a:t> &lt; </a:t>
            </a:r>
            <a:r>
              <a:rPr lang="en-US" sz="1600" b="1" dirty="0" err="1">
                <a:latin typeface="Courier New" panose="02070309020205020404" pitchFamily="49" charset="0"/>
                <a:cs typeface="Courier New" panose="02070309020205020404" pitchFamily="49" charset="0"/>
              </a:rPr>
              <a:t>num_students</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age = float(input("Enter age: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resting_rate</a:t>
            </a:r>
            <a:r>
              <a:rPr lang="en-US" sz="1600" b="1" dirty="0">
                <a:latin typeface="Courier New" panose="02070309020205020404" pitchFamily="49" charset="0"/>
                <a:cs typeface="Courier New" panose="02070309020205020404" pitchFamily="49" charset="0"/>
              </a:rPr>
              <a:t> = float(input("Enter resting heart rate: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target_rate</a:t>
            </a:r>
            <a:r>
              <a:rPr lang="en-US" sz="1600" b="1" dirty="0">
                <a:latin typeface="Courier New" panose="02070309020205020404" pitchFamily="49" charset="0"/>
                <a:cs typeface="Courier New" panose="02070309020205020404" pitchFamily="49" charset="0"/>
              </a:rPr>
              <a:t> = (220 - age - </a:t>
            </a:r>
            <a:r>
              <a:rPr lang="en-US" sz="1600" b="1" dirty="0" err="1">
                <a:latin typeface="Courier New" panose="02070309020205020404" pitchFamily="49" charset="0"/>
                <a:cs typeface="Courier New" panose="02070309020205020404" pitchFamily="49" charset="0"/>
              </a:rPr>
              <a:t>resting_rate</a:t>
            </a:r>
            <a:r>
              <a:rPr lang="en-US" sz="1600" b="1" dirty="0">
                <a:latin typeface="Courier New" panose="02070309020205020404" pitchFamily="49" charset="0"/>
                <a:cs typeface="Courier New" panose="02070309020205020404" pitchFamily="49" charset="0"/>
              </a:rPr>
              <a:t>) * 0.4 + </a:t>
            </a:r>
            <a:r>
              <a:rPr lang="en-US" sz="1600" b="1" dirty="0" err="1">
                <a:latin typeface="Courier New" panose="02070309020205020404" pitchFamily="49" charset="0"/>
                <a:cs typeface="Courier New" panose="02070309020205020404" pitchFamily="49" charset="0"/>
              </a:rPr>
              <a:t>resting_rate</a:t>
            </a: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print("Your target heart rate is", </a:t>
            </a:r>
            <a:r>
              <a:rPr lang="en-US" sz="1600" b="1" dirty="0" err="1">
                <a:latin typeface="Courier New" panose="02070309020205020404" pitchFamily="49" charset="0"/>
                <a:cs typeface="Courier New" panose="02070309020205020404" pitchFamily="49" charset="0"/>
              </a:rPr>
              <a:t>target_rate</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iteraions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iteraions</a:t>
            </a:r>
            <a:r>
              <a:rPr lang="en-US" sz="1600" b="1" dirty="0">
                <a:latin typeface="Courier New" panose="02070309020205020404" pitchFamily="49" charset="0"/>
                <a:cs typeface="Courier New" panose="02070309020205020404" pitchFamily="49" charset="0"/>
              </a:rPr>
              <a:t> + 1</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2565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457200" y="1524000"/>
            <a:ext cx="8305800" cy="4876800"/>
          </a:xfrm>
        </p:spPr>
        <p:txBody>
          <a:bodyPr>
            <a:normAutofit/>
          </a:bodyPr>
          <a:lstStyle/>
          <a:p>
            <a:pPr marL="0" indent="0">
              <a:buNone/>
            </a:pPr>
            <a:r>
              <a:rPr lang="en-US" dirty="0"/>
              <a:t>In a diving competition, each of five judges gives a score between 0 and 10 to a diver.  </a:t>
            </a:r>
            <a:endParaRPr lang="en-US" dirty="0" smtClean="0"/>
          </a:p>
          <a:p>
            <a:pPr marL="0" indent="0">
              <a:buNone/>
            </a:pPr>
            <a:endParaRPr lang="en-US" dirty="0"/>
          </a:p>
          <a:p>
            <a:pPr marL="0" indent="0">
              <a:buNone/>
            </a:pPr>
            <a:r>
              <a:rPr lang="en-US" dirty="0" smtClean="0"/>
              <a:t>Write </a:t>
            </a:r>
            <a:r>
              <a:rPr lang="en-US" dirty="0"/>
              <a:t>a program that uses a loop to receive five scores.  Calculate and display the total of the five scores.</a:t>
            </a:r>
          </a:p>
        </p:txBody>
      </p:sp>
    </p:spTree>
    <p:extLst>
      <p:ext uri="{BB962C8B-B14F-4D97-AF65-F5344CB8AC3E}">
        <p14:creationId xmlns:p14="http://schemas.microsoft.com/office/powerpoint/2010/main" val="2456103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457200" y="1524000"/>
            <a:ext cx="8305800" cy="4876800"/>
          </a:xfrm>
        </p:spPr>
        <p:txBody>
          <a:bodyPr>
            <a:normAutofit/>
          </a:bodyPr>
          <a:lstStyle/>
          <a:p>
            <a:pPr marL="0" indent="0">
              <a:buNone/>
              <a:tabLst>
                <a:tab pos="465138" algn="l"/>
              </a:tabLst>
            </a:pPr>
            <a:r>
              <a:rPr lang="en-US" sz="2800" i="1" dirty="0"/>
              <a:t>Set iterations to 0</a:t>
            </a:r>
          </a:p>
          <a:p>
            <a:pPr marL="0" indent="0">
              <a:buNone/>
              <a:tabLst>
                <a:tab pos="465138" algn="l"/>
              </a:tabLst>
            </a:pPr>
            <a:r>
              <a:rPr lang="en-US" sz="2800" i="1" dirty="0"/>
              <a:t>Set total to 0 </a:t>
            </a:r>
          </a:p>
          <a:p>
            <a:pPr marL="0" indent="0">
              <a:buNone/>
              <a:tabLst>
                <a:tab pos="465138" algn="l"/>
              </a:tabLst>
            </a:pPr>
            <a:r>
              <a:rPr lang="en-US" sz="2800" i="1" dirty="0"/>
              <a:t>While iterations &lt; 5:</a:t>
            </a:r>
          </a:p>
          <a:p>
            <a:pPr marL="0" indent="0">
              <a:buNone/>
              <a:tabLst>
                <a:tab pos="465138" algn="l"/>
              </a:tabLst>
            </a:pPr>
            <a:r>
              <a:rPr lang="en-US" sz="2800" i="1" dirty="0" smtClean="0"/>
              <a:t>	Input </a:t>
            </a:r>
            <a:r>
              <a:rPr lang="en-US" sz="2800" i="1" dirty="0"/>
              <a:t>score</a:t>
            </a:r>
          </a:p>
          <a:p>
            <a:pPr marL="0" indent="0">
              <a:buNone/>
              <a:tabLst>
                <a:tab pos="465138" algn="l"/>
              </a:tabLst>
            </a:pPr>
            <a:r>
              <a:rPr lang="en-US" sz="2800" i="1" dirty="0" smtClean="0"/>
              <a:t>	Calculate </a:t>
            </a:r>
            <a:r>
              <a:rPr lang="en-US" sz="2800" i="1" dirty="0"/>
              <a:t>total = total + score</a:t>
            </a:r>
          </a:p>
          <a:p>
            <a:pPr marL="0" indent="0">
              <a:buNone/>
              <a:tabLst>
                <a:tab pos="465138" algn="l"/>
              </a:tabLst>
            </a:pPr>
            <a:r>
              <a:rPr lang="en-US" sz="2800" i="1" dirty="0"/>
              <a:t>	Increase iterations by one</a:t>
            </a:r>
          </a:p>
          <a:p>
            <a:pPr marL="0" indent="0">
              <a:buNone/>
              <a:tabLst>
                <a:tab pos="465138" algn="l"/>
              </a:tabLst>
            </a:pPr>
            <a:r>
              <a:rPr lang="en-US" sz="2800" i="1" dirty="0"/>
              <a:t>Display total</a:t>
            </a:r>
          </a:p>
          <a:p>
            <a:pPr marL="465138" indent="-465138">
              <a:buNone/>
              <a:tabLst>
                <a:tab pos="465138" algn="l"/>
              </a:tabLst>
            </a:pPr>
            <a:endParaRPr lang="en-US" i="1" dirty="0"/>
          </a:p>
          <a:p>
            <a:pPr marL="465138" indent="-465138">
              <a:buNone/>
              <a:tabLst>
                <a:tab pos="465138" algn="l"/>
              </a:tabLst>
            </a:pPr>
            <a:endParaRPr lang="en-US" dirty="0"/>
          </a:p>
        </p:txBody>
      </p:sp>
    </p:spTree>
    <p:extLst>
      <p:ext uri="{BB962C8B-B14F-4D97-AF65-F5344CB8AC3E}">
        <p14:creationId xmlns:p14="http://schemas.microsoft.com/office/powerpoint/2010/main" val="2401766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685800" y="1828800"/>
            <a:ext cx="7772400" cy="3724096"/>
          </a:xfrm>
          <a:solidFill>
            <a:srgbClr val="FFFFCC"/>
          </a:solidFill>
        </p:spPr>
        <p:txBody>
          <a:bodyPr vert="horz" wrap="square" lIns="91440" tIns="45720" rIns="91440" bIns="45720" rtlCol="0">
            <a:spAutoFit/>
          </a:bodyPr>
          <a:lstStyle/>
          <a:p>
            <a:pPr marL="0" indent="0">
              <a:buNone/>
            </a:pPr>
            <a:r>
              <a:rPr lang="en-US" sz="2000" b="1" dirty="0" err="1">
                <a:latin typeface="Courier New" panose="02070309020205020404" pitchFamily="49" charset="0"/>
                <a:cs typeface="Courier New" panose="02070309020205020404" pitchFamily="49" charset="0"/>
              </a:rPr>
              <a:t>iteraions</a:t>
            </a:r>
            <a:r>
              <a:rPr lang="en-US" sz="2000" b="1" dirty="0">
                <a:latin typeface="Courier New" panose="02070309020205020404" pitchFamily="49" charset="0"/>
                <a:cs typeface="Courier New" panose="02070309020205020404" pitchFamily="49" charset="0"/>
              </a:rPr>
              <a:t> = 0</a:t>
            </a:r>
          </a:p>
          <a:p>
            <a:pPr marL="0" indent="0">
              <a:buNone/>
            </a:pPr>
            <a:r>
              <a:rPr lang="en-US" sz="2000" b="1" dirty="0">
                <a:latin typeface="Courier New" panose="02070309020205020404" pitchFamily="49" charset="0"/>
                <a:cs typeface="Courier New" panose="02070309020205020404" pitchFamily="49" charset="0"/>
              </a:rPr>
              <a:t>total = </a:t>
            </a:r>
            <a:r>
              <a:rPr lang="en-US" sz="2000" b="1" dirty="0" smtClean="0">
                <a:latin typeface="Courier New" panose="02070309020205020404" pitchFamily="49" charset="0"/>
                <a:cs typeface="Courier New" panose="02070309020205020404" pitchFamily="49" charset="0"/>
              </a:rPr>
              <a:t>0</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while </a:t>
            </a:r>
            <a:r>
              <a:rPr lang="en-US" sz="2000" b="1" dirty="0" err="1">
                <a:latin typeface="Courier New" panose="02070309020205020404" pitchFamily="49" charset="0"/>
                <a:cs typeface="Courier New" panose="02070309020205020404" pitchFamily="49" charset="0"/>
              </a:rPr>
              <a:t>iteraions</a:t>
            </a:r>
            <a:r>
              <a:rPr lang="en-US" sz="2000" b="1" dirty="0">
                <a:latin typeface="Courier New" panose="02070309020205020404" pitchFamily="49" charset="0"/>
                <a:cs typeface="Courier New" panose="02070309020205020404" pitchFamily="49" charset="0"/>
              </a:rPr>
              <a:t> &lt; 5:</a:t>
            </a:r>
          </a:p>
          <a:p>
            <a:pPr marL="0" indent="0">
              <a:buNone/>
            </a:pPr>
            <a:r>
              <a:rPr lang="en-US" sz="2000" b="1" dirty="0">
                <a:latin typeface="Courier New" panose="02070309020205020404" pitchFamily="49" charset="0"/>
                <a:cs typeface="Courier New" panose="02070309020205020404" pitchFamily="49" charset="0"/>
              </a:rPr>
              <a:t>    score = float(input("Enter  a score: "))</a:t>
            </a:r>
          </a:p>
          <a:p>
            <a:pPr marL="0" indent="0">
              <a:buNone/>
            </a:pPr>
            <a:r>
              <a:rPr lang="en-US" sz="2000" b="1" dirty="0">
                <a:latin typeface="Courier New" panose="02070309020205020404" pitchFamily="49" charset="0"/>
                <a:cs typeface="Courier New" panose="02070309020205020404" pitchFamily="49" charset="0"/>
              </a:rPr>
              <a:t>    total = total + score</a:t>
            </a:r>
          </a:p>
          <a:p>
            <a:pPr marL="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iteraions</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iteraions</a:t>
            </a:r>
            <a:r>
              <a:rPr lang="en-US" sz="2000" b="1" dirty="0">
                <a:latin typeface="Courier New" panose="02070309020205020404" pitchFamily="49" charset="0"/>
                <a:cs typeface="Courier New" panose="02070309020205020404" pitchFamily="49" charset="0"/>
              </a:rPr>
              <a:t> + 1</a:t>
            </a:r>
          </a:p>
          <a:p>
            <a:pPr marL="0" indent="0">
              <a:buNone/>
            </a:pPr>
            <a:r>
              <a:rPr lang="en-US" sz="2000" b="1" dirty="0">
                <a:latin typeface="Courier New" panose="02070309020205020404" pitchFamily="49" charset="0"/>
                <a:cs typeface="Courier New" panose="02070309020205020404" pitchFamily="49" charset="0"/>
              </a:rPr>
              <a:t>print("The total score is", total)</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2789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457200" y="1524000"/>
            <a:ext cx="8131284" cy="1447800"/>
          </a:xfrm>
        </p:spPr>
        <p:txBody>
          <a:bodyPr>
            <a:normAutofit fontScale="85000" lnSpcReduction="10000"/>
          </a:bodyPr>
          <a:lstStyle/>
          <a:p>
            <a:r>
              <a:rPr lang="en-US" dirty="0"/>
              <a:t>To help us understand the logic behind this program, let’s add an extra print statement to </a:t>
            </a:r>
            <a:r>
              <a:rPr lang="en-US" dirty="0">
                <a:solidFill>
                  <a:srgbClr val="FF0000"/>
                </a:solidFill>
              </a:rPr>
              <a:t>display the running total every time a new score is </a:t>
            </a:r>
            <a:r>
              <a:rPr lang="en-US" dirty="0" smtClean="0">
                <a:solidFill>
                  <a:srgbClr val="FF0000"/>
                </a:solidFill>
              </a:rPr>
              <a:t>entered</a:t>
            </a:r>
            <a:r>
              <a:rPr lang="en-US" dirty="0" smtClean="0"/>
              <a:t>.</a:t>
            </a:r>
          </a:p>
          <a:p>
            <a:endParaRPr lang="en-US" sz="1300" i="1" dirty="0"/>
          </a:p>
        </p:txBody>
      </p:sp>
      <p:sp>
        <p:nvSpPr>
          <p:cNvPr id="4" name="TextBox 3"/>
          <p:cNvSpPr txBox="1"/>
          <p:nvPr/>
        </p:nvSpPr>
        <p:spPr>
          <a:xfrm>
            <a:off x="506358" y="2819400"/>
            <a:ext cx="8032968" cy="4093428"/>
          </a:xfrm>
          <a:prstGeom prst="rect">
            <a:avLst/>
          </a:prstGeom>
          <a:solidFill>
            <a:srgbClr val="FFFFCC"/>
          </a:solidFill>
        </p:spPr>
        <p:txBody>
          <a:bodyPr vert="horz" wrap="square" lIns="91440" tIns="45720" rIns="91440" bIns="45720" rtlCol="0">
            <a:spAutoFit/>
          </a:bodyPr>
          <a:lstStyle>
            <a:lvl1pPr indent="0">
              <a:spcBef>
                <a:spcPct val="20000"/>
              </a:spcBef>
              <a:buFont typeface="Arial" pitchFamily="34" charset="0"/>
              <a:buNone/>
              <a:defRPr sz="2000" b="1">
                <a:latin typeface="Courier New" panose="02070309020205020404" pitchFamily="49" charset="0"/>
                <a:cs typeface="Courier New" panose="02070309020205020404" pitchFamily="49"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err="1"/>
              <a:t>iteraions</a:t>
            </a:r>
            <a:r>
              <a:rPr lang="en-US" dirty="0"/>
              <a:t> = 0</a:t>
            </a:r>
          </a:p>
          <a:p>
            <a:r>
              <a:rPr lang="en-US" dirty="0"/>
              <a:t>total = </a:t>
            </a:r>
            <a:r>
              <a:rPr lang="en-US" dirty="0" smtClean="0"/>
              <a:t>0</a:t>
            </a:r>
          </a:p>
          <a:p>
            <a:endParaRPr lang="en-US" dirty="0"/>
          </a:p>
          <a:p>
            <a:r>
              <a:rPr lang="en-US" dirty="0"/>
              <a:t>while </a:t>
            </a:r>
            <a:r>
              <a:rPr lang="en-US" dirty="0" err="1"/>
              <a:t>iteraions</a:t>
            </a:r>
            <a:r>
              <a:rPr lang="en-US" dirty="0"/>
              <a:t> &lt; 5:</a:t>
            </a:r>
          </a:p>
          <a:p>
            <a:r>
              <a:rPr lang="en-US" dirty="0"/>
              <a:t>    score = float(input("Enter a score: "))</a:t>
            </a:r>
          </a:p>
          <a:p>
            <a:r>
              <a:rPr lang="en-US" dirty="0"/>
              <a:t>    total = total + score</a:t>
            </a:r>
          </a:p>
          <a:p>
            <a:r>
              <a:rPr lang="en-US" dirty="0"/>
              <a:t>    </a:t>
            </a:r>
            <a:r>
              <a:rPr lang="en-US" dirty="0">
                <a:solidFill>
                  <a:srgbClr val="FF0000"/>
                </a:solidFill>
              </a:rPr>
              <a:t>print("Total of scores entered so far:", total)</a:t>
            </a:r>
          </a:p>
          <a:p>
            <a:r>
              <a:rPr lang="en-US" dirty="0"/>
              <a:t>    </a:t>
            </a:r>
            <a:r>
              <a:rPr lang="en-US" dirty="0" err="1"/>
              <a:t>iteraions</a:t>
            </a:r>
            <a:r>
              <a:rPr lang="en-US" dirty="0"/>
              <a:t> = </a:t>
            </a:r>
            <a:r>
              <a:rPr lang="en-US" dirty="0" err="1"/>
              <a:t>iteraions</a:t>
            </a:r>
            <a:r>
              <a:rPr lang="en-US" dirty="0"/>
              <a:t> + </a:t>
            </a:r>
            <a:r>
              <a:rPr lang="en-US" dirty="0" smtClean="0"/>
              <a:t>1</a:t>
            </a:r>
          </a:p>
          <a:p>
            <a:endParaRPr lang="en-US" dirty="0"/>
          </a:p>
          <a:p>
            <a:r>
              <a:rPr lang="en-US" dirty="0" smtClean="0"/>
              <a:t>print</a:t>
            </a:r>
            <a:r>
              <a:rPr lang="en-US" dirty="0"/>
              <a:t>("The total score is", total)</a:t>
            </a:r>
          </a:p>
          <a:p>
            <a:endParaRPr lang="en-US" dirty="0"/>
          </a:p>
        </p:txBody>
      </p:sp>
    </p:spTree>
    <p:extLst>
      <p:ext uri="{BB962C8B-B14F-4D97-AF65-F5344CB8AC3E}">
        <p14:creationId xmlns:p14="http://schemas.microsoft.com/office/powerpoint/2010/main" val="26977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381000" y="1371600"/>
            <a:ext cx="8458200" cy="5105400"/>
          </a:xfrm>
        </p:spPr>
        <p:txBody>
          <a:bodyPr>
            <a:normAutofit fontScale="92500" lnSpcReduction="20000"/>
          </a:bodyPr>
          <a:lstStyle/>
          <a:p>
            <a:pPr marL="0" indent="0">
              <a:buNone/>
            </a:pPr>
            <a:r>
              <a:rPr lang="en-US" sz="3000" dirty="0"/>
              <a:t>Enter a score: 8.9</a:t>
            </a:r>
          </a:p>
          <a:p>
            <a:pPr marL="0" indent="0">
              <a:buNone/>
            </a:pPr>
            <a:r>
              <a:rPr lang="en-US" sz="3000" dirty="0">
                <a:solidFill>
                  <a:srgbClr val="FF0000"/>
                </a:solidFill>
              </a:rPr>
              <a:t>Total of scores entered so far: 8.9</a:t>
            </a:r>
          </a:p>
          <a:p>
            <a:pPr marL="0" indent="0">
              <a:buNone/>
            </a:pPr>
            <a:r>
              <a:rPr lang="en-US" sz="3000" dirty="0"/>
              <a:t>Enter a score: 8.6</a:t>
            </a:r>
          </a:p>
          <a:p>
            <a:pPr marL="0" indent="0">
              <a:buNone/>
            </a:pPr>
            <a:r>
              <a:rPr lang="en-US" sz="3000" dirty="0">
                <a:solidFill>
                  <a:srgbClr val="FF0000"/>
                </a:solidFill>
              </a:rPr>
              <a:t>Total of scores entered so far: 17.5</a:t>
            </a:r>
          </a:p>
          <a:p>
            <a:pPr marL="0" indent="0">
              <a:buNone/>
            </a:pPr>
            <a:r>
              <a:rPr lang="en-US" sz="3000" dirty="0"/>
              <a:t>Enter a score: 9.1</a:t>
            </a:r>
          </a:p>
          <a:p>
            <a:pPr marL="0" indent="0">
              <a:buNone/>
            </a:pPr>
            <a:r>
              <a:rPr lang="en-US" sz="3000" dirty="0">
                <a:solidFill>
                  <a:srgbClr val="FF0000"/>
                </a:solidFill>
              </a:rPr>
              <a:t>Total of scores entered so far: 26.6</a:t>
            </a:r>
          </a:p>
          <a:p>
            <a:pPr marL="0" indent="0">
              <a:buNone/>
            </a:pPr>
            <a:r>
              <a:rPr lang="en-US" sz="3000" dirty="0"/>
              <a:t>Enter a score: 9.0</a:t>
            </a:r>
          </a:p>
          <a:p>
            <a:pPr marL="0" indent="0">
              <a:buNone/>
            </a:pPr>
            <a:r>
              <a:rPr lang="en-US" sz="3000" dirty="0">
                <a:solidFill>
                  <a:srgbClr val="FF0000"/>
                </a:solidFill>
              </a:rPr>
              <a:t>Total of scores entered so far: 35.6</a:t>
            </a:r>
          </a:p>
          <a:p>
            <a:pPr marL="0" indent="0">
              <a:buNone/>
            </a:pPr>
            <a:r>
              <a:rPr lang="en-US" sz="3000" dirty="0"/>
              <a:t>Enter a score: 8.9</a:t>
            </a:r>
          </a:p>
          <a:p>
            <a:pPr marL="0" indent="0">
              <a:buNone/>
            </a:pPr>
            <a:r>
              <a:rPr lang="en-US" sz="3000" dirty="0">
                <a:solidFill>
                  <a:srgbClr val="FF0000"/>
                </a:solidFill>
              </a:rPr>
              <a:t>Total of scores entered so far: 44.5</a:t>
            </a:r>
          </a:p>
          <a:p>
            <a:pPr marL="0" indent="0">
              <a:buNone/>
            </a:pPr>
            <a:r>
              <a:rPr lang="en-US" sz="3000" dirty="0"/>
              <a:t>The total score is </a:t>
            </a:r>
            <a:r>
              <a:rPr lang="en-US" sz="3000" dirty="0" smtClean="0"/>
              <a:t>44.5</a:t>
            </a:r>
          </a:p>
          <a:p>
            <a:pPr marL="0" indent="0">
              <a:buNone/>
            </a:pPr>
            <a:endParaRPr lang="en-US" dirty="0"/>
          </a:p>
        </p:txBody>
      </p:sp>
    </p:spTree>
    <p:extLst>
      <p:ext uri="{BB962C8B-B14F-4D97-AF65-F5344CB8AC3E}">
        <p14:creationId xmlns:p14="http://schemas.microsoft.com/office/powerpoint/2010/main" val="289135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457200" y="1524000"/>
            <a:ext cx="8305800" cy="4876800"/>
          </a:xfrm>
        </p:spPr>
        <p:txBody>
          <a:bodyPr>
            <a:normAutofit fontScale="92500"/>
          </a:bodyPr>
          <a:lstStyle/>
          <a:p>
            <a:pPr marL="0" indent="0">
              <a:buNone/>
            </a:pPr>
            <a:r>
              <a:rPr lang="en-US" dirty="0"/>
              <a:t>A basketball game has four quarters.  Suppose we want a program to handle scores in a basketball game.  The program asks the user to enter scores of both teams in each quarter.  The program calculates and displays each team’s total score after each quarter.  When it asks the user to enter scores, the program should display what quarter it is (quarter 1, quarter 2, quarter 3 or quarter 4) so the user will never get confused.  At the end, the program announces which team has won (or it is a tie game).</a:t>
            </a:r>
          </a:p>
        </p:txBody>
      </p:sp>
    </p:spTree>
    <p:extLst>
      <p:ext uri="{BB962C8B-B14F-4D97-AF65-F5344CB8AC3E}">
        <p14:creationId xmlns:p14="http://schemas.microsoft.com/office/powerpoint/2010/main" val="4230436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457200" y="1371600"/>
            <a:ext cx="8305800" cy="4876800"/>
          </a:xfrm>
        </p:spPr>
        <p:txBody>
          <a:bodyPr>
            <a:noAutofit/>
          </a:bodyPr>
          <a:lstStyle/>
          <a:p>
            <a:pPr marL="0" indent="0">
              <a:buNone/>
              <a:tabLst>
                <a:tab pos="465138" algn="l"/>
              </a:tabLst>
            </a:pPr>
            <a:r>
              <a:rPr lang="en-US" sz="2000" i="1" dirty="0"/>
              <a:t>Set iterations to 0</a:t>
            </a:r>
          </a:p>
          <a:p>
            <a:pPr marL="0" indent="0">
              <a:buNone/>
              <a:tabLst>
                <a:tab pos="465138" algn="l"/>
              </a:tabLst>
            </a:pPr>
            <a:r>
              <a:rPr lang="en-US" sz="2000" i="1" dirty="0"/>
              <a:t>Set team A total to 0 </a:t>
            </a:r>
          </a:p>
          <a:p>
            <a:pPr marL="0" indent="0">
              <a:buNone/>
              <a:tabLst>
                <a:tab pos="465138" algn="l"/>
              </a:tabLst>
            </a:pPr>
            <a:r>
              <a:rPr lang="en-US" sz="2000" i="1" dirty="0"/>
              <a:t>Set team B total to 0 </a:t>
            </a:r>
          </a:p>
          <a:p>
            <a:pPr marL="0" indent="0">
              <a:buNone/>
              <a:tabLst>
                <a:tab pos="465138" algn="l"/>
              </a:tabLst>
            </a:pPr>
            <a:r>
              <a:rPr lang="en-US" sz="2000" i="1" dirty="0"/>
              <a:t>While iterations &lt; 4:</a:t>
            </a:r>
          </a:p>
          <a:p>
            <a:pPr marL="0" indent="0">
              <a:buNone/>
              <a:tabLst>
                <a:tab pos="465138" algn="l"/>
              </a:tabLst>
            </a:pPr>
            <a:r>
              <a:rPr lang="en-US" sz="2000" i="1" dirty="0" smtClean="0"/>
              <a:t>	Calculate </a:t>
            </a:r>
            <a:r>
              <a:rPr lang="en-US" sz="2000" i="1" dirty="0"/>
              <a:t>quarter = iterations + 1</a:t>
            </a:r>
          </a:p>
          <a:p>
            <a:pPr marL="0" indent="0">
              <a:buNone/>
              <a:tabLst>
                <a:tab pos="465138" algn="l"/>
              </a:tabLst>
            </a:pPr>
            <a:r>
              <a:rPr lang="en-US" sz="2000" i="1" dirty="0" smtClean="0"/>
              <a:t>	Display </a:t>
            </a:r>
            <a:r>
              <a:rPr lang="en-US" sz="2000" i="1" dirty="0"/>
              <a:t>quarter</a:t>
            </a:r>
          </a:p>
          <a:p>
            <a:pPr marL="0" indent="0">
              <a:buNone/>
              <a:tabLst>
                <a:tab pos="465138" algn="l"/>
              </a:tabLst>
            </a:pPr>
            <a:r>
              <a:rPr lang="en-US" sz="2000" i="1" dirty="0" smtClean="0"/>
              <a:t>	Input </a:t>
            </a:r>
            <a:r>
              <a:rPr lang="en-US" sz="2000" i="1" dirty="0"/>
              <a:t>team A score in this quarter</a:t>
            </a:r>
          </a:p>
          <a:p>
            <a:pPr marL="0" indent="0">
              <a:buNone/>
              <a:tabLst>
                <a:tab pos="465138" algn="l"/>
              </a:tabLst>
            </a:pPr>
            <a:r>
              <a:rPr lang="en-US" sz="2000" i="1" dirty="0" smtClean="0"/>
              <a:t>	Input </a:t>
            </a:r>
            <a:r>
              <a:rPr lang="en-US" sz="2000" i="1" dirty="0"/>
              <a:t>team B score in this quarter</a:t>
            </a:r>
          </a:p>
          <a:p>
            <a:pPr marL="0" indent="0">
              <a:buNone/>
              <a:tabLst>
                <a:tab pos="465138" algn="l"/>
              </a:tabLst>
            </a:pPr>
            <a:r>
              <a:rPr lang="en-US" sz="2000" i="1" dirty="0" smtClean="0"/>
              <a:t>	Calculate </a:t>
            </a:r>
            <a:r>
              <a:rPr lang="en-US" sz="2000" i="1" dirty="0"/>
              <a:t>team A total = team A total + team A score </a:t>
            </a:r>
            <a:r>
              <a:rPr lang="en-US" sz="2000" i="1" dirty="0" smtClean="0"/>
              <a:t>this </a:t>
            </a:r>
            <a:r>
              <a:rPr lang="en-US" sz="2000" i="1" dirty="0"/>
              <a:t>quarter</a:t>
            </a:r>
          </a:p>
          <a:p>
            <a:pPr marL="0" indent="0">
              <a:buNone/>
              <a:tabLst>
                <a:tab pos="465138" algn="l"/>
              </a:tabLst>
            </a:pPr>
            <a:r>
              <a:rPr lang="en-US" sz="2000" i="1" dirty="0" smtClean="0"/>
              <a:t>	Calculate </a:t>
            </a:r>
            <a:r>
              <a:rPr lang="en-US" sz="2000" i="1" dirty="0"/>
              <a:t>team B total = team B total + team B score </a:t>
            </a:r>
            <a:r>
              <a:rPr lang="en-US" sz="2000" i="1" dirty="0" smtClean="0"/>
              <a:t>this quarter</a:t>
            </a:r>
          </a:p>
          <a:p>
            <a:pPr marL="0" indent="0">
              <a:buNone/>
              <a:tabLst>
                <a:tab pos="465138" algn="l"/>
              </a:tabLst>
            </a:pPr>
            <a:r>
              <a:rPr lang="en-US" sz="2000" i="1" dirty="0"/>
              <a:t>	Display team A total</a:t>
            </a:r>
          </a:p>
          <a:p>
            <a:pPr marL="0" indent="0">
              <a:buNone/>
              <a:tabLst>
                <a:tab pos="465138" algn="l"/>
              </a:tabLst>
            </a:pPr>
            <a:r>
              <a:rPr lang="en-US" sz="2000" i="1" dirty="0"/>
              <a:t>	Display team B total</a:t>
            </a:r>
          </a:p>
          <a:p>
            <a:pPr marL="0" indent="0">
              <a:buNone/>
              <a:tabLst>
                <a:tab pos="465138" algn="l"/>
              </a:tabLst>
            </a:pPr>
            <a:r>
              <a:rPr lang="en-US" sz="2000" i="1" dirty="0"/>
              <a:t>	Increase iterations by one</a:t>
            </a:r>
          </a:p>
          <a:p>
            <a:pPr marL="0" indent="0">
              <a:buNone/>
              <a:tabLst>
                <a:tab pos="465138" algn="l"/>
              </a:tabLst>
            </a:pPr>
            <a:r>
              <a:rPr lang="en-US" sz="2000" i="1" dirty="0" smtClean="0"/>
              <a:t>[Continue on next slide]</a:t>
            </a:r>
            <a:endParaRPr lang="en-US" sz="2000" i="1" dirty="0"/>
          </a:p>
        </p:txBody>
      </p:sp>
    </p:spTree>
    <p:extLst>
      <p:ext uri="{BB962C8B-B14F-4D97-AF65-F5344CB8AC3E}">
        <p14:creationId xmlns:p14="http://schemas.microsoft.com/office/powerpoint/2010/main" val="3867385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457200" y="1524000"/>
            <a:ext cx="8305800" cy="4876800"/>
          </a:xfrm>
        </p:spPr>
        <p:txBody>
          <a:bodyPr>
            <a:noAutofit/>
          </a:bodyPr>
          <a:lstStyle/>
          <a:p>
            <a:pPr marL="0" indent="0">
              <a:buNone/>
              <a:tabLst>
                <a:tab pos="465138" algn="l"/>
              </a:tabLst>
            </a:pPr>
            <a:r>
              <a:rPr lang="en-US" sz="2200" i="1" dirty="0" smtClean="0"/>
              <a:t>[Continued from previous slide]</a:t>
            </a:r>
            <a:endParaRPr lang="en-US" sz="2200" i="1" dirty="0"/>
          </a:p>
          <a:p>
            <a:pPr marL="0" indent="0">
              <a:buNone/>
              <a:tabLst>
                <a:tab pos="465138" algn="l"/>
              </a:tabLst>
            </a:pPr>
            <a:r>
              <a:rPr lang="en-US" sz="2200" i="1" dirty="0" smtClean="0"/>
              <a:t>If </a:t>
            </a:r>
            <a:r>
              <a:rPr lang="en-US" sz="2200" i="1" dirty="0"/>
              <a:t>team A total &gt; team B total:</a:t>
            </a:r>
          </a:p>
          <a:p>
            <a:pPr marL="0" indent="0">
              <a:buNone/>
              <a:tabLst>
                <a:tab pos="465138" algn="l"/>
              </a:tabLst>
            </a:pPr>
            <a:r>
              <a:rPr lang="en-US" sz="2200" i="1" dirty="0"/>
              <a:t>	Display team A has won</a:t>
            </a:r>
          </a:p>
          <a:p>
            <a:pPr marL="0" indent="0">
              <a:buNone/>
              <a:tabLst>
                <a:tab pos="465138" algn="l"/>
              </a:tabLst>
            </a:pPr>
            <a:r>
              <a:rPr lang="en-US" sz="2200" i="1" dirty="0"/>
              <a:t>Else if team A total &lt; total B total:</a:t>
            </a:r>
          </a:p>
          <a:p>
            <a:pPr marL="0" indent="0">
              <a:buNone/>
              <a:tabLst>
                <a:tab pos="465138" algn="l"/>
              </a:tabLst>
            </a:pPr>
            <a:r>
              <a:rPr lang="en-US" sz="2200" i="1" dirty="0"/>
              <a:t>	Display team B has won</a:t>
            </a:r>
          </a:p>
          <a:p>
            <a:pPr marL="0" indent="0">
              <a:buNone/>
              <a:tabLst>
                <a:tab pos="465138" algn="l"/>
              </a:tabLst>
            </a:pPr>
            <a:r>
              <a:rPr lang="en-US" sz="2200" i="1" dirty="0"/>
              <a:t>Else:</a:t>
            </a:r>
          </a:p>
          <a:p>
            <a:pPr marL="0" indent="0">
              <a:buNone/>
              <a:tabLst>
                <a:tab pos="465138" algn="l"/>
              </a:tabLst>
            </a:pPr>
            <a:r>
              <a:rPr lang="en-US" sz="2200" i="1" dirty="0"/>
              <a:t>	Display tie game</a:t>
            </a:r>
            <a:r>
              <a:rPr lang="en-US" sz="2200" i="1" dirty="0" smtClean="0"/>
              <a:t>.</a:t>
            </a:r>
            <a:endParaRPr lang="en-US" sz="2200" i="1" dirty="0"/>
          </a:p>
        </p:txBody>
      </p:sp>
    </p:spTree>
    <p:extLst>
      <p:ext uri="{BB962C8B-B14F-4D97-AF65-F5344CB8AC3E}">
        <p14:creationId xmlns:p14="http://schemas.microsoft.com/office/powerpoint/2010/main" val="3747627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Definite Loops: Another Example</a:t>
            </a:r>
            <a:endParaRPr lang="en-US" dirty="0"/>
          </a:p>
        </p:txBody>
      </p:sp>
      <p:sp>
        <p:nvSpPr>
          <p:cNvPr id="3" name="Content Placeholder 2"/>
          <p:cNvSpPr>
            <a:spLocks noGrp="1"/>
          </p:cNvSpPr>
          <p:nvPr>
            <p:ph idx="1"/>
          </p:nvPr>
        </p:nvSpPr>
        <p:spPr>
          <a:xfrm>
            <a:off x="457200" y="1295400"/>
            <a:ext cx="8305800" cy="5257800"/>
          </a:xfrm>
        </p:spPr>
        <p:txBody>
          <a:bodyPr>
            <a:normAutofit fontScale="62500" lnSpcReduction="20000"/>
          </a:bodyPr>
          <a:lstStyle/>
          <a:p>
            <a:pPr marL="0" indent="0">
              <a:buNone/>
            </a:pPr>
            <a:r>
              <a:rPr lang="en-US" sz="2900" i="1" dirty="0" err="1"/>
              <a:t>iteraions</a:t>
            </a:r>
            <a:r>
              <a:rPr lang="en-US" sz="2900" i="1" dirty="0"/>
              <a:t> = 0</a:t>
            </a:r>
            <a:br>
              <a:rPr lang="en-US" sz="2900" i="1" dirty="0"/>
            </a:br>
            <a:r>
              <a:rPr lang="en-US" sz="2900" i="1" dirty="0" err="1"/>
              <a:t>total_A</a:t>
            </a:r>
            <a:r>
              <a:rPr lang="en-US" sz="2900" i="1" dirty="0"/>
              <a:t> = 0</a:t>
            </a:r>
            <a:br>
              <a:rPr lang="en-US" sz="2900" i="1" dirty="0"/>
            </a:br>
            <a:r>
              <a:rPr lang="en-US" sz="2900" i="1" dirty="0" err="1"/>
              <a:t>total_B</a:t>
            </a:r>
            <a:r>
              <a:rPr lang="en-US" sz="2900" i="1" dirty="0"/>
              <a:t> = 0</a:t>
            </a:r>
          </a:p>
          <a:p>
            <a:pPr marL="0" indent="0">
              <a:buNone/>
            </a:pPr>
            <a:r>
              <a:rPr lang="en-US" sz="2900" i="1" dirty="0"/>
              <a:t/>
            </a:r>
            <a:br>
              <a:rPr lang="en-US" sz="2900" i="1" dirty="0"/>
            </a:br>
            <a:r>
              <a:rPr lang="en-US" sz="2900" i="1" dirty="0"/>
              <a:t>while </a:t>
            </a:r>
            <a:r>
              <a:rPr lang="en-US" sz="2900" i="1" dirty="0" err="1"/>
              <a:t>iteraions</a:t>
            </a:r>
            <a:r>
              <a:rPr lang="en-US" sz="2900" i="1" dirty="0"/>
              <a:t> &lt; 4:</a:t>
            </a:r>
            <a:br>
              <a:rPr lang="en-US" sz="2900" i="1" dirty="0"/>
            </a:br>
            <a:r>
              <a:rPr lang="en-US" sz="2900" i="1" dirty="0"/>
              <a:t>    quarter = </a:t>
            </a:r>
            <a:r>
              <a:rPr lang="en-US" sz="2900" i="1" dirty="0" err="1"/>
              <a:t>iteraions</a:t>
            </a:r>
            <a:r>
              <a:rPr lang="en-US" sz="2900" i="1" dirty="0"/>
              <a:t> + 1</a:t>
            </a:r>
            <a:br>
              <a:rPr lang="en-US" sz="2900" i="1" dirty="0"/>
            </a:br>
            <a:r>
              <a:rPr lang="en-US" sz="2900" i="1" dirty="0"/>
              <a:t>    print("Quarter", quarter)</a:t>
            </a:r>
            <a:br>
              <a:rPr lang="en-US" sz="2900" i="1" dirty="0"/>
            </a:br>
            <a:r>
              <a:rPr lang="en-US" sz="2900" i="1" dirty="0"/>
              <a:t>    </a:t>
            </a:r>
            <a:r>
              <a:rPr lang="en-US" sz="2900" i="1" dirty="0" err="1"/>
              <a:t>score_A</a:t>
            </a:r>
            <a:r>
              <a:rPr lang="en-US" sz="2900" i="1" dirty="0"/>
              <a:t> = </a:t>
            </a:r>
            <a:r>
              <a:rPr lang="en-US" sz="2900" i="1" dirty="0" err="1"/>
              <a:t>int</a:t>
            </a:r>
            <a:r>
              <a:rPr lang="en-US" sz="2900" i="1" dirty="0"/>
              <a:t>(input("Enter team A score in this quarter: "))</a:t>
            </a:r>
            <a:br>
              <a:rPr lang="en-US" sz="2900" i="1" dirty="0"/>
            </a:br>
            <a:r>
              <a:rPr lang="en-US" sz="2900" i="1" dirty="0"/>
              <a:t>    </a:t>
            </a:r>
            <a:r>
              <a:rPr lang="en-US" sz="2900" i="1" dirty="0" err="1"/>
              <a:t>score_B</a:t>
            </a:r>
            <a:r>
              <a:rPr lang="en-US" sz="2900" i="1" dirty="0"/>
              <a:t> = </a:t>
            </a:r>
            <a:r>
              <a:rPr lang="en-US" sz="2900" i="1" dirty="0" err="1"/>
              <a:t>int</a:t>
            </a:r>
            <a:r>
              <a:rPr lang="en-US" sz="2900" i="1" dirty="0"/>
              <a:t>(input("Enter team B score in this quarter: "))</a:t>
            </a:r>
            <a:br>
              <a:rPr lang="en-US" sz="2900" i="1" dirty="0"/>
            </a:br>
            <a:r>
              <a:rPr lang="en-US" sz="2900" i="1" dirty="0"/>
              <a:t>    </a:t>
            </a:r>
            <a:r>
              <a:rPr lang="en-US" sz="2900" i="1" dirty="0" err="1"/>
              <a:t>total_A</a:t>
            </a:r>
            <a:r>
              <a:rPr lang="en-US" sz="2900" i="1" dirty="0"/>
              <a:t> = </a:t>
            </a:r>
            <a:r>
              <a:rPr lang="en-US" sz="2900" i="1" dirty="0" err="1"/>
              <a:t>total_A</a:t>
            </a:r>
            <a:r>
              <a:rPr lang="en-US" sz="2900" i="1" dirty="0"/>
              <a:t> + </a:t>
            </a:r>
            <a:r>
              <a:rPr lang="en-US" sz="2900" i="1" dirty="0" err="1"/>
              <a:t>score_A</a:t>
            </a:r>
            <a:r>
              <a:rPr lang="en-US" sz="2900" i="1" dirty="0"/>
              <a:t/>
            </a:r>
            <a:br>
              <a:rPr lang="en-US" sz="2900" i="1" dirty="0"/>
            </a:br>
            <a:r>
              <a:rPr lang="en-US" sz="2900" i="1" dirty="0"/>
              <a:t>    </a:t>
            </a:r>
            <a:r>
              <a:rPr lang="en-US" sz="2900" i="1" dirty="0" err="1"/>
              <a:t>total_B</a:t>
            </a:r>
            <a:r>
              <a:rPr lang="en-US" sz="2900" i="1" dirty="0"/>
              <a:t> = </a:t>
            </a:r>
            <a:r>
              <a:rPr lang="en-US" sz="2900" i="1" dirty="0" err="1"/>
              <a:t>total_B</a:t>
            </a:r>
            <a:r>
              <a:rPr lang="en-US" sz="2900" i="1" dirty="0"/>
              <a:t> + </a:t>
            </a:r>
            <a:r>
              <a:rPr lang="en-US" sz="2900" i="1" dirty="0" err="1"/>
              <a:t>score_B</a:t>
            </a:r>
            <a:r>
              <a:rPr lang="en-US" sz="2900" i="1" dirty="0"/>
              <a:t/>
            </a:r>
            <a:br>
              <a:rPr lang="en-US" sz="2900" i="1" dirty="0"/>
            </a:br>
            <a:r>
              <a:rPr lang="en-US" sz="2900" i="1" dirty="0"/>
              <a:t>    print("Team A total after this quarter:", </a:t>
            </a:r>
            <a:r>
              <a:rPr lang="en-US" sz="2900" i="1" dirty="0" err="1"/>
              <a:t>total_A</a:t>
            </a:r>
            <a:r>
              <a:rPr lang="en-US" sz="2900" i="1" dirty="0"/>
              <a:t>)</a:t>
            </a:r>
            <a:br>
              <a:rPr lang="en-US" sz="2900" i="1" dirty="0"/>
            </a:br>
            <a:r>
              <a:rPr lang="en-US" sz="2900" i="1" dirty="0"/>
              <a:t>    print("Team B total after this quarter:", </a:t>
            </a:r>
            <a:r>
              <a:rPr lang="en-US" sz="2900" i="1" dirty="0" err="1"/>
              <a:t>total_B</a:t>
            </a:r>
            <a:r>
              <a:rPr lang="en-US" sz="2900" i="1" dirty="0"/>
              <a:t>)</a:t>
            </a:r>
            <a:br>
              <a:rPr lang="en-US" sz="2900" i="1" dirty="0"/>
            </a:br>
            <a:r>
              <a:rPr lang="en-US" sz="2900" i="1" dirty="0"/>
              <a:t>    </a:t>
            </a:r>
            <a:r>
              <a:rPr lang="en-US" sz="2900" i="1" dirty="0" err="1"/>
              <a:t>iteraions</a:t>
            </a:r>
            <a:r>
              <a:rPr lang="en-US" sz="2900" i="1" dirty="0"/>
              <a:t> = </a:t>
            </a:r>
            <a:r>
              <a:rPr lang="en-US" sz="2900" i="1" dirty="0" err="1"/>
              <a:t>iteraions</a:t>
            </a:r>
            <a:r>
              <a:rPr lang="en-US" sz="2900" i="1" dirty="0"/>
              <a:t> + 1</a:t>
            </a:r>
            <a:br>
              <a:rPr lang="en-US" sz="2900" i="1" dirty="0"/>
            </a:br>
            <a:r>
              <a:rPr lang="en-US" sz="2900" i="1" dirty="0"/>
              <a:t>    print()  # insert a blank line to separate the quarters</a:t>
            </a:r>
            <a:br>
              <a:rPr lang="en-US" sz="2900" i="1" dirty="0"/>
            </a:br>
            <a:endParaRPr lang="en-US" sz="2900" i="1" dirty="0"/>
          </a:p>
          <a:p>
            <a:pPr marL="0" indent="0">
              <a:buNone/>
            </a:pPr>
            <a:r>
              <a:rPr lang="en-US" sz="2900" i="1" dirty="0"/>
              <a:t>if </a:t>
            </a:r>
            <a:r>
              <a:rPr lang="en-US" sz="2900" i="1" dirty="0" err="1"/>
              <a:t>total_A</a:t>
            </a:r>
            <a:r>
              <a:rPr lang="en-US" sz="2900" i="1" dirty="0"/>
              <a:t> &gt; </a:t>
            </a:r>
            <a:r>
              <a:rPr lang="en-US" sz="2900" i="1" dirty="0" err="1"/>
              <a:t>total_B</a:t>
            </a:r>
            <a:r>
              <a:rPr lang="en-US" sz="2900" i="1" dirty="0"/>
              <a:t>:</a:t>
            </a:r>
            <a:br>
              <a:rPr lang="en-US" sz="2900" i="1" dirty="0"/>
            </a:br>
            <a:r>
              <a:rPr lang="en-US" sz="2900" i="1" dirty="0"/>
              <a:t>    print("Team A has won the game")</a:t>
            </a:r>
            <a:br>
              <a:rPr lang="en-US" sz="2900" i="1" dirty="0"/>
            </a:br>
            <a:r>
              <a:rPr lang="en-US" sz="2900" i="1" dirty="0" err="1"/>
              <a:t>elif</a:t>
            </a:r>
            <a:r>
              <a:rPr lang="en-US" sz="2900" i="1" dirty="0"/>
              <a:t> </a:t>
            </a:r>
            <a:r>
              <a:rPr lang="en-US" sz="2900" i="1" dirty="0" err="1"/>
              <a:t>total_A</a:t>
            </a:r>
            <a:r>
              <a:rPr lang="en-US" sz="2900" i="1" dirty="0"/>
              <a:t> &lt; </a:t>
            </a:r>
            <a:r>
              <a:rPr lang="en-US" sz="2900" i="1" dirty="0" err="1"/>
              <a:t>total_B</a:t>
            </a:r>
            <a:r>
              <a:rPr lang="en-US" sz="2900" i="1" dirty="0"/>
              <a:t>:</a:t>
            </a:r>
            <a:br>
              <a:rPr lang="en-US" sz="2900" i="1" dirty="0"/>
            </a:br>
            <a:r>
              <a:rPr lang="en-US" sz="2900" i="1" dirty="0"/>
              <a:t>    print("Team B has won the game")</a:t>
            </a:r>
            <a:br>
              <a:rPr lang="en-US" sz="2900" i="1" dirty="0"/>
            </a:br>
            <a:r>
              <a:rPr lang="en-US" sz="2900" i="1" dirty="0"/>
              <a:t>else:</a:t>
            </a:r>
            <a:br>
              <a:rPr lang="en-US" sz="2900" i="1" dirty="0"/>
            </a:br>
            <a:r>
              <a:rPr lang="en-US" sz="2900" i="1" dirty="0"/>
              <a:t>    print("It is a tie game. We need overtime.")</a:t>
            </a:r>
          </a:p>
          <a:p>
            <a:pPr marL="465138" indent="-465138">
              <a:buNone/>
              <a:tabLst>
                <a:tab pos="465138" algn="l"/>
              </a:tabLst>
            </a:pPr>
            <a:endParaRPr lang="en-US" dirty="0"/>
          </a:p>
        </p:txBody>
      </p:sp>
    </p:spTree>
    <p:extLst>
      <p:ext uri="{BB962C8B-B14F-4D97-AF65-F5344CB8AC3E}">
        <p14:creationId xmlns:p14="http://schemas.microsoft.com/office/powerpoint/2010/main" val="389979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Iterative Control Structure – Programming Logic</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i="1" dirty="0"/>
              <a:t>Enter house price: 200000</a:t>
            </a:r>
          </a:p>
          <a:p>
            <a:pPr marL="0" indent="0">
              <a:buNone/>
            </a:pPr>
            <a:r>
              <a:rPr lang="en-US" i="1" dirty="0"/>
              <a:t>Commission: 6000</a:t>
            </a:r>
          </a:p>
          <a:p>
            <a:pPr marL="0" indent="0">
              <a:buNone/>
            </a:pPr>
            <a:r>
              <a:rPr lang="en-US" i="1" dirty="0"/>
              <a:t>Calculate commission for another house? [y/n] y</a:t>
            </a:r>
          </a:p>
          <a:p>
            <a:pPr marL="0" indent="0">
              <a:buNone/>
            </a:pPr>
            <a:r>
              <a:rPr lang="en-US" i="1" dirty="0"/>
              <a:t>Enter house price: 250000</a:t>
            </a:r>
          </a:p>
          <a:p>
            <a:pPr marL="0" indent="0">
              <a:buNone/>
            </a:pPr>
            <a:r>
              <a:rPr lang="en-US" i="1" dirty="0"/>
              <a:t>Commission: 7500</a:t>
            </a:r>
          </a:p>
          <a:p>
            <a:pPr marL="0" indent="0">
              <a:buNone/>
            </a:pPr>
            <a:r>
              <a:rPr lang="en-US" i="1" dirty="0"/>
              <a:t>Calculate commission for another house? [y/n] y</a:t>
            </a:r>
          </a:p>
          <a:p>
            <a:pPr marL="0" indent="0">
              <a:buNone/>
            </a:pPr>
            <a:r>
              <a:rPr lang="en-US" i="1" dirty="0"/>
              <a:t>Enter house price: 180000</a:t>
            </a:r>
          </a:p>
          <a:p>
            <a:pPr marL="0" indent="0">
              <a:buNone/>
            </a:pPr>
            <a:r>
              <a:rPr lang="en-US" i="1" dirty="0"/>
              <a:t>Commission: 5400</a:t>
            </a:r>
          </a:p>
          <a:p>
            <a:pPr marL="0" indent="0">
              <a:buNone/>
            </a:pPr>
            <a:r>
              <a:rPr lang="en-US" i="1" dirty="0" smtClean="0"/>
              <a:t>Calculate </a:t>
            </a:r>
            <a:r>
              <a:rPr lang="en-US" i="1" dirty="0"/>
              <a:t>commission for another house?[y/n] n</a:t>
            </a:r>
          </a:p>
        </p:txBody>
      </p:sp>
    </p:spTree>
    <p:extLst>
      <p:ext uri="{BB962C8B-B14F-4D97-AF65-F5344CB8AC3E}">
        <p14:creationId xmlns:p14="http://schemas.microsoft.com/office/powerpoint/2010/main" val="4206469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228600"/>
            <a:ext cx="8229600" cy="1143000"/>
          </a:xfrm>
        </p:spPr>
        <p:txBody>
          <a:bodyPr/>
          <a:lstStyle/>
          <a:p>
            <a:r>
              <a:rPr lang="en-US" dirty="0" smtClean="0"/>
              <a:t>Using for Loop</a:t>
            </a:r>
            <a:endParaRPr lang="en-US" dirty="0"/>
          </a:p>
        </p:txBody>
      </p:sp>
      <p:sp>
        <p:nvSpPr>
          <p:cNvPr id="3" name="Content Placeholder 2"/>
          <p:cNvSpPr>
            <a:spLocks noGrp="1"/>
          </p:cNvSpPr>
          <p:nvPr>
            <p:ph idx="1"/>
          </p:nvPr>
        </p:nvSpPr>
        <p:spPr>
          <a:xfrm>
            <a:off x="436880" y="1480820"/>
            <a:ext cx="8001000" cy="1447799"/>
          </a:xfrm>
        </p:spPr>
        <p:txBody>
          <a:bodyPr>
            <a:normAutofit fontScale="77500" lnSpcReduction="20000"/>
          </a:bodyPr>
          <a:lstStyle/>
          <a:p>
            <a:r>
              <a:rPr lang="en-US" dirty="0" smtClean="0"/>
              <a:t> </a:t>
            </a:r>
            <a:r>
              <a:rPr lang="en-US" dirty="0" smtClean="0">
                <a:solidFill>
                  <a:srgbClr val="FF0000"/>
                </a:solidFill>
              </a:rPr>
              <a:t>for</a:t>
            </a:r>
            <a:r>
              <a:rPr lang="en-US" dirty="0" smtClean="0"/>
              <a:t> </a:t>
            </a:r>
            <a:r>
              <a:rPr lang="en-US" dirty="0"/>
              <a:t>loops are traditionally used when you have a block of code which you want to repeat a fixed number of times. The Python </a:t>
            </a:r>
            <a:r>
              <a:rPr lang="en-US" dirty="0">
                <a:solidFill>
                  <a:srgbClr val="FF0000"/>
                </a:solidFill>
              </a:rPr>
              <a:t>for</a:t>
            </a:r>
            <a:r>
              <a:rPr lang="en-US" dirty="0"/>
              <a:t> statement iterates over the members of a sequence in order, executing the block each time.</a:t>
            </a:r>
          </a:p>
        </p:txBody>
      </p:sp>
      <p:sp>
        <p:nvSpPr>
          <p:cNvPr id="4" name="TextBox 3"/>
          <p:cNvSpPr txBox="1"/>
          <p:nvPr/>
        </p:nvSpPr>
        <p:spPr>
          <a:xfrm>
            <a:off x="838200" y="3048000"/>
            <a:ext cx="6801862" cy="2616101"/>
          </a:xfrm>
          <a:prstGeom prst="rect">
            <a:avLst/>
          </a:prstGeom>
          <a:solidFill>
            <a:srgbClr val="FFFFCC"/>
          </a:solidFill>
        </p:spPr>
        <p:txBody>
          <a:bodyPr vert="horz" wrap="square" lIns="91440" tIns="45720" rIns="91440" bIns="45720" rtlCol="0">
            <a:spAutoFit/>
          </a:bodyPr>
          <a:lstStyle>
            <a:defPPr>
              <a:defRPr lang="en-US"/>
            </a:defPPr>
            <a:lvl1pPr indent="0">
              <a:spcBef>
                <a:spcPct val="20000"/>
              </a:spcBef>
              <a:buFont typeface="Arial" pitchFamily="34" charset="0"/>
              <a:buNone/>
              <a:defRPr sz="2000" b="1">
                <a:latin typeface="Courier New" panose="02070309020205020404" pitchFamily="49" charset="0"/>
                <a:cs typeface="Courier New" panose="02070309020205020404" pitchFamily="49"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total = 0.0</a:t>
            </a:r>
          </a:p>
          <a:p>
            <a:endParaRPr lang="en-US" dirty="0"/>
          </a:p>
          <a:p>
            <a:r>
              <a:rPr lang="en-US" dirty="0"/>
              <a:t>for counter in range(5):</a:t>
            </a:r>
          </a:p>
          <a:p>
            <a:r>
              <a:rPr lang="en-US" dirty="0"/>
              <a:t>    number = </a:t>
            </a:r>
            <a:r>
              <a:rPr lang="en-US" dirty="0" err="1"/>
              <a:t>int</a:t>
            </a:r>
            <a:r>
              <a:rPr lang="en-US" dirty="0"/>
              <a:t>(input('Enter a number: '))</a:t>
            </a:r>
          </a:p>
          <a:p>
            <a:r>
              <a:rPr lang="en-US" dirty="0"/>
              <a:t>    total = total + number</a:t>
            </a:r>
          </a:p>
          <a:p>
            <a:endParaRPr lang="en-US" dirty="0"/>
          </a:p>
          <a:p>
            <a:r>
              <a:rPr lang="en-US" dirty="0"/>
              <a:t>print('The total is', total)</a:t>
            </a:r>
          </a:p>
        </p:txBody>
      </p:sp>
    </p:spTree>
    <p:extLst>
      <p:ext uri="{BB962C8B-B14F-4D97-AF65-F5344CB8AC3E}">
        <p14:creationId xmlns:p14="http://schemas.microsoft.com/office/powerpoint/2010/main" val="3104316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228600"/>
            <a:ext cx="8229600" cy="1143000"/>
          </a:xfrm>
        </p:spPr>
        <p:txBody>
          <a:bodyPr/>
          <a:lstStyle/>
          <a:p>
            <a:r>
              <a:rPr lang="en-US" dirty="0" smtClean="0"/>
              <a:t>Using for Loop</a:t>
            </a:r>
            <a:endParaRPr lang="en-US" dirty="0"/>
          </a:p>
        </p:txBody>
      </p:sp>
      <p:sp>
        <p:nvSpPr>
          <p:cNvPr id="3" name="Content Placeholder 2"/>
          <p:cNvSpPr>
            <a:spLocks noGrp="1"/>
          </p:cNvSpPr>
          <p:nvPr>
            <p:ph idx="1"/>
          </p:nvPr>
        </p:nvSpPr>
        <p:spPr>
          <a:xfrm>
            <a:off x="436880" y="1480820"/>
            <a:ext cx="8402320" cy="4843780"/>
          </a:xfrm>
        </p:spPr>
        <p:txBody>
          <a:bodyPr>
            <a:normAutofit/>
          </a:bodyPr>
          <a:lstStyle/>
          <a:p>
            <a:r>
              <a:rPr lang="en-US" sz="2800" dirty="0"/>
              <a:t>Let's say that you have a list</a:t>
            </a:r>
            <a:r>
              <a:rPr lang="en-US" sz="2800" dirty="0" smtClean="0"/>
              <a:t>.</a:t>
            </a:r>
          </a:p>
          <a:p>
            <a:endParaRPr lang="en-US" sz="2800" dirty="0"/>
          </a:p>
          <a:p>
            <a:endParaRPr lang="en-US" sz="2800" dirty="0" smtClean="0"/>
          </a:p>
          <a:p>
            <a:endParaRPr lang="en-US" sz="2800" dirty="0"/>
          </a:p>
          <a:p>
            <a:r>
              <a:rPr lang="en-US" sz="2800" dirty="0"/>
              <a:t>That reads, for every element that we assign the variable brands, </a:t>
            </a:r>
            <a:r>
              <a:rPr lang="en-US" sz="2800" dirty="0" smtClean="0"/>
              <a:t>in </a:t>
            </a:r>
            <a:r>
              <a:rPr lang="en-US" sz="2800" dirty="0"/>
              <a:t>the list </a:t>
            </a:r>
            <a:r>
              <a:rPr lang="en-US" sz="2800" dirty="0" err="1"/>
              <a:t>computer_brands</a:t>
            </a:r>
            <a:r>
              <a:rPr lang="en-US" sz="2800" dirty="0"/>
              <a:t>, print out the variable brands</a:t>
            </a:r>
          </a:p>
        </p:txBody>
      </p:sp>
      <p:sp>
        <p:nvSpPr>
          <p:cNvPr id="4" name="TextBox 3"/>
          <p:cNvSpPr txBox="1"/>
          <p:nvPr/>
        </p:nvSpPr>
        <p:spPr>
          <a:xfrm>
            <a:off x="838200" y="2209800"/>
            <a:ext cx="7162800" cy="1224951"/>
          </a:xfrm>
          <a:prstGeom prst="rect">
            <a:avLst/>
          </a:prstGeom>
          <a:solidFill>
            <a:srgbClr val="FFFFCC"/>
          </a:solidFill>
        </p:spPr>
        <p:txBody>
          <a:bodyPr vert="horz" wrap="square" lIns="91440" tIns="45720" rIns="91440" bIns="45720" rtlCol="0">
            <a:spAutoFit/>
          </a:bodyPr>
          <a:lstStyle>
            <a:defPPr>
              <a:defRPr lang="en-US"/>
            </a:defPPr>
            <a:lvl1pPr indent="0">
              <a:spcBef>
                <a:spcPct val="20000"/>
              </a:spcBef>
              <a:buFont typeface="Arial" pitchFamily="34" charset="0"/>
              <a:buNone/>
              <a:defRPr sz="2000" b="1">
                <a:latin typeface="Courier New" panose="02070309020205020404" pitchFamily="49" charset="0"/>
                <a:cs typeface="Courier New" panose="02070309020205020404" pitchFamily="49"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dirty="0" err="1"/>
              <a:t>computer_brands</a:t>
            </a:r>
            <a:r>
              <a:rPr lang="en-US" sz="1600" dirty="0"/>
              <a:t> = ["Apple", "Asus", "Dell", "Samsung</a:t>
            </a:r>
            <a:r>
              <a:rPr lang="en-US" sz="1600" dirty="0" smtClean="0"/>
              <a:t>"]</a:t>
            </a:r>
          </a:p>
          <a:p>
            <a:endParaRPr lang="en-US" sz="1600" dirty="0"/>
          </a:p>
          <a:p>
            <a:r>
              <a:rPr lang="en-US" sz="1600" dirty="0"/>
              <a:t>for brands in </a:t>
            </a:r>
            <a:r>
              <a:rPr lang="en-US" sz="1600" dirty="0" err="1"/>
              <a:t>computer_brands</a:t>
            </a:r>
            <a:r>
              <a:rPr lang="en-US" sz="1600" dirty="0"/>
              <a:t>:</a:t>
            </a:r>
          </a:p>
          <a:p>
            <a:r>
              <a:rPr lang="en-US" sz="1600" dirty="0"/>
              <a:t>    print (brands)</a:t>
            </a:r>
          </a:p>
        </p:txBody>
      </p:sp>
    </p:spTree>
    <p:extLst>
      <p:ext uri="{BB962C8B-B14F-4D97-AF65-F5344CB8AC3E}">
        <p14:creationId xmlns:p14="http://schemas.microsoft.com/office/powerpoint/2010/main" val="107642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Control Structure</a:t>
            </a:r>
            <a:endParaRPr lang="en-US" dirty="0"/>
          </a:p>
        </p:txBody>
      </p:sp>
      <p:sp>
        <p:nvSpPr>
          <p:cNvPr id="3" name="Content Placeholder 2"/>
          <p:cNvSpPr>
            <a:spLocks noGrp="1"/>
          </p:cNvSpPr>
          <p:nvPr>
            <p:ph idx="1"/>
          </p:nvPr>
        </p:nvSpPr>
        <p:spPr/>
        <p:txBody>
          <a:bodyPr>
            <a:normAutofit/>
          </a:bodyPr>
          <a:lstStyle/>
          <a:p>
            <a:pPr>
              <a:spcBef>
                <a:spcPts val="1800"/>
              </a:spcBef>
            </a:pPr>
            <a:r>
              <a:rPr lang="en-US" dirty="0"/>
              <a:t>To make the computer do this, we need to use an iterative control, which is also called a loop</a:t>
            </a:r>
            <a:r>
              <a:rPr lang="en-US" dirty="0" smtClean="0"/>
              <a:t>.</a:t>
            </a:r>
          </a:p>
          <a:p>
            <a:pPr>
              <a:spcBef>
                <a:spcPts val="1800"/>
              </a:spcBef>
            </a:pPr>
            <a:r>
              <a:rPr lang="en-US" dirty="0" smtClean="0"/>
              <a:t>In </a:t>
            </a:r>
            <a:r>
              <a:rPr lang="en-US" dirty="0"/>
              <a:t>Python, we can use a </a:t>
            </a:r>
            <a:r>
              <a:rPr lang="en-US" sz="2800" dirty="0">
                <a:solidFill>
                  <a:srgbClr val="FF0000"/>
                </a:solidFill>
                <a:latin typeface="Courier New" panose="02070309020205020404" pitchFamily="49" charset="0"/>
                <a:cs typeface="Courier New" panose="02070309020205020404" pitchFamily="49" charset="0"/>
              </a:rPr>
              <a:t>while</a:t>
            </a:r>
            <a:r>
              <a:rPr lang="en-US" dirty="0">
                <a:solidFill>
                  <a:srgbClr val="FF0000"/>
                </a:solidFill>
              </a:rPr>
              <a:t> </a:t>
            </a:r>
            <a:r>
              <a:rPr lang="en-US" dirty="0"/>
              <a:t>statement to implement a loop.  </a:t>
            </a:r>
            <a:endParaRPr lang="en-US" dirty="0" smtClean="0"/>
          </a:p>
          <a:p>
            <a:pPr>
              <a:spcBef>
                <a:spcPts val="1800"/>
              </a:spcBef>
            </a:pPr>
            <a:r>
              <a:rPr lang="en-US" dirty="0" smtClean="0"/>
              <a:t>A </a:t>
            </a:r>
            <a:r>
              <a:rPr lang="en-US" sz="2800" dirty="0">
                <a:solidFill>
                  <a:srgbClr val="FF0000"/>
                </a:solidFill>
                <a:latin typeface="Courier New" panose="02070309020205020404" pitchFamily="49" charset="0"/>
                <a:cs typeface="Courier New" panose="02070309020205020404" pitchFamily="49" charset="0"/>
              </a:rPr>
              <a:t>while</a:t>
            </a:r>
            <a:r>
              <a:rPr lang="en-US" dirty="0"/>
              <a:t> statement is an iterative control statement that repeatedly executes a set of statements based on a provided Boolean expression. </a:t>
            </a:r>
            <a:endParaRPr lang="en-US" dirty="0" smtClean="0"/>
          </a:p>
        </p:txBody>
      </p:sp>
    </p:spTree>
    <p:extLst>
      <p:ext uri="{BB962C8B-B14F-4D97-AF65-F5344CB8AC3E}">
        <p14:creationId xmlns:p14="http://schemas.microsoft.com/office/powerpoint/2010/main" val="391881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while Statement</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a:spcBef>
                <a:spcPts val="1800"/>
              </a:spcBef>
            </a:pPr>
            <a:r>
              <a:rPr lang="en-US" dirty="0" smtClean="0"/>
              <a:t>Syntax:</a:t>
            </a:r>
          </a:p>
          <a:p>
            <a:pPr marL="0" indent="0">
              <a:buNone/>
            </a:pPr>
            <a:r>
              <a:rPr lang="en-US" sz="3000" i="1" dirty="0" smtClean="0">
                <a:latin typeface="Corbel" panose="020B0503020204020204" pitchFamily="34" charset="0"/>
              </a:rPr>
              <a:t>while </a:t>
            </a:r>
            <a:r>
              <a:rPr lang="en-US" sz="3000" i="1" dirty="0">
                <a:latin typeface="Corbel" panose="020B0503020204020204" pitchFamily="34" charset="0"/>
              </a:rPr>
              <a:t>condition:</a:t>
            </a:r>
          </a:p>
          <a:p>
            <a:pPr marL="347663" indent="-347663">
              <a:buNone/>
            </a:pPr>
            <a:r>
              <a:rPr lang="en-US" sz="3000" i="1" dirty="0" smtClean="0">
                <a:latin typeface="Corbel" panose="020B0503020204020204" pitchFamily="34" charset="0"/>
              </a:rPr>
              <a:t>	block </a:t>
            </a:r>
            <a:r>
              <a:rPr lang="en-US" sz="3000" i="1" dirty="0">
                <a:latin typeface="Corbel" panose="020B0503020204020204" pitchFamily="34" charset="0"/>
              </a:rPr>
              <a:t>of statements to execute if </a:t>
            </a:r>
            <a:r>
              <a:rPr lang="en-US" sz="3000" i="1" dirty="0" smtClean="0">
                <a:latin typeface="Corbel" panose="020B0503020204020204" pitchFamily="34" charset="0"/>
              </a:rPr>
              <a:t>condition </a:t>
            </a:r>
            <a:r>
              <a:rPr lang="en-US" sz="3000" i="1" dirty="0">
                <a:latin typeface="Corbel" panose="020B0503020204020204" pitchFamily="34" charset="0"/>
              </a:rPr>
              <a:t>is true</a:t>
            </a:r>
          </a:p>
          <a:p>
            <a:pPr>
              <a:spcBef>
                <a:spcPts val="1800"/>
              </a:spcBef>
            </a:pPr>
            <a:r>
              <a:rPr lang="en-US" dirty="0" smtClean="0"/>
              <a:t>Loop header: the keyword while, a condition and colon</a:t>
            </a:r>
          </a:p>
          <a:p>
            <a:pPr>
              <a:spcBef>
                <a:spcPts val="1800"/>
              </a:spcBef>
            </a:pPr>
            <a:r>
              <a:rPr lang="en-US" dirty="0" smtClean="0"/>
              <a:t>Loop body: block of statements</a:t>
            </a:r>
          </a:p>
        </p:txBody>
      </p:sp>
    </p:spTree>
    <p:extLst>
      <p:ext uri="{BB962C8B-B14F-4D97-AF65-F5344CB8AC3E}">
        <p14:creationId xmlns:p14="http://schemas.microsoft.com/office/powerpoint/2010/main" val="158016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while Statement</a:t>
            </a:r>
            <a:endParaRPr lang="en-US" dirty="0"/>
          </a:p>
        </p:txBody>
      </p:sp>
      <p:grpSp>
        <p:nvGrpSpPr>
          <p:cNvPr id="5" name="Group 4" title="Partial flowchart showing a loop"/>
          <p:cNvGrpSpPr/>
          <p:nvPr/>
        </p:nvGrpSpPr>
        <p:grpSpPr>
          <a:xfrm>
            <a:off x="899250" y="1469708"/>
            <a:ext cx="7406550" cy="4626292"/>
            <a:chOff x="0" y="150857"/>
            <a:chExt cx="3227163" cy="1683890"/>
          </a:xfrm>
        </p:grpSpPr>
        <p:cxnSp>
          <p:nvCxnSpPr>
            <p:cNvPr id="6" name="Straight Connector 5"/>
            <p:cNvCxnSpPr>
              <a:cxnSpLocks noChangeShapeType="1"/>
            </p:cNvCxnSpPr>
            <p:nvPr/>
          </p:nvCxnSpPr>
          <p:spPr bwMode="auto">
            <a:xfrm>
              <a:off x="713064" y="1317072"/>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7" name="Group 6"/>
            <p:cNvGrpSpPr/>
            <p:nvPr/>
          </p:nvGrpSpPr>
          <p:grpSpPr>
            <a:xfrm>
              <a:off x="0" y="150857"/>
              <a:ext cx="3227163" cy="1683890"/>
              <a:chOff x="0" y="150857"/>
              <a:chExt cx="3227163" cy="1683890"/>
            </a:xfrm>
          </p:grpSpPr>
          <p:sp>
            <p:nvSpPr>
              <p:cNvPr id="8" name="Text Box 8"/>
              <p:cNvSpPr txBox="1">
                <a:spLocks noChangeArrowheads="1"/>
              </p:cNvSpPr>
              <p:nvPr/>
            </p:nvSpPr>
            <p:spPr bwMode="auto">
              <a:xfrm>
                <a:off x="1241571" y="771788"/>
                <a:ext cx="414655" cy="2368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pPr>
                <a:r>
                  <a:rPr lang="en-US" sz="2400">
                    <a:effectLst/>
                    <a:latin typeface="Tahoma"/>
                    <a:ea typeface="Times New Roman"/>
                    <a:cs typeface="Times New Roman"/>
                  </a:rPr>
                  <a:t>true</a:t>
                </a:r>
                <a:endParaRPr lang="en-US" sz="2400">
                  <a:effectLst/>
                  <a:latin typeface="Arial"/>
                  <a:ea typeface="Times New Roman"/>
                  <a:cs typeface="Times New Roman"/>
                </a:endParaRPr>
              </a:p>
            </p:txBody>
          </p:sp>
          <p:cxnSp>
            <p:nvCxnSpPr>
              <p:cNvPr id="9" name="Straight Connector 8"/>
              <p:cNvCxnSpPr>
                <a:cxnSpLocks noChangeShapeType="1"/>
              </p:cNvCxnSpPr>
              <p:nvPr/>
            </p:nvCxnSpPr>
            <p:spPr bwMode="auto">
              <a:xfrm>
                <a:off x="713064" y="444617"/>
                <a:ext cx="0" cy="2673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Flowchart: Decision 9"/>
              <p:cNvSpPr>
                <a:spLocks noChangeArrowheads="1"/>
              </p:cNvSpPr>
              <p:nvPr/>
            </p:nvSpPr>
            <p:spPr bwMode="auto">
              <a:xfrm>
                <a:off x="0" y="713065"/>
                <a:ext cx="1424940" cy="59372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400">
                    <a:effectLst/>
                    <a:latin typeface="Tahoma"/>
                    <a:ea typeface="Times New Roman"/>
                    <a:cs typeface="Times New Roman"/>
                  </a:rPr>
                  <a:t>Condition true/false?</a:t>
                </a:r>
                <a:endParaRPr lang="en-US" sz="2400">
                  <a:effectLst/>
                  <a:latin typeface="Arial"/>
                  <a:ea typeface="Times New Roman"/>
                  <a:cs typeface="Times New Roman"/>
                </a:endParaRPr>
              </a:p>
            </p:txBody>
          </p:sp>
          <p:cxnSp>
            <p:nvCxnSpPr>
              <p:cNvPr id="11" name="Straight Connector 10"/>
              <p:cNvCxnSpPr>
                <a:cxnSpLocks noChangeShapeType="1"/>
              </p:cNvCxnSpPr>
              <p:nvPr/>
            </p:nvCxnSpPr>
            <p:spPr bwMode="auto">
              <a:xfrm>
                <a:off x="3221372" y="562063"/>
                <a:ext cx="0" cy="444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433863" y="1551964"/>
                <a:ext cx="731741" cy="2827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a:effectLst/>
                    <a:latin typeface="Tahoma"/>
                    <a:ea typeface="Times New Roman"/>
                    <a:cs typeface="Times New Roman"/>
                  </a:rPr>
                  <a:t>Statements after loop</a:t>
                </a:r>
                <a:endParaRPr lang="en-US" sz="2400">
                  <a:effectLst/>
                  <a:latin typeface="Arial"/>
                  <a:ea typeface="Times New Roman"/>
                  <a:cs typeface="Times New Roman"/>
                </a:endParaRPr>
              </a:p>
            </p:txBody>
          </p:sp>
          <p:cxnSp>
            <p:nvCxnSpPr>
              <p:cNvPr id="13" name="Straight Connector 12"/>
              <p:cNvCxnSpPr>
                <a:cxnSpLocks noChangeShapeType="1"/>
              </p:cNvCxnSpPr>
              <p:nvPr/>
            </p:nvCxnSpPr>
            <p:spPr bwMode="auto">
              <a:xfrm>
                <a:off x="1426128" y="1006679"/>
                <a:ext cx="228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Text Box 3"/>
              <p:cNvSpPr txBox="1">
                <a:spLocks noChangeArrowheads="1"/>
              </p:cNvSpPr>
              <p:nvPr/>
            </p:nvSpPr>
            <p:spPr bwMode="auto">
              <a:xfrm>
                <a:off x="207182" y="1308683"/>
                <a:ext cx="402178" cy="2368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pPr>
                <a:r>
                  <a:rPr lang="en-US" sz="2400">
                    <a:effectLst/>
                    <a:latin typeface="Tahoma"/>
                    <a:ea typeface="Times New Roman"/>
                    <a:cs typeface="Times New Roman"/>
                  </a:rPr>
                  <a:t>false</a:t>
                </a:r>
                <a:endParaRPr lang="en-US" sz="2400">
                  <a:effectLst/>
                  <a:latin typeface="Arial"/>
                  <a:ea typeface="Times New Roman"/>
                  <a:cs typeface="Times New Roman"/>
                </a:endParaRPr>
              </a:p>
            </p:txBody>
          </p:sp>
          <p:cxnSp>
            <p:nvCxnSpPr>
              <p:cNvPr id="15" name="Straight Connector 14"/>
              <p:cNvCxnSpPr>
                <a:cxnSpLocks noChangeShapeType="1"/>
              </p:cNvCxnSpPr>
              <p:nvPr/>
            </p:nvCxnSpPr>
            <p:spPr bwMode="auto">
              <a:xfrm>
                <a:off x="2734811" y="1006679"/>
                <a:ext cx="4870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 name="Rectangle 15"/>
              <p:cNvSpPr>
                <a:spLocks noChangeArrowheads="1"/>
              </p:cNvSpPr>
              <p:nvPr/>
            </p:nvSpPr>
            <p:spPr bwMode="auto">
              <a:xfrm>
                <a:off x="385115" y="150857"/>
                <a:ext cx="780489" cy="303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a:effectLst/>
                    <a:latin typeface="Tahoma"/>
                    <a:ea typeface="Times New Roman"/>
                    <a:cs typeface="Times New Roman"/>
                  </a:rPr>
                  <a:t>Statements before loop</a:t>
                </a:r>
                <a:endParaRPr lang="en-US" sz="2400">
                  <a:effectLst/>
                  <a:latin typeface="Arial"/>
                  <a:ea typeface="Times New Roman"/>
                  <a:cs typeface="Times New Roman"/>
                </a:endParaRPr>
              </a:p>
            </p:txBody>
          </p:sp>
          <p:sp>
            <p:nvSpPr>
              <p:cNvPr id="17" name="Rectangle 16"/>
              <p:cNvSpPr>
                <a:spLocks noChangeArrowheads="1"/>
              </p:cNvSpPr>
              <p:nvPr/>
            </p:nvSpPr>
            <p:spPr bwMode="auto">
              <a:xfrm>
                <a:off x="1764702" y="771788"/>
                <a:ext cx="1084269" cy="551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a:effectLst/>
                    <a:latin typeface="Tahoma"/>
                    <a:ea typeface="Times New Roman"/>
                    <a:cs typeface="Times New Roman"/>
                  </a:rPr>
                  <a:t>Statements to execute if the condition is true</a:t>
                </a:r>
                <a:endParaRPr lang="en-US" sz="2400">
                  <a:effectLst/>
                  <a:latin typeface="Arial"/>
                  <a:ea typeface="Times New Roman"/>
                  <a:cs typeface="Times New Roman"/>
                </a:endParaRPr>
              </a:p>
            </p:txBody>
          </p:sp>
          <p:cxnSp>
            <p:nvCxnSpPr>
              <p:cNvPr id="18" name="Straight Connector 17"/>
              <p:cNvCxnSpPr>
                <a:cxnSpLocks noChangeShapeType="1"/>
              </p:cNvCxnSpPr>
              <p:nvPr/>
            </p:nvCxnSpPr>
            <p:spPr bwMode="auto">
              <a:xfrm flipH="1">
                <a:off x="721453" y="562063"/>
                <a:ext cx="25057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1516621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Indefinite Loops</a:t>
            </a:r>
            <a:endParaRPr lang="en-US" dirty="0"/>
          </a:p>
        </p:txBody>
      </p:sp>
      <p:sp>
        <p:nvSpPr>
          <p:cNvPr id="3" name="Content Placeholder 2"/>
          <p:cNvSpPr>
            <a:spLocks noGrp="1"/>
          </p:cNvSpPr>
          <p:nvPr>
            <p:ph idx="1"/>
          </p:nvPr>
        </p:nvSpPr>
        <p:spPr>
          <a:xfrm>
            <a:off x="457200" y="1600200"/>
            <a:ext cx="8382000" cy="4525963"/>
          </a:xfrm>
        </p:spPr>
        <p:txBody>
          <a:bodyPr>
            <a:normAutofit fontScale="92500"/>
          </a:bodyPr>
          <a:lstStyle/>
          <a:p>
            <a:pPr>
              <a:spcBef>
                <a:spcPts val="1800"/>
              </a:spcBef>
            </a:pPr>
            <a:r>
              <a:rPr lang="en-US" dirty="0"/>
              <a:t>An </a:t>
            </a:r>
            <a:r>
              <a:rPr lang="en-US" b="1" dirty="0"/>
              <a:t>indefinite loop</a:t>
            </a:r>
            <a:r>
              <a:rPr lang="en-US" dirty="0"/>
              <a:t> is a loop in which the number of times that the loop will iterate cannot be determined before the loop is executed. </a:t>
            </a:r>
            <a:endParaRPr lang="en-US" dirty="0" smtClean="0"/>
          </a:p>
          <a:p>
            <a:pPr>
              <a:spcBef>
                <a:spcPts val="1800"/>
              </a:spcBef>
            </a:pPr>
            <a:r>
              <a:rPr lang="en-US" dirty="0"/>
              <a:t>The realtor commission </a:t>
            </a:r>
            <a:r>
              <a:rPr lang="en-US" dirty="0" smtClean="0"/>
              <a:t>program is </a:t>
            </a:r>
            <a:r>
              <a:rPr lang="en-US" dirty="0"/>
              <a:t>an example of indefinite loops.  In that program, we are going to write statements in the loop body to calculate commission for one house.  The number of times the loop will iterate is controlled by the user when the loop is executing</a:t>
            </a:r>
            <a:r>
              <a:rPr lang="en-US" dirty="0" smtClean="0"/>
              <a:t>.</a:t>
            </a:r>
          </a:p>
        </p:txBody>
      </p:sp>
    </p:spTree>
    <p:extLst>
      <p:ext uri="{BB962C8B-B14F-4D97-AF65-F5344CB8AC3E}">
        <p14:creationId xmlns:p14="http://schemas.microsoft.com/office/powerpoint/2010/main" val="162029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Indefinite Loops: Example</a:t>
            </a:r>
            <a:br>
              <a:rPr lang="en-US" dirty="0" smtClean="0"/>
            </a:br>
            <a:r>
              <a:rPr lang="en-US" dirty="0" smtClean="0"/>
              <a:t>- Using Pseudocode</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lvl="0" indent="0">
              <a:buNone/>
            </a:pPr>
            <a:r>
              <a:rPr lang="en-US" sz="2400" dirty="0"/>
              <a:t>Input price of the first house</a:t>
            </a:r>
          </a:p>
          <a:p>
            <a:pPr marL="0" lvl="0" indent="0">
              <a:buNone/>
            </a:pPr>
            <a:r>
              <a:rPr lang="en-US" sz="2400" dirty="0"/>
              <a:t>Calculate commission = house price * 3%</a:t>
            </a:r>
          </a:p>
          <a:p>
            <a:pPr marL="0" lvl="0" indent="0">
              <a:buNone/>
            </a:pPr>
            <a:r>
              <a:rPr lang="en-US" sz="2400" dirty="0"/>
              <a:t>Display commission</a:t>
            </a:r>
          </a:p>
          <a:p>
            <a:pPr marL="0" lvl="0" indent="0">
              <a:buNone/>
            </a:pPr>
            <a:r>
              <a:rPr lang="en-US" sz="2400" dirty="0"/>
              <a:t>Input whether to calculate commission for another house</a:t>
            </a:r>
          </a:p>
          <a:p>
            <a:pPr marL="0" lvl="0" indent="0">
              <a:buNone/>
            </a:pPr>
            <a:r>
              <a:rPr lang="en-US" sz="2400" dirty="0"/>
              <a:t>While answer is yes:</a:t>
            </a:r>
          </a:p>
          <a:p>
            <a:pPr marL="0" indent="0">
              <a:buNone/>
            </a:pPr>
            <a:r>
              <a:rPr lang="en-US" sz="2400" dirty="0"/>
              <a:t>	Input price of next house</a:t>
            </a:r>
          </a:p>
          <a:p>
            <a:pPr marL="0" indent="0">
              <a:buNone/>
            </a:pPr>
            <a:r>
              <a:rPr lang="en-US" sz="2400" dirty="0"/>
              <a:t>	Calculate commission = house price * 3%</a:t>
            </a:r>
          </a:p>
          <a:p>
            <a:pPr marL="0" indent="0">
              <a:buNone/>
            </a:pPr>
            <a:r>
              <a:rPr lang="en-US" sz="2400" dirty="0"/>
              <a:t>	Display commission</a:t>
            </a:r>
          </a:p>
          <a:p>
            <a:pPr marL="0" indent="0">
              <a:buNone/>
            </a:pPr>
            <a:r>
              <a:rPr lang="en-US" sz="2400" dirty="0" smtClean="0"/>
              <a:t>	Input </a:t>
            </a:r>
            <a:r>
              <a:rPr lang="en-US" sz="2400" dirty="0"/>
              <a:t>whether to calculate commission for another house</a:t>
            </a:r>
          </a:p>
        </p:txBody>
      </p:sp>
    </p:spTree>
    <p:extLst>
      <p:ext uri="{BB962C8B-B14F-4D97-AF65-F5344CB8AC3E}">
        <p14:creationId xmlns:p14="http://schemas.microsoft.com/office/powerpoint/2010/main" val="1262325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1268</TotalTime>
  <Words>2333</Words>
  <Application>Microsoft Office PowerPoint</Application>
  <PresentationFormat>On-screen Show (4:3)</PresentationFormat>
  <Paragraphs>340</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Corbel</vt:lpstr>
      <vt:lpstr>Courier New</vt:lpstr>
      <vt:lpstr>Tahoma</vt:lpstr>
      <vt:lpstr>Times New Roman</vt:lpstr>
      <vt:lpstr>Office Theme</vt:lpstr>
      <vt:lpstr>ITERATIVE CONTROL STRUCTURES - LOOPS</vt:lpstr>
      <vt:lpstr>Overview</vt:lpstr>
      <vt:lpstr>Iterative Control Structure</vt:lpstr>
      <vt:lpstr>Iterative Control Structure – Programming Logic</vt:lpstr>
      <vt:lpstr>Iterative Control Structure</vt:lpstr>
      <vt:lpstr>The while Statement</vt:lpstr>
      <vt:lpstr>The while Statement</vt:lpstr>
      <vt:lpstr>Indefinite Loops</vt:lpstr>
      <vt:lpstr>Indefinite Loops: Example - Using Pseudocode</vt:lpstr>
      <vt:lpstr>Indefinite Loops: Example</vt:lpstr>
      <vt:lpstr>Indefinite Loops: Another Example</vt:lpstr>
      <vt:lpstr>Indefinite Loops: Another Example</vt:lpstr>
      <vt:lpstr>Indefinite Loops: Another Example</vt:lpstr>
      <vt:lpstr>Indefinite Loops: Input Validation</vt:lpstr>
      <vt:lpstr>Indefinite Loops: Input Validation</vt:lpstr>
      <vt:lpstr>Indefinite Loops: Input Validation</vt:lpstr>
      <vt:lpstr>Indefinite Loops: Input Validation</vt:lpstr>
      <vt:lpstr>Indefinite Loops: Input Validation</vt:lpstr>
      <vt:lpstr>Definite Loops</vt:lpstr>
      <vt:lpstr>Definite Loops</vt:lpstr>
      <vt:lpstr>Definite Loops: Using a Counter</vt:lpstr>
      <vt:lpstr>Definite Loops: Using a Counter</vt:lpstr>
      <vt:lpstr>Definite Loops: Using a Counter</vt:lpstr>
      <vt:lpstr>Definite Loops: Using a Counter</vt:lpstr>
      <vt:lpstr>Definite Loops: Using a Counter</vt:lpstr>
      <vt:lpstr>Definite Loops: Using a Counter</vt:lpstr>
      <vt:lpstr>Definite Loops: Another Example</vt:lpstr>
      <vt:lpstr>Definite Loops: Another Example</vt:lpstr>
      <vt:lpstr>Definite Loops: Another Example</vt:lpstr>
      <vt:lpstr>Definite Loops: Another Example</vt:lpstr>
      <vt:lpstr>Definite Loops: Another Example</vt:lpstr>
      <vt:lpstr>Definite Loops: Another Example</vt:lpstr>
      <vt:lpstr>Definite Loops: Another Example</vt:lpstr>
      <vt:lpstr>Definite Loops: Another Example</vt:lpstr>
      <vt:lpstr>Definite Loops: Another Example</vt:lpstr>
      <vt:lpstr>Definite Loops: Another Example</vt:lpstr>
      <vt:lpstr>Definite Loops: Another Example</vt:lpstr>
      <vt:lpstr>Definite Loops: Another Example</vt:lpstr>
      <vt:lpstr>Definite Loops: Another Example</vt:lpstr>
      <vt:lpstr>Using for Loop</vt:lpstr>
      <vt:lpstr>Using for Loop</vt:lpstr>
    </vt:vector>
  </TitlesOfParts>
  <Company>Wake Tech Community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Frank Chao</dc:creator>
  <cp:lastModifiedBy>Frank</cp:lastModifiedBy>
  <cp:revision>197</cp:revision>
  <dcterms:created xsi:type="dcterms:W3CDTF">2012-12-31T13:11:28Z</dcterms:created>
  <dcterms:modified xsi:type="dcterms:W3CDTF">2018-02-11T04:15:21Z</dcterms:modified>
</cp:coreProperties>
</file>