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3" r:id="rId1"/>
  </p:sldMasterIdLst>
  <p:notesMasterIdLst>
    <p:notesMasterId r:id="rId18"/>
  </p:notesMasterIdLst>
  <p:sldIdLst>
    <p:sldId id="256" r:id="rId2"/>
    <p:sldId id="258" r:id="rId3"/>
    <p:sldId id="260" r:id="rId4"/>
    <p:sldId id="259" r:id="rId5"/>
    <p:sldId id="282" r:id="rId6"/>
    <p:sldId id="262" r:id="rId7"/>
    <p:sldId id="276" r:id="rId8"/>
    <p:sldId id="263" r:id="rId9"/>
    <p:sldId id="279" r:id="rId10"/>
    <p:sldId id="283" r:id="rId11"/>
    <p:sldId id="278" r:id="rId12"/>
    <p:sldId id="266" r:id="rId13"/>
    <p:sldId id="281" r:id="rId14"/>
    <p:sldId id="264" r:id="rId15"/>
    <p:sldId id="267"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7CAC6-2C18-4EC2-8E92-EFB925238668}" type="datetimeFigureOut">
              <a:rPr lang="en-US" smtClean="0"/>
              <a:t>4/14/2018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670BE-8DDA-4565-86AE-9B25CB53CAFE}" type="slidenum">
              <a:rPr lang="en-US" smtClean="0"/>
              <a:t>‹#›</a:t>
            </a:fld>
            <a:endParaRPr lang="en-US"/>
          </a:p>
        </p:txBody>
      </p:sp>
    </p:spTree>
    <p:extLst>
      <p:ext uri="{BB962C8B-B14F-4D97-AF65-F5344CB8AC3E}">
        <p14:creationId xmlns:p14="http://schemas.microsoft.com/office/powerpoint/2010/main" val="4090288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255BD8A5-507C-4F7D-ABC4-AED14AB27136}" type="datetimeFigureOut">
              <a:rPr lang="en-US" smtClean="0"/>
              <a:t>4/14/2018</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F5BE971B-3B59-4AFA-A688-9B9F7B75EBE9}"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026564"/>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5BD8A5-507C-4F7D-ABC4-AED14AB27136}"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E971B-3B59-4AFA-A688-9B9F7B75EBE9}" type="slidenum">
              <a:rPr lang="en-US" smtClean="0"/>
              <a:t>‹#›</a:t>
            </a:fld>
            <a:endParaRPr lang="en-US"/>
          </a:p>
        </p:txBody>
      </p:sp>
    </p:spTree>
    <p:extLst>
      <p:ext uri="{BB962C8B-B14F-4D97-AF65-F5344CB8AC3E}">
        <p14:creationId xmlns:p14="http://schemas.microsoft.com/office/powerpoint/2010/main" val="354148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255BD8A5-507C-4F7D-ABC4-AED14AB27136}" type="datetimeFigureOut">
              <a:rPr lang="en-US" smtClean="0"/>
              <a:t>4/14/2018</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F5BE971B-3B59-4AFA-A688-9B9F7B75EBE9}"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6247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5BD8A5-507C-4F7D-ABC4-AED14AB27136}"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E971B-3B59-4AFA-A688-9B9F7B75EBE9}" type="slidenum">
              <a:rPr lang="en-US" smtClean="0"/>
              <a:t>‹#›</a:t>
            </a:fld>
            <a:endParaRPr lang="en-US"/>
          </a:p>
        </p:txBody>
      </p:sp>
    </p:spTree>
    <p:extLst>
      <p:ext uri="{BB962C8B-B14F-4D97-AF65-F5344CB8AC3E}">
        <p14:creationId xmlns:p14="http://schemas.microsoft.com/office/powerpoint/2010/main" val="123356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255BD8A5-507C-4F7D-ABC4-AED14AB27136}" type="datetimeFigureOut">
              <a:rPr lang="en-US" smtClean="0"/>
              <a:t>4/14/2018</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F5BE971B-3B59-4AFA-A688-9B9F7B75EBE9}"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26651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5BD8A5-507C-4F7D-ABC4-AED14AB27136}"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E971B-3B59-4AFA-A688-9B9F7B75EBE9}" type="slidenum">
              <a:rPr lang="en-US" smtClean="0"/>
              <a:t>‹#›</a:t>
            </a:fld>
            <a:endParaRPr lang="en-US"/>
          </a:p>
        </p:txBody>
      </p:sp>
    </p:spTree>
    <p:extLst>
      <p:ext uri="{BB962C8B-B14F-4D97-AF65-F5344CB8AC3E}">
        <p14:creationId xmlns:p14="http://schemas.microsoft.com/office/powerpoint/2010/main" val="31934024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5BD8A5-507C-4F7D-ABC4-AED14AB27136}" type="datetimeFigureOut">
              <a:rPr lang="en-US" smtClean="0"/>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E971B-3B59-4AFA-A688-9B9F7B75EBE9}" type="slidenum">
              <a:rPr lang="en-US" smtClean="0"/>
              <a:t>‹#›</a:t>
            </a:fld>
            <a:endParaRPr lang="en-US"/>
          </a:p>
        </p:txBody>
      </p:sp>
    </p:spTree>
    <p:extLst>
      <p:ext uri="{BB962C8B-B14F-4D97-AF65-F5344CB8AC3E}">
        <p14:creationId xmlns:p14="http://schemas.microsoft.com/office/powerpoint/2010/main" val="81818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5BD8A5-507C-4F7D-ABC4-AED14AB27136}" type="datetimeFigureOut">
              <a:rPr lang="en-US" smtClean="0"/>
              <a:t>4/14/2018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E971B-3B59-4AFA-A688-9B9F7B75EBE9}" type="slidenum">
              <a:rPr lang="en-US" smtClean="0"/>
              <a:t>‹#›</a:t>
            </a:fld>
            <a:endParaRPr lang="en-US"/>
          </a:p>
        </p:txBody>
      </p:sp>
    </p:spTree>
    <p:extLst>
      <p:ext uri="{BB962C8B-B14F-4D97-AF65-F5344CB8AC3E}">
        <p14:creationId xmlns:p14="http://schemas.microsoft.com/office/powerpoint/2010/main" val="240250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BD8A5-507C-4F7D-ABC4-AED14AB27136}" type="datetimeFigureOut">
              <a:rPr lang="en-US" smtClean="0"/>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E971B-3B59-4AFA-A688-9B9F7B75EBE9}" type="slidenum">
              <a:rPr lang="en-US" smtClean="0"/>
              <a:t>‹#›</a:t>
            </a:fld>
            <a:endParaRPr lang="en-US"/>
          </a:p>
        </p:txBody>
      </p:sp>
    </p:spTree>
    <p:extLst>
      <p:ext uri="{BB962C8B-B14F-4D97-AF65-F5344CB8AC3E}">
        <p14:creationId xmlns:p14="http://schemas.microsoft.com/office/powerpoint/2010/main" val="244527991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5BD8A5-507C-4F7D-ABC4-AED14AB27136}"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E971B-3B59-4AFA-A688-9B9F7B75EBE9}" type="slidenum">
              <a:rPr lang="en-US" smtClean="0"/>
              <a:t>‹#›</a:t>
            </a:fld>
            <a:endParaRPr lang="en-US"/>
          </a:p>
        </p:txBody>
      </p:sp>
    </p:spTree>
    <p:extLst>
      <p:ext uri="{BB962C8B-B14F-4D97-AF65-F5344CB8AC3E}">
        <p14:creationId xmlns:p14="http://schemas.microsoft.com/office/powerpoint/2010/main" val="347372056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5BD8A5-507C-4F7D-ABC4-AED14AB27136}"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E971B-3B59-4AFA-A688-9B9F7B75EBE9}" type="slidenum">
              <a:rPr lang="en-US" smtClean="0"/>
              <a:t>‹#›</a:t>
            </a:fld>
            <a:endParaRPr lang="en-US"/>
          </a:p>
        </p:txBody>
      </p:sp>
    </p:spTree>
    <p:extLst>
      <p:ext uri="{BB962C8B-B14F-4D97-AF65-F5344CB8AC3E}">
        <p14:creationId xmlns:p14="http://schemas.microsoft.com/office/powerpoint/2010/main" val="382762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255BD8A5-507C-4F7D-ABC4-AED14AB27136}" type="datetimeFigureOut">
              <a:rPr lang="en-US" smtClean="0"/>
              <a:t>4/14/2018</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F5BE971B-3B59-4AFA-A688-9B9F7B75EBE9}"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93922"/>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60102" y="3785956"/>
            <a:ext cx="10063701" cy="1424709"/>
          </a:xfrm>
        </p:spPr>
        <p:txBody>
          <a:bodyPr>
            <a:noAutofit/>
          </a:bodyPr>
          <a:lstStyle/>
          <a:p>
            <a:r>
              <a:rPr lang="en-US" sz="4800" dirty="0" smtClean="0">
                <a:solidFill>
                  <a:schemeClr val="tx2"/>
                </a:solidFill>
                <a:latin typeface="Berlin Sans FB Demi" panose="020E0802020502020306" pitchFamily="34" charset="0"/>
              </a:rPr>
              <a:t>Learn Python Programming</a:t>
            </a:r>
          </a:p>
          <a:p>
            <a:r>
              <a:rPr lang="en-US" sz="4800" dirty="0">
                <a:latin typeface="Berlin Sans FB Demi" panose="020E0802020502020306" pitchFamily="34" charset="0"/>
              </a:rPr>
              <a:t> </a:t>
            </a:r>
            <a:r>
              <a:rPr lang="en-US" sz="4800" dirty="0" smtClean="0">
                <a:latin typeface="Berlin Sans FB Demi" panose="020E0802020502020306" pitchFamily="34" charset="0"/>
              </a:rPr>
              <a:t>					</a:t>
            </a:r>
            <a:r>
              <a:rPr lang="en-US" sz="4800" dirty="0" smtClean="0">
                <a:latin typeface="Berlin Sans FB Demi" panose="020E0802020502020306" pitchFamily="34" charset="0"/>
              </a:rPr>
              <a:t>-Algorithms</a:t>
            </a:r>
          </a:p>
          <a:p>
            <a:endParaRPr lang="en-US" sz="4800" dirty="0">
              <a:solidFill>
                <a:schemeClr val="tx2"/>
              </a:solidFill>
              <a:latin typeface="Berlin Sans FB Demi" panose="020E0802020502020306" pitchFamily="34" charset="0"/>
            </a:endParaRPr>
          </a:p>
        </p:txBody>
      </p:sp>
      <p:pic>
        <p:nvPicPr>
          <p:cNvPr id="1026" name="Picture 2" descr="Image result for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13"/>
            <a:ext cx="12118109" cy="3618752"/>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p:cNvSpPr txBox="1">
            <a:spLocks/>
          </p:cNvSpPr>
          <p:nvPr/>
        </p:nvSpPr>
        <p:spPr>
          <a:xfrm>
            <a:off x="6906126" y="5830293"/>
            <a:ext cx="5125453" cy="5888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latin typeface="Berlin Sans FB Demi" panose="020E0802020502020306" pitchFamily="34" charset="0"/>
              </a:rPr>
              <a:t>TCEF IT Club, 2018</a:t>
            </a:r>
            <a:endParaRPr lang="en-US" sz="3200" dirty="0">
              <a:latin typeface="Berlin Sans FB Demi" panose="020E0802020502020306" pitchFamily="34" charset="0"/>
            </a:endParaRPr>
          </a:p>
        </p:txBody>
      </p:sp>
    </p:spTree>
    <p:extLst>
      <p:ext uri="{BB962C8B-B14F-4D97-AF65-F5344CB8AC3E}">
        <p14:creationId xmlns:p14="http://schemas.microsoft.com/office/powerpoint/2010/main" val="1220960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694811" y="83400"/>
            <a:ext cx="964068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Populate Algorithms that dominate world</a:t>
            </a:r>
            <a:endParaRPr lang="en-US" dirty="0"/>
          </a:p>
        </p:txBody>
      </p:sp>
      <p:sp>
        <p:nvSpPr>
          <p:cNvPr id="7" name="TextBox 6"/>
          <p:cNvSpPr txBox="1"/>
          <p:nvPr/>
        </p:nvSpPr>
        <p:spPr>
          <a:xfrm>
            <a:off x="694811" y="1142268"/>
            <a:ext cx="7617167" cy="1477328"/>
          </a:xfrm>
          <a:prstGeom prst="rect">
            <a:avLst/>
          </a:prstGeom>
          <a:noFill/>
        </p:spPr>
        <p:txBody>
          <a:bodyPr wrap="square" rtlCol="0">
            <a:spAutoFit/>
          </a:bodyPr>
          <a:lstStyle/>
          <a:p>
            <a:r>
              <a:rPr lang="en-US" b="1" dirty="0" smtClean="0"/>
              <a:t>- Dijkstra’s algorithm</a:t>
            </a:r>
            <a:r>
              <a:rPr lang="en-US" b="1" dirty="0"/>
              <a:t> </a:t>
            </a:r>
            <a:endParaRPr lang="en-US" b="1" dirty="0" smtClean="0"/>
          </a:p>
          <a:p>
            <a:endParaRPr lang="en-US" dirty="0" smtClean="0"/>
          </a:p>
          <a:p>
            <a:r>
              <a:rPr lang="en-US" dirty="0" smtClean="0"/>
              <a:t>This </a:t>
            </a:r>
            <a:r>
              <a:rPr lang="en-US" dirty="0"/>
              <a:t>graph search algorithm is used in different applications where the problem can be modeled as a graph and you have to find the shortest path between two nodes.</a:t>
            </a:r>
            <a:endParaRPr lang="en-US" b="1" dirty="0"/>
          </a:p>
        </p:txBody>
      </p:sp>
      <p:sp>
        <p:nvSpPr>
          <p:cNvPr id="6" name="TextBox 5"/>
          <p:cNvSpPr txBox="1"/>
          <p:nvPr/>
        </p:nvSpPr>
        <p:spPr>
          <a:xfrm>
            <a:off x="694811" y="3169649"/>
            <a:ext cx="7617167" cy="1200329"/>
          </a:xfrm>
          <a:prstGeom prst="rect">
            <a:avLst/>
          </a:prstGeom>
          <a:noFill/>
        </p:spPr>
        <p:txBody>
          <a:bodyPr wrap="square" rtlCol="0">
            <a:spAutoFit/>
          </a:bodyPr>
          <a:lstStyle/>
          <a:p>
            <a:pPr marL="285750" indent="-285750">
              <a:buFontTx/>
              <a:buChar char="-"/>
            </a:pPr>
            <a:r>
              <a:rPr lang="en-US" b="1" dirty="0"/>
              <a:t>Data compression </a:t>
            </a:r>
            <a:r>
              <a:rPr lang="en-US" b="1" dirty="0" smtClean="0"/>
              <a:t>algorithms</a:t>
            </a:r>
          </a:p>
          <a:p>
            <a:r>
              <a:rPr lang="en-US" dirty="0" smtClean="0"/>
              <a:t>Files, images, audio, video, games, data storage, cloud computing, databases…</a:t>
            </a:r>
          </a:p>
          <a:p>
            <a:endParaRPr lang="en-US" dirty="0" smtClean="0"/>
          </a:p>
        </p:txBody>
      </p:sp>
    </p:spTree>
    <p:extLst>
      <p:ext uri="{BB962C8B-B14F-4D97-AF65-F5344CB8AC3E}">
        <p14:creationId xmlns:p14="http://schemas.microsoft.com/office/powerpoint/2010/main" val="3708575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463902" y="235924"/>
            <a:ext cx="851240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Algorithm examples – Bubble Sort</a:t>
            </a:r>
            <a:endParaRPr lang="en-US" dirty="0"/>
          </a:p>
        </p:txBody>
      </p:sp>
      <p:sp>
        <p:nvSpPr>
          <p:cNvPr id="7" name="TextBox 6"/>
          <p:cNvSpPr txBox="1"/>
          <p:nvPr/>
        </p:nvSpPr>
        <p:spPr>
          <a:xfrm>
            <a:off x="694812" y="1196434"/>
            <a:ext cx="4505262" cy="2308324"/>
          </a:xfrm>
          <a:prstGeom prst="rect">
            <a:avLst/>
          </a:prstGeom>
          <a:noFill/>
        </p:spPr>
        <p:txBody>
          <a:bodyPr wrap="square" rtlCol="0">
            <a:spAutoFit/>
          </a:bodyPr>
          <a:lstStyle/>
          <a:p>
            <a:endParaRPr lang="en-US" dirty="0" smtClean="0"/>
          </a:p>
          <a:p>
            <a:r>
              <a:rPr lang="en-US" dirty="0" smtClean="0"/>
              <a:t>The</a:t>
            </a:r>
            <a:r>
              <a:rPr lang="en-US" dirty="0"/>
              <a:t> </a:t>
            </a:r>
            <a:r>
              <a:rPr lang="en-US" b="1" dirty="0"/>
              <a:t>bubble sort</a:t>
            </a:r>
            <a:r>
              <a:rPr lang="en-US" dirty="0"/>
              <a:t> makes multiple passes through a list. It compares adjacent items and exchanges those that are out of order. Each pass through the list places the next largest value in its proper place. In essence, each item “bubbles” up to the location where it belongs.</a:t>
            </a:r>
            <a:endParaRPr lang="en-US" dirty="0"/>
          </a:p>
        </p:txBody>
      </p:sp>
      <p:pic>
        <p:nvPicPr>
          <p:cNvPr id="2050" name="Picture 2" descr="../_images/bubblep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940" y="1276638"/>
            <a:ext cx="5162550" cy="47434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94812" y="3648363"/>
            <a:ext cx="4403661" cy="1200329"/>
          </a:xfrm>
          <a:prstGeom prst="rect">
            <a:avLst/>
          </a:prstGeom>
        </p:spPr>
        <p:txBody>
          <a:bodyPr wrap="square">
            <a:spAutoFit/>
          </a:bodyPr>
          <a:lstStyle/>
          <a:p>
            <a:r>
              <a:rPr lang="en-US" dirty="0"/>
              <a:t>At the start of the second pass, the largest value is now in place. There are n−1 items left to sort, meaning that there will be n−2 pairs.</a:t>
            </a:r>
          </a:p>
        </p:txBody>
      </p:sp>
    </p:spTree>
    <p:extLst>
      <p:ext uri="{BB962C8B-B14F-4D97-AF65-F5344CB8AC3E}">
        <p14:creationId xmlns:p14="http://schemas.microsoft.com/office/powerpoint/2010/main" val="562263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901545" y="145650"/>
            <a:ext cx="851240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t>Algorithm examples – Bubble Sort</a:t>
            </a:r>
            <a:endParaRPr lang="en-US" sz="4000" dirty="0"/>
          </a:p>
        </p:txBody>
      </p:sp>
      <p:sp>
        <p:nvSpPr>
          <p:cNvPr id="8" name="TextBox 7"/>
          <p:cNvSpPr txBox="1"/>
          <p:nvPr/>
        </p:nvSpPr>
        <p:spPr>
          <a:xfrm>
            <a:off x="749020" y="1121390"/>
            <a:ext cx="9099190" cy="3139321"/>
          </a:xfrm>
          <a:prstGeom prst="rect">
            <a:avLst/>
          </a:prstGeom>
          <a:noFill/>
        </p:spPr>
        <p:txBody>
          <a:bodyPr wrap="square" rtlCol="0">
            <a:spAutoFit/>
          </a:bodyPr>
          <a:lstStyle/>
          <a:p>
            <a:r>
              <a:rPr lang="en-US" b="1" dirty="0" smtClean="0"/>
              <a:t>Key parts of Bubble sort algorithm:</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loops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Swap:</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temp = </a:t>
            </a:r>
            <a:r>
              <a:rPr lang="en-US" dirty="0" err="1">
                <a:latin typeface="Arial" panose="020B0604020202020204" pitchFamily="34" charset="0"/>
                <a:cs typeface="Arial" panose="020B0604020202020204" pitchFamily="34" charset="0"/>
              </a:rPr>
              <a:t>alist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alist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alist</a:t>
            </a:r>
            <a:r>
              <a:rPr lang="en-US" dirty="0">
                <a:latin typeface="Arial" panose="020B0604020202020204" pitchFamily="34" charset="0"/>
                <a:cs typeface="Arial" panose="020B0604020202020204" pitchFamily="34" charset="0"/>
              </a:rPr>
              <a:t>[j]</a:t>
            </a:r>
          </a:p>
          <a:p>
            <a:r>
              <a:rPr lang="en-US" dirty="0" err="1">
                <a:latin typeface="Arial" panose="020B0604020202020204" pitchFamily="34" charset="0"/>
                <a:cs typeface="Arial" panose="020B0604020202020204" pitchFamily="34" charset="0"/>
              </a:rPr>
              <a:t>alist</a:t>
            </a:r>
            <a:r>
              <a:rPr lang="en-US" dirty="0">
                <a:latin typeface="Arial" panose="020B0604020202020204" pitchFamily="34" charset="0"/>
                <a:cs typeface="Arial" panose="020B0604020202020204" pitchFamily="34" charset="0"/>
              </a:rPr>
              <a:t>[j] = temp</a:t>
            </a:r>
            <a:endParaRPr 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3470913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901544" y="145650"/>
            <a:ext cx="10219037"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t>Algorithm examples – </a:t>
            </a:r>
            <a:r>
              <a:rPr lang="en-US" sz="4000" dirty="0" smtClean="0"/>
              <a:t>Chicken Rabbit Problem</a:t>
            </a:r>
            <a:endParaRPr lang="en-US" sz="4000" dirty="0"/>
          </a:p>
        </p:txBody>
      </p:sp>
      <p:sp>
        <p:nvSpPr>
          <p:cNvPr id="8" name="TextBox 7"/>
          <p:cNvSpPr txBox="1"/>
          <p:nvPr/>
        </p:nvSpPr>
        <p:spPr>
          <a:xfrm>
            <a:off x="741031" y="1013050"/>
            <a:ext cx="9099190" cy="1200329"/>
          </a:xfrm>
          <a:prstGeom prst="rect">
            <a:avLst/>
          </a:prstGeom>
          <a:noFill/>
        </p:spPr>
        <p:txBody>
          <a:bodyPr wrap="square" rtlCol="0">
            <a:spAutoFit/>
          </a:bodyPr>
          <a:lstStyle/>
          <a:p>
            <a:r>
              <a:rPr lang="en-US" dirty="0"/>
              <a:t> Write a program to solve a classic ancient Chinese puzzle:</a:t>
            </a:r>
          </a:p>
          <a:p>
            <a:r>
              <a:rPr lang="en-US" dirty="0" smtClean="0"/>
              <a:t> </a:t>
            </a:r>
          </a:p>
          <a:p>
            <a:r>
              <a:rPr lang="en-US" dirty="0" smtClean="0"/>
              <a:t>We </a:t>
            </a:r>
            <a:r>
              <a:rPr lang="en-US" dirty="0"/>
              <a:t>count 35 heads and 94 legs among the chickens and </a:t>
            </a:r>
            <a:r>
              <a:rPr lang="en-US" dirty="0" smtClean="0"/>
              <a:t>rabbits in </a:t>
            </a:r>
            <a:r>
              <a:rPr lang="en-US" dirty="0"/>
              <a:t>a farm. </a:t>
            </a:r>
            <a:endParaRPr lang="en-US" dirty="0" smtClean="0"/>
          </a:p>
          <a:p>
            <a:r>
              <a:rPr lang="en-US" dirty="0" smtClean="0"/>
              <a:t>How </a:t>
            </a:r>
            <a:r>
              <a:rPr lang="en-US" dirty="0"/>
              <a:t>many rabbits and how many chickens do we have?</a:t>
            </a:r>
            <a:endParaRPr lang="en-US" dirty="0"/>
          </a:p>
        </p:txBody>
      </p:sp>
      <p:sp>
        <p:nvSpPr>
          <p:cNvPr id="5" name="Rectangle 4"/>
          <p:cNvSpPr/>
          <p:nvPr/>
        </p:nvSpPr>
        <p:spPr>
          <a:xfrm>
            <a:off x="853552" y="2607485"/>
            <a:ext cx="7782448" cy="2862322"/>
          </a:xfrm>
          <a:prstGeom prst="rect">
            <a:avLst/>
          </a:prstGeom>
        </p:spPr>
        <p:txBody>
          <a:bodyPr wrap="square">
            <a:spAutoFit/>
          </a:bodyPr>
          <a:lstStyle/>
          <a:p>
            <a:r>
              <a:rPr lang="en-US" dirty="0" smtClean="0"/>
              <a:t>Def </a:t>
            </a:r>
            <a:r>
              <a:rPr lang="en-US" dirty="0" err="1" smtClean="0"/>
              <a:t>chicken_rabbit</a:t>
            </a:r>
            <a:r>
              <a:rPr lang="en-US" dirty="0" smtClean="0"/>
              <a:t>(total</a:t>
            </a:r>
            <a:r>
              <a:rPr lang="en-US" dirty="0"/>
              <a:t>, </a:t>
            </a:r>
            <a:r>
              <a:rPr lang="en-US" dirty="0" err="1"/>
              <a:t>numLegs</a:t>
            </a:r>
            <a:r>
              <a:rPr lang="en-US" dirty="0"/>
              <a:t>):</a:t>
            </a:r>
          </a:p>
          <a:p>
            <a:r>
              <a:rPr lang="en-US" dirty="0"/>
              <a:t>    for rabbits in range(total + 1):</a:t>
            </a:r>
          </a:p>
          <a:p>
            <a:r>
              <a:rPr lang="en-US" dirty="0"/>
              <a:t>        chickens = total - rabbits</a:t>
            </a:r>
          </a:p>
          <a:p>
            <a:r>
              <a:rPr lang="en-US" dirty="0"/>
              <a:t>        if 2 * chickens + 4 * rabbits == </a:t>
            </a:r>
            <a:r>
              <a:rPr lang="en-US" dirty="0" err="1"/>
              <a:t>numLegs</a:t>
            </a:r>
            <a:r>
              <a:rPr lang="en-US" dirty="0"/>
              <a:t>:</a:t>
            </a:r>
          </a:p>
          <a:p>
            <a:r>
              <a:rPr lang="en-US" dirty="0"/>
              <a:t>            return chickens, rabbits</a:t>
            </a:r>
          </a:p>
          <a:p>
            <a:r>
              <a:rPr lang="en-US" dirty="0"/>
              <a:t>    return 0</a:t>
            </a:r>
            <a:r>
              <a:rPr lang="en-US" dirty="0" smtClean="0"/>
              <a:t>, 0</a:t>
            </a:r>
            <a:endParaRPr lang="en-US" dirty="0"/>
          </a:p>
          <a:p>
            <a:endParaRPr lang="en-US" dirty="0"/>
          </a:p>
          <a:p>
            <a:endParaRPr lang="en-US" dirty="0"/>
          </a:p>
          <a:p>
            <a:r>
              <a:rPr lang="en-US" dirty="0"/>
              <a:t>result = </a:t>
            </a:r>
            <a:r>
              <a:rPr lang="en-US" dirty="0" err="1"/>
              <a:t>chicken_rabbit</a:t>
            </a:r>
            <a:r>
              <a:rPr lang="en-US" dirty="0"/>
              <a:t> </a:t>
            </a:r>
            <a:r>
              <a:rPr lang="en-US" dirty="0" smtClean="0"/>
              <a:t>(</a:t>
            </a:r>
            <a:r>
              <a:rPr lang="en-US" dirty="0"/>
              <a:t>35, 94)</a:t>
            </a:r>
          </a:p>
          <a:p>
            <a:r>
              <a:rPr lang="en-US" dirty="0"/>
              <a:t>print("Number of chickens are %d and rabbits are %d." % result)</a:t>
            </a:r>
          </a:p>
        </p:txBody>
      </p:sp>
    </p:spTree>
    <p:extLst>
      <p:ext uri="{BB962C8B-B14F-4D97-AF65-F5344CB8AC3E}">
        <p14:creationId xmlns:p14="http://schemas.microsoft.com/office/powerpoint/2010/main" val="1328193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852118" y="153887"/>
            <a:ext cx="11025846"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Algorithm examples – count character frequency  </a:t>
            </a:r>
            <a:endParaRPr lang="en-US" dirty="0"/>
          </a:p>
        </p:txBody>
      </p:sp>
      <p:sp>
        <p:nvSpPr>
          <p:cNvPr id="8" name="TextBox 7"/>
          <p:cNvSpPr txBox="1"/>
          <p:nvPr/>
        </p:nvSpPr>
        <p:spPr>
          <a:xfrm>
            <a:off x="1036717" y="1359673"/>
            <a:ext cx="9557392" cy="923330"/>
          </a:xfrm>
          <a:prstGeom prst="rect">
            <a:avLst/>
          </a:prstGeom>
          <a:noFill/>
        </p:spPr>
        <p:txBody>
          <a:bodyPr wrap="square" rtlCol="0">
            <a:spAutoFit/>
          </a:bodyPr>
          <a:lstStyle/>
          <a:p>
            <a:r>
              <a:rPr lang="en-US" dirty="0" smtClean="0"/>
              <a:t>Print out the frequency of each character in a string, for example: input string is “</a:t>
            </a:r>
            <a:r>
              <a:rPr lang="en-US" dirty="0" err="1"/>
              <a:t>abcdefgabc</a:t>
            </a:r>
            <a:r>
              <a:rPr lang="en-US" dirty="0" smtClean="0"/>
              <a:t>”, print out:</a:t>
            </a:r>
          </a:p>
          <a:p>
            <a:endParaRPr lang="en-US" dirty="0"/>
          </a:p>
        </p:txBody>
      </p:sp>
      <p:sp>
        <p:nvSpPr>
          <p:cNvPr id="3" name="Rectangle 2"/>
          <p:cNvSpPr/>
          <p:nvPr/>
        </p:nvSpPr>
        <p:spPr>
          <a:xfrm>
            <a:off x="1154546" y="2210138"/>
            <a:ext cx="6096000" cy="2031325"/>
          </a:xfrm>
          <a:prstGeom prst="rect">
            <a:avLst/>
          </a:prstGeom>
        </p:spPr>
        <p:txBody>
          <a:bodyPr>
            <a:spAutoFit/>
          </a:bodyPr>
          <a:lstStyle/>
          <a:p>
            <a:r>
              <a:rPr lang="pt-BR" dirty="0"/>
              <a:t>a,2</a:t>
            </a:r>
          </a:p>
          <a:p>
            <a:r>
              <a:rPr lang="pt-BR" dirty="0" smtClean="0"/>
              <a:t>c,2</a:t>
            </a:r>
            <a:endParaRPr lang="pt-BR" dirty="0"/>
          </a:p>
          <a:p>
            <a:r>
              <a:rPr lang="pt-BR" dirty="0" smtClean="0"/>
              <a:t>b,2</a:t>
            </a:r>
            <a:endParaRPr lang="pt-BR" dirty="0"/>
          </a:p>
          <a:p>
            <a:r>
              <a:rPr lang="pt-BR" dirty="0" smtClean="0"/>
              <a:t>e,1</a:t>
            </a:r>
            <a:endParaRPr lang="pt-BR" dirty="0"/>
          </a:p>
          <a:p>
            <a:r>
              <a:rPr lang="pt-BR" dirty="0" smtClean="0"/>
              <a:t>d,1</a:t>
            </a:r>
            <a:endParaRPr lang="pt-BR" dirty="0"/>
          </a:p>
          <a:p>
            <a:r>
              <a:rPr lang="pt-BR" dirty="0" smtClean="0"/>
              <a:t>g,1</a:t>
            </a:r>
            <a:endParaRPr lang="pt-BR" dirty="0"/>
          </a:p>
          <a:p>
            <a:r>
              <a:rPr lang="pt-BR" dirty="0" smtClean="0"/>
              <a:t>f,1</a:t>
            </a:r>
            <a:endParaRPr lang="en-US" dirty="0"/>
          </a:p>
        </p:txBody>
      </p:sp>
    </p:spTree>
    <p:extLst>
      <p:ext uri="{BB962C8B-B14F-4D97-AF65-F5344CB8AC3E}">
        <p14:creationId xmlns:p14="http://schemas.microsoft.com/office/powerpoint/2010/main" val="2721866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596745" y="269217"/>
            <a:ext cx="851240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t>Algorithm examples – </a:t>
            </a:r>
            <a:r>
              <a:rPr lang="en-US" sz="4000" dirty="0" smtClean="0"/>
              <a:t>2 Sums</a:t>
            </a:r>
            <a:endParaRPr lang="en-US" dirty="0"/>
          </a:p>
        </p:txBody>
      </p:sp>
      <p:sp>
        <p:nvSpPr>
          <p:cNvPr id="2" name="TextBox 1"/>
          <p:cNvSpPr txBox="1"/>
          <p:nvPr/>
        </p:nvSpPr>
        <p:spPr>
          <a:xfrm>
            <a:off x="691978" y="1318054"/>
            <a:ext cx="8229600" cy="2862322"/>
          </a:xfrm>
          <a:prstGeom prst="rect">
            <a:avLst/>
          </a:prstGeom>
          <a:noFill/>
        </p:spPr>
        <p:txBody>
          <a:bodyPr wrap="square" rtlCol="0">
            <a:spAutoFit/>
          </a:bodyPr>
          <a:lstStyle/>
          <a:p>
            <a:r>
              <a:rPr lang="en-US" dirty="0"/>
              <a:t>Given an array of integers, return </a:t>
            </a:r>
            <a:r>
              <a:rPr lang="en-US" b="1" dirty="0"/>
              <a:t>indices</a:t>
            </a:r>
            <a:r>
              <a:rPr lang="en-US" dirty="0"/>
              <a:t> of the two numbers such that they add up to a specific target.</a:t>
            </a:r>
          </a:p>
          <a:p>
            <a:r>
              <a:rPr lang="en-US" dirty="0"/>
              <a:t>You may assume that each input would have </a:t>
            </a:r>
            <a:r>
              <a:rPr lang="en-US" b="1" i="1" dirty="0"/>
              <a:t>exactly</a:t>
            </a:r>
            <a:r>
              <a:rPr lang="en-US" dirty="0"/>
              <a:t> one solution, and you may not use the </a:t>
            </a:r>
            <a:r>
              <a:rPr lang="en-US" i="1" dirty="0"/>
              <a:t>same</a:t>
            </a:r>
            <a:r>
              <a:rPr lang="en-US" dirty="0"/>
              <a:t> element twice</a:t>
            </a:r>
            <a:r>
              <a:rPr lang="en-US" dirty="0" smtClean="0"/>
              <a:t>.</a:t>
            </a:r>
          </a:p>
          <a:p>
            <a:endParaRPr lang="en-US" dirty="0"/>
          </a:p>
          <a:p>
            <a:r>
              <a:rPr lang="en-US" dirty="0" smtClean="0"/>
              <a:t>Example:</a:t>
            </a:r>
          </a:p>
          <a:p>
            <a:r>
              <a:rPr lang="en-US" dirty="0" smtClean="0"/>
              <a:t>Array = [0,7,11,15,3,6,5,4], sum =6, return (1, 6)</a:t>
            </a:r>
          </a:p>
          <a:p>
            <a:endParaRPr lang="en-US" dirty="0"/>
          </a:p>
          <a:p>
            <a:endParaRPr lang="en-US" dirty="0" smtClean="0"/>
          </a:p>
          <a:p>
            <a:endParaRPr lang="en-US" dirty="0"/>
          </a:p>
        </p:txBody>
      </p:sp>
    </p:spTree>
    <p:extLst>
      <p:ext uri="{BB962C8B-B14F-4D97-AF65-F5344CB8AC3E}">
        <p14:creationId xmlns:p14="http://schemas.microsoft.com/office/powerpoint/2010/main" val="2507559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596745" y="269217"/>
            <a:ext cx="1071780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t>Algorithm examples </a:t>
            </a:r>
            <a:r>
              <a:rPr lang="en-US" sz="4000" dirty="0" smtClean="0"/>
              <a:t>- Reverse </a:t>
            </a:r>
            <a:r>
              <a:rPr lang="en-US" sz="4000" dirty="0"/>
              <a:t>Words in a String</a:t>
            </a:r>
            <a:endParaRPr lang="en-US" dirty="0"/>
          </a:p>
        </p:txBody>
      </p:sp>
      <p:sp>
        <p:nvSpPr>
          <p:cNvPr id="6" name="Rectangle 5"/>
          <p:cNvSpPr/>
          <p:nvPr/>
        </p:nvSpPr>
        <p:spPr>
          <a:xfrm>
            <a:off x="596744" y="1406390"/>
            <a:ext cx="8030019" cy="1477328"/>
          </a:xfrm>
          <a:prstGeom prst="rect">
            <a:avLst/>
          </a:prstGeom>
        </p:spPr>
        <p:txBody>
          <a:bodyPr wrap="square">
            <a:spAutoFit/>
          </a:bodyPr>
          <a:lstStyle/>
          <a:p>
            <a:r>
              <a:rPr lang="en-US" dirty="0"/>
              <a:t>Given a string, you need to reverse the order of characters in each word within a sentence while still preserving whitespace and initial word order</a:t>
            </a:r>
            <a:r>
              <a:rPr lang="en-US" dirty="0" smtClean="0"/>
              <a:t>.</a:t>
            </a:r>
          </a:p>
          <a:p>
            <a:endParaRPr lang="en-US" dirty="0"/>
          </a:p>
          <a:p>
            <a:r>
              <a:rPr lang="en-US" dirty="0"/>
              <a:t>Input: "Let's </a:t>
            </a:r>
            <a:r>
              <a:rPr lang="en-US" dirty="0" smtClean="0"/>
              <a:t>reverse this string as practice"</a:t>
            </a:r>
            <a:endParaRPr lang="en-US" dirty="0"/>
          </a:p>
          <a:p>
            <a:endParaRPr lang="en-US" dirty="0"/>
          </a:p>
        </p:txBody>
      </p:sp>
      <p:sp>
        <p:nvSpPr>
          <p:cNvPr id="9" name="Rectangle 8"/>
          <p:cNvSpPr/>
          <p:nvPr/>
        </p:nvSpPr>
        <p:spPr>
          <a:xfrm>
            <a:off x="596744" y="2883718"/>
            <a:ext cx="4743606" cy="369332"/>
          </a:xfrm>
          <a:prstGeom prst="rect">
            <a:avLst/>
          </a:prstGeom>
        </p:spPr>
        <p:txBody>
          <a:bodyPr wrap="none">
            <a:spAutoFit/>
          </a:bodyPr>
          <a:lstStyle/>
          <a:p>
            <a:pPr lvl="0" eaLnBrk="0" fontAlgn="base" hangingPunct="0">
              <a:spcBef>
                <a:spcPct val="0"/>
              </a:spcBef>
              <a:spcAft>
                <a:spcPct val="0"/>
              </a:spcAft>
            </a:pPr>
            <a:r>
              <a:rPr lang="en-US" altLang="en-US" dirty="0" smtClean="0">
                <a:latin typeface="Arial Unicode MS" panose="020B0604020202020204" pitchFamily="34" charset="-128"/>
              </a:rPr>
              <a:t>Output: “</a:t>
            </a:r>
            <a:r>
              <a:rPr lang="en-US" altLang="en-US" dirty="0" err="1" smtClean="0">
                <a:latin typeface="Arial Unicode MS" panose="020B0604020202020204" pitchFamily="34" charset="-128"/>
              </a:rPr>
              <a:t>s'teL</a:t>
            </a:r>
            <a:r>
              <a:rPr lang="en-US" altLang="en-US" dirty="0" smtClean="0">
                <a:latin typeface="Arial Unicode MS" panose="020B0604020202020204" pitchFamily="34" charset="-128"/>
              </a:rPr>
              <a:t> </a:t>
            </a:r>
            <a:r>
              <a:rPr lang="en-US" altLang="en-US" dirty="0" err="1">
                <a:latin typeface="Arial Unicode MS" panose="020B0604020202020204" pitchFamily="34" charset="-128"/>
              </a:rPr>
              <a:t>esrever</a:t>
            </a:r>
            <a:r>
              <a:rPr lang="en-US" altLang="en-US" dirty="0">
                <a:latin typeface="Arial Unicode MS" panose="020B0604020202020204" pitchFamily="34" charset="-128"/>
              </a:rPr>
              <a:t> </a:t>
            </a:r>
            <a:r>
              <a:rPr lang="en-US" altLang="en-US" dirty="0" err="1">
                <a:latin typeface="Arial Unicode MS" panose="020B0604020202020204" pitchFamily="34" charset="-128"/>
              </a:rPr>
              <a:t>siht</a:t>
            </a:r>
            <a:r>
              <a:rPr lang="en-US" altLang="en-US" dirty="0">
                <a:latin typeface="Arial Unicode MS" panose="020B0604020202020204" pitchFamily="34" charset="-128"/>
              </a:rPr>
              <a:t> </a:t>
            </a:r>
            <a:r>
              <a:rPr lang="en-US" altLang="en-US" dirty="0" err="1">
                <a:latin typeface="Arial Unicode MS" panose="020B0604020202020204" pitchFamily="34" charset="-128"/>
              </a:rPr>
              <a:t>gnirts</a:t>
            </a:r>
            <a:r>
              <a:rPr lang="en-US" altLang="en-US" dirty="0">
                <a:latin typeface="Arial Unicode MS" panose="020B0604020202020204" pitchFamily="34" charset="-128"/>
              </a:rPr>
              <a:t> </a:t>
            </a:r>
            <a:r>
              <a:rPr lang="en-US" altLang="en-US" dirty="0" err="1">
                <a:latin typeface="Arial Unicode MS" panose="020B0604020202020204" pitchFamily="34" charset="-128"/>
              </a:rPr>
              <a:t>sa</a:t>
            </a:r>
            <a:r>
              <a:rPr lang="en-US" altLang="en-US" dirty="0">
                <a:latin typeface="Arial Unicode MS" panose="020B0604020202020204" pitchFamily="34" charset="-128"/>
              </a:rPr>
              <a:t> </a:t>
            </a:r>
            <a:r>
              <a:rPr lang="en-US" altLang="en-US" dirty="0" err="1" smtClean="0">
                <a:latin typeface="Arial Unicode MS" panose="020B0604020202020204" pitchFamily="34" charset="-128"/>
              </a:rPr>
              <a:t>ecitcarp</a:t>
            </a:r>
            <a:r>
              <a:rPr lang="en-US" altLang="en-US" sz="1400" dirty="0" smtClean="0"/>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92979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30241" y="132168"/>
            <a:ext cx="8401429" cy="819150"/>
          </a:xfrm>
        </p:spPr>
        <p:txBody>
          <a:bodyPr>
            <a:normAutofit fontScale="92500" lnSpcReduction="10000"/>
          </a:bodyPr>
          <a:lstStyle/>
          <a:p>
            <a:pPr algn="l"/>
            <a:r>
              <a:rPr lang="en-US" sz="4300" b="1" i="0" dirty="0">
                <a:solidFill>
                  <a:schemeClr val="tx1"/>
                </a:solidFill>
              </a:rPr>
              <a:t>Class</a:t>
            </a:r>
            <a:r>
              <a:rPr lang="en-US" sz="4800" i="0" dirty="0" smtClean="0">
                <a:latin typeface="Arial Black" panose="020B0A04020102020204" pitchFamily="34" charset="0"/>
              </a:rPr>
              <a:t> </a:t>
            </a:r>
            <a:r>
              <a:rPr lang="en-US" sz="4300" b="1" i="0" dirty="0" smtClean="0">
                <a:solidFill>
                  <a:schemeClr val="tx1"/>
                </a:solidFill>
              </a:rPr>
              <a:t>Agenda</a:t>
            </a:r>
            <a:endParaRPr lang="en-US" sz="4300" b="1" i="0" dirty="0">
              <a:solidFill>
                <a:schemeClr val="tx1"/>
              </a:solidFill>
            </a:endParaRPr>
          </a:p>
        </p:txBody>
      </p:sp>
      <p:sp>
        <p:nvSpPr>
          <p:cNvPr id="5" name="TextBox 4"/>
          <p:cNvSpPr txBox="1"/>
          <p:nvPr/>
        </p:nvSpPr>
        <p:spPr>
          <a:xfrm>
            <a:off x="310487" y="1422694"/>
            <a:ext cx="10539167" cy="1231106"/>
          </a:xfrm>
          <a:prstGeom prst="rect">
            <a:avLst/>
          </a:prstGeom>
          <a:noFill/>
        </p:spPr>
        <p:txBody>
          <a:bodyPr wrap="square" rtlCol="0">
            <a:spAutoFit/>
          </a:bodyPr>
          <a:lstStyle/>
          <a:p>
            <a:pPr marL="285750" indent="-285750">
              <a:buFontTx/>
              <a:buChar char="-"/>
            </a:pPr>
            <a:r>
              <a:rPr lang="en-US" sz="2800" dirty="0" smtClean="0"/>
              <a:t>Algorithm introduction</a:t>
            </a:r>
            <a:endParaRPr lang="en-US" sz="2800" dirty="0" smtClean="0"/>
          </a:p>
          <a:p>
            <a:pPr marL="285750" indent="-285750">
              <a:buFontTx/>
              <a:buChar char="-"/>
            </a:pPr>
            <a:r>
              <a:rPr lang="en-US" sz="2800" dirty="0" smtClean="0"/>
              <a:t>Coding Practice using Python</a:t>
            </a:r>
            <a:endParaRPr lang="en-US" sz="2800" dirty="0"/>
          </a:p>
          <a:p>
            <a:pPr marL="285750" indent="-285750">
              <a:buFontTx/>
              <a:buChar char="-"/>
            </a:pPr>
            <a:endParaRPr lang="en-US" dirty="0"/>
          </a:p>
        </p:txBody>
      </p:sp>
    </p:spTree>
    <p:extLst>
      <p:ext uri="{BB962C8B-B14F-4D97-AF65-F5344CB8AC3E}">
        <p14:creationId xmlns:p14="http://schemas.microsoft.com/office/powerpoint/2010/main" val="3207727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123568" y="272870"/>
            <a:ext cx="9761837" cy="9848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t>What is </a:t>
            </a:r>
            <a:r>
              <a:rPr lang="en-US" sz="4000" b="1" dirty="0" smtClean="0"/>
              <a:t>Algorithm?</a:t>
            </a:r>
            <a:endParaRPr lang="en-US" sz="4000" b="1" dirty="0" smtClean="0"/>
          </a:p>
          <a:p>
            <a:endParaRPr lang="en-US" dirty="0"/>
          </a:p>
        </p:txBody>
      </p:sp>
      <p:sp>
        <p:nvSpPr>
          <p:cNvPr id="2" name="Rectangle 1"/>
          <p:cNvSpPr/>
          <p:nvPr/>
        </p:nvSpPr>
        <p:spPr>
          <a:xfrm>
            <a:off x="230659" y="1153677"/>
            <a:ext cx="7323438" cy="1077218"/>
          </a:xfrm>
          <a:prstGeom prst="rect">
            <a:avLst/>
          </a:prstGeom>
        </p:spPr>
        <p:txBody>
          <a:bodyPr wrap="square">
            <a:spAutoFit/>
          </a:bodyPr>
          <a:lstStyle/>
          <a:p>
            <a:pPr marL="457200" indent="-457200">
              <a:buFontTx/>
              <a:buChar char="-"/>
            </a:pPr>
            <a:r>
              <a:rPr lang="en-US" sz="3200" b="1" dirty="0" smtClean="0"/>
              <a:t>A set of steps to accomplish a task</a:t>
            </a:r>
          </a:p>
          <a:p>
            <a:pPr marL="457200" indent="-457200">
              <a:buFontTx/>
              <a:buChar char="-"/>
            </a:pPr>
            <a:endParaRPr lang="en-US" sz="3200" dirty="0" smtClean="0"/>
          </a:p>
        </p:txBody>
      </p:sp>
      <p:pic>
        <p:nvPicPr>
          <p:cNvPr id="3" name="Picture 2"/>
          <p:cNvPicPr>
            <a:picLocks noChangeAspect="1"/>
          </p:cNvPicPr>
          <p:nvPr/>
        </p:nvPicPr>
        <p:blipFill>
          <a:blip r:embed="rId2"/>
          <a:stretch>
            <a:fillRect/>
          </a:stretch>
        </p:blipFill>
        <p:spPr>
          <a:xfrm>
            <a:off x="1921164" y="1805977"/>
            <a:ext cx="5278292" cy="4172115"/>
          </a:xfrm>
          <a:prstGeom prst="rect">
            <a:avLst/>
          </a:prstGeom>
        </p:spPr>
      </p:pic>
    </p:spTree>
    <p:extLst>
      <p:ext uri="{BB962C8B-B14F-4D97-AF65-F5344CB8AC3E}">
        <p14:creationId xmlns:p14="http://schemas.microsoft.com/office/powerpoint/2010/main" val="146617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546040" y="182124"/>
            <a:ext cx="9761837" cy="9848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smtClean="0"/>
              <a:t>Real life examples - 1</a:t>
            </a:r>
            <a:endParaRPr lang="en-US" sz="4000" b="1" dirty="0" smtClean="0"/>
          </a:p>
          <a:p>
            <a:endParaRPr lang="en-US" dirty="0"/>
          </a:p>
        </p:txBody>
      </p:sp>
      <p:sp>
        <p:nvSpPr>
          <p:cNvPr id="2" name="Rectangle 1"/>
          <p:cNvSpPr/>
          <p:nvPr/>
        </p:nvSpPr>
        <p:spPr>
          <a:xfrm>
            <a:off x="546040" y="992467"/>
            <a:ext cx="10741806" cy="923330"/>
          </a:xfrm>
          <a:prstGeom prst="rect">
            <a:avLst/>
          </a:prstGeom>
        </p:spPr>
        <p:txBody>
          <a:bodyPr wrap="square">
            <a:spAutoFit/>
          </a:bodyPr>
          <a:lstStyle/>
          <a:p>
            <a:r>
              <a:rPr lang="en-US" dirty="0" smtClean="0">
                <a:solidFill>
                  <a:srgbClr val="3A4145"/>
                </a:solidFill>
                <a:latin typeface="merriweather"/>
              </a:rPr>
              <a:t>H.264: video compression codec standard. Used largely in security systems, drones, phone, internet video…. </a:t>
            </a:r>
          </a:p>
          <a:p>
            <a:endParaRPr lang="en-US" dirty="0"/>
          </a:p>
        </p:txBody>
      </p:sp>
      <p:pic>
        <p:nvPicPr>
          <p:cNvPr id="5" name="Picture 4"/>
          <p:cNvPicPr>
            <a:picLocks noChangeAspect="1"/>
          </p:cNvPicPr>
          <p:nvPr/>
        </p:nvPicPr>
        <p:blipFill>
          <a:blip r:embed="rId2"/>
          <a:stretch>
            <a:fillRect/>
          </a:stretch>
        </p:blipFill>
        <p:spPr>
          <a:xfrm>
            <a:off x="849745" y="1875368"/>
            <a:ext cx="5412450" cy="4216014"/>
          </a:xfrm>
          <a:prstGeom prst="rect">
            <a:avLst/>
          </a:prstGeom>
        </p:spPr>
      </p:pic>
      <p:pic>
        <p:nvPicPr>
          <p:cNvPr id="6" name="Picture 5"/>
          <p:cNvPicPr>
            <a:picLocks noChangeAspect="1"/>
          </p:cNvPicPr>
          <p:nvPr/>
        </p:nvPicPr>
        <p:blipFill>
          <a:blip r:embed="rId3"/>
          <a:stretch>
            <a:fillRect/>
          </a:stretch>
        </p:blipFill>
        <p:spPr>
          <a:xfrm>
            <a:off x="6918036" y="1906006"/>
            <a:ext cx="4369810" cy="4342891"/>
          </a:xfrm>
          <a:prstGeom prst="rect">
            <a:avLst/>
          </a:prstGeom>
        </p:spPr>
      </p:pic>
    </p:spTree>
    <p:extLst>
      <p:ext uri="{BB962C8B-B14F-4D97-AF65-F5344CB8AC3E}">
        <p14:creationId xmlns:p14="http://schemas.microsoft.com/office/powerpoint/2010/main" val="531917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546040" y="265251"/>
            <a:ext cx="9761837" cy="9848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smtClean="0"/>
              <a:t>Real life examples - 2</a:t>
            </a:r>
            <a:endParaRPr lang="en-US" sz="4000" b="1" dirty="0" smtClean="0"/>
          </a:p>
          <a:p>
            <a:endParaRPr lang="en-US" dirty="0"/>
          </a:p>
        </p:txBody>
      </p:sp>
      <p:sp>
        <p:nvSpPr>
          <p:cNvPr id="2" name="Rectangle 1"/>
          <p:cNvSpPr/>
          <p:nvPr/>
        </p:nvSpPr>
        <p:spPr>
          <a:xfrm>
            <a:off x="546040" y="992467"/>
            <a:ext cx="10741806" cy="646331"/>
          </a:xfrm>
          <a:prstGeom prst="rect">
            <a:avLst/>
          </a:prstGeom>
        </p:spPr>
        <p:txBody>
          <a:bodyPr wrap="square">
            <a:spAutoFit/>
          </a:bodyPr>
          <a:lstStyle/>
          <a:p>
            <a:r>
              <a:rPr lang="en-US" dirty="0" smtClean="0">
                <a:solidFill>
                  <a:srgbClr val="3A4145"/>
                </a:solidFill>
                <a:latin typeface="merriweather"/>
              </a:rPr>
              <a:t>Route finding algorithm</a:t>
            </a:r>
          </a:p>
          <a:p>
            <a:endParaRPr lang="en-US" dirty="0"/>
          </a:p>
        </p:txBody>
      </p:sp>
      <p:pic>
        <p:nvPicPr>
          <p:cNvPr id="3" name="Picture 2"/>
          <p:cNvPicPr>
            <a:picLocks noChangeAspect="1"/>
          </p:cNvPicPr>
          <p:nvPr/>
        </p:nvPicPr>
        <p:blipFill>
          <a:blip r:embed="rId2"/>
          <a:stretch>
            <a:fillRect/>
          </a:stretch>
        </p:blipFill>
        <p:spPr>
          <a:xfrm>
            <a:off x="6715846" y="2469284"/>
            <a:ext cx="4572000" cy="2381250"/>
          </a:xfrm>
          <a:prstGeom prst="rect">
            <a:avLst/>
          </a:prstGeom>
        </p:spPr>
      </p:pic>
      <p:pic>
        <p:nvPicPr>
          <p:cNvPr id="7" name="Picture 6"/>
          <p:cNvPicPr>
            <a:picLocks noChangeAspect="1"/>
          </p:cNvPicPr>
          <p:nvPr/>
        </p:nvPicPr>
        <p:blipFill>
          <a:blip r:embed="rId3"/>
          <a:stretch>
            <a:fillRect/>
          </a:stretch>
        </p:blipFill>
        <p:spPr>
          <a:xfrm>
            <a:off x="876997" y="1638798"/>
            <a:ext cx="4549961" cy="4432434"/>
          </a:xfrm>
          <a:prstGeom prst="rect">
            <a:avLst/>
          </a:prstGeom>
        </p:spPr>
      </p:pic>
    </p:spTree>
    <p:extLst>
      <p:ext uri="{BB962C8B-B14F-4D97-AF65-F5344CB8AC3E}">
        <p14:creationId xmlns:p14="http://schemas.microsoft.com/office/powerpoint/2010/main" val="660235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3167" y="957758"/>
            <a:ext cx="4369888" cy="923330"/>
          </a:xfrm>
          <a:prstGeom prst="rect">
            <a:avLst/>
          </a:prstGeom>
          <a:noFill/>
        </p:spPr>
        <p:txBody>
          <a:bodyPr wrap="square" rtlCol="0">
            <a:spAutoFit/>
          </a:bodyPr>
          <a:lstStyle/>
          <a:p>
            <a:r>
              <a:rPr lang="en-US" dirty="0" smtClean="0"/>
              <a:t>Optimization &amp; Scheduling Algorithms</a:t>
            </a:r>
            <a:endParaRPr lang="en-US" dirty="0" smtClean="0"/>
          </a:p>
          <a:p>
            <a:endParaRPr lang="en-US" dirty="0"/>
          </a:p>
          <a:p>
            <a:endParaRPr lang="en-US" dirty="0"/>
          </a:p>
        </p:txBody>
      </p:sp>
      <p:sp>
        <p:nvSpPr>
          <p:cNvPr id="6" name="TextBox 1"/>
          <p:cNvSpPr txBox="1"/>
          <p:nvPr/>
        </p:nvSpPr>
        <p:spPr>
          <a:xfrm>
            <a:off x="546040" y="182124"/>
            <a:ext cx="9761837" cy="9848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smtClean="0"/>
              <a:t>Real life examples - 3</a:t>
            </a:r>
            <a:endParaRPr lang="en-US" sz="4000" b="1" dirty="0" smtClean="0"/>
          </a:p>
          <a:p>
            <a:endParaRPr lang="en-US" dirty="0"/>
          </a:p>
        </p:txBody>
      </p:sp>
      <p:pic>
        <p:nvPicPr>
          <p:cNvPr id="2" name="Picture 1"/>
          <p:cNvPicPr>
            <a:picLocks noChangeAspect="1"/>
          </p:cNvPicPr>
          <p:nvPr/>
        </p:nvPicPr>
        <p:blipFill>
          <a:blip r:embed="rId2"/>
          <a:stretch>
            <a:fillRect/>
          </a:stretch>
        </p:blipFill>
        <p:spPr>
          <a:xfrm>
            <a:off x="6254605" y="1660668"/>
            <a:ext cx="4467225" cy="3629025"/>
          </a:xfrm>
          <a:prstGeom prst="rect">
            <a:avLst/>
          </a:prstGeom>
        </p:spPr>
      </p:pic>
      <p:sp>
        <p:nvSpPr>
          <p:cNvPr id="3" name="TextBox 2"/>
          <p:cNvSpPr txBox="1"/>
          <p:nvPr/>
        </p:nvSpPr>
        <p:spPr>
          <a:xfrm>
            <a:off x="415637" y="2287390"/>
            <a:ext cx="6001899" cy="923330"/>
          </a:xfrm>
          <a:prstGeom prst="rect">
            <a:avLst/>
          </a:prstGeom>
          <a:noFill/>
        </p:spPr>
        <p:txBody>
          <a:bodyPr wrap="none" rtlCol="0">
            <a:spAutoFit/>
          </a:bodyPr>
          <a:lstStyle/>
          <a:p>
            <a:r>
              <a:rPr lang="en-US" dirty="0" smtClean="0"/>
              <a:t>How does NASA choose how to arrange the solar panels on </a:t>
            </a:r>
          </a:p>
          <a:p>
            <a:r>
              <a:rPr lang="en-US" dirty="0" smtClean="0"/>
              <a:t>the International Space Station and when to rearrange them?</a:t>
            </a:r>
          </a:p>
          <a:p>
            <a:endParaRPr lang="en-US" dirty="0"/>
          </a:p>
        </p:txBody>
      </p:sp>
    </p:spTree>
    <p:extLst>
      <p:ext uri="{BB962C8B-B14F-4D97-AF65-F5344CB8AC3E}">
        <p14:creationId xmlns:p14="http://schemas.microsoft.com/office/powerpoint/2010/main" val="2504672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694811" y="272870"/>
            <a:ext cx="8512404" cy="9848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smtClean="0"/>
              <a:t>What do we need to learn Algorithm?</a:t>
            </a:r>
            <a:endParaRPr lang="en-US" sz="4000" b="1" dirty="0" smtClean="0"/>
          </a:p>
          <a:p>
            <a:endParaRPr lang="en-US" dirty="0"/>
          </a:p>
        </p:txBody>
      </p:sp>
      <p:sp>
        <p:nvSpPr>
          <p:cNvPr id="5" name="TextBox 4"/>
          <p:cNvSpPr txBox="1"/>
          <p:nvPr/>
        </p:nvSpPr>
        <p:spPr>
          <a:xfrm>
            <a:off x="876367" y="1440045"/>
            <a:ext cx="6780578" cy="1569660"/>
          </a:xfrm>
          <a:prstGeom prst="rect">
            <a:avLst/>
          </a:prstGeom>
          <a:noFill/>
        </p:spPr>
        <p:txBody>
          <a:bodyPr wrap="square" rtlCol="0">
            <a:spAutoFit/>
          </a:bodyPr>
          <a:lstStyle/>
          <a:p>
            <a:pPr marL="285750" indent="-285750">
              <a:buFontTx/>
              <a:buChar char="-"/>
            </a:pPr>
            <a:r>
              <a:rPr lang="en-US" sz="2400" dirty="0" smtClean="0"/>
              <a:t>Learn from experiences</a:t>
            </a:r>
          </a:p>
          <a:p>
            <a:pPr marL="285750" indent="-285750">
              <a:buFontTx/>
              <a:buChar char="-"/>
            </a:pPr>
            <a:r>
              <a:rPr lang="en-US" sz="2400" dirty="0" smtClean="0"/>
              <a:t>Applying the right steps to solve tasks</a:t>
            </a:r>
          </a:p>
          <a:p>
            <a:pPr marL="285750" indent="-285750">
              <a:buFontTx/>
              <a:buChar char="-"/>
            </a:pPr>
            <a:r>
              <a:rPr lang="en-US" sz="2400" dirty="0" smtClean="0"/>
              <a:t>Save yourself some effort</a:t>
            </a:r>
          </a:p>
          <a:p>
            <a:pPr marL="285750" indent="-285750">
              <a:buFontTx/>
              <a:buChar char="-"/>
            </a:pPr>
            <a:r>
              <a:rPr lang="en-US" sz="2400" dirty="0" smtClean="0"/>
              <a:t>Make your programs faster</a:t>
            </a:r>
            <a:endParaRPr lang="en-US" sz="2400" dirty="0"/>
          </a:p>
        </p:txBody>
      </p:sp>
    </p:spTree>
    <p:extLst>
      <p:ext uri="{BB962C8B-B14F-4D97-AF65-F5344CB8AC3E}">
        <p14:creationId xmlns:p14="http://schemas.microsoft.com/office/powerpoint/2010/main" val="11087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694811" y="272870"/>
            <a:ext cx="851240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Algorithms in different fields</a:t>
            </a:r>
            <a:endParaRPr lang="en-US" dirty="0"/>
          </a:p>
        </p:txBody>
      </p:sp>
      <p:sp>
        <p:nvSpPr>
          <p:cNvPr id="7" name="TextBox 6"/>
          <p:cNvSpPr txBox="1"/>
          <p:nvPr/>
        </p:nvSpPr>
        <p:spPr>
          <a:xfrm>
            <a:off x="694811" y="1557405"/>
            <a:ext cx="7617167" cy="3970318"/>
          </a:xfrm>
          <a:prstGeom prst="rect">
            <a:avLst/>
          </a:prstGeom>
          <a:noFill/>
        </p:spPr>
        <p:txBody>
          <a:bodyPr wrap="square" rtlCol="0">
            <a:spAutoFit/>
          </a:bodyPr>
          <a:lstStyle/>
          <a:p>
            <a:pPr marL="285750" indent="-285750">
              <a:buFontTx/>
              <a:buChar char="-"/>
            </a:pPr>
            <a:r>
              <a:rPr lang="en-US" b="1" dirty="0" smtClean="0"/>
              <a:t>Biological Sciences: </a:t>
            </a:r>
            <a:r>
              <a:rPr lang="en-US" dirty="0" smtClean="0"/>
              <a:t>new algorithms are continually being designed for molecular structures, that are the core of disease fighting drugs</a:t>
            </a:r>
          </a:p>
          <a:p>
            <a:endParaRPr lang="en-US" dirty="0" smtClean="0"/>
          </a:p>
          <a:p>
            <a:pPr marL="285750" indent="-285750">
              <a:buFontTx/>
              <a:buChar char="-"/>
            </a:pPr>
            <a:r>
              <a:rPr lang="en-US" b="1" dirty="0" smtClean="0"/>
              <a:t>Physics: </a:t>
            </a:r>
            <a:r>
              <a:rPr lang="en-US" dirty="0" smtClean="0"/>
              <a:t>algorithms simulate climate and weather patterns</a:t>
            </a:r>
          </a:p>
          <a:p>
            <a:endParaRPr lang="en-US" dirty="0" smtClean="0"/>
          </a:p>
          <a:p>
            <a:pPr marL="285750" indent="-285750">
              <a:buFontTx/>
              <a:buChar char="-"/>
            </a:pPr>
            <a:r>
              <a:rPr lang="en-US" b="1" dirty="0" smtClean="0"/>
              <a:t>Space</a:t>
            </a:r>
            <a:r>
              <a:rPr lang="en-US" dirty="0" smtClean="0"/>
              <a:t>: algorithms designed for accurate landing</a:t>
            </a:r>
          </a:p>
          <a:p>
            <a:pPr marL="285750" indent="-285750">
              <a:buFontTx/>
              <a:buChar char="-"/>
            </a:pPr>
            <a:endParaRPr lang="en-US" dirty="0"/>
          </a:p>
          <a:p>
            <a:pPr marL="285750" indent="-285750">
              <a:buFontTx/>
              <a:buChar char="-"/>
            </a:pPr>
            <a:r>
              <a:rPr lang="en-US" b="1" dirty="0" smtClean="0"/>
              <a:t>Machine Learning</a:t>
            </a:r>
            <a:r>
              <a:rPr lang="en-US" dirty="0" smtClean="0"/>
              <a:t>: algorithms designed to train machine to make specific decisions.</a:t>
            </a:r>
          </a:p>
          <a:p>
            <a:endParaRPr lang="en-US" dirty="0" smtClean="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131290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694811" y="83400"/>
            <a:ext cx="964068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smtClean="0"/>
              <a:t>Populate Algorithms that dominate world</a:t>
            </a:r>
            <a:endParaRPr lang="en-US" dirty="0"/>
          </a:p>
        </p:txBody>
      </p:sp>
      <p:sp>
        <p:nvSpPr>
          <p:cNvPr id="7" name="TextBox 6"/>
          <p:cNvSpPr txBox="1"/>
          <p:nvPr/>
        </p:nvSpPr>
        <p:spPr>
          <a:xfrm>
            <a:off x="776496" y="883650"/>
            <a:ext cx="7617167" cy="369332"/>
          </a:xfrm>
          <a:prstGeom prst="rect">
            <a:avLst/>
          </a:prstGeom>
          <a:noFill/>
        </p:spPr>
        <p:txBody>
          <a:bodyPr wrap="square" rtlCol="0">
            <a:spAutoFit/>
          </a:bodyPr>
          <a:lstStyle/>
          <a:p>
            <a:r>
              <a:rPr lang="en-US" dirty="0" smtClean="0"/>
              <a:t>- </a:t>
            </a:r>
            <a:r>
              <a:rPr lang="en-US" b="1" dirty="0" smtClean="0"/>
              <a:t>Sorting algorithms</a:t>
            </a:r>
            <a:endParaRPr lang="en-US" b="1" dirty="0"/>
          </a:p>
        </p:txBody>
      </p:sp>
      <p:pic>
        <p:nvPicPr>
          <p:cNvPr id="1028" name="Picture 4" descr="https://cdn-images-1.medium.com/max/1600/1*w3vKy_JFKd50dixxFkpP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94" y="1499172"/>
            <a:ext cx="5848350" cy="2667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20594" y="4412362"/>
            <a:ext cx="7617167" cy="1754326"/>
          </a:xfrm>
          <a:prstGeom prst="rect">
            <a:avLst/>
          </a:prstGeom>
          <a:noFill/>
        </p:spPr>
        <p:txBody>
          <a:bodyPr wrap="square" rtlCol="0">
            <a:spAutoFit/>
          </a:bodyPr>
          <a:lstStyle/>
          <a:p>
            <a:pPr marL="285750" indent="-285750">
              <a:buFontTx/>
              <a:buChar char="-"/>
            </a:pPr>
            <a:r>
              <a:rPr lang="en-US" b="1" dirty="0" smtClean="0"/>
              <a:t>Fourier Transform and Fast Fourier Transform algorithms</a:t>
            </a:r>
          </a:p>
          <a:p>
            <a:r>
              <a:rPr lang="en-US" dirty="0" smtClean="0"/>
              <a:t>Our entire digital world uses these simple but powerful algorithms, which transform signals from time domain into frequency domain. </a:t>
            </a:r>
          </a:p>
          <a:p>
            <a:r>
              <a:rPr lang="en-US" dirty="0"/>
              <a:t>The internet, </a:t>
            </a:r>
            <a:r>
              <a:rPr lang="en-US" dirty="0" err="1" smtClean="0"/>
              <a:t>WiFi</a:t>
            </a:r>
            <a:r>
              <a:rPr lang="en-US" dirty="0"/>
              <a:t>, smartphone, phone, computer, router, satellites, almost everything that has a computer inside uses these algorithms in one way or another to function.</a:t>
            </a:r>
            <a:endParaRPr lang="en-US" dirty="0"/>
          </a:p>
        </p:txBody>
      </p:sp>
    </p:spTree>
    <p:extLst>
      <p:ext uri="{BB962C8B-B14F-4D97-AF65-F5344CB8AC3E}">
        <p14:creationId xmlns:p14="http://schemas.microsoft.com/office/powerpoint/2010/main" val="437875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rn Python Programming [Compatibility Mode]" id="{F423561D-F743-4EAF-8F03-67A2EB798D5E}" vid="{6A99AC3A-3AAD-4190-B187-62F5A23849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3225</TotalTime>
  <Words>586</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 Unicode MS</vt:lpstr>
      <vt:lpstr>merriweather</vt:lpstr>
      <vt:lpstr>Arial</vt:lpstr>
      <vt:lpstr>Arial Black</vt:lpstr>
      <vt:lpstr>Berlin Sans FB Demi</vt:lpstr>
      <vt:lpstr>Calibri</vt:lpstr>
      <vt:lpstr>Century Schoolbook</vt:lpstr>
      <vt:lpstr>Corbel</vt:lpstr>
      <vt:lpstr>Headlines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Yuhan</dc:creator>
  <cp:lastModifiedBy>Yuhan</cp:lastModifiedBy>
  <cp:revision>91</cp:revision>
  <dcterms:created xsi:type="dcterms:W3CDTF">2018-01-20T04:34:52Z</dcterms:created>
  <dcterms:modified xsi:type="dcterms:W3CDTF">2018-04-15T02:21:06Z</dcterms:modified>
</cp:coreProperties>
</file>