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1"/>
  </p:notesMasterIdLst>
  <p:sldIdLst>
    <p:sldId id="325" r:id="rId3"/>
    <p:sldId id="344" r:id="rId4"/>
    <p:sldId id="327" r:id="rId5"/>
    <p:sldId id="329" r:id="rId6"/>
    <p:sldId id="355" r:id="rId7"/>
    <p:sldId id="367" r:id="rId8"/>
    <p:sldId id="356" r:id="rId9"/>
    <p:sldId id="353" r:id="rId10"/>
    <p:sldId id="357" r:id="rId11"/>
    <p:sldId id="358" r:id="rId12"/>
    <p:sldId id="360" r:id="rId13"/>
    <p:sldId id="361" r:id="rId14"/>
    <p:sldId id="359" r:id="rId15"/>
    <p:sldId id="362" r:id="rId16"/>
    <p:sldId id="369" r:id="rId17"/>
    <p:sldId id="364" r:id="rId18"/>
    <p:sldId id="366" r:id="rId19"/>
    <p:sldId id="3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899"/>
    <a:srgbClr val="1D5696"/>
    <a:srgbClr val="487C9C"/>
    <a:srgbClr val="004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4" autoAdjust="0"/>
  </p:normalViewPr>
  <p:slideViewPr>
    <p:cSldViewPr snapToGrid="0" showGuides="1">
      <p:cViewPr varScale="1">
        <p:scale>
          <a:sx n="55" d="100"/>
          <a:sy n="55" d="100"/>
        </p:scale>
        <p:origin x="1528" y="40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EA76D-2842-47B2-AAEA-8104B6DC3542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93138-DACD-4B43-A387-94E7198A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5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098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49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54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18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39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91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7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83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8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1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9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18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98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98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50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22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8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92D9-9181-49C6-B375-5192CB6C4F3E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E6EE-E66C-49BB-A269-E442383ADB5D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2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3B55-BC54-470B-BB19-7C20CA6505EC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3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6D63-07F5-474B-AB7D-00327A85005F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45114-1532-4B43-B9A6-A29DB777B43D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6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2B449-86B5-469C-A302-ADABE31968E6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F93E2-386E-4748-9397-24F39CB5B8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73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33D6B-93D1-4CCB-8022-BC2C204DF1D3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36BAF-3DAF-44D7-8B7E-E4959487153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47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FEF8B-77E4-45AA-920E-E2F316657EBE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C213-4038-4274-8DB7-D5DFE6AF3AC1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93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CE8A4-83F0-49F0-B794-7AB3303E5E45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4D865-BFEA-4DDD-A0D4-09B70B1706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129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D559-1BC4-4046-AD71-5113D816D4FE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6169-56C5-4475-BB03-6EFBEF9371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403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0FE46-9F33-442D-B8CF-F1B44CCB93C2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B341C-D94D-4875-BA5B-8083368F7566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594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38968-D4BB-4B82-87FA-F340B0A21908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94D0-0E75-4AAD-8EBC-BD242BD1E9B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4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ECBF-1B28-4C37-953C-3A192D7FA4FC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761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EBF2F-5ED3-484C-A50A-CC1F0265401E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6A023-83DC-4B4B-A430-5A0345E163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352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9B96F-4654-471B-8695-9B1234F1325F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C7AB3-09C7-42E6-80B8-93650FEFC66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392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FA822-24D5-41F5-848D-8631D61CA845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9D2DD-9270-4FED-9A52-4471B7CD7B2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89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F4FB-AA6D-4370-9854-DCC676EF323E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329C-789F-4580-8108-F0A581703C21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5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EBB-9F99-4CB4-9A83-433B439EB018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3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512-BA22-4010-BA38-3D230BC7225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9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8062-B944-45F5-A7A4-443120B3E03C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6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C999-88D5-4494-949D-09E5BFCE7E1C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3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0971-2A4A-4C7B-9758-10AFEC3C5FBC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9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BFFB-31DF-49BF-A5AC-3B58FF9B00E0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9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7"/>
          <p:cNvSpPr/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18"/>
          <p:cNvSpPr/>
          <p:nvPr/>
        </p:nvSpPr>
        <p:spPr bwMode="gray">
          <a:xfrm>
            <a:off x="-9525" y="1730375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466948" name="Group 19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10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1" name="Group 22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3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4" name="Group 25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6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466957" name="图片 11" descr="重庆大学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700" y="0"/>
            <a:ext cx="911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695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6695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877960-B000-4230-8713-6481FFE70262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035F92-2648-494C-9DC9-33D7AA12514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9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922B2C-5A98-42DC-8426-B71F21AC43F1}"/>
              </a:ext>
            </a:extLst>
          </p:cNvPr>
          <p:cNvSpPr/>
          <p:nvPr/>
        </p:nvSpPr>
        <p:spPr>
          <a:xfrm>
            <a:off x="-38502" y="1593622"/>
            <a:ext cx="9221002" cy="2561139"/>
          </a:xfrm>
          <a:prstGeom prst="rect">
            <a:avLst/>
          </a:prstGeom>
          <a:solidFill>
            <a:srgbClr val="1D569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标题 6145">
            <a:extLst>
              <a:ext uri="{FF2B5EF4-FFF2-40B4-BE49-F238E27FC236}">
                <a16:creationId xmlns:a16="http://schemas.microsoft.com/office/drawing/2014/main" id="{4CEE94A4-77D8-4270-9841-C3854C2CBA0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4050" y="1576552"/>
            <a:ext cx="7924800" cy="2578209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rgbClr val="000000"/>
              </a:buClr>
            </a:pP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计算机网络  实验一</a:t>
            </a:r>
            <a:endParaRPr lang="en-US" altLang="zh-CN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>
              <a:lnSpc>
                <a:spcPct val="150000"/>
              </a:lnSpc>
              <a:buClr>
                <a:srgbClr val="000000"/>
              </a:buClr>
            </a:pPr>
            <a:r>
              <a:rPr lang="en-US" altLang="zh-CN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——VLAN</a:t>
            </a: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配置及协议分析</a:t>
            </a:r>
          </a:p>
        </p:txBody>
      </p:sp>
      <p:sp>
        <p:nvSpPr>
          <p:cNvPr id="6" name="标题 6145">
            <a:extLst>
              <a:ext uri="{FF2B5EF4-FFF2-40B4-BE49-F238E27FC236}">
                <a16:creationId xmlns:a16="http://schemas.microsoft.com/office/drawing/2014/main" id="{D6F5272F-7AFA-4592-8D91-A355AB0C87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4050" y="2168525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000000"/>
              </a:buClr>
            </a:pPr>
            <a:endParaRPr lang="zh-CN" altLang="en-US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C7D073F-B95B-41A2-ACD1-D4C14C84F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614863"/>
            <a:ext cx="79248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重庆大学计算机学院专业实验室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D66810-4BA1-4A9D-BFB1-D6E312265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3"/>
            <a:ext cx="2685448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4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七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配置完成后，验证网络的连通性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655638" y="2468533"/>
            <a:ext cx="76346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中的两台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是否可以相互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中的两台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是否可以相互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7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八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trunk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链路端口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22" name="Text Box 1029">
            <a:extLst>
              <a:ext uri="{FF2B5EF4-FFF2-40B4-BE49-F238E27FC236}">
                <a16:creationId xmlns:a16="http://schemas.microsoft.com/office/drawing/2014/main" id="{7470A39B-7B0F-489E-A272-E4EB3A14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519" y="2112158"/>
            <a:ext cx="6629400" cy="3811300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 b="1" dirty="0">
                <a:solidFill>
                  <a:schemeClr val="bg1"/>
                </a:solidFill>
              </a:rPr>
              <a:t>配置</a:t>
            </a:r>
            <a:r>
              <a:rPr lang="en-US" altLang="zh-CN" sz="1800" b="1" dirty="0">
                <a:solidFill>
                  <a:schemeClr val="bg1"/>
                </a:solidFill>
              </a:rPr>
              <a:t>SWA</a:t>
            </a:r>
            <a:r>
              <a:rPr lang="zh-CN" altLang="en-US" sz="1800" b="1" dirty="0">
                <a:solidFill>
                  <a:schemeClr val="bg1"/>
                </a:solidFill>
              </a:rPr>
              <a:t>：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</a:t>
            </a:r>
            <a:r>
              <a:rPr lang="en-US" altLang="zh-CN" sz="1800" dirty="0">
                <a:solidFill>
                  <a:schemeClr val="bg1"/>
                </a:solidFill>
              </a:rPr>
              <a:t>interface </a:t>
            </a:r>
            <a:r>
              <a:rPr lang="en-US" altLang="zh-CN" sz="1800" dirty="0" err="1">
                <a:solidFill>
                  <a:schemeClr val="bg1"/>
                </a:solidFill>
              </a:rPr>
              <a:t>GigabitEthernet</a:t>
            </a:r>
            <a:r>
              <a:rPr lang="en-US" altLang="zh-CN" sz="1800" dirty="0">
                <a:solidFill>
                  <a:schemeClr val="bg1"/>
                </a:solidFill>
              </a:rPr>
              <a:t> 1/0/8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[SWA-GigabitEthernet1/0/8]</a:t>
            </a:r>
            <a:r>
              <a:rPr lang="en-US" altLang="zh-CN" sz="1800" dirty="0">
                <a:solidFill>
                  <a:schemeClr val="bg1"/>
                </a:solidFill>
              </a:rPr>
              <a:t>port link-type trunk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 GigabitEthernet1/0/8]</a:t>
            </a:r>
            <a:r>
              <a:rPr lang="en-US" altLang="zh-CN" sz="1800" dirty="0">
                <a:solidFill>
                  <a:schemeClr val="bg1"/>
                </a:solidFill>
              </a:rPr>
              <a:t>port trunk permit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all</a:t>
            </a:r>
          </a:p>
          <a:p>
            <a:pPr marL="457200" lvl="1" indent="0">
              <a:lnSpc>
                <a:spcPct val="130000"/>
              </a:lnSpc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 b="1" dirty="0">
                <a:solidFill>
                  <a:schemeClr val="bg1"/>
                </a:solidFill>
              </a:rPr>
              <a:t>配置</a:t>
            </a:r>
            <a:r>
              <a:rPr lang="en-US" altLang="zh-CN" sz="1800" b="1" dirty="0">
                <a:solidFill>
                  <a:schemeClr val="bg1"/>
                </a:solidFill>
              </a:rPr>
              <a:t>SWB</a:t>
            </a:r>
            <a:r>
              <a:rPr lang="zh-CN" altLang="en-US" sz="1800" b="1" dirty="0">
                <a:solidFill>
                  <a:schemeClr val="bg1"/>
                </a:solidFill>
              </a:rPr>
              <a:t>：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[SWB]</a:t>
            </a:r>
            <a:r>
              <a:rPr lang="en-US" altLang="zh-CN" sz="1800" dirty="0">
                <a:solidFill>
                  <a:schemeClr val="bg1"/>
                </a:solidFill>
              </a:rPr>
              <a:t>interface </a:t>
            </a:r>
            <a:r>
              <a:rPr lang="en-US" altLang="zh-CN" sz="1800" dirty="0" err="1">
                <a:solidFill>
                  <a:schemeClr val="bg1"/>
                </a:solidFill>
              </a:rPr>
              <a:t>GigabitEthernet</a:t>
            </a:r>
            <a:r>
              <a:rPr lang="en-US" altLang="zh-CN" sz="1800" dirty="0">
                <a:solidFill>
                  <a:schemeClr val="bg1"/>
                </a:solidFill>
              </a:rPr>
              <a:t> 1/0/8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[SWB-GigabitEthernet1/0/8]</a:t>
            </a:r>
            <a:r>
              <a:rPr lang="en-US" altLang="zh-CN" sz="1800" dirty="0">
                <a:solidFill>
                  <a:schemeClr val="bg1"/>
                </a:solidFill>
              </a:rPr>
              <a:t>port link-type trunk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[SWB-GigabitEthernet1/0/8]</a:t>
            </a:r>
            <a:r>
              <a:rPr lang="en-US" altLang="zh-CN" sz="1800" dirty="0">
                <a:solidFill>
                  <a:schemeClr val="bg1"/>
                </a:solidFill>
              </a:rPr>
              <a:t>port trunk permit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all</a:t>
            </a:r>
          </a:p>
          <a:p>
            <a:pPr marL="457200" lvl="1" indent="0">
              <a:lnSpc>
                <a:spcPct val="130000"/>
              </a:lnSpc>
            </a:pPr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4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九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配置完成后，验证网络的连通性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655638" y="2468533"/>
            <a:ext cx="76346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中的两台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是否可以相互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中的两台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是否可以相互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0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实验任务二：配置链路聚合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网络拓扑设计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CBDC3B-F2FB-4D0C-B9C5-AA851290E802}"/>
              </a:ext>
            </a:extLst>
          </p:cNvPr>
          <p:cNvSpPr/>
          <p:nvPr/>
        </p:nvSpPr>
        <p:spPr>
          <a:xfrm>
            <a:off x="656033" y="4736504"/>
            <a:ext cx="7804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包含端口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 E0/2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E0/2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包含端口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 E0/1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 E0/1</a:t>
            </a:r>
          </a:p>
          <a:p>
            <a:pPr algn="just">
              <a:spcBef>
                <a:spcPts val="120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图中仅给出了各主机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地址的示例，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实验过程中每组学员需自定义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，若和指导书相同，验收时会影响实验成绩。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BC5747D-9429-4F71-AA34-BFFBE5A4FF00}"/>
              </a:ext>
            </a:extLst>
          </p:cNvPr>
          <p:cNvGrpSpPr/>
          <p:nvPr/>
        </p:nvGrpSpPr>
        <p:grpSpPr>
          <a:xfrm>
            <a:off x="922945" y="1653873"/>
            <a:ext cx="7451053" cy="2978159"/>
            <a:chOff x="665162" y="2085365"/>
            <a:chExt cx="7451053" cy="2978159"/>
          </a:xfrm>
        </p:grpSpPr>
        <p:sp>
          <p:nvSpPr>
            <p:cNvPr id="72" name="Oval 7">
              <a:extLst>
                <a:ext uri="{FF2B5EF4-FFF2-40B4-BE49-F238E27FC236}">
                  <a16:creationId xmlns:a16="http://schemas.microsoft.com/office/drawing/2014/main" id="{7F886466-B8F6-40E8-9335-F78F3DF65355}"/>
                </a:ext>
              </a:extLst>
            </p:cNvPr>
            <p:cNvSpPr/>
            <p:nvPr/>
          </p:nvSpPr>
          <p:spPr>
            <a:xfrm>
              <a:off x="1976532" y="2463754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</a:p>
          </p:txBody>
        </p:sp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18E34D3A-CB84-4C1E-9893-1DA43D2DA318}"/>
                </a:ext>
              </a:extLst>
            </p:cNvPr>
            <p:cNvSpPr/>
            <p:nvPr/>
          </p:nvSpPr>
          <p:spPr>
            <a:xfrm>
              <a:off x="5301932" y="2447879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S2</a:t>
              </a:r>
            </a:p>
          </p:txBody>
        </p:sp>
        <p:sp>
          <p:nvSpPr>
            <p:cNvPr id="74" name="Rectangle 9">
              <a:extLst>
                <a:ext uri="{FF2B5EF4-FFF2-40B4-BE49-F238E27FC236}">
                  <a16:creationId xmlns:a16="http://schemas.microsoft.com/office/drawing/2014/main" id="{747364FF-CB9C-499C-9AC2-5A35EBB81004}"/>
                </a:ext>
              </a:extLst>
            </p:cNvPr>
            <p:cNvSpPr/>
            <p:nvPr/>
          </p:nvSpPr>
          <p:spPr>
            <a:xfrm>
              <a:off x="1136539" y="3875042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A</a:t>
              </a:r>
            </a:p>
          </p:txBody>
        </p:sp>
        <p:sp>
          <p:nvSpPr>
            <p:cNvPr id="75" name="Rectangle 10">
              <a:extLst>
                <a:ext uri="{FF2B5EF4-FFF2-40B4-BE49-F238E27FC236}">
                  <a16:creationId xmlns:a16="http://schemas.microsoft.com/office/drawing/2014/main" id="{98F150A4-7A10-46D2-B68F-CD7320A59513}"/>
                </a:ext>
              </a:extLst>
            </p:cNvPr>
            <p:cNvSpPr/>
            <p:nvPr/>
          </p:nvSpPr>
          <p:spPr>
            <a:xfrm>
              <a:off x="4709604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C</a:t>
              </a:r>
            </a:p>
          </p:txBody>
        </p:sp>
        <p:sp>
          <p:nvSpPr>
            <p:cNvPr id="76" name="Line 20">
              <a:extLst>
                <a:ext uri="{FF2B5EF4-FFF2-40B4-BE49-F238E27FC236}">
                  <a16:creationId xmlns:a16="http://schemas.microsoft.com/office/drawing/2014/main" id="{1BA205DE-CA9A-410B-9ECB-6F5BF5F4D4C2}"/>
                </a:ext>
              </a:extLst>
            </p:cNvPr>
            <p:cNvSpPr/>
            <p:nvPr/>
          </p:nvSpPr>
          <p:spPr>
            <a:xfrm flipH="1">
              <a:off x="5000901" y="3092401"/>
              <a:ext cx="442127" cy="781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21">
              <a:extLst>
                <a:ext uri="{FF2B5EF4-FFF2-40B4-BE49-F238E27FC236}">
                  <a16:creationId xmlns:a16="http://schemas.microsoft.com/office/drawing/2014/main" id="{9B080A5F-B911-4A45-9F4D-B736A65010AE}"/>
                </a:ext>
              </a:extLst>
            </p:cNvPr>
            <p:cNvSpPr txBox="1"/>
            <p:nvPr/>
          </p:nvSpPr>
          <p:spPr>
            <a:xfrm>
              <a:off x="5781991" y="2554559"/>
              <a:ext cx="1040130" cy="457200"/>
            </a:xfrm>
            <a:prstGeom prst="rect">
              <a:avLst/>
            </a:prstGeom>
            <a:noFill/>
            <a:ln w="9525">
              <a:noFill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dirty="0">
                <a:latin typeface="+mn-lt"/>
              </a:endParaRPr>
            </a:p>
          </p:txBody>
        </p:sp>
        <p:sp>
          <p:nvSpPr>
            <p:cNvPr id="78" name="Line 24">
              <a:extLst>
                <a:ext uri="{FF2B5EF4-FFF2-40B4-BE49-F238E27FC236}">
                  <a16:creationId xmlns:a16="http://schemas.microsoft.com/office/drawing/2014/main" id="{923456D7-55E7-4583-98AF-1B0FCDD8DE53}"/>
                </a:ext>
              </a:extLst>
            </p:cNvPr>
            <p:cNvSpPr/>
            <p:nvPr/>
          </p:nvSpPr>
          <p:spPr>
            <a:xfrm flipH="1" flipV="1">
              <a:off x="2641884" y="2657920"/>
              <a:ext cx="26757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Text Box 27">
              <a:extLst>
                <a:ext uri="{FF2B5EF4-FFF2-40B4-BE49-F238E27FC236}">
                  <a16:creationId xmlns:a16="http://schemas.microsoft.com/office/drawing/2014/main" id="{339D3813-0718-4025-AF12-48EEBB053CD9}"/>
                </a:ext>
              </a:extLst>
            </p:cNvPr>
            <p:cNvSpPr txBox="1"/>
            <p:nvPr/>
          </p:nvSpPr>
          <p:spPr>
            <a:xfrm>
              <a:off x="665162" y="4694192"/>
              <a:ext cx="18429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IP:172.16.0.11/24</a:t>
              </a:r>
            </a:p>
          </p:txBody>
        </p:sp>
        <p:sp>
          <p:nvSpPr>
            <p:cNvPr id="80" name="Text Box 28">
              <a:extLst>
                <a:ext uri="{FF2B5EF4-FFF2-40B4-BE49-F238E27FC236}">
                  <a16:creationId xmlns:a16="http://schemas.microsoft.com/office/drawing/2014/main" id="{941623C9-5D1F-442A-8CE2-7B3383628095}"/>
                </a:ext>
              </a:extLst>
            </p:cNvPr>
            <p:cNvSpPr txBox="1"/>
            <p:nvPr/>
          </p:nvSpPr>
          <p:spPr>
            <a:xfrm>
              <a:off x="4385472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 172.16.0.33/24</a:t>
              </a:r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23260F3C-E662-4C2F-AAD6-A6B799F5031B}"/>
                </a:ext>
              </a:extLst>
            </p:cNvPr>
            <p:cNvSpPr/>
            <p:nvPr/>
          </p:nvSpPr>
          <p:spPr>
            <a:xfrm>
              <a:off x="3064713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B</a:t>
              </a:r>
            </a:p>
          </p:txBody>
        </p:sp>
        <p:sp>
          <p:nvSpPr>
            <p:cNvPr id="82" name="Text Box 32">
              <a:extLst>
                <a:ext uri="{FF2B5EF4-FFF2-40B4-BE49-F238E27FC236}">
                  <a16:creationId xmlns:a16="http://schemas.microsoft.com/office/drawing/2014/main" id="{B61AE035-8843-4C42-B588-BED498750088}"/>
                </a:ext>
              </a:extLst>
            </p:cNvPr>
            <p:cNvSpPr txBox="1"/>
            <p:nvPr/>
          </p:nvSpPr>
          <p:spPr>
            <a:xfrm>
              <a:off x="2519824" y="4694192"/>
              <a:ext cx="194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 172.16.0.22/24</a:t>
              </a:r>
            </a:p>
          </p:txBody>
        </p:sp>
        <p:sp>
          <p:nvSpPr>
            <p:cNvPr id="83" name="Rectangle 33">
              <a:extLst>
                <a:ext uri="{FF2B5EF4-FFF2-40B4-BE49-F238E27FC236}">
                  <a16:creationId xmlns:a16="http://schemas.microsoft.com/office/drawing/2014/main" id="{A5358C89-D9A0-4734-9D39-2CB860DCAAA2}"/>
                </a:ext>
              </a:extLst>
            </p:cNvPr>
            <p:cNvSpPr/>
            <p:nvPr/>
          </p:nvSpPr>
          <p:spPr>
            <a:xfrm>
              <a:off x="6382392" y="3902894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D</a:t>
              </a:r>
            </a:p>
          </p:txBody>
        </p:sp>
        <p:sp>
          <p:nvSpPr>
            <p:cNvPr id="84" name="Text Box 36">
              <a:extLst>
                <a:ext uri="{FF2B5EF4-FFF2-40B4-BE49-F238E27FC236}">
                  <a16:creationId xmlns:a16="http://schemas.microsoft.com/office/drawing/2014/main" id="{4D5059A9-D803-41CA-A86A-A67ADD5453F1}"/>
                </a:ext>
              </a:extLst>
            </p:cNvPr>
            <p:cNvSpPr txBox="1"/>
            <p:nvPr/>
          </p:nvSpPr>
          <p:spPr>
            <a:xfrm>
              <a:off x="6224070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 172.16.0.44/24</a:t>
              </a:r>
            </a:p>
          </p:txBody>
        </p:sp>
        <p:sp>
          <p:nvSpPr>
            <p:cNvPr id="85" name="Line 37">
              <a:extLst>
                <a:ext uri="{FF2B5EF4-FFF2-40B4-BE49-F238E27FC236}">
                  <a16:creationId xmlns:a16="http://schemas.microsoft.com/office/drawing/2014/main" id="{DEEEF074-C2D9-46EE-BB7A-6383FFB93903}"/>
                </a:ext>
              </a:extLst>
            </p:cNvPr>
            <p:cNvSpPr/>
            <p:nvPr/>
          </p:nvSpPr>
          <p:spPr>
            <a:xfrm flipV="1">
              <a:off x="1641762" y="3092401"/>
              <a:ext cx="503379" cy="7826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8">
              <a:extLst>
                <a:ext uri="{FF2B5EF4-FFF2-40B4-BE49-F238E27FC236}">
                  <a16:creationId xmlns:a16="http://schemas.microsoft.com/office/drawing/2014/main" id="{30A1057E-92A0-415E-A3CD-31B4369EF01C}"/>
                </a:ext>
              </a:extLst>
            </p:cNvPr>
            <p:cNvSpPr/>
            <p:nvPr/>
          </p:nvSpPr>
          <p:spPr>
            <a:xfrm flipH="1" flipV="1">
              <a:off x="2555874" y="3071532"/>
              <a:ext cx="856130" cy="80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66749189-0A8D-48BD-A357-4756C80CF0B0}"/>
                </a:ext>
              </a:extLst>
            </p:cNvPr>
            <p:cNvSpPr/>
            <p:nvPr/>
          </p:nvSpPr>
          <p:spPr>
            <a:xfrm flipH="1" flipV="1">
              <a:off x="5911777" y="3028207"/>
              <a:ext cx="801760" cy="885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AF7E41C0-5713-4DD5-A1D6-3E924AA9010F}"/>
                </a:ext>
              </a:extLst>
            </p:cNvPr>
            <p:cNvSpPr txBox="1"/>
            <p:nvPr/>
          </p:nvSpPr>
          <p:spPr>
            <a:xfrm>
              <a:off x="1182096" y="2970820"/>
              <a:ext cx="9160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G1/0/1</a:t>
              </a:r>
              <a:endParaRPr lang="zh-CN" altLang="en-US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2B6E020B-4F7E-47B1-95E1-ED26BDE45334}"/>
                </a:ext>
              </a:extLst>
            </p:cNvPr>
            <p:cNvSpPr txBox="1"/>
            <p:nvPr/>
          </p:nvSpPr>
          <p:spPr>
            <a:xfrm>
              <a:off x="2319432" y="3128762"/>
              <a:ext cx="103906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G1/0/2</a:t>
              </a:r>
              <a:endParaRPr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CB7C0CE-4FC7-443B-889D-BBFE667F4D66}"/>
                </a:ext>
              </a:extLst>
            </p:cNvPr>
            <p:cNvSpPr txBox="1"/>
            <p:nvPr/>
          </p:nvSpPr>
          <p:spPr>
            <a:xfrm>
              <a:off x="4814693" y="3141090"/>
              <a:ext cx="89536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G1/0/1</a:t>
              </a:r>
              <a:endParaRPr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9198B50-52AB-42D3-9634-027DF083024B}"/>
                </a:ext>
              </a:extLst>
            </p:cNvPr>
            <p:cNvSpPr txBox="1"/>
            <p:nvPr/>
          </p:nvSpPr>
          <p:spPr>
            <a:xfrm>
              <a:off x="6042370" y="2915683"/>
              <a:ext cx="93147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G1/0/2</a:t>
              </a:r>
              <a:endParaRPr lang="zh-CN" altLang="en-US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053993A-533C-4D93-8DE4-2574A1F2BEB5}"/>
                </a:ext>
              </a:extLst>
            </p:cNvPr>
            <p:cNvSpPr txBox="1"/>
            <p:nvPr/>
          </p:nvSpPr>
          <p:spPr>
            <a:xfrm>
              <a:off x="1962467" y="2094184"/>
              <a:ext cx="8350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SWA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C589A91-6934-4B72-9E11-B48A5F40D3BA}"/>
                </a:ext>
              </a:extLst>
            </p:cNvPr>
            <p:cNvSpPr txBox="1"/>
            <p:nvPr/>
          </p:nvSpPr>
          <p:spPr>
            <a:xfrm>
              <a:off x="5315095" y="2085365"/>
              <a:ext cx="84328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SWB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157D96C-DB54-4F8B-966B-E216548A20F5}"/>
                </a:ext>
              </a:extLst>
            </p:cNvPr>
            <p:cNvSpPr txBox="1"/>
            <p:nvPr/>
          </p:nvSpPr>
          <p:spPr>
            <a:xfrm>
              <a:off x="4417120" y="2340295"/>
              <a:ext cx="8350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G1/0/8</a:t>
              </a:r>
              <a:endParaRPr lang="zh-CN" altLang="en-US" dirty="0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54895D17-30DE-4BC2-8266-0E42DF1FD59E}"/>
              </a:ext>
            </a:extLst>
          </p:cNvPr>
          <p:cNvSpPr txBox="1"/>
          <p:nvPr/>
        </p:nvSpPr>
        <p:spPr>
          <a:xfrm>
            <a:off x="2899668" y="1908803"/>
            <a:ext cx="835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ym typeface="+mn-ea"/>
              </a:rPr>
              <a:t>G1/0/8</a:t>
            </a:r>
            <a:endParaRPr lang="zh-CN" altLang="en-US" dirty="0"/>
          </a:p>
        </p:txBody>
      </p:sp>
      <p:sp>
        <p:nvSpPr>
          <p:cNvPr id="97" name="Line 24">
            <a:extLst>
              <a:ext uri="{FF2B5EF4-FFF2-40B4-BE49-F238E27FC236}">
                <a16:creationId xmlns:a16="http://schemas.microsoft.com/office/drawing/2014/main" id="{A24E36F3-779C-46F6-A4FD-E08AA0E3C208}"/>
              </a:ext>
            </a:extLst>
          </p:cNvPr>
          <p:cNvSpPr/>
          <p:nvPr/>
        </p:nvSpPr>
        <p:spPr>
          <a:xfrm flipH="1" flipV="1">
            <a:off x="2920115" y="2370468"/>
            <a:ext cx="263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7175F2-9903-4285-805A-17FEEDF756ED}"/>
              </a:ext>
            </a:extLst>
          </p:cNvPr>
          <p:cNvSpPr/>
          <p:nvPr/>
        </p:nvSpPr>
        <p:spPr>
          <a:xfrm>
            <a:off x="2923030" y="233622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G1/0/7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CEF7681-20DA-496B-854E-9AD814310ED6}"/>
              </a:ext>
            </a:extLst>
          </p:cNvPr>
          <p:cNvSpPr/>
          <p:nvPr/>
        </p:nvSpPr>
        <p:spPr>
          <a:xfrm>
            <a:off x="4679240" y="233031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G1/0/7</a:t>
            </a:r>
          </a:p>
        </p:txBody>
      </p:sp>
    </p:spTree>
    <p:extLst>
      <p:ext uri="{BB962C8B-B14F-4D97-AF65-F5344CB8AC3E}">
        <p14:creationId xmlns:p14="http://schemas.microsoft.com/office/powerpoint/2010/main" val="84719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实验任务二：配置链路聚合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配置交换机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22" name="Text Box 1029">
            <a:extLst>
              <a:ext uri="{FF2B5EF4-FFF2-40B4-BE49-F238E27FC236}">
                <a16:creationId xmlns:a16="http://schemas.microsoft.com/office/drawing/2014/main" id="{7470A39B-7B0F-489E-A272-E4EB3A14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943" y="1813892"/>
            <a:ext cx="7422955" cy="4413516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 b="1" dirty="0">
                <a:solidFill>
                  <a:schemeClr val="bg1"/>
                </a:solidFill>
              </a:rPr>
              <a:t>配置</a:t>
            </a:r>
            <a:r>
              <a:rPr lang="en-US" altLang="zh-CN" sz="1800" b="1" dirty="0">
                <a:solidFill>
                  <a:schemeClr val="bg1"/>
                </a:solidFill>
              </a:rPr>
              <a:t>SWA</a:t>
            </a:r>
            <a:r>
              <a:rPr lang="zh-CN" altLang="en-US" sz="1800" b="1" dirty="0">
                <a:solidFill>
                  <a:schemeClr val="bg1"/>
                </a:solidFill>
              </a:rPr>
              <a:t>：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 </a:t>
            </a:r>
            <a:r>
              <a:rPr lang="en-US" altLang="zh-CN" sz="1800" dirty="0">
                <a:solidFill>
                  <a:schemeClr val="bg1"/>
                </a:solidFill>
              </a:rPr>
              <a:t>interface bridge-aggregation 1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[SWA-bridge-aggregation] </a:t>
            </a:r>
            <a:r>
              <a:rPr lang="en-US" altLang="zh-CN" sz="1800" dirty="0">
                <a:solidFill>
                  <a:schemeClr val="bg1"/>
                </a:solidFill>
              </a:rPr>
              <a:t>port link-type trunk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[SWA-bridge-aggregation]</a:t>
            </a:r>
            <a:r>
              <a:rPr lang="en-US" altLang="zh-CN" sz="1800" dirty="0">
                <a:solidFill>
                  <a:schemeClr val="bg1"/>
                </a:solidFill>
              </a:rPr>
              <a:t> port trunk permit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all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 </a:t>
            </a:r>
            <a:r>
              <a:rPr lang="en-US" altLang="zh-CN" sz="1800" dirty="0">
                <a:solidFill>
                  <a:schemeClr val="bg1"/>
                </a:solidFill>
              </a:rPr>
              <a:t>interface </a:t>
            </a:r>
            <a:r>
              <a:rPr lang="en-US" altLang="zh-CN" sz="1800" dirty="0" err="1">
                <a:solidFill>
                  <a:schemeClr val="bg1"/>
                </a:solidFill>
              </a:rPr>
              <a:t>GigabitEthernet</a:t>
            </a:r>
            <a:r>
              <a:rPr lang="en-US" altLang="zh-CN" sz="1800" dirty="0">
                <a:solidFill>
                  <a:schemeClr val="bg1"/>
                </a:solidFill>
              </a:rPr>
              <a:t> 1/0/7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</a:t>
            </a:r>
            <a:r>
              <a:rPr lang="en-US" altLang="zh-CN" sz="1800" dirty="0" err="1">
                <a:solidFill>
                  <a:srgbClr val="FF0000"/>
                </a:solidFill>
              </a:rPr>
              <a:t>GigabitEthernet</a:t>
            </a:r>
            <a:r>
              <a:rPr lang="en-US" altLang="zh-CN" sz="1800" dirty="0">
                <a:solidFill>
                  <a:srgbClr val="FF0000"/>
                </a:solidFill>
              </a:rPr>
              <a:t> 1/0/7] </a:t>
            </a:r>
            <a:r>
              <a:rPr lang="en-US" altLang="zh-CN" sz="1800" dirty="0">
                <a:solidFill>
                  <a:schemeClr val="bg1"/>
                </a:solidFill>
              </a:rPr>
              <a:t>port link-type trunk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</a:t>
            </a:r>
            <a:r>
              <a:rPr lang="en-US" altLang="zh-CN" sz="1800" dirty="0" err="1">
                <a:solidFill>
                  <a:srgbClr val="FF0000"/>
                </a:solidFill>
              </a:rPr>
              <a:t>GigabitEthernet</a:t>
            </a:r>
            <a:r>
              <a:rPr lang="en-US" altLang="zh-CN" sz="1800" dirty="0">
                <a:solidFill>
                  <a:srgbClr val="FF0000"/>
                </a:solidFill>
              </a:rPr>
              <a:t> 1/0/7] </a:t>
            </a:r>
            <a:r>
              <a:rPr lang="en-US" altLang="zh-CN" sz="1800" dirty="0">
                <a:solidFill>
                  <a:schemeClr val="bg1"/>
                </a:solidFill>
              </a:rPr>
              <a:t>port trunk permit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all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</a:t>
            </a:r>
            <a:r>
              <a:rPr lang="en-US" altLang="zh-CN" sz="1800" dirty="0" err="1">
                <a:solidFill>
                  <a:srgbClr val="FF0000"/>
                </a:solidFill>
              </a:rPr>
              <a:t>GigabitEthernet</a:t>
            </a:r>
            <a:r>
              <a:rPr lang="en-US" altLang="zh-CN" sz="1800" dirty="0">
                <a:solidFill>
                  <a:srgbClr val="FF0000"/>
                </a:solidFill>
              </a:rPr>
              <a:t> 1/0/7] </a:t>
            </a:r>
            <a:r>
              <a:rPr lang="en-US" altLang="zh-CN" sz="1800" dirty="0">
                <a:solidFill>
                  <a:schemeClr val="bg1"/>
                </a:solidFill>
              </a:rPr>
              <a:t>port link-aggregation group 1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 </a:t>
            </a:r>
            <a:r>
              <a:rPr lang="en-US" altLang="zh-CN" sz="1800" dirty="0">
                <a:solidFill>
                  <a:schemeClr val="bg1"/>
                </a:solidFill>
              </a:rPr>
              <a:t>interface </a:t>
            </a:r>
            <a:r>
              <a:rPr lang="en-US" altLang="zh-CN" sz="1800" dirty="0" err="1">
                <a:solidFill>
                  <a:schemeClr val="bg1"/>
                </a:solidFill>
              </a:rPr>
              <a:t>GigabitEthernet</a:t>
            </a:r>
            <a:r>
              <a:rPr lang="en-US" altLang="zh-CN" sz="1800" dirty="0">
                <a:solidFill>
                  <a:schemeClr val="bg1"/>
                </a:solidFill>
              </a:rPr>
              <a:t> 1/0/8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</a:t>
            </a:r>
            <a:r>
              <a:rPr lang="en-US" altLang="zh-CN" sz="1800" dirty="0" err="1">
                <a:solidFill>
                  <a:srgbClr val="FF0000"/>
                </a:solidFill>
              </a:rPr>
              <a:t>GigabitEthernet</a:t>
            </a:r>
            <a:r>
              <a:rPr lang="en-US" altLang="zh-CN" sz="1800" dirty="0">
                <a:solidFill>
                  <a:srgbClr val="FF0000"/>
                </a:solidFill>
              </a:rPr>
              <a:t> 1/0/8] </a:t>
            </a:r>
            <a:r>
              <a:rPr lang="en-US" altLang="zh-CN" sz="1800" dirty="0">
                <a:solidFill>
                  <a:schemeClr val="bg1"/>
                </a:solidFill>
              </a:rPr>
              <a:t>port link-type trunk</a:t>
            </a:r>
            <a:r>
              <a:rPr lang="zh-CN" altLang="en-US" sz="1800" dirty="0">
                <a:solidFill>
                  <a:schemeClr val="bg1"/>
                </a:solidFill>
              </a:rPr>
              <a:t>（任务一已配置）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 </a:t>
            </a:r>
            <a:r>
              <a:rPr lang="en-US" altLang="zh-CN" sz="1800" dirty="0" err="1">
                <a:solidFill>
                  <a:srgbClr val="FF0000"/>
                </a:solidFill>
              </a:rPr>
              <a:t>GigabitEthernet</a:t>
            </a:r>
            <a:r>
              <a:rPr lang="en-US" altLang="zh-CN" sz="1800" dirty="0">
                <a:solidFill>
                  <a:srgbClr val="FF0000"/>
                </a:solidFill>
              </a:rPr>
              <a:t> 1/0/8] </a:t>
            </a:r>
            <a:r>
              <a:rPr lang="en-US" altLang="zh-CN" sz="1800" dirty="0">
                <a:solidFill>
                  <a:schemeClr val="bg1"/>
                </a:solidFill>
              </a:rPr>
              <a:t>port trunk permit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all</a:t>
            </a:r>
            <a:r>
              <a:rPr lang="zh-CN" altLang="en-US" sz="1800" dirty="0">
                <a:solidFill>
                  <a:schemeClr val="bg1"/>
                </a:solidFill>
              </a:rPr>
              <a:t>（任务一已配置）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</a:t>
            </a:r>
            <a:r>
              <a:rPr lang="en-US" altLang="zh-CN" sz="1800" dirty="0" err="1">
                <a:solidFill>
                  <a:srgbClr val="FF0000"/>
                </a:solidFill>
              </a:rPr>
              <a:t>GigabitEthernet</a:t>
            </a:r>
            <a:r>
              <a:rPr lang="en-US" altLang="zh-CN" sz="1800" dirty="0">
                <a:solidFill>
                  <a:srgbClr val="FF0000"/>
                </a:solidFill>
              </a:rPr>
              <a:t> 1/0/8]</a:t>
            </a:r>
            <a:r>
              <a:rPr lang="en-US" altLang="zh-CN" sz="1800" dirty="0">
                <a:solidFill>
                  <a:schemeClr val="bg1"/>
                </a:solidFill>
              </a:rPr>
              <a:t> port link-aggregation group 1</a:t>
            </a:r>
          </a:p>
        </p:txBody>
      </p:sp>
    </p:spTree>
    <p:extLst>
      <p:ext uri="{BB962C8B-B14F-4D97-AF65-F5344CB8AC3E}">
        <p14:creationId xmlns:p14="http://schemas.microsoft.com/office/powerpoint/2010/main" val="1902004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实验任务二：配置链路聚合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配置交换机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9" name="Text Box 1029">
            <a:extLst>
              <a:ext uri="{FF2B5EF4-FFF2-40B4-BE49-F238E27FC236}">
                <a16:creationId xmlns:a16="http://schemas.microsoft.com/office/drawing/2014/main" id="{7470A39B-7B0F-489E-A272-E4EB3A14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943" y="1813892"/>
            <a:ext cx="7422955" cy="4413516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 b="1" dirty="0">
                <a:solidFill>
                  <a:schemeClr val="bg1"/>
                </a:solidFill>
              </a:rPr>
              <a:t>配置</a:t>
            </a:r>
            <a:r>
              <a:rPr lang="en-US" altLang="zh-CN" sz="1800" b="1" dirty="0">
                <a:solidFill>
                  <a:schemeClr val="bg1"/>
                </a:solidFill>
              </a:rPr>
              <a:t>SWB</a:t>
            </a:r>
            <a:r>
              <a:rPr lang="zh-CN" altLang="en-US" sz="1800" b="1" dirty="0">
                <a:solidFill>
                  <a:schemeClr val="bg1"/>
                </a:solidFill>
              </a:rPr>
              <a:t>：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 </a:t>
            </a:r>
            <a:r>
              <a:rPr lang="en-US" altLang="zh-CN" sz="1800" dirty="0">
                <a:solidFill>
                  <a:schemeClr val="bg1"/>
                </a:solidFill>
              </a:rPr>
              <a:t>interface bridge-aggregation 1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[SWA-bridge-aggregation] </a:t>
            </a:r>
            <a:r>
              <a:rPr lang="en-US" altLang="zh-CN" sz="1800" dirty="0">
                <a:solidFill>
                  <a:schemeClr val="bg1"/>
                </a:solidFill>
              </a:rPr>
              <a:t>port link-type trunk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[SWA-bridge-aggregation]</a:t>
            </a:r>
            <a:r>
              <a:rPr lang="en-US" altLang="zh-CN" sz="1800" dirty="0">
                <a:solidFill>
                  <a:schemeClr val="bg1"/>
                </a:solidFill>
              </a:rPr>
              <a:t> port trunk permit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all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 </a:t>
            </a:r>
            <a:r>
              <a:rPr lang="en-US" altLang="zh-CN" sz="1800" dirty="0">
                <a:solidFill>
                  <a:schemeClr val="bg1"/>
                </a:solidFill>
              </a:rPr>
              <a:t>interface </a:t>
            </a:r>
            <a:r>
              <a:rPr lang="en-US" altLang="zh-CN" sz="1800" dirty="0" err="1">
                <a:solidFill>
                  <a:schemeClr val="bg1"/>
                </a:solidFill>
              </a:rPr>
              <a:t>GigabitEthernet</a:t>
            </a:r>
            <a:r>
              <a:rPr lang="en-US" altLang="zh-CN" sz="1800" dirty="0">
                <a:solidFill>
                  <a:schemeClr val="bg1"/>
                </a:solidFill>
              </a:rPr>
              <a:t> 1/0/7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</a:t>
            </a:r>
            <a:r>
              <a:rPr lang="en-US" altLang="zh-CN" sz="1800" dirty="0" err="1">
                <a:solidFill>
                  <a:srgbClr val="FF0000"/>
                </a:solidFill>
              </a:rPr>
              <a:t>GigabitEthernet</a:t>
            </a:r>
            <a:r>
              <a:rPr lang="en-US" altLang="zh-CN" sz="1800" dirty="0">
                <a:solidFill>
                  <a:srgbClr val="FF0000"/>
                </a:solidFill>
              </a:rPr>
              <a:t> 1/0/7] </a:t>
            </a:r>
            <a:r>
              <a:rPr lang="en-US" altLang="zh-CN" sz="1800" dirty="0">
                <a:solidFill>
                  <a:schemeClr val="bg1"/>
                </a:solidFill>
              </a:rPr>
              <a:t>port link-type trunk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</a:t>
            </a:r>
            <a:r>
              <a:rPr lang="en-US" altLang="zh-CN" sz="1800" dirty="0" err="1">
                <a:solidFill>
                  <a:srgbClr val="FF0000"/>
                </a:solidFill>
              </a:rPr>
              <a:t>GigabitEthernet</a:t>
            </a:r>
            <a:r>
              <a:rPr lang="en-US" altLang="zh-CN" sz="1800" dirty="0">
                <a:solidFill>
                  <a:srgbClr val="FF0000"/>
                </a:solidFill>
              </a:rPr>
              <a:t> 1/0/7] </a:t>
            </a:r>
            <a:r>
              <a:rPr lang="en-US" altLang="zh-CN" sz="1800" dirty="0">
                <a:solidFill>
                  <a:schemeClr val="bg1"/>
                </a:solidFill>
              </a:rPr>
              <a:t>port trunk permit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all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</a:t>
            </a:r>
            <a:r>
              <a:rPr lang="en-US" altLang="zh-CN" sz="1800" dirty="0" err="1">
                <a:solidFill>
                  <a:srgbClr val="FF0000"/>
                </a:solidFill>
              </a:rPr>
              <a:t>GigabitEthernet</a:t>
            </a:r>
            <a:r>
              <a:rPr lang="en-US" altLang="zh-CN" sz="1800" dirty="0">
                <a:solidFill>
                  <a:srgbClr val="FF0000"/>
                </a:solidFill>
              </a:rPr>
              <a:t> 1/0/7 1/0/7] </a:t>
            </a:r>
            <a:r>
              <a:rPr lang="en-US" altLang="zh-CN" sz="1800" dirty="0">
                <a:solidFill>
                  <a:schemeClr val="bg1"/>
                </a:solidFill>
              </a:rPr>
              <a:t>port link-aggregation group 1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 </a:t>
            </a:r>
            <a:r>
              <a:rPr lang="en-US" altLang="zh-CN" sz="1800" dirty="0">
                <a:solidFill>
                  <a:schemeClr val="bg1"/>
                </a:solidFill>
              </a:rPr>
              <a:t>interface </a:t>
            </a:r>
            <a:r>
              <a:rPr lang="en-US" altLang="zh-CN" sz="1800" dirty="0" err="1">
                <a:solidFill>
                  <a:schemeClr val="bg1"/>
                </a:solidFill>
              </a:rPr>
              <a:t>GigabitEthernet</a:t>
            </a:r>
            <a:r>
              <a:rPr lang="en-US" altLang="zh-CN" sz="1800" dirty="0">
                <a:solidFill>
                  <a:schemeClr val="bg1"/>
                </a:solidFill>
              </a:rPr>
              <a:t> 1/0/8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</a:t>
            </a:r>
            <a:r>
              <a:rPr lang="en-US" altLang="zh-CN" sz="1800" dirty="0" err="1">
                <a:solidFill>
                  <a:srgbClr val="FF0000"/>
                </a:solidFill>
              </a:rPr>
              <a:t>GigabitEthernet</a:t>
            </a:r>
            <a:r>
              <a:rPr lang="en-US" altLang="zh-CN" sz="1800" dirty="0">
                <a:solidFill>
                  <a:srgbClr val="FF0000"/>
                </a:solidFill>
              </a:rPr>
              <a:t> 1/0/8] </a:t>
            </a:r>
            <a:r>
              <a:rPr lang="en-US" altLang="zh-CN" sz="1800" dirty="0">
                <a:solidFill>
                  <a:schemeClr val="bg1"/>
                </a:solidFill>
              </a:rPr>
              <a:t>port link-type trunk</a:t>
            </a:r>
            <a:r>
              <a:rPr lang="zh-CN" altLang="en-US" sz="1800" dirty="0">
                <a:solidFill>
                  <a:schemeClr val="bg1"/>
                </a:solidFill>
              </a:rPr>
              <a:t>（任务一已配置）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 </a:t>
            </a:r>
            <a:r>
              <a:rPr lang="en-US" altLang="zh-CN" sz="1800" dirty="0" err="1">
                <a:solidFill>
                  <a:srgbClr val="FF0000"/>
                </a:solidFill>
              </a:rPr>
              <a:t>GigabitEthernet</a:t>
            </a:r>
            <a:r>
              <a:rPr lang="en-US" altLang="zh-CN" sz="1800" dirty="0">
                <a:solidFill>
                  <a:srgbClr val="FF0000"/>
                </a:solidFill>
              </a:rPr>
              <a:t> 1/0/8] </a:t>
            </a:r>
            <a:r>
              <a:rPr lang="en-US" altLang="zh-CN" sz="1800" dirty="0">
                <a:solidFill>
                  <a:schemeClr val="bg1"/>
                </a:solidFill>
              </a:rPr>
              <a:t>port trunk permit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all</a:t>
            </a:r>
            <a:r>
              <a:rPr lang="zh-CN" altLang="en-US" sz="1800" dirty="0">
                <a:solidFill>
                  <a:schemeClr val="bg1"/>
                </a:solidFill>
              </a:rPr>
              <a:t>（任务一已配置）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</a:t>
            </a:r>
            <a:r>
              <a:rPr lang="en-US" altLang="zh-CN" sz="1800" dirty="0" err="1">
                <a:solidFill>
                  <a:srgbClr val="FF0000"/>
                </a:solidFill>
              </a:rPr>
              <a:t>GigabitEthernet</a:t>
            </a:r>
            <a:r>
              <a:rPr lang="en-US" altLang="zh-CN" sz="1800" dirty="0">
                <a:solidFill>
                  <a:srgbClr val="FF0000"/>
                </a:solidFill>
              </a:rPr>
              <a:t> 1/0/8]</a:t>
            </a:r>
            <a:r>
              <a:rPr lang="en-US" altLang="zh-CN" sz="1800" dirty="0">
                <a:solidFill>
                  <a:schemeClr val="bg1"/>
                </a:solidFill>
              </a:rPr>
              <a:t> port link-aggregation group 1</a:t>
            </a:r>
          </a:p>
        </p:txBody>
      </p:sp>
    </p:spTree>
    <p:extLst>
      <p:ext uri="{BB962C8B-B14F-4D97-AF65-F5344CB8AC3E}">
        <p14:creationId xmlns:p14="http://schemas.microsoft.com/office/powerpoint/2010/main" val="3143350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测试连通性配置完成后，验证网络的连通性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825923" y="1807933"/>
            <a:ext cx="7462671" cy="393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配置完成后，在</a:t>
            </a:r>
            <a:r>
              <a:rPr lang="en-US" altLang="zh-CN" dirty="0">
                <a:latin typeface="+mn-ea"/>
              </a:rPr>
              <a:t>PCA</a:t>
            </a:r>
            <a:r>
              <a:rPr lang="zh-CN" altLang="en-US" dirty="0">
                <a:latin typeface="+mn-ea"/>
              </a:rPr>
              <a:t>上执行</a:t>
            </a:r>
            <a:r>
              <a:rPr lang="en-US" altLang="zh-CN" dirty="0">
                <a:latin typeface="+mn-ea"/>
              </a:rPr>
              <a:t>ping</a:t>
            </a:r>
            <a:r>
              <a:rPr lang="zh-CN" altLang="en-US" dirty="0">
                <a:latin typeface="+mn-ea"/>
              </a:rPr>
              <a:t>命令，以</a:t>
            </a:r>
            <a:r>
              <a:rPr lang="zh-CN" altLang="en-US" b="1" dirty="0">
                <a:latin typeface="+mn-ea"/>
              </a:rPr>
              <a:t>使</a:t>
            </a:r>
            <a:r>
              <a:rPr lang="en-US" altLang="zh-CN" b="1" dirty="0">
                <a:latin typeface="+mn-ea"/>
              </a:rPr>
              <a:t>PCA</a:t>
            </a:r>
            <a:r>
              <a:rPr lang="zh-CN" altLang="en-US" b="1" dirty="0">
                <a:latin typeface="+mn-ea"/>
              </a:rPr>
              <a:t>向</a:t>
            </a:r>
            <a:r>
              <a:rPr lang="en-US" altLang="zh-CN" b="1" dirty="0">
                <a:latin typeface="+mn-ea"/>
              </a:rPr>
              <a:t>PCC</a:t>
            </a:r>
            <a:r>
              <a:rPr lang="zh-CN" altLang="en-US" b="1" dirty="0">
                <a:latin typeface="+mn-ea"/>
              </a:rPr>
              <a:t>不间断发送</a:t>
            </a:r>
            <a:r>
              <a:rPr lang="en-US" altLang="zh-CN" b="1" dirty="0">
                <a:latin typeface="+mn-ea"/>
              </a:rPr>
              <a:t>ICMP</a:t>
            </a:r>
            <a:r>
              <a:rPr lang="zh-CN" altLang="en-US" b="1" dirty="0">
                <a:latin typeface="+mn-ea"/>
              </a:rPr>
              <a:t>报文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algn="ctr">
              <a:lnSpc>
                <a:spcPct val="14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ping 172.16.0.33  -t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ping</a:t>
            </a:r>
            <a:r>
              <a:rPr lang="zh-CN" altLang="en-US" dirty="0">
                <a:latin typeface="+mn-ea"/>
              </a:rPr>
              <a:t>主机</a:t>
            </a:r>
            <a:r>
              <a:rPr lang="en-US" altLang="zh-CN" dirty="0">
                <a:latin typeface="+mn-ea"/>
              </a:rPr>
              <a:t>PCC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457200" indent="-457200" algn="just">
              <a:lnSpc>
                <a:spcPct val="140000"/>
              </a:lnSpc>
              <a:buAutoNum type="arabicPeriod"/>
            </a:pP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注意观察交换机面板上的端口</a:t>
            </a:r>
            <a:r>
              <a:rPr lang="en-US" altLang="zh-CN" dirty="0">
                <a:latin typeface="+mn-ea"/>
              </a:rPr>
              <a:t>LED</a:t>
            </a:r>
            <a:r>
              <a:rPr lang="zh-CN" altLang="en-US" dirty="0">
                <a:latin typeface="+mn-ea"/>
              </a:rPr>
              <a:t>显示灯，闪烁表明有数据流通过。</a:t>
            </a: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将聚合组中</a:t>
            </a:r>
            <a:r>
              <a:rPr lang="en-US" altLang="zh-CN" dirty="0">
                <a:latin typeface="+mn-ea"/>
              </a:rPr>
              <a:t>LED</a:t>
            </a:r>
            <a:r>
              <a:rPr lang="zh-CN" altLang="en-US" dirty="0">
                <a:latin typeface="+mn-ea"/>
              </a:rPr>
              <a:t>显示灯闪烁的端口上电缆断开（</a:t>
            </a:r>
            <a:r>
              <a:rPr lang="zh-CN" altLang="zh-CN" dirty="0"/>
              <a:t>即断开连接两个交换机的网线中的某一根）</a:t>
            </a:r>
            <a:r>
              <a:rPr lang="zh-CN" altLang="en-US" dirty="0">
                <a:latin typeface="+mn-ea"/>
              </a:rPr>
              <a:t>，观察</a:t>
            </a:r>
            <a:r>
              <a:rPr lang="en-US" altLang="zh-CN" dirty="0">
                <a:latin typeface="+mn-ea"/>
              </a:rPr>
              <a:t>PCA</a:t>
            </a:r>
            <a:r>
              <a:rPr lang="zh-CN" altLang="en-US" dirty="0">
                <a:latin typeface="+mn-ea"/>
              </a:rPr>
              <a:t>上发送的</a:t>
            </a:r>
            <a:r>
              <a:rPr lang="en-US" altLang="zh-CN" dirty="0">
                <a:latin typeface="+mn-ea"/>
              </a:rPr>
              <a:t>ICMP</a:t>
            </a:r>
            <a:r>
              <a:rPr lang="zh-CN" altLang="en-US" dirty="0">
                <a:latin typeface="+mn-ea"/>
              </a:rPr>
              <a:t>报文有无丢失。</a:t>
            </a: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利用</a:t>
            </a:r>
            <a:r>
              <a:rPr lang="en-US" altLang="zh-CN" b="1" dirty="0">
                <a:latin typeface="+mn-ea"/>
              </a:rPr>
              <a:t>Wireshark</a:t>
            </a:r>
            <a:r>
              <a:rPr lang="zh-CN" altLang="en-US" dirty="0">
                <a:latin typeface="+mn-ea"/>
              </a:rPr>
              <a:t>观察</a:t>
            </a:r>
            <a:r>
              <a:rPr lang="en-US" altLang="zh-CN" dirty="0">
                <a:latin typeface="+mn-ea"/>
              </a:rPr>
              <a:t>PCA</a:t>
            </a:r>
            <a:r>
              <a:rPr lang="zh-CN" altLang="en-US" dirty="0">
                <a:latin typeface="+mn-ea"/>
              </a:rPr>
              <a:t>上发送的</a:t>
            </a:r>
            <a:r>
              <a:rPr lang="en-US" altLang="zh-CN" dirty="0">
                <a:latin typeface="+mn-ea"/>
              </a:rPr>
              <a:t>ICMP</a:t>
            </a:r>
            <a:r>
              <a:rPr lang="zh-CN" altLang="en-US" dirty="0">
                <a:latin typeface="+mn-ea"/>
              </a:rPr>
              <a:t>报文有无丢失。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实验任务二：配置链路聚合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5913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测试连通性配置完成后，验证网络的连通性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825923" y="1807933"/>
            <a:ext cx="7634659" cy="444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利用</a:t>
            </a:r>
            <a:r>
              <a:rPr lang="en-US" altLang="zh-CN" b="1" dirty="0">
                <a:latin typeface="+mn-ea"/>
              </a:rPr>
              <a:t>Wireshark</a:t>
            </a:r>
            <a:r>
              <a:rPr lang="zh-CN" altLang="en-US" dirty="0">
                <a:latin typeface="+mn-ea"/>
              </a:rPr>
              <a:t>观察</a:t>
            </a:r>
            <a:r>
              <a:rPr lang="en-US" altLang="zh-CN" dirty="0">
                <a:latin typeface="+mn-ea"/>
              </a:rPr>
              <a:t>PCA</a:t>
            </a:r>
            <a:r>
              <a:rPr lang="zh-CN" altLang="en-US" dirty="0">
                <a:latin typeface="+mn-ea"/>
              </a:rPr>
              <a:t>上发送的</a:t>
            </a:r>
            <a:r>
              <a:rPr lang="en-US" altLang="zh-CN" dirty="0">
                <a:latin typeface="+mn-ea"/>
              </a:rPr>
              <a:t>ICMP</a:t>
            </a:r>
            <a:r>
              <a:rPr lang="zh-CN" altLang="en-US" dirty="0">
                <a:latin typeface="+mn-ea"/>
              </a:rPr>
              <a:t>报文有无丢失。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实验任务二：配置链路聚合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8B45067-99B6-43F2-B4DC-DEA9C9A19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2560858"/>
            <a:ext cx="3769121" cy="173479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8F0BAE0-FDE9-4215-98DB-A18301F17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34" y="4418046"/>
            <a:ext cx="6858352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6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实验验收结束后，清空交换机配置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验收结束工作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2" name="Text Box 1029">
            <a:extLst>
              <a:ext uri="{FF2B5EF4-FFF2-40B4-BE49-F238E27FC236}">
                <a16:creationId xmlns:a16="http://schemas.microsoft.com/office/drawing/2014/main" id="{7470A39B-7B0F-489E-A272-E4EB3A14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519" y="2112158"/>
            <a:ext cx="6629400" cy="2031325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algn="just">
              <a:lnSpc>
                <a:spcPct val="14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）重置配置信息 ：</a:t>
            </a:r>
            <a:endParaRPr lang="en-US" altLang="zh-CN" sz="1800" dirty="0">
              <a:solidFill>
                <a:schemeClr val="bg1"/>
              </a:solidFill>
              <a:latin typeface="+mn-ea"/>
            </a:endParaRPr>
          </a:p>
          <a:p>
            <a:pPr marL="0" lvl="1" algn="just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SW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reset saved-configuration 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（选择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Y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+mn-ea"/>
            </a:endParaRPr>
          </a:p>
          <a:p>
            <a:pPr marL="0" lvl="1" algn="just">
              <a:lnSpc>
                <a:spcPct val="140000"/>
              </a:lnSpc>
              <a:spcBef>
                <a:spcPts val="0"/>
              </a:spcBef>
            </a:pPr>
            <a:endParaRPr lang="en-US" altLang="zh-CN" sz="1800" dirty="0">
              <a:solidFill>
                <a:srgbClr val="FF0000"/>
              </a:solidFill>
              <a:latin typeface="+mn-ea"/>
            </a:endParaRPr>
          </a:p>
          <a:p>
            <a:pPr marL="0" lvl="1" algn="just">
              <a:lnSpc>
                <a:spcPct val="14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）重启交换机 ：</a:t>
            </a:r>
            <a:endParaRPr lang="en-US" altLang="zh-CN" sz="1800" dirty="0">
              <a:solidFill>
                <a:schemeClr val="bg1"/>
              </a:solidFill>
              <a:latin typeface="+mn-ea"/>
            </a:endParaRPr>
          </a:p>
          <a:p>
            <a:pPr marL="0" lvl="1" algn="just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>
                <a:latin typeface="+mn-ea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 &lt;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SW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reboot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 (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Y)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46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212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掌握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VLAN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（虚拟局域网）的基本工作原理及作用。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掌握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Access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链路端口和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Trunk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链路端口的基本配置。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了解以太网交换机链路聚合的基本工作原理。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掌握以太网交换机静态链路聚合的基本配置方法。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熟悉网络协议分析软件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Wireshark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的使用。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实验目的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418BD5-DD9D-4744-94D6-DE2B838EC78B}"/>
              </a:ext>
            </a:extLst>
          </p:cNvPr>
          <p:cNvSpPr/>
          <p:nvPr/>
        </p:nvSpPr>
        <p:spPr>
          <a:xfrm>
            <a:off x="671918" y="3966167"/>
            <a:ext cx="7787061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实验任务一：配置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VLAN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实验任务二：配置链路聚合。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6461A8-99FF-466B-8E67-BEFF4A5EC050}"/>
              </a:ext>
            </a:extLst>
          </p:cNvPr>
          <p:cNvSpPr/>
          <p:nvPr/>
        </p:nvSpPr>
        <p:spPr>
          <a:xfrm>
            <a:off x="620191" y="3440658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实验项目内容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9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网络拓扑设计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CBDC3B-F2FB-4D0C-B9C5-AA851290E802}"/>
              </a:ext>
            </a:extLst>
          </p:cNvPr>
          <p:cNvSpPr/>
          <p:nvPr/>
        </p:nvSpPr>
        <p:spPr>
          <a:xfrm>
            <a:off x="656033" y="4736504"/>
            <a:ext cx="7804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包含端口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 E0/2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E0/2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包含端口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 E0/1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 E0/1</a:t>
            </a:r>
          </a:p>
          <a:p>
            <a:pPr algn="just">
              <a:spcBef>
                <a:spcPts val="120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图中仅给出了各主机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地址的示例，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实验过程中每组学员需自定义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，若和指导书相同，验收时会影响实验成绩。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5A3A4C9-68AB-4E59-93E9-4FBD8EDCDB29}"/>
              </a:ext>
            </a:extLst>
          </p:cNvPr>
          <p:cNvGrpSpPr/>
          <p:nvPr/>
        </p:nvGrpSpPr>
        <p:grpSpPr>
          <a:xfrm>
            <a:off x="922945" y="1653873"/>
            <a:ext cx="7451053" cy="2978159"/>
            <a:chOff x="665162" y="2085365"/>
            <a:chExt cx="7451053" cy="2978159"/>
          </a:xfrm>
        </p:grpSpPr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BA96C651-08AE-4C88-A5E6-6E922E1D715C}"/>
                </a:ext>
              </a:extLst>
            </p:cNvPr>
            <p:cNvSpPr/>
            <p:nvPr/>
          </p:nvSpPr>
          <p:spPr>
            <a:xfrm>
              <a:off x="1976532" y="2463754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2ABEA97F-E2CE-4DF0-9AC4-223304A473CA}"/>
                </a:ext>
              </a:extLst>
            </p:cNvPr>
            <p:cNvSpPr/>
            <p:nvPr/>
          </p:nvSpPr>
          <p:spPr>
            <a:xfrm>
              <a:off x="5301932" y="2447879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S2</a:t>
              </a: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5DE230B8-E94F-42EB-BF78-3BF7D273984F}"/>
                </a:ext>
              </a:extLst>
            </p:cNvPr>
            <p:cNvSpPr/>
            <p:nvPr/>
          </p:nvSpPr>
          <p:spPr>
            <a:xfrm>
              <a:off x="1136539" y="3875042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A</a:t>
              </a: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7B9B677D-E930-4332-84A1-A476AA8726EC}"/>
                </a:ext>
              </a:extLst>
            </p:cNvPr>
            <p:cNvSpPr/>
            <p:nvPr/>
          </p:nvSpPr>
          <p:spPr>
            <a:xfrm>
              <a:off x="4709604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C</a:t>
              </a:r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526DC92A-EDF6-4120-9F6D-DC0834B8D2B9}"/>
                </a:ext>
              </a:extLst>
            </p:cNvPr>
            <p:cNvSpPr/>
            <p:nvPr/>
          </p:nvSpPr>
          <p:spPr>
            <a:xfrm flipH="1">
              <a:off x="5000901" y="3092401"/>
              <a:ext cx="442127" cy="781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1">
              <a:extLst>
                <a:ext uri="{FF2B5EF4-FFF2-40B4-BE49-F238E27FC236}">
                  <a16:creationId xmlns:a16="http://schemas.microsoft.com/office/drawing/2014/main" id="{6B753273-E7E1-43A3-BEE8-0EA204E48ED1}"/>
                </a:ext>
              </a:extLst>
            </p:cNvPr>
            <p:cNvSpPr txBox="1"/>
            <p:nvPr/>
          </p:nvSpPr>
          <p:spPr>
            <a:xfrm>
              <a:off x="5781991" y="2554559"/>
              <a:ext cx="1040130" cy="457200"/>
            </a:xfrm>
            <a:prstGeom prst="rect">
              <a:avLst/>
            </a:prstGeom>
            <a:noFill/>
            <a:ln w="9525">
              <a:noFill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dirty="0">
                <a:latin typeface="+mn-lt"/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09743731-33C7-47DF-84D8-CC466C44B9F7}"/>
                </a:ext>
              </a:extLst>
            </p:cNvPr>
            <p:cNvSpPr/>
            <p:nvPr/>
          </p:nvSpPr>
          <p:spPr>
            <a:xfrm flipH="1">
              <a:off x="2662332" y="2846087"/>
              <a:ext cx="2639600" cy="235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02C8CC42-0FDE-4C91-836D-0C2E423A3E96}"/>
                </a:ext>
              </a:extLst>
            </p:cNvPr>
            <p:cNvSpPr txBox="1"/>
            <p:nvPr/>
          </p:nvSpPr>
          <p:spPr>
            <a:xfrm>
              <a:off x="665162" y="4694192"/>
              <a:ext cx="18429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IP:172.16.0.11/24</a:t>
              </a: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BC1EC187-CBCD-4ADE-98DF-387209215126}"/>
                </a:ext>
              </a:extLst>
            </p:cNvPr>
            <p:cNvSpPr txBox="1"/>
            <p:nvPr/>
          </p:nvSpPr>
          <p:spPr>
            <a:xfrm>
              <a:off x="4385472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 172.16.0.33/24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E2F7F1-D228-4FF6-82DE-392675EEBB9C}"/>
                </a:ext>
              </a:extLst>
            </p:cNvPr>
            <p:cNvSpPr/>
            <p:nvPr/>
          </p:nvSpPr>
          <p:spPr>
            <a:xfrm>
              <a:off x="3064713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B</a:t>
              </a: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0140D2DA-3295-4946-9122-A8EF513A4A2F}"/>
                </a:ext>
              </a:extLst>
            </p:cNvPr>
            <p:cNvSpPr txBox="1"/>
            <p:nvPr/>
          </p:nvSpPr>
          <p:spPr>
            <a:xfrm>
              <a:off x="2519824" y="4694192"/>
              <a:ext cx="194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 172.16.0.22/24</a:t>
              </a:r>
            </a:p>
          </p:txBody>
        </p:sp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id="{70CE981A-4847-4071-B7DF-924FC0081354}"/>
                </a:ext>
              </a:extLst>
            </p:cNvPr>
            <p:cNvSpPr/>
            <p:nvPr/>
          </p:nvSpPr>
          <p:spPr>
            <a:xfrm>
              <a:off x="6382392" y="3902894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D</a:t>
              </a:r>
            </a:p>
          </p:txBody>
        </p:sp>
        <p:sp>
          <p:nvSpPr>
            <p:cNvPr id="33" name="Text Box 36">
              <a:extLst>
                <a:ext uri="{FF2B5EF4-FFF2-40B4-BE49-F238E27FC236}">
                  <a16:creationId xmlns:a16="http://schemas.microsoft.com/office/drawing/2014/main" id="{968F92EF-04F0-42CE-9A38-0EF06DD3D0B2}"/>
                </a:ext>
              </a:extLst>
            </p:cNvPr>
            <p:cNvSpPr txBox="1"/>
            <p:nvPr/>
          </p:nvSpPr>
          <p:spPr>
            <a:xfrm>
              <a:off x="6224070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 172.16.0.44/24</a:t>
              </a:r>
            </a:p>
          </p:txBody>
        </p:sp>
        <p:sp>
          <p:nvSpPr>
            <p:cNvPr id="34" name="Line 37">
              <a:extLst>
                <a:ext uri="{FF2B5EF4-FFF2-40B4-BE49-F238E27FC236}">
                  <a16:creationId xmlns:a16="http://schemas.microsoft.com/office/drawing/2014/main" id="{F051FFCF-345B-4C07-B4E6-95CDA5702E14}"/>
                </a:ext>
              </a:extLst>
            </p:cNvPr>
            <p:cNvSpPr/>
            <p:nvPr/>
          </p:nvSpPr>
          <p:spPr>
            <a:xfrm flipV="1">
              <a:off x="1641762" y="3092401"/>
              <a:ext cx="503379" cy="7826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8">
              <a:extLst>
                <a:ext uri="{FF2B5EF4-FFF2-40B4-BE49-F238E27FC236}">
                  <a16:creationId xmlns:a16="http://schemas.microsoft.com/office/drawing/2014/main" id="{C2986479-C603-4B0D-B4F4-991CAF5F47C6}"/>
                </a:ext>
              </a:extLst>
            </p:cNvPr>
            <p:cNvSpPr/>
            <p:nvPr/>
          </p:nvSpPr>
          <p:spPr>
            <a:xfrm flipH="1" flipV="1">
              <a:off x="2555874" y="3071532"/>
              <a:ext cx="856130" cy="80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60CA551B-BACF-40C9-BE2A-F9B30A311B8D}"/>
                </a:ext>
              </a:extLst>
            </p:cNvPr>
            <p:cNvSpPr/>
            <p:nvPr/>
          </p:nvSpPr>
          <p:spPr>
            <a:xfrm flipH="1" flipV="1">
              <a:off x="5911777" y="3028207"/>
              <a:ext cx="801760" cy="885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96C7FB2-1CB3-4669-9BC8-F33CE4E2FF0B}"/>
                </a:ext>
              </a:extLst>
            </p:cNvPr>
            <p:cNvSpPr txBox="1"/>
            <p:nvPr/>
          </p:nvSpPr>
          <p:spPr>
            <a:xfrm>
              <a:off x="1182096" y="2970820"/>
              <a:ext cx="9160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G1/0/1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B326B8B-280F-4C7B-A14C-2AA85679E8D8}"/>
                </a:ext>
              </a:extLst>
            </p:cNvPr>
            <p:cNvSpPr txBox="1"/>
            <p:nvPr/>
          </p:nvSpPr>
          <p:spPr>
            <a:xfrm>
              <a:off x="2718435" y="2993711"/>
              <a:ext cx="103906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G1/0/2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94EBEC1-7274-4E93-A911-9FC0ACA7B46E}"/>
                </a:ext>
              </a:extLst>
            </p:cNvPr>
            <p:cNvSpPr txBox="1"/>
            <p:nvPr/>
          </p:nvSpPr>
          <p:spPr>
            <a:xfrm>
              <a:off x="4577700" y="3046934"/>
              <a:ext cx="89536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G1/0/1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5E2154E-5519-4087-BC2B-162B3C3EA174}"/>
                </a:ext>
              </a:extLst>
            </p:cNvPr>
            <p:cNvSpPr txBox="1"/>
            <p:nvPr/>
          </p:nvSpPr>
          <p:spPr>
            <a:xfrm>
              <a:off x="6042370" y="2915683"/>
              <a:ext cx="93147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G1/0/2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AAD25E0-7FAC-4F3D-9CEC-2ED054EFB8CF}"/>
                </a:ext>
              </a:extLst>
            </p:cNvPr>
            <p:cNvSpPr txBox="1"/>
            <p:nvPr/>
          </p:nvSpPr>
          <p:spPr>
            <a:xfrm>
              <a:off x="1962467" y="2094184"/>
              <a:ext cx="8350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SWA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1BF3C07-80C1-47EF-BB82-469D2AC4B73F}"/>
                </a:ext>
              </a:extLst>
            </p:cNvPr>
            <p:cNvSpPr txBox="1"/>
            <p:nvPr/>
          </p:nvSpPr>
          <p:spPr>
            <a:xfrm>
              <a:off x="5315095" y="2085365"/>
              <a:ext cx="84328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SWB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60ABFF7-A2AA-4BB0-A28D-190DA459887D}"/>
                </a:ext>
              </a:extLst>
            </p:cNvPr>
            <p:cNvSpPr txBox="1"/>
            <p:nvPr/>
          </p:nvSpPr>
          <p:spPr>
            <a:xfrm>
              <a:off x="2628900" y="2434593"/>
              <a:ext cx="103906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ym typeface="+mn-ea"/>
                </a:rPr>
                <a:t>G1/0/8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AC9486E-E630-4EDF-A699-4F504173F300}"/>
                </a:ext>
              </a:extLst>
            </p:cNvPr>
            <p:cNvSpPr txBox="1"/>
            <p:nvPr/>
          </p:nvSpPr>
          <p:spPr>
            <a:xfrm>
              <a:off x="4417120" y="2416495"/>
              <a:ext cx="8350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G1/0/8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24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物理连接：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跳线连接 ，形成网络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C3F6CD1-36F8-4F29-B52E-CC9138700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65473"/>
              </p:ext>
            </p:extLst>
          </p:nvPr>
        </p:nvGraphicFramePr>
        <p:xfrm>
          <a:off x="2388136" y="2048319"/>
          <a:ext cx="4537616" cy="3874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52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交换机物理端口对应编号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kern="1200" baseline="0" dirty="0"/>
                        <a:t>SW-G1</a:t>
                      </a:r>
                      <a:endParaRPr lang="zh-CN" altLang="en-US" sz="1800" b="1" i="0" u="none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kern="1200" baseline="0" dirty="0"/>
                        <a:t>1/0/1</a:t>
                      </a:r>
                      <a:endParaRPr lang="zh-CN" altLang="en-US" sz="1800" b="1" i="0" u="none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kern="1200" baseline="0" dirty="0"/>
                        <a:t>SW-G2</a:t>
                      </a:r>
                      <a:endParaRPr lang="zh-CN" altLang="en-US" sz="1800" b="1" i="0" u="none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kern="1200" baseline="0" dirty="0"/>
                        <a:t>1/0/2</a:t>
                      </a:r>
                      <a:endParaRPr lang="zh-CN" altLang="en-US" sz="1800" b="1" i="0" u="none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kern="1200" baseline="0" dirty="0"/>
                        <a:t>SW-G3</a:t>
                      </a:r>
                      <a:endParaRPr lang="zh-CN" altLang="en-US" sz="1800" b="1" i="0" u="none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kern="1200" baseline="0" dirty="0"/>
                        <a:t>1/0/3</a:t>
                      </a:r>
                      <a:endParaRPr lang="zh-CN" altLang="en-US" sz="1800" b="1" i="0" u="none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kern="1200" baseline="0" dirty="0"/>
                        <a:t>SW-G4</a:t>
                      </a:r>
                      <a:endParaRPr lang="zh-CN" altLang="en-US" sz="1800" b="1" i="0" u="none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kern="1200" baseline="0" dirty="0"/>
                        <a:t>1/0/4</a:t>
                      </a:r>
                      <a:endParaRPr lang="zh-CN" altLang="en-US" sz="1800" b="1" i="0" u="none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kern="1200" baseline="0" dirty="0"/>
                        <a:t>SW-G5</a:t>
                      </a:r>
                      <a:endParaRPr lang="zh-CN" altLang="en-US" sz="1800" b="1" i="0" u="none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kern="1200" baseline="0" dirty="0"/>
                        <a:t>1/0/5</a:t>
                      </a:r>
                      <a:endParaRPr lang="zh-CN" altLang="en-US" sz="1800" b="1" i="0" u="none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kern="1200" baseline="0" dirty="0"/>
                        <a:t>SW-G6</a:t>
                      </a:r>
                      <a:endParaRPr lang="zh-CN" altLang="en-US" sz="1800" b="1" i="0" u="none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kern="1200" baseline="0" dirty="0"/>
                        <a:t>1/0/6</a:t>
                      </a:r>
                      <a:endParaRPr lang="zh-CN" altLang="en-US" sz="1800" b="1" i="0" u="none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kern="1200" baseline="0" dirty="0"/>
                        <a:t>SW-G7</a:t>
                      </a:r>
                      <a:endParaRPr lang="zh-CN" altLang="en-US" sz="1800" b="1" i="0" u="none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kern="1200" baseline="0" dirty="0"/>
                        <a:t>1/0/7</a:t>
                      </a:r>
                      <a:endParaRPr lang="zh-CN" altLang="en-US" sz="1800" b="1" i="0" u="none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kern="1200" baseline="0" dirty="0"/>
                        <a:t>SW-G8</a:t>
                      </a:r>
                      <a:endParaRPr lang="zh-CN" altLang="en-US" sz="1800" b="1" i="0" u="none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kern="1200" baseline="0" dirty="0"/>
                        <a:t>1/0/8</a:t>
                      </a:r>
                      <a:endParaRPr lang="zh-CN" altLang="en-US" sz="1800" b="1" i="0" u="none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72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A52C4F1-7C2A-4CAB-9CE9-9852A7CE4FB0}"/>
              </a:ext>
            </a:extLst>
          </p:cNvPr>
          <p:cNvSpPr/>
          <p:nvPr/>
        </p:nvSpPr>
        <p:spPr>
          <a:xfrm>
            <a:off x="798541" y="1220280"/>
            <a:ext cx="766204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配置四台主机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12CDE-B13C-4FED-893A-AC25A2D6C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11" y="1742783"/>
            <a:ext cx="4236452" cy="3960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E94FF1-E1E7-4AB7-8E48-36D408416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873" y="1661644"/>
            <a:ext cx="3202796" cy="412013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58DDAEC-CC23-4656-BBAD-8028B242B704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9" name="矩形 8"/>
          <p:cNvSpPr/>
          <p:nvPr/>
        </p:nvSpPr>
        <p:spPr>
          <a:xfrm>
            <a:off x="1082512" y="5864625"/>
            <a:ext cx="7282763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注意：修改“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本地连接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”！！！不要修改“本地连接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”！！！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59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82485B-B103-47CF-B0C4-B11C9D27913B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9" name="矩形 8"/>
          <p:cNvSpPr/>
          <p:nvPr/>
        </p:nvSpPr>
        <p:spPr>
          <a:xfrm>
            <a:off x="1082512" y="5864625"/>
            <a:ext cx="7282763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注意：修改“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本地连接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”！！！不要修改“本地连接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”！！！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44465" y="1792530"/>
            <a:ext cx="3793868" cy="3954549"/>
            <a:chOff x="1436894" y="1645050"/>
            <a:chExt cx="3793868" cy="3954549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894" y="1645050"/>
              <a:ext cx="3793868" cy="3954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矩形 15"/>
            <p:cNvSpPr/>
            <p:nvPr/>
          </p:nvSpPr>
          <p:spPr>
            <a:xfrm>
              <a:off x="2263134" y="4227871"/>
              <a:ext cx="2635046" cy="496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无需配置</a:t>
              </a:r>
              <a:r>
                <a:rPr lang="en-US" altLang="zh-CN" dirty="0"/>
                <a:t>DNS</a:t>
              </a:r>
              <a:endParaRPr lang="zh-CN" altLang="en-US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5320028" y="2878443"/>
            <a:ext cx="2604772" cy="163121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dirty="0">
                <a:latin typeface="+mn-ea"/>
              </a:rPr>
              <a:t>IP</a:t>
            </a:r>
            <a:r>
              <a:rPr lang="zh-CN" altLang="en-US" sz="2000" dirty="0">
                <a:latin typeface="+mn-ea"/>
              </a:rPr>
              <a:t>、子网掩码需配置</a:t>
            </a:r>
            <a:endParaRPr lang="en-US" altLang="zh-CN" sz="2000" dirty="0">
              <a:latin typeface="+mn-ea"/>
            </a:endParaRPr>
          </a:p>
          <a:p>
            <a:pPr lvl="0">
              <a:defRPr/>
            </a:pPr>
            <a:endParaRPr lang="en-US" altLang="zh-CN" sz="2000" dirty="0">
              <a:latin typeface="+mn-ea"/>
            </a:endParaRPr>
          </a:p>
          <a:p>
            <a:pPr lvl="0">
              <a:defRPr/>
            </a:pPr>
            <a:r>
              <a:rPr lang="zh-CN" altLang="en-US" sz="2000" dirty="0">
                <a:latin typeface="+mn-ea"/>
              </a:rPr>
              <a:t>网关可不配置</a:t>
            </a:r>
            <a:endParaRPr lang="en-US" altLang="zh-CN" sz="2000" dirty="0">
              <a:latin typeface="+mn-ea"/>
            </a:endParaRPr>
          </a:p>
          <a:p>
            <a:pPr lvl="0">
              <a:defRPr/>
            </a:pPr>
            <a:endParaRPr lang="en-US" altLang="zh-CN" sz="2000" dirty="0">
              <a:latin typeface="+mn-ea"/>
            </a:endParaRPr>
          </a:p>
          <a:p>
            <a:pPr lvl="0">
              <a:defRPr/>
            </a:pPr>
            <a:r>
              <a:rPr lang="zh-CN" altLang="en-US" sz="2000" dirty="0">
                <a:latin typeface="+mn-ea"/>
              </a:rPr>
              <a:t>图中</a:t>
            </a:r>
            <a:r>
              <a:rPr lang="en-US" altLang="zh-CN" sz="2000" dirty="0">
                <a:latin typeface="+mn-ea"/>
              </a:rPr>
              <a:t>IP</a:t>
            </a:r>
            <a:r>
              <a:rPr lang="zh-CN" altLang="en-US" sz="2000" dirty="0">
                <a:latin typeface="+mn-ea"/>
              </a:rPr>
              <a:t>信息仅供参考！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52C4F1-7C2A-4CAB-9CE9-9852A7CE4FB0}"/>
              </a:ext>
            </a:extLst>
          </p:cNvPr>
          <p:cNvSpPr/>
          <p:nvPr/>
        </p:nvSpPr>
        <p:spPr>
          <a:xfrm>
            <a:off x="798541" y="1220280"/>
            <a:ext cx="766204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配置四台主机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830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6EA250D-AC41-4576-A04C-4319069A37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8" t="2855" r="2290" b="7243"/>
          <a:stretch/>
        </p:blipFill>
        <p:spPr>
          <a:xfrm>
            <a:off x="718542" y="2676053"/>
            <a:ext cx="2972760" cy="16035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7C6FE3-CD11-4AE8-8C8E-4CFEB10A5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876" y="2045909"/>
            <a:ext cx="4668133" cy="2866148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BDEB8386-7BC4-4F21-9624-98363893FBCC}"/>
              </a:ext>
            </a:extLst>
          </p:cNvPr>
          <p:cNvSpPr/>
          <p:nvPr/>
        </p:nvSpPr>
        <p:spPr>
          <a:xfrm>
            <a:off x="825922" y="1372680"/>
            <a:ext cx="778706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四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ipconfig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命令查看各设备的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信息是否修改成功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82485B-B103-47CF-B0C4-B11C9D27913B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</p:spTree>
    <p:extLst>
      <p:ext uri="{BB962C8B-B14F-4D97-AF65-F5344CB8AC3E}">
        <p14:creationId xmlns:p14="http://schemas.microsoft.com/office/powerpoint/2010/main" val="301831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五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检查连通性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825923" y="1807933"/>
            <a:ext cx="7634659" cy="432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zh-CN" altLang="en-US" dirty="0">
                <a:latin typeface="+mn-ea"/>
              </a:rPr>
              <a:t>配置交换机前，检查四台主机之间能否两两</a:t>
            </a:r>
            <a:r>
              <a:rPr lang="en-US" altLang="zh-CN" dirty="0">
                <a:latin typeface="+mn-ea"/>
              </a:rPr>
              <a:t>ping</a:t>
            </a:r>
            <a:r>
              <a:rPr lang="zh-CN" altLang="en-US" dirty="0">
                <a:latin typeface="+mn-ea"/>
              </a:rPr>
              <a:t>通。</a:t>
            </a:r>
            <a:endParaRPr lang="en-US" altLang="zh-CN" dirty="0">
              <a:latin typeface="+mn-ea"/>
            </a:endParaRPr>
          </a:p>
          <a:p>
            <a:pPr marL="457200" indent="-457200" algn="just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zh-CN" altLang="en-US" dirty="0">
                <a:latin typeface="+mn-ea"/>
              </a:rPr>
              <a:t>若能两两互</a:t>
            </a:r>
            <a:r>
              <a:rPr lang="en-US" altLang="zh-CN" dirty="0">
                <a:latin typeface="+mn-ea"/>
              </a:rPr>
              <a:t>ping</a:t>
            </a:r>
            <a:r>
              <a:rPr lang="zh-CN" altLang="en-US" dirty="0">
                <a:latin typeface="+mn-ea"/>
              </a:rPr>
              <a:t>，则进入交换机配置步骤。</a:t>
            </a:r>
            <a:endParaRPr lang="en-US" altLang="zh-CN" dirty="0">
              <a:latin typeface="+mn-ea"/>
            </a:endParaRPr>
          </a:p>
          <a:p>
            <a:pPr marL="457200" indent="-457200" algn="just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zh-CN" altLang="en-US" dirty="0">
                <a:latin typeface="+mn-ea"/>
              </a:rPr>
              <a:t>若不能两两互</a:t>
            </a:r>
            <a:r>
              <a:rPr lang="en-US" altLang="zh-CN" dirty="0">
                <a:latin typeface="+mn-ea"/>
              </a:rPr>
              <a:t>ping</a:t>
            </a:r>
            <a:r>
              <a:rPr lang="zh-CN" altLang="en-US" dirty="0">
                <a:latin typeface="+mn-ea"/>
              </a:rPr>
              <a:t>，可能原因如下：</a:t>
            </a:r>
            <a:endParaRPr lang="en-US" altLang="zh-CN" dirty="0">
              <a:latin typeface="+mn-ea"/>
            </a:endParaRPr>
          </a:p>
          <a:p>
            <a:pPr marL="914400" lvl="1" indent="-457200" algn="just">
              <a:lnSpc>
                <a:spcPct val="14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>
                <a:latin typeface="+mn-ea"/>
              </a:rPr>
              <a:t>交换机端口问题</a:t>
            </a:r>
            <a:endParaRPr lang="en-US" altLang="zh-CN" dirty="0">
              <a:latin typeface="+mn-ea"/>
            </a:endParaRPr>
          </a:p>
          <a:p>
            <a:pPr marL="914400" lvl="1" indent="-457200" algn="just">
              <a:lnSpc>
                <a:spcPct val="14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>
                <a:latin typeface="+mn-ea"/>
              </a:rPr>
              <a:t>网线问题</a:t>
            </a:r>
            <a:endParaRPr lang="en-US" altLang="zh-CN" dirty="0">
              <a:latin typeface="+mn-ea"/>
            </a:endParaRPr>
          </a:p>
          <a:p>
            <a:pPr marL="914400" lvl="1" indent="-457200" algn="just">
              <a:lnSpc>
                <a:spcPct val="14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>
                <a:latin typeface="+mn-ea"/>
              </a:rPr>
              <a:t>交换机已经有</a:t>
            </a:r>
            <a:r>
              <a:rPr lang="en-US" altLang="zh-CN" dirty="0" err="1">
                <a:latin typeface="+mn-ea"/>
              </a:rPr>
              <a:t>vlan</a:t>
            </a:r>
            <a:r>
              <a:rPr lang="zh-CN" altLang="en-US" dirty="0">
                <a:latin typeface="+mn-ea"/>
              </a:rPr>
              <a:t>配置信息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下图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，此时重置交换机配置信息并重启。</a:t>
            </a:r>
            <a:endParaRPr lang="en-US" altLang="zh-CN" dirty="0">
              <a:latin typeface="+mn-ea"/>
            </a:endParaRP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）重置配置信息 ：</a:t>
            </a:r>
            <a:endParaRPr lang="en-US" altLang="zh-CN" dirty="0">
              <a:latin typeface="+mn-ea"/>
            </a:endParaRP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en-US" altLang="zh-CN" dirty="0">
                <a:latin typeface="+mn-ea"/>
              </a:rPr>
              <a:t>SW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reset saved-configuration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（选择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Y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）重启交换机 ：</a:t>
            </a:r>
            <a:endParaRPr lang="en-US" altLang="zh-CN" dirty="0">
              <a:latin typeface="+mn-ea"/>
            </a:endParaRP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&lt;</a:t>
            </a:r>
            <a:r>
              <a:rPr lang="en-US" altLang="zh-CN" dirty="0">
                <a:latin typeface="+mn-ea"/>
              </a:rPr>
              <a:t>SW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reboot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(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Y)</a:t>
            </a:r>
            <a:endParaRPr lang="en-US" altLang="zh-CN" dirty="0">
              <a:latin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6129E6F-2782-4A9F-9FBA-30632D5574E8}"/>
              </a:ext>
            </a:extLst>
          </p:cNvPr>
          <p:cNvPicPr/>
          <p:nvPr/>
        </p:nvPicPr>
        <p:blipFill rotWithShape="1">
          <a:blip r:embed="rId4"/>
          <a:srcRect l="13640" t="39604" r="76491" b="53106"/>
          <a:stretch/>
        </p:blipFill>
        <p:spPr bwMode="auto">
          <a:xfrm>
            <a:off x="4003675" y="4218806"/>
            <a:ext cx="2160240" cy="720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</p:spTree>
    <p:extLst>
      <p:ext uri="{BB962C8B-B14F-4D97-AF65-F5344CB8AC3E}">
        <p14:creationId xmlns:p14="http://schemas.microsoft.com/office/powerpoint/2010/main" val="105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六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配置交换机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VLAN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22" name="Text Box 1029">
            <a:extLst>
              <a:ext uri="{FF2B5EF4-FFF2-40B4-BE49-F238E27FC236}">
                <a16:creationId xmlns:a16="http://schemas.microsoft.com/office/drawing/2014/main" id="{7470A39B-7B0F-489E-A272-E4EB3A14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519" y="2112158"/>
            <a:ext cx="6629400" cy="3965188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3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Sys		</a:t>
            </a:r>
            <a:r>
              <a:rPr lang="zh-CN" altLang="en-US" sz="1800" dirty="0">
                <a:solidFill>
                  <a:schemeClr val="bg1"/>
                </a:solidFill>
              </a:rPr>
              <a:t>进入系统视图</a:t>
            </a:r>
          </a:p>
          <a:p>
            <a:pPr marL="0" indent="0">
              <a:lnSpc>
                <a:spcPct val="130000"/>
              </a:lnSpc>
            </a:pPr>
            <a:r>
              <a:rPr lang="en-US" altLang="zh-CN" sz="1800" dirty="0" err="1">
                <a:solidFill>
                  <a:schemeClr val="bg1"/>
                </a:solidFill>
              </a:rPr>
              <a:t>Sysname</a:t>
            </a:r>
            <a:r>
              <a:rPr lang="en-US" altLang="zh-CN" sz="1800" dirty="0">
                <a:solidFill>
                  <a:schemeClr val="bg1"/>
                </a:solidFill>
              </a:rPr>
              <a:t> SWA	 </a:t>
            </a:r>
            <a:r>
              <a:rPr lang="zh-CN" altLang="en-US" sz="1800" dirty="0">
                <a:solidFill>
                  <a:schemeClr val="bg1"/>
                </a:solidFill>
              </a:rPr>
              <a:t>将交换机命名为</a:t>
            </a:r>
            <a:r>
              <a:rPr lang="en-US" altLang="zh-CN" sz="1800" dirty="0">
                <a:solidFill>
                  <a:schemeClr val="bg1"/>
                </a:solidFill>
              </a:rPr>
              <a:t>SWA 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 b="1" dirty="0">
                <a:solidFill>
                  <a:schemeClr val="bg1"/>
                </a:solidFill>
              </a:rPr>
              <a:t>配置</a:t>
            </a:r>
            <a:r>
              <a:rPr lang="en-US" altLang="zh-CN" sz="1800" b="1" dirty="0">
                <a:solidFill>
                  <a:schemeClr val="bg1"/>
                </a:solidFill>
              </a:rPr>
              <a:t>SWA</a:t>
            </a:r>
            <a:r>
              <a:rPr lang="zh-CN" altLang="en-US" sz="1800" dirty="0">
                <a:solidFill>
                  <a:schemeClr val="bg1"/>
                </a:solidFill>
              </a:rPr>
              <a:t>：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2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[SWA-vlan2]</a:t>
            </a:r>
            <a:r>
              <a:rPr lang="en-US" altLang="zh-CN" sz="1800" dirty="0">
                <a:solidFill>
                  <a:schemeClr val="bg1"/>
                </a:solidFill>
              </a:rPr>
              <a:t>port </a:t>
            </a:r>
            <a:r>
              <a:rPr lang="en-US" altLang="zh-CN" sz="1800" dirty="0" err="1">
                <a:solidFill>
                  <a:schemeClr val="bg1"/>
                </a:solidFill>
              </a:rPr>
              <a:t>GigabitEthernet</a:t>
            </a:r>
            <a:r>
              <a:rPr lang="en-US" altLang="zh-CN" sz="1800" dirty="0">
                <a:solidFill>
                  <a:schemeClr val="bg1"/>
                </a:solidFill>
              </a:rPr>
              <a:t> 1/0/1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&lt;SWA&gt;</a:t>
            </a:r>
            <a:r>
              <a:rPr lang="en-US" altLang="zh-CN" sz="1800" dirty="0">
                <a:solidFill>
                  <a:schemeClr val="bg1"/>
                </a:solidFill>
              </a:rPr>
              <a:t>display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2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 b="1" dirty="0">
                <a:solidFill>
                  <a:schemeClr val="bg1"/>
                </a:solidFill>
              </a:rPr>
              <a:t>配置</a:t>
            </a:r>
            <a:r>
              <a:rPr lang="en-US" altLang="zh-CN" sz="1800" b="1" dirty="0">
                <a:solidFill>
                  <a:schemeClr val="bg1"/>
                </a:solidFill>
              </a:rPr>
              <a:t>SWB</a:t>
            </a:r>
            <a:r>
              <a:rPr lang="zh-CN" altLang="en-US" sz="1800" b="1" dirty="0">
                <a:solidFill>
                  <a:schemeClr val="bg1"/>
                </a:solidFill>
              </a:rPr>
              <a:t>：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[SWB]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2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[SWB-vlan2]</a:t>
            </a:r>
            <a:r>
              <a:rPr lang="en-US" altLang="zh-CN" sz="1800" dirty="0">
                <a:solidFill>
                  <a:schemeClr val="bg1"/>
                </a:solidFill>
              </a:rPr>
              <a:t>port </a:t>
            </a:r>
            <a:r>
              <a:rPr lang="en-US" altLang="zh-CN" sz="1800" dirty="0" err="1">
                <a:solidFill>
                  <a:schemeClr val="bg1"/>
                </a:solidFill>
              </a:rPr>
              <a:t>GigabitEthernet</a:t>
            </a:r>
            <a:r>
              <a:rPr lang="en-US" altLang="zh-CN" sz="1800" dirty="0">
                <a:solidFill>
                  <a:schemeClr val="bg1"/>
                </a:solidFill>
              </a:rPr>
              <a:t> 1/0/1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&lt;SWA&gt;</a:t>
            </a:r>
            <a:r>
              <a:rPr lang="en-US" altLang="zh-CN" sz="1800" dirty="0">
                <a:solidFill>
                  <a:schemeClr val="bg1"/>
                </a:solidFill>
              </a:rPr>
              <a:t>display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51656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2498</TotalTime>
  <Words>1216</Words>
  <Application>Microsoft Office PowerPoint</Application>
  <PresentationFormat>全屏显示(4:3)</PresentationFormat>
  <Paragraphs>242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黑体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雪贤 宋</dc:creator>
  <cp:lastModifiedBy>x t</cp:lastModifiedBy>
  <cp:revision>460</cp:revision>
  <dcterms:created xsi:type="dcterms:W3CDTF">2019-01-14T10:57:14Z</dcterms:created>
  <dcterms:modified xsi:type="dcterms:W3CDTF">2023-09-22T02:30:48Z</dcterms:modified>
</cp:coreProperties>
</file>