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9" y="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5376FD3-451B-4664-B506-2332AE7E23B5}"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9607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20001192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927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2975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9674717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832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558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4659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610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2398593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337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3763375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883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631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1208891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376FD3-451B-4664-B506-2332AE7E23B5}"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783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D118C9-6115-4695-B687-85A2DE97A81C}"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2080808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D118C9-6115-4695-B687-85A2DE97A81C}" type="datetimeFigureOut">
              <a:rPr lang="zh-CN" altLang="en-US" smtClean="0"/>
              <a:t>2023/5/17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376FD3-451B-4664-B506-2332AE7E23B5}" type="slidenum">
              <a:rPr lang="zh-CN" altLang="en-US" smtClean="0"/>
              <a:t>‹#›</a:t>
            </a:fld>
            <a:endParaRPr lang="zh-CN" altLang="en-US"/>
          </a:p>
        </p:txBody>
      </p:sp>
    </p:spTree>
    <p:extLst>
      <p:ext uri="{BB962C8B-B14F-4D97-AF65-F5344CB8AC3E}">
        <p14:creationId xmlns:p14="http://schemas.microsoft.com/office/powerpoint/2010/main" val="413444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7AE1D-D7E5-61AB-4F32-3EAFCCA0EAE1}"/>
              </a:ext>
            </a:extLst>
          </p:cNvPr>
          <p:cNvSpPr>
            <a:spLocks noGrp="1"/>
          </p:cNvSpPr>
          <p:nvPr>
            <p:ph type="ctrTitle"/>
          </p:nvPr>
        </p:nvSpPr>
        <p:spPr/>
        <p:txBody>
          <a:bodyPr/>
          <a:lstStyle/>
          <a:p>
            <a:r>
              <a:rPr lang="en-US" altLang="zh-CN" b="1" dirty="0">
                <a:solidFill>
                  <a:srgbClr val="002060"/>
                </a:solidFill>
              </a:rPr>
              <a:t>Discussion on abstract and key words writing</a:t>
            </a:r>
            <a:endParaRPr lang="zh-CN" altLang="en-US" b="1" dirty="0">
              <a:solidFill>
                <a:srgbClr val="002060"/>
              </a:solidFill>
            </a:endParaRPr>
          </a:p>
        </p:txBody>
      </p:sp>
      <p:sp>
        <p:nvSpPr>
          <p:cNvPr id="3" name="副标题 2">
            <a:extLst>
              <a:ext uri="{FF2B5EF4-FFF2-40B4-BE49-F238E27FC236}">
                <a16:creationId xmlns:a16="http://schemas.microsoft.com/office/drawing/2014/main" id="{219C29DE-ABB8-9B35-C440-242B12B5AC77}"/>
              </a:ext>
            </a:extLst>
          </p:cNvPr>
          <p:cNvSpPr>
            <a:spLocks noGrp="1"/>
          </p:cNvSpPr>
          <p:nvPr>
            <p:ph type="subTitle" idx="1"/>
          </p:nvPr>
        </p:nvSpPr>
        <p:spPr/>
        <p:txBody>
          <a:bodyPr>
            <a:normAutofit lnSpcReduction="10000"/>
          </a:bodyPr>
          <a:lstStyle/>
          <a:p>
            <a:r>
              <a:rPr lang="zh-CN" altLang="en-US" dirty="0"/>
              <a:t>学术英语写作</a:t>
            </a:r>
            <a:r>
              <a:rPr lang="en-US" altLang="zh-CN" dirty="0"/>
              <a:t>001</a:t>
            </a:r>
            <a:r>
              <a:rPr lang="zh-CN" altLang="en-US" dirty="0"/>
              <a:t>班</a:t>
            </a:r>
            <a:endParaRPr lang="en-US" altLang="zh-CN" dirty="0"/>
          </a:p>
          <a:p>
            <a:r>
              <a:rPr lang="en-US" altLang="zh-CN" dirty="0"/>
              <a:t>Group 1</a:t>
            </a:r>
            <a:r>
              <a:rPr lang="zh-CN" altLang="en-US" dirty="0"/>
              <a:t>：韩昊辰 杨松鸣 张恩宁 周阳 邵一均</a:t>
            </a:r>
            <a:endParaRPr lang="en-US" altLang="zh-CN" dirty="0"/>
          </a:p>
          <a:p>
            <a:r>
              <a:rPr lang="zh-CN" altLang="en-US" dirty="0"/>
              <a:t>汇报人：韩昊辰</a:t>
            </a:r>
          </a:p>
        </p:txBody>
      </p:sp>
    </p:spTree>
    <p:extLst>
      <p:ext uri="{BB962C8B-B14F-4D97-AF65-F5344CB8AC3E}">
        <p14:creationId xmlns:p14="http://schemas.microsoft.com/office/powerpoint/2010/main" val="3966873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8654E92-37A1-8FB8-60AD-4E993B8C6480}"/>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6000" b="1" dirty="0">
                <a:solidFill>
                  <a:schemeClr val="accent3">
                    <a:lumMod val="75000"/>
                  </a:schemeClr>
                </a:solidFill>
              </a:rPr>
              <a:t>Then how to write key words?</a:t>
            </a:r>
            <a:endParaRPr lang="zh-CN" altLang="en-US" sz="6000" b="1" dirty="0">
              <a:solidFill>
                <a:schemeClr val="accent3">
                  <a:lumMod val="75000"/>
                </a:schemeClr>
              </a:solidFill>
            </a:endParaRPr>
          </a:p>
        </p:txBody>
      </p:sp>
      <p:sp>
        <p:nvSpPr>
          <p:cNvPr id="15" name="标题 14">
            <a:extLst>
              <a:ext uri="{FF2B5EF4-FFF2-40B4-BE49-F238E27FC236}">
                <a16:creationId xmlns:a16="http://schemas.microsoft.com/office/drawing/2014/main" id="{88F1A726-C2EA-4045-24EE-8A4A358AF015}"/>
              </a:ext>
            </a:extLst>
          </p:cNvPr>
          <p:cNvSpPr>
            <a:spLocks noGrp="1"/>
          </p:cNvSpPr>
          <p:nvPr>
            <p:ph type="title"/>
          </p:nvPr>
        </p:nvSpPr>
        <p:spPr>
          <a:xfrm>
            <a:off x="1397002" y="3877732"/>
            <a:ext cx="9601196" cy="1303867"/>
          </a:xfrm>
        </p:spPr>
        <p:txBody>
          <a:bodyPr>
            <a:normAutofit fontScale="90000"/>
          </a:bodyPr>
          <a:lstStyle/>
          <a:p>
            <a:r>
              <a:rPr lang="en-US" altLang="zh-CN" dirty="0"/>
              <a:t>research filed/theme</a:t>
            </a:r>
            <a:br>
              <a:rPr lang="en-US" altLang="zh-CN" dirty="0"/>
            </a:br>
            <a:r>
              <a:rPr lang="en-US" altLang="zh-CN" dirty="0"/>
              <a:t>research methods</a:t>
            </a:r>
            <a:br>
              <a:rPr lang="en-US" altLang="zh-CN" dirty="0"/>
            </a:br>
            <a:r>
              <a:rPr lang="en-US" altLang="zh-CN" dirty="0"/>
              <a:t>research object</a:t>
            </a:r>
            <a:br>
              <a:rPr lang="en-US" altLang="zh-CN" dirty="0"/>
            </a:br>
            <a:r>
              <a:rPr lang="en-US" altLang="zh-CN" dirty="0"/>
              <a:t>data source</a:t>
            </a:r>
            <a:br>
              <a:rPr lang="en-US" altLang="zh-CN" dirty="0"/>
            </a:br>
            <a:r>
              <a:rPr lang="en-US" altLang="zh-CN" dirty="0"/>
              <a:t>results</a:t>
            </a:r>
            <a:br>
              <a:rPr lang="en-US" altLang="zh-CN" dirty="0"/>
            </a:br>
            <a:r>
              <a:rPr lang="en-US" altLang="zh-CN" dirty="0"/>
              <a:t>	</a:t>
            </a:r>
            <a:endParaRPr lang="zh-CN" altLang="en-US" dirty="0"/>
          </a:p>
        </p:txBody>
      </p:sp>
      <p:sp>
        <p:nvSpPr>
          <p:cNvPr id="16" name="等腰三角形 15">
            <a:extLst>
              <a:ext uri="{FF2B5EF4-FFF2-40B4-BE49-F238E27FC236}">
                <a16:creationId xmlns:a16="http://schemas.microsoft.com/office/drawing/2014/main" id="{ED00CDF7-836B-25D0-571A-5070A880E80B}"/>
              </a:ext>
            </a:extLst>
          </p:cNvPr>
          <p:cNvSpPr/>
          <p:nvPr/>
        </p:nvSpPr>
        <p:spPr>
          <a:xfrm rot="10800000">
            <a:off x="3505199" y="2605312"/>
            <a:ext cx="5181601" cy="4506686"/>
          </a:xfrm>
          <a:prstGeom prst="triangl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99E5E5-EC18-4BCD-984B-D91D3052A7C4}"/>
              </a:ext>
            </a:extLst>
          </p:cNvPr>
          <p:cNvSpPr txBox="1"/>
          <p:nvPr/>
        </p:nvSpPr>
        <p:spPr>
          <a:xfrm>
            <a:off x="865415" y="2364360"/>
            <a:ext cx="3171371" cy="584775"/>
          </a:xfrm>
          <a:prstGeom prst="rect">
            <a:avLst/>
          </a:prstGeom>
          <a:noFill/>
        </p:spPr>
        <p:txBody>
          <a:bodyPr wrap="square" rtlCol="0">
            <a:spAutoFit/>
          </a:bodyPr>
          <a:lstStyle/>
          <a:p>
            <a:r>
              <a:rPr lang="en-US" altLang="zh-CN" sz="3200" dirty="0">
                <a:solidFill>
                  <a:srgbClr val="002060"/>
                </a:solidFill>
              </a:rPr>
              <a:t>Consider these:</a:t>
            </a:r>
            <a:endParaRPr lang="zh-CN" altLang="en-US" sz="3200" dirty="0">
              <a:solidFill>
                <a:srgbClr val="002060"/>
              </a:solidFill>
            </a:endParaRPr>
          </a:p>
        </p:txBody>
      </p:sp>
    </p:spTree>
    <p:extLst>
      <p:ext uri="{BB962C8B-B14F-4D97-AF65-F5344CB8AC3E}">
        <p14:creationId xmlns:p14="http://schemas.microsoft.com/office/powerpoint/2010/main" val="1056280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0D19C-D894-37F2-F581-C1E8DFAF111D}"/>
              </a:ext>
            </a:extLst>
          </p:cNvPr>
          <p:cNvSpPr>
            <a:spLocks noGrp="1"/>
          </p:cNvSpPr>
          <p:nvPr>
            <p:ph type="title"/>
          </p:nvPr>
        </p:nvSpPr>
        <p:spPr>
          <a:xfrm>
            <a:off x="1295401" y="715458"/>
            <a:ext cx="9601196" cy="1303867"/>
          </a:xfrm>
        </p:spPr>
        <p:txBody>
          <a:bodyPr>
            <a:normAutofit/>
          </a:bodyPr>
          <a:lstStyle/>
          <a:p>
            <a:r>
              <a:rPr lang="en-US" altLang="zh-CN" sz="5400" b="1" dirty="0"/>
              <a:t>Example of key words</a:t>
            </a:r>
            <a:endParaRPr lang="zh-CN" altLang="en-US" sz="5400" b="1" dirty="0"/>
          </a:p>
        </p:txBody>
      </p:sp>
      <p:sp>
        <p:nvSpPr>
          <p:cNvPr id="3" name="内容占位符 2">
            <a:extLst>
              <a:ext uri="{FF2B5EF4-FFF2-40B4-BE49-F238E27FC236}">
                <a16:creationId xmlns:a16="http://schemas.microsoft.com/office/drawing/2014/main" id="{313468B2-B1C5-35DB-6538-B7371FE9AE8D}"/>
              </a:ext>
            </a:extLst>
          </p:cNvPr>
          <p:cNvSpPr>
            <a:spLocks noGrp="1"/>
          </p:cNvSpPr>
          <p:nvPr>
            <p:ph idx="1"/>
          </p:nvPr>
        </p:nvSpPr>
        <p:spPr/>
        <p:txBody>
          <a:bodyPr>
            <a:normAutofit fontScale="85000" lnSpcReduction="10000"/>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Energy poverty; Internet development; Mediation mechanism; China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摘要：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Promoting </a:t>
            </a:r>
            <a:r>
              <a:rPr lang="en-US" altLang="zh-CN" sz="1800" kern="100" dirty="0">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Internet development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eliminating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are two important policy agendas for </a:t>
            </a:r>
            <a:r>
              <a:rPr lang="en-US" altLang="zh-CN" sz="1800" kern="100" dirty="0">
                <a:effectLst/>
                <a:highlight>
                  <a:srgbClr val="FF00FF"/>
                </a:highlight>
                <a:latin typeface="等线" panose="02010600030101010101" pitchFamily="2" charset="-122"/>
                <a:ea typeface="等线" panose="02010600030101010101" pitchFamily="2" charset="-122"/>
                <a:cs typeface="Times New Roman" panose="02020603050405020304" pitchFamily="18" charset="0"/>
              </a:rPr>
              <a:t>China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the era of digital economy. In the context of "Internet + energy", there is a need to explore whether the development of the Internet can alleviate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 aim of this study is to test the influence and transmission mechanism of the development of Internet on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a:t>
            </a:r>
            <a:r>
              <a:rPr lang="en-US" altLang="zh-CN" sz="1800" kern="100" dirty="0">
                <a:effectLst/>
                <a:highlight>
                  <a:srgbClr val="FF00FF"/>
                </a:highlight>
                <a:latin typeface="等线" panose="02010600030101010101" pitchFamily="2" charset="-122"/>
                <a:ea typeface="等线" panose="02010600030101010101" pitchFamily="2" charset="-122"/>
                <a:cs typeface="Times New Roman" panose="02020603050405020304" pitchFamily="18" charset="0"/>
              </a:rPr>
              <a:t>China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by using provincial panel data from 2011 to 2019. The study found that: (1)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is still widespread in </a:t>
            </a:r>
            <a:r>
              <a:rPr lang="en-US" altLang="zh-CN" sz="1800" kern="100" dirty="0">
                <a:effectLst/>
                <a:highlight>
                  <a:srgbClr val="FF00FF"/>
                </a:highlight>
                <a:latin typeface="等线" panose="02010600030101010101" pitchFamily="2" charset="-122"/>
                <a:ea typeface="等线" panose="02010600030101010101" pitchFamily="2" charset="-122"/>
                <a:cs typeface="Times New Roman" panose="02020603050405020304" pitchFamily="18" charset="0"/>
              </a:rPr>
              <a:t>China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especially in the central and western regions. And the low energy affordability is its major source; (2) the development of Internet can alleviate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On one hand, it can improve energy affordability by promoting economic development and technological progress. On the other hand, it also helps to enhance the availability of energy by promoting technological advances and improving knowledge level; and (3) there are nonlinear and regional heterogeneous effects of the development of Internet on the alleviation of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Based on the above results, corresponding policy suggestions for </a:t>
            </a:r>
            <a:r>
              <a:rPr lang="en-US" altLang="zh-CN" sz="1800" kern="100" dirty="0">
                <a:effectLst/>
                <a:highlight>
                  <a:srgbClr val="FF00FF"/>
                </a:highlight>
                <a:latin typeface="等线" panose="02010600030101010101" pitchFamily="2" charset="-122"/>
                <a:ea typeface="等线" panose="02010600030101010101" pitchFamily="2" charset="-122"/>
                <a:cs typeface="Times New Roman" panose="02020603050405020304" pitchFamily="18" charset="0"/>
              </a:rPr>
              <a:t>China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alleviate </a:t>
            </a:r>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are provided.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869D5799-063D-0137-0707-E16D0F48D2DF}"/>
              </a:ext>
            </a:extLst>
          </p:cNvPr>
          <p:cNvSpPr txBox="1"/>
          <p:nvPr/>
        </p:nvSpPr>
        <p:spPr>
          <a:xfrm>
            <a:off x="2292350" y="2052134"/>
            <a:ext cx="1586525" cy="369332"/>
          </a:xfrm>
          <a:prstGeom prst="rect">
            <a:avLst/>
          </a:prstGeom>
          <a:noFill/>
          <a:ln>
            <a:solidFill>
              <a:srgbClr val="7030A0"/>
            </a:solidFill>
          </a:ln>
        </p:spPr>
        <p:txBody>
          <a:bodyPr wrap="none" rtlCol="0">
            <a:spAutoFit/>
          </a:bodyPr>
          <a:lstStyle/>
          <a:p>
            <a:r>
              <a:rPr lang="en-US" altLang="zh-CN" dirty="0"/>
              <a:t>Research object</a:t>
            </a:r>
            <a:endParaRPr lang="zh-CN" altLang="en-US" dirty="0"/>
          </a:p>
        </p:txBody>
      </p:sp>
      <p:cxnSp>
        <p:nvCxnSpPr>
          <p:cNvPr id="8" name="直接箭头连接符 7">
            <a:extLst>
              <a:ext uri="{FF2B5EF4-FFF2-40B4-BE49-F238E27FC236}">
                <a16:creationId xmlns:a16="http://schemas.microsoft.com/office/drawing/2014/main" id="{1C6F209F-9A60-DED4-7A4F-43E1081DFB6C}"/>
              </a:ext>
            </a:extLst>
          </p:cNvPr>
          <p:cNvCxnSpPr>
            <a:endCxn id="5" idx="2"/>
          </p:cNvCxnSpPr>
          <p:nvPr/>
        </p:nvCxnSpPr>
        <p:spPr>
          <a:xfrm flipV="1">
            <a:off x="3003550" y="2421466"/>
            <a:ext cx="82063" cy="2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98F43BA-1868-26F5-6CB0-8C0081EA01AF}"/>
              </a:ext>
            </a:extLst>
          </p:cNvPr>
          <p:cNvSpPr txBox="1"/>
          <p:nvPr/>
        </p:nvSpPr>
        <p:spPr>
          <a:xfrm>
            <a:off x="4082560" y="2052134"/>
            <a:ext cx="631904" cy="369332"/>
          </a:xfrm>
          <a:prstGeom prst="rect">
            <a:avLst/>
          </a:prstGeom>
          <a:noFill/>
          <a:ln>
            <a:solidFill>
              <a:srgbClr val="7030A0"/>
            </a:solidFill>
          </a:ln>
        </p:spPr>
        <p:txBody>
          <a:bodyPr wrap="none" rtlCol="0">
            <a:spAutoFit/>
          </a:bodyPr>
          <a:lstStyle/>
          <a:p>
            <a:r>
              <a:rPr lang="en-US" altLang="zh-CN" dirty="0"/>
              <a:t>Filed</a:t>
            </a:r>
            <a:endParaRPr lang="zh-CN" altLang="en-US" dirty="0"/>
          </a:p>
        </p:txBody>
      </p:sp>
      <p:cxnSp>
        <p:nvCxnSpPr>
          <p:cNvPr id="10" name="直接箭头连接符 9">
            <a:extLst>
              <a:ext uri="{FF2B5EF4-FFF2-40B4-BE49-F238E27FC236}">
                <a16:creationId xmlns:a16="http://schemas.microsoft.com/office/drawing/2014/main" id="{EE355984-1110-D0BD-64D4-246BA2066E3F}"/>
              </a:ext>
            </a:extLst>
          </p:cNvPr>
          <p:cNvCxnSpPr/>
          <p:nvPr/>
        </p:nvCxnSpPr>
        <p:spPr>
          <a:xfrm flipV="1">
            <a:off x="4316449" y="2408765"/>
            <a:ext cx="82063" cy="2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F7488CE-0BB7-17D5-94B2-CD9637B8E48C}"/>
              </a:ext>
            </a:extLst>
          </p:cNvPr>
          <p:cNvSpPr txBox="1"/>
          <p:nvPr/>
        </p:nvSpPr>
        <p:spPr>
          <a:xfrm>
            <a:off x="5495357" y="2039433"/>
            <a:ext cx="1927131" cy="369332"/>
          </a:xfrm>
          <a:prstGeom prst="rect">
            <a:avLst/>
          </a:prstGeom>
          <a:noFill/>
          <a:ln>
            <a:solidFill>
              <a:srgbClr val="7030A0"/>
            </a:solidFill>
          </a:ln>
        </p:spPr>
        <p:txBody>
          <a:bodyPr wrap="none" rtlCol="0">
            <a:spAutoFit/>
          </a:bodyPr>
          <a:lstStyle/>
          <a:p>
            <a:r>
              <a:rPr lang="en-US" altLang="zh-CN" dirty="0"/>
              <a:t>Professional phrase</a:t>
            </a:r>
            <a:endParaRPr lang="zh-CN" altLang="en-US" dirty="0"/>
          </a:p>
        </p:txBody>
      </p:sp>
      <p:sp>
        <p:nvSpPr>
          <p:cNvPr id="12" name="文本框 11">
            <a:extLst>
              <a:ext uri="{FF2B5EF4-FFF2-40B4-BE49-F238E27FC236}">
                <a16:creationId xmlns:a16="http://schemas.microsoft.com/office/drawing/2014/main" id="{1CEAE4FB-8960-BD9B-1753-17E76A58CBBC}"/>
              </a:ext>
            </a:extLst>
          </p:cNvPr>
          <p:cNvSpPr txBox="1"/>
          <p:nvPr/>
        </p:nvSpPr>
        <p:spPr>
          <a:xfrm>
            <a:off x="7579138" y="2047900"/>
            <a:ext cx="1133837" cy="369332"/>
          </a:xfrm>
          <a:prstGeom prst="rect">
            <a:avLst/>
          </a:prstGeom>
          <a:noFill/>
          <a:ln>
            <a:solidFill>
              <a:srgbClr val="7030A0"/>
            </a:solidFill>
          </a:ln>
        </p:spPr>
        <p:txBody>
          <a:bodyPr wrap="none" rtlCol="0">
            <a:spAutoFit/>
          </a:bodyPr>
          <a:lstStyle/>
          <a:p>
            <a:r>
              <a:rPr lang="en-US" altLang="zh-CN" dirty="0"/>
              <a:t>Searchable</a:t>
            </a:r>
            <a:endParaRPr lang="zh-CN" altLang="en-US" dirty="0"/>
          </a:p>
        </p:txBody>
      </p:sp>
      <p:cxnSp>
        <p:nvCxnSpPr>
          <p:cNvPr id="13" name="直接箭头连接符 12">
            <a:extLst>
              <a:ext uri="{FF2B5EF4-FFF2-40B4-BE49-F238E27FC236}">
                <a16:creationId xmlns:a16="http://schemas.microsoft.com/office/drawing/2014/main" id="{EA7F0D7A-3657-9756-D293-43549F422D38}"/>
              </a:ext>
            </a:extLst>
          </p:cNvPr>
          <p:cNvCxnSpPr/>
          <p:nvPr/>
        </p:nvCxnSpPr>
        <p:spPr>
          <a:xfrm flipV="1">
            <a:off x="6376859" y="2465914"/>
            <a:ext cx="82063" cy="2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D0F07E6-FC55-5D6D-E840-D423BB079CB7}"/>
              </a:ext>
            </a:extLst>
          </p:cNvPr>
          <p:cNvCxnSpPr/>
          <p:nvPr/>
        </p:nvCxnSpPr>
        <p:spPr>
          <a:xfrm flipV="1">
            <a:off x="7805609" y="2445806"/>
            <a:ext cx="82063" cy="2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8020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7AE1D-D7E5-61AB-4F32-3EAFCCA0EAE1}"/>
              </a:ext>
            </a:extLst>
          </p:cNvPr>
          <p:cNvSpPr>
            <a:spLocks noGrp="1"/>
          </p:cNvSpPr>
          <p:nvPr>
            <p:ph type="ctrTitle"/>
          </p:nvPr>
        </p:nvSpPr>
        <p:spPr/>
        <p:txBody>
          <a:bodyPr/>
          <a:lstStyle/>
          <a:p>
            <a:r>
              <a:rPr lang="en-US" altLang="zh-CN" b="1" dirty="0">
                <a:solidFill>
                  <a:srgbClr val="002060"/>
                </a:solidFill>
              </a:rPr>
              <a:t>Thanks for listening!</a:t>
            </a:r>
            <a:endParaRPr lang="zh-CN" altLang="en-US" b="1" dirty="0">
              <a:solidFill>
                <a:srgbClr val="002060"/>
              </a:solidFill>
            </a:endParaRPr>
          </a:p>
        </p:txBody>
      </p:sp>
      <p:sp>
        <p:nvSpPr>
          <p:cNvPr id="3" name="副标题 2">
            <a:extLst>
              <a:ext uri="{FF2B5EF4-FFF2-40B4-BE49-F238E27FC236}">
                <a16:creationId xmlns:a16="http://schemas.microsoft.com/office/drawing/2014/main" id="{219C29DE-ABB8-9B35-C440-242B12B5AC77}"/>
              </a:ext>
            </a:extLst>
          </p:cNvPr>
          <p:cNvSpPr>
            <a:spLocks noGrp="1"/>
          </p:cNvSpPr>
          <p:nvPr>
            <p:ph type="subTitle" idx="1"/>
          </p:nvPr>
        </p:nvSpPr>
        <p:spPr/>
        <p:txBody>
          <a:bodyPr>
            <a:normAutofit lnSpcReduction="10000"/>
          </a:bodyPr>
          <a:lstStyle/>
          <a:p>
            <a:r>
              <a:rPr lang="zh-CN" altLang="en-US" dirty="0"/>
              <a:t>学术英语写作</a:t>
            </a:r>
            <a:r>
              <a:rPr lang="en-US" altLang="zh-CN" dirty="0"/>
              <a:t>001</a:t>
            </a:r>
            <a:r>
              <a:rPr lang="zh-CN" altLang="en-US" dirty="0"/>
              <a:t>班</a:t>
            </a:r>
            <a:endParaRPr lang="en-US" altLang="zh-CN" dirty="0"/>
          </a:p>
          <a:p>
            <a:r>
              <a:rPr lang="en-US" altLang="zh-CN" dirty="0"/>
              <a:t>Group 1</a:t>
            </a:r>
            <a:r>
              <a:rPr lang="zh-CN" altLang="en-US" dirty="0"/>
              <a:t>：韩昊辰 杨松鸣 张恩宁 周阳 邵一均</a:t>
            </a:r>
            <a:endParaRPr lang="en-US" altLang="zh-CN" dirty="0"/>
          </a:p>
          <a:p>
            <a:r>
              <a:rPr lang="zh-CN" altLang="en-US" dirty="0"/>
              <a:t>汇报人：韩昊辰</a:t>
            </a:r>
          </a:p>
        </p:txBody>
      </p:sp>
    </p:spTree>
    <p:extLst>
      <p:ext uri="{BB962C8B-B14F-4D97-AF65-F5344CB8AC3E}">
        <p14:creationId xmlns:p14="http://schemas.microsoft.com/office/powerpoint/2010/main" val="2252552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02CBA-7EE8-279F-4CC3-E84D029A3BE4}"/>
              </a:ext>
            </a:extLst>
          </p:cNvPr>
          <p:cNvSpPr>
            <a:spLocks noGrp="1"/>
          </p:cNvSpPr>
          <p:nvPr>
            <p:ph type="title"/>
          </p:nvPr>
        </p:nvSpPr>
        <p:spPr>
          <a:xfrm>
            <a:off x="1295401" y="814772"/>
            <a:ext cx="9601196" cy="1303867"/>
          </a:xfrm>
        </p:spPr>
        <p:txBody>
          <a:bodyPr>
            <a:normAutofit/>
          </a:bodyPr>
          <a:lstStyle/>
          <a:p>
            <a:r>
              <a:rPr lang="en-US" altLang="zh-CN" sz="5400" b="1" dirty="0">
                <a:solidFill>
                  <a:srgbClr val="C00000"/>
                </a:solidFill>
              </a:rPr>
              <a:t>Group discussion</a:t>
            </a:r>
            <a:endParaRPr lang="zh-CN" altLang="en-US" sz="5400" b="1" dirty="0">
              <a:solidFill>
                <a:srgbClr val="C00000"/>
              </a:solidFill>
            </a:endParaRPr>
          </a:p>
        </p:txBody>
      </p:sp>
      <p:sp>
        <p:nvSpPr>
          <p:cNvPr id="3" name="内容占位符 2">
            <a:extLst>
              <a:ext uri="{FF2B5EF4-FFF2-40B4-BE49-F238E27FC236}">
                <a16:creationId xmlns:a16="http://schemas.microsoft.com/office/drawing/2014/main" id="{03D63340-711B-EEF3-D4EF-796ABE7D412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EDDF35D-A878-F0C8-C6E8-FD3C657D0F03}"/>
              </a:ext>
            </a:extLst>
          </p:cNvPr>
          <p:cNvPicPr>
            <a:picLocks noChangeAspect="1"/>
          </p:cNvPicPr>
          <p:nvPr/>
        </p:nvPicPr>
        <p:blipFill>
          <a:blip r:embed="rId2"/>
          <a:stretch>
            <a:fillRect/>
          </a:stretch>
        </p:blipFill>
        <p:spPr>
          <a:xfrm>
            <a:off x="6515101" y="2118639"/>
            <a:ext cx="4061959" cy="3979622"/>
          </a:xfrm>
          <a:prstGeom prst="rect">
            <a:avLst/>
          </a:prstGeom>
        </p:spPr>
      </p:pic>
      <p:pic>
        <p:nvPicPr>
          <p:cNvPr id="7" name="图片 6">
            <a:extLst>
              <a:ext uri="{FF2B5EF4-FFF2-40B4-BE49-F238E27FC236}">
                <a16:creationId xmlns:a16="http://schemas.microsoft.com/office/drawing/2014/main" id="{8010435F-FADF-66FE-5E2A-9DBDD9D3A508}"/>
              </a:ext>
            </a:extLst>
          </p:cNvPr>
          <p:cNvPicPr>
            <a:picLocks noChangeAspect="1"/>
          </p:cNvPicPr>
          <p:nvPr/>
        </p:nvPicPr>
        <p:blipFill>
          <a:blip r:embed="rId3"/>
          <a:stretch>
            <a:fillRect/>
          </a:stretch>
        </p:blipFill>
        <p:spPr>
          <a:xfrm>
            <a:off x="2173163" y="1900766"/>
            <a:ext cx="3768977" cy="4301068"/>
          </a:xfrm>
          <a:prstGeom prst="rect">
            <a:avLst/>
          </a:prstGeom>
        </p:spPr>
      </p:pic>
    </p:spTree>
    <p:extLst>
      <p:ext uri="{BB962C8B-B14F-4D97-AF65-F5344CB8AC3E}">
        <p14:creationId xmlns:p14="http://schemas.microsoft.com/office/powerpoint/2010/main" val="1088293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E1BE3-339F-6C60-7909-F6562B96CBD6}"/>
              </a:ext>
            </a:extLst>
          </p:cNvPr>
          <p:cNvSpPr>
            <a:spLocks noGrp="1"/>
          </p:cNvSpPr>
          <p:nvPr>
            <p:ph type="title"/>
          </p:nvPr>
        </p:nvSpPr>
        <p:spPr/>
        <p:txBody>
          <a:bodyPr>
            <a:normAutofit/>
          </a:bodyPr>
          <a:lstStyle/>
          <a:p>
            <a:r>
              <a:rPr lang="en-US" altLang="zh-CN" sz="5400" b="1" dirty="0"/>
              <a:t>Mind map of group discussion</a:t>
            </a:r>
            <a:endParaRPr lang="zh-CN" altLang="en-US" sz="5400" b="1" dirty="0"/>
          </a:p>
        </p:txBody>
      </p:sp>
      <p:pic>
        <p:nvPicPr>
          <p:cNvPr id="5" name="内容占位符 4">
            <a:extLst>
              <a:ext uri="{FF2B5EF4-FFF2-40B4-BE49-F238E27FC236}">
                <a16:creationId xmlns:a16="http://schemas.microsoft.com/office/drawing/2014/main" id="{69AC8B0E-6818-0654-0D12-E72DA0E6F670}"/>
              </a:ext>
            </a:extLst>
          </p:cNvPr>
          <p:cNvPicPr>
            <a:picLocks noGrp="1" noChangeAspect="1"/>
          </p:cNvPicPr>
          <p:nvPr>
            <p:ph idx="1"/>
          </p:nvPr>
        </p:nvPicPr>
        <p:blipFill>
          <a:blip r:embed="rId2"/>
          <a:stretch>
            <a:fillRect/>
          </a:stretch>
        </p:blipFill>
        <p:spPr>
          <a:xfrm>
            <a:off x="1295402" y="2118775"/>
            <a:ext cx="7729328" cy="4253376"/>
          </a:xfrm>
        </p:spPr>
      </p:pic>
      <p:sp>
        <p:nvSpPr>
          <p:cNvPr id="8" name="文本框 7">
            <a:extLst>
              <a:ext uri="{FF2B5EF4-FFF2-40B4-BE49-F238E27FC236}">
                <a16:creationId xmlns:a16="http://schemas.microsoft.com/office/drawing/2014/main" id="{E064DFBF-6F5B-4F00-8390-2555AC045B2C}"/>
              </a:ext>
            </a:extLst>
          </p:cNvPr>
          <p:cNvSpPr txBox="1"/>
          <p:nvPr/>
        </p:nvSpPr>
        <p:spPr>
          <a:xfrm>
            <a:off x="9084364" y="2737878"/>
            <a:ext cx="2544417" cy="2677656"/>
          </a:xfrm>
          <a:prstGeom prst="rect">
            <a:avLst/>
          </a:prstGeom>
          <a:noFill/>
        </p:spPr>
        <p:txBody>
          <a:bodyPr wrap="square" rtlCol="0">
            <a:spAutoFit/>
          </a:bodyPr>
          <a:lstStyle/>
          <a:p>
            <a:r>
              <a:rPr lang="en-US" altLang="zh-CN" sz="3200" b="1" u="sng" dirty="0">
                <a:solidFill>
                  <a:srgbClr val="C00000"/>
                </a:solidFill>
              </a:rPr>
              <a:t>Content</a:t>
            </a:r>
          </a:p>
          <a:p>
            <a:r>
              <a:rPr lang="en-US" altLang="zh-CN" sz="3200" b="1" dirty="0">
                <a:solidFill>
                  <a:srgbClr val="C00000"/>
                </a:solidFill>
              </a:rPr>
              <a:t>Structure</a:t>
            </a:r>
          </a:p>
          <a:p>
            <a:r>
              <a:rPr lang="en-US" altLang="zh-CN" sz="3200" b="1" dirty="0">
                <a:solidFill>
                  <a:srgbClr val="C00000"/>
                </a:solidFill>
              </a:rPr>
              <a:t>Feature</a:t>
            </a:r>
          </a:p>
          <a:p>
            <a:r>
              <a:rPr lang="en-US" altLang="zh-CN" sz="3200" b="1" dirty="0">
                <a:solidFill>
                  <a:srgbClr val="C00000"/>
                </a:solidFill>
              </a:rPr>
              <a:t>Select criteria</a:t>
            </a:r>
          </a:p>
          <a:p>
            <a:r>
              <a:rPr lang="en-US" altLang="zh-CN" sz="2000" b="1" dirty="0">
                <a:solidFill>
                  <a:srgbClr val="002060"/>
                </a:solidFill>
              </a:rPr>
              <a:t>Of abstract and key words</a:t>
            </a:r>
            <a:endParaRPr lang="zh-CN" altLang="en-US" sz="2000" b="1" dirty="0">
              <a:solidFill>
                <a:srgbClr val="002060"/>
              </a:solidFill>
            </a:endParaRPr>
          </a:p>
        </p:txBody>
      </p:sp>
    </p:spTree>
    <p:extLst>
      <p:ext uri="{BB962C8B-B14F-4D97-AF65-F5344CB8AC3E}">
        <p14:creationId xmlns:p14="http://schemas.microsoft.com/office/powerpoint/2010/main" val="2096058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F0280-A913-A7CA-118B-47A9FBBEF8FA}"/>
              </a:ext>
            </a:extLst>
          </p:cNvPr>
          <p:cNvSpPr>
            <a:spLocks noGrp="1"/>
          </p:cNvSpPr>
          <p:nvPr>
            <p:ph type="title"/>
          </p:nvPr>
        </p:nvSpPr>
        <p:spPr>
          <a:xfrm>
            <a:off x="1295402" y="988758"/>
            <a:ext cx="9601196" cy="1303867"/>
          </a:xfrm>
        </p:spPr>
        <p:txBody>
          <a:bodyPr>
            <a:normAutofit/>
          </a:bodyPr>
          <a:lstStyle/>
          <a:p>
            <a:r>
              <a:rPr lang="en-US" altLang="zh-CN" sz="6000" b="1" dirty="0">
                <a:solidFill>
                  <a:srgbClr val="C00000"/>
                </a:solidFill>
              </a:rPr>
              <a:t>The content of abstract</a:t>
            </a:r>
            <a:endParaRPr lang="zh-CN" altLang="en-US" sz="6000" b="1" dirty="0">
              <a:solidFill>
                <a:srgbClr val="C00000"/>
              </a:solidFill>
            </a:endParaRPr>
          </a:p>
        </p:txBody>
      </p:sp>
      <p:sp>
        <p:nvSpPr>
          <p:cNvPr id="4" name="文本框 3">
            <a:extLst>
              <a:ext uri="{FF2B5EF4-FFF2-40B4-BE49-F238E27FC236}">
                <a16:creationId xmlns:a16="http://schemas.microsoft.com/office/drawing/2014/main" id="{3C1CFE63-5B9D-6BFC-E2E9-DE64873C6468}"/>
              </a:ext>
            </a:extLst>
          </p:cNvPr>
          <p:cNvSpPr txBox="1"/>
          <p:nvPr/>
        </p:nvSpPr>
        <p:spPr>
          <a:xfrm>
            <a:off x="1557130" y="2517913"/>
            <a:ext cx="9210261" cy="3785652"/>
          </a:xfrm>
          <a:prstGeom prst="rect">
            <a:avLst/>
          </a:prstGeom>
          <a:noFill/>
        </p:spPr>
        <p:txBody>
          <a:bodyPr wrap="square" rtlCol="0">
            <a:spAutoFit/>
          </a:bodyPr>
          <a:lstStyle/>
          <a:p>
            <a:pPr marL="571500" indent="-571500">
              <a:buFont typeface="Wingdings" panose="05000000000000000000" pitchFamily="2" charset="2"/>
              <a:buChar char="Ø"/>
            </a:pPr>
            <a:r>
              <a:rPr lang="en-US" altLang="zh-CN" sz="4000" b="1" dirty="0"/>
              <a:t>Research background/goal</a:t>
            </a:r>
          </a:p>
          <a:p>
            <a:pPr marL="571500" indent="-571500">
              <a:buFont typeface="Wingdings" panose="05000000000000000000" pitchFamily="2" charset="2"/>
              <a:buChar char="Ø"/>
            </a:pPr>
            <a:r>
              <a:rPr lang="en-US" altLang="zh-CN" sz="4000" b="1" dirty="0"/>
              <a:t>Research methods</a:t>
            </a:r>
          </a:p>
          <a:p>
            <a:pPr marL="571500" indent="-571500">
              <a:buFont typeface="Wingdings" panose="05000000000000000000" pitchFamily="2" charset="2"/>
              <a:buChar char="Ø"/>
            </a:pPr>
            <a:r>
              <a:rPr lang="en-US" altLang="zh-CN" sz="4000" b="1" dirty="0"/>
              <a:t>Major findings</a:t>
            </a:r>
          </a:p>
          <a:p>
            <a:pPr marL="571500" indent="-571500">
              <a:buFont typeface="Wingdings" panose="05000000000000000000" pitchFamily="2" charset="2"/>
              <a:buChar char="Ø"/>
            </a:pPr>
            <a:r>
              <a:rPr lang="en-US" altLang="zh-CN" sz="4000" b="1" dirty="0"/>
              <a:t>Conclusion and application</a:t>
            </a:r>
          </a:p>
          <a:p>
            <a:pPr marL="571500" indent="-571500">
              <a:buFont typeface="Wingdings" panose="05000000000000000000" pitchFamily="2" charset="2"/>
              <a:buChar char="Ø"/>
            </a:pPr>
            <a:endParaRPr lang="en-US" altLang="zh-CN" sz="4000" b="1" dirty="0"/>
          </a:p>
          <a:p>
            <a:r>
              <a:rPr lang="en-US" altLang="zh-CN" sz="4000" b="1" dirty="0">
                <a:solidFill>
                  <a:srgbClr val="FF0000"/>
                </a:solidFill>
              </a:rPr>
              <a:t>Not every abstract contains them all!</a:t>
            </a:r>
          </a:p>
        </p:txBody>
      </p:sp>
    </p:spTree>
    <p:extLst>
      <p:ext uri="{BB962C8B-B14F-4D97-AF65-F5344CB8AC3E}">
        <p14:creationId xmlns:p14="http://schemas.microsoft.com/office/powerpoint/2010/main" val="9366490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06910-208E-61AA-557E-221CC139380F}"/>
              </a:ext>
            </a:extLst>
          </p:cNvPr>
          <p:cNvSpPr>
            <a:spLocks noGrp="1"/>
          </p:cNvSpPr>
          <p:nvPr>
            <p:ph type="title"/>
          </p:nvPr>
        </p:nvSpPr>
        <p:spPr>
          <a:xfrm>
            <a:off x="-1919512" y="330198"/>
            <a:ext cx="9601196" cy="1303867"/>
          </a:xfrm>
        </p:spPr>
        <p:txBody>
          <a:bodyPr>
            <a:normAutofit/>
          </a:bodyPr>
          <a:lstStyle/>
          <a:p>
            <a:r>
              <a:rPr lang="en-US" altLang="zh-CN" sz="3600" b="1" dirty="0"/>
              <a:t>Example1 of abstract</a:t>
            </a:r>
            <a:endParaRPr lang="zh-CN" altLang="en-US" sz="3600" b="1" dirty="0"/>
          </a:p>
        </p:txBody>
      </p:sp>
      <p:sp>
        <p:nvSpPr>
          <p:cNvPr id="3" name="内容占位符 2">
            <a:extLst>
              <a:ext uri="{FF2B5EF4-FFF2-40B4-BE49-F238E27FC236}">
                <a16:creationId xmlns:a16="http://schemas.microsoft.com/office/drawing/2014/main" id="{20328297-2FD6-4388-8268-16695F11DBCB}"/>
              </a:ext>
            </a:extLst>
          </p:cNvPr>
          <p:cNvSpPr>
            <a:spLocks noGrp="1"/>
          </p:cNvSpPr>
          <p:nvPr>
            <p:ph idx="1"/>
          </p:nvPr>
        </p:nvSpPr>
        <p:spPr>
          <a:xfrm>
            <a:off x="856344" y="1429657"/>
            <a:ext cx="8911770" cy="4767943"/>
          </a:xfrm>
          <a:solidFill>
            <a:schemeClr val="accent2">
              <a:lumMod val="20000"/>
              <a:lumOff val="80000"/>
            </a:schemeClr>
          </a:solidFill>
        </p:spPr>
        <p:txBody>
          <a:bodyPr>
            <a:normAutofit lnSpcReduction="10000"/>
          </a:bodyPr>
          <a:lstStyle/>
          <a:p>
            <a:pPr algn="just"/>
            <a:r>
              <a:rPr lang="en-US" altLang="zh-CN" sz="2000" dirty="0">
                <a:solidFill>
                  <a:srgbClr val="C00000"/>
                </a:solidFill>
                <a:highlight>
                  <a:srgbClr val="FFFF00"/>
                </a:highlight>
              </a:rPr>
              <a:t>Extending the Technology Acceptance Model (TAM) for studying the e-learning acceptance </a:t>
            </a:r>
            <a:r>
              <a:rPr lang="en-US" altLang="zh-CN" sz="2000" u="sng" dirty="0">
                <a:solidFill>
                  <a:srgbClr val="C00000"/>
                </a:solidFill>
                <a:highlight>
                  <a:srgbClr val="FFFF00"/>
                </a:highlight>
              </a:rPr>
              <a:t>is not a new research topic</a:t>
            </a:r>
            <a:r>
              <a:rPr lang="en-US" altLang="zh-CN" sz="2000" dirty="0">
                <a:solidFill>
                  <a:srgbClr val="C00000"/>
                </a:solidFill>
                <a:highlight>
                  <a:srgbClr val="FFFF00"/>
                </a:highlight>
              </a:rPr>
              <a:t>, and it has been tackled by many scholars. However, the development of a comprehensive TAM that could be able to examine the e-learning acceptance under any circumstances is regarded to be </a:t>
            </a:r>
            <a:r>
              <a:rPr lang="en-US" altLang="zh-CN" sz="2000" u="sng" dirty="0">
                <a:solidFill>
                  <a:srgbClr val="C00000"/>
                </a:solidFill>
                <a:highlight>
                  <a:srgbClr val="FFFF00"/>
                </a:highlight>
              </a:rPr>
              <a:t>an essential research direction</a:t>
            </a:r>
            <a:r>
              <a:rPr lang="en-US" altLang="zh-CN" sz="2000" dirty="0">
                <a:solidFill>
                  <a:srgbClr val="C00000"/>
                </a:solidFill>
                <a:highlight>
                  <a:srgbClr val="FFFF00"/>
                </a:highlight>
              </a:rPr>
              <a:t>. </a:t>
            </a:r>
            <a:r>
              <a:rPr lang="en-US" altLang="zh-CN" sz="2000" dirty="0">
                <a:solidFill>
                  <a:srgbClr val="7030A0"/>
                </a:solidFill>
                <a:highlight>
                  <a:srgbClr val="00FF00"/>
                </a:highlight>
              </a:rPr>
              <a:t>To identify the most widely used external factors of the TAM concerning the e-learning acceptance, </a:t>
            </a:r>
            <a:r>
              <a:rPr lang="en-US" altLang="zh-CN" sz="2000" u="sng" dirty="0">
                <a:solidFill>
                  <a:srgbClr val="7030A0"/>
                </a:solidFill>
                <a:highlight>
                  <a:srgbClr val="00FF00"/>
                </a:highlight>
              </a:rPr>
              <a:t>a literature review comprising of 120 significant published studies from the last twelve years</a:t>
            </a:r>
            <a:r>
              <a:rPr lang="en-US" altLang="zh-CN" sz="2000" dirty="0">
                <a:solidFill>
                  <a:srgbClr val="7030A0"/>
                </a:solidFill>
                <a:highlight>
                  <a:srgbClr val="00FF00"/>
                </a:highlight>
              </a:rPr>
              <a:t> was conducted</a:t>
            </a:r>
            <a:r>
              <a:rPr lang="en-US" altLang="zh-CN" sz="2000" dirty="0">
                <a:solidFill>
                  <a:srgbClr val="7030A0"/>
                </a:solidFill>
                <a:highlight>
                  <a:srgbClr val="00FFFF"/>
                </a:highlight>
              </a:rPr>
              <a:t>. </a:t>
            </a:r>
            <a:r>
              <a:rPr lang="en-US" altLang="zh-CN" sz="2000" dirty="0">
                <a:highlight>
                  <a:srgbClr val="00FFFF"/>
                </a:highlight>
              </a:rPr>
              <a:t>The review analysis indicated </a:t>
            </a:r>
            <a:r>
              <a:rPr lang="en-US" altLang="zh-CN" sz="2000" u="sng" dirty="0">
                <a:highlight>
                  <a:srgbClr val="00FFFF"/>
                </a:highlight>
              </a:rPr>
              <a:t>that computer </a:t>
            </a:r>
            <a:r>
              <a:rPr lang="en-US" altLang="zh-CN" sz="2000" u="sng" dirty="0" err="1">
                <a:highlight>
                  <a:srgbClr val="00FFFF"/>
                </a:highlight>
              </a:rPr>
              <a:t>selfefficacy</a:t>
            </a:r>
            <a:r>
              <a:rPr lang="en-US" altLang="zh-CN" sz="2000" u="sng" dirty="0">
                <a:highlight>
                  <a:srgbClr val="00FFFF"/>
                </a:highlight>
              </a:rPr>
              <a:t>, subjective/social norm, perceived enjoyment, system quality, information quality, content quality, accessibility, and computer playfulness were the most common external factors of TAM</a:t>
            </a:r>
            <a:r>
              <a:rPr lang="en-US" altLang="zh-CN" sz="2000" dirty="0">
                <a:highlight>
                  <a:srgbClr val="00FFFF"/>
                </a:highlight>
              </a:rPr>
              <a:t>. Accordingly, the TAM has been extended by the aforementioned factors to examine the students’ acceptance of e-learning in five different universities in the United Arab of Emirates (UAE). A total of 435 students participated in the study. The results indicated that system quality, computer self-efficacy, and computer playfulness have a significant impact on perceived ease of use of e-learning system. Furthermore</a:t>
            </a:r>
            <a:r>
              <a:rPr lang="en-US" altLang="zh-CN" sz="2000" u="sng" dirty="0">
                <a:highlight>
                  <a:srgbClr val="00FFFF"/>
                </a:highlight>
              </a:rPr>
              <a:t>, information quality, perceived enjoyment, and accessibility were found to have a positive influence on perceived ease of use and perceived usefulness of e-learning system.</a:t>
            </a:r>
            <a:endParaRPr lang="zh-CN" altLang="zh-CN" sz="2800" u="sng" kern="100" dirty="0">
              <a:effectLst/>
              <a:highlight>
                <a:srgbClr val="00FFFF"/>
              </a:highligh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98C2F078-C068-8DE8-F5E2-DBBE6485EC12}"/>
              </a:ext>
            </a:extLst>
          </p:cNvPr>
          <p:cNvSpPr txBox="1"/>
          <p:nvPr/>
        </p:nvSpPr>
        <p:spPr>
          <a:xfrm>
            <a:off x="10058399" y="1736033"/>
            <a:ext cx="1610139" cy="707886"/>
          </a:xfrm>
          <a:prstGeom prst="rect">
            <a:avLst/>
          </a:prstGeom>
          <a:solidFill>
            <a:schemeClr val="bg1"/>
          </a:solidFill>
        </p:spPr>
        <p:txBody>
          <a:bodyPr wrap="square" rtlCol="0">
            <a:spAutoFit/>
          </a:bodyPr>
          <a:lstStyle/>
          <a:p>
            <a:r>
              <a:rPr lang="en-US" altLang="zh-CN" sz="2000" b="1" dirty="0">
                <a:highlight>
                  <a:srgbClr val="FFFF00"/>
                </a:highlight>
              </a:rPr>
              <a:t>Research Background</a:t>
            </a:r>
            <a:endParaRPr lang="zh-CN" altLang="en-US" sz="2000" b="1" dirty="0">
              <a:highlight>
                <a:srgbClr val="FFFF00"/>
              </a:highlight>
            </a:endParaRPr>
          </a:p>
        </p:txBody>
      </p:sp>
      <p:sp>
        <p:nvSpPr>
          <p:cNvPr id="5" name="文本框 4">
            <a:extLst>
              <a:ext uri="{FF2B5EF4-FFF2-40B4-BE49-F238E27FC236}">
                <a16:creationId xmlns:a16="http://schemas.microsoft.com/office/drawing/2014/main" id="{A6DC2212-D61F-5A32-D2F2-9ECD37D5C28D}"/>
              </a:ext>
            </a:extLst>
          </p:cNvPr>
          <p:cNvSpPr txBox="1"/>
          <p:nvPr/>
        </p:nvSpPr>
        <p:spPr>
          <a:xfrm>
            <a:off x="10058399" y="2564294"/>
            <a:ext cx="1610139" cy="707886"/>
          </a:xfrm>
          <a:prstGeom prst="rect">
            <a:avLst/>
          </a:prstGeom>
          <a:solidFill>
            <a:schemeClr val="bg1"/>
          </a:solidFill>
        </p:spPr>
        <p:txBody>
          <a:bodyPr wrap="square" rtlCol="0">
            <a:spAutoFit/>
          </a:bodyPr>
          <a:lstStyle/>
          <a:p>
            <a:r>
              <a:rPr lang="en-US" altLang="zh-CN" sz="2000" b="1" dirty="0">
                <a:highlight>
                  <a:srgbClr val="00FF00"/>
                </a:highlight>
              </a:rPr>
              <a:t>Research Methods</a:t>
            </a:r>
            <a:endParaRPr lang="zh-CN" altLang="en-US" sz="2000" b="1" dirty="0">
              <a:highlight>
                <a:srgbClr val="00FF00"/>
              </a:highlight>
            </a:endParaRPr>
          </a:p>
        </p:txBody>
      </p:sp>
      <p:sp>
        <p:nvSpPr>
          <p:cNvPr id="6" name="文本框 5">
            <a:extLst>
              <a:ext uri="{FF2B5EF4-FFF2-40B4-BE49-F238E27FC236}">
                <a16:creationId xmlns:a16="http://schemas.microsoft.com/office/drawing/2014/main" id="{99E4F62D-3181-628F-9458-5DE7DD40367D}"/>
              </a:ext>
            </a:extLst>
          </p:cNvPr>
          <p:cNvSpPr txBox="1"/>
          <p:nvPr/>
        </p:nvSpPr>
        <p:spPr>
          <a:xfrm>
            <a:off x="10096577" y="4118112"/>
            <a:ext cx="1610139" cy="707886"/>
          </a:xfrm>
          <a:prstGeom prst="rect">
            <a:avLst/>
          </a:prstGeom>
          <a:solidFill>
            <a:schemeClr val="bg1"/>
          </a:solidFill>
        </p:spPr>
        <p:txBody>
          <a:bodyPr wrap="square" rtlCol="0">
            <a:spAutoFit/>
          </a:bodyPr>
          <a:lstStyle/>
          <a:p>
            <a:r>
              <a:rPr lang="en-US" altLang="zh-CN" sz="2000" b="1" dirty="0">
                <a:highlight>
                  <a:srgbClr val="00FFFF"/>
                </a:highlight>
              </a:rPr>
              <a:t>Major findings</a:t>
            </a:r>
          </a:p>
        </p:txBody>
      </p:sp>
      <p:cxnSp>
        <p:nvCxnSpPr>
          <p:cNvPr id="8" name="直接箭头连接符 7">
            <a:extLst>
              <a:ext uri="{FF2B5EF4-FFF2-40B4-BE49-F238E27FC236}">
                <a16:creationId xmlns:a16="http://schemas.microsoft.com/office/drawing/2014/main" id="{B9CE4A19-1391-CD6E-740C-A9674874880E}"/>
              </a:ext>
            </a:extLst>
          </p:cNvPr>
          <p:cNvCxnSpPr>
            <a:endCxn id="4" idx="1"/>
          </p:cNvCxnSpPr>
          <p:nvPr/>
        </p:nvCxnSpPr>
        <p:spPr>
          <a:xfrm>
            <a:off x="9768114" y="2089976"/>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B798388-DF77-3564-303E-AE96EF9BFB62}"/>
              </a:ext>
            </a:extLst>
          </p:cNvPr>
          <p:cNvCxnSpPr/>
          <p:nvPr/>
        </p:nvCxnSpPr>
        <p:spPr>
          <a:xfrm>
            <a:off x="9748866" y="2887865"/>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E1AF5A3-82A2-79D9-E66F-F9ECC8C7D565}"/>
              </a:ext>
            </a:extLst>
          </p:cNvPr>
          <p:cNvCxnSpPr/>
          <p:nvPr/>
        </p:nvCxnSpPr>
        <p:spPr>
          <a:xfrm>
            <a:off x="9806292" y="4457694"/>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CF8DCD3A-4F66-31FD-9F1A-EBD6B81BDE9B}"/>
              </a:ext>
            </a:extLst>
          </p:cNvPr>
          <p:cNvSpPr/>
          <p:nvPr/>
        </p:nvSpPr>
        <p:spPr>
          <a:xfrm>
            <a:off x="9768114" y="5348764"/>
            <a:ext cx="2521387" cy="646331"/>
          </a:xfrm>
          <a:prstGeom prst="rect">
            <a:avLst/>
          </a:prstGeom>
          <a:noFill/>
        </p:spPr>
        <p:txBody>
          <a:bodyPr wrap="squar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No Conclusion/implication</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88970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06910-208E-61AA-557E-221CC139380F}"/>
              </a:ext>
            </a:extLst>
          </p:cNvPr>
          <p:cNvSpPr>
            <a:spLocks noGrp="1"/>
          </p:cNvSpPr>
          <p:nvPr>
            <p:ph type="title"/>
          </p:nvPr>
        </p:nvSpPr>
        <p:spPr>
          <a:xfrm>
            <a:off x="-1919512" y="330198"/>
            <a:ext cx="9601196" cy="1303867"/>
          </a:xfrm>
        </p:spPr>
        <p:txBody>
          <a:bodyPr>
            <a:normAutofit/>
          </a:bodyPr>
          <a:lstStyle/>
          <a:p>
            <a:r>
              <a:rPr lang="en-US" altLang="zh-CN" sz="3600" b="1" dirty="0"/>
              <a:t>Example2 of abstract</a:t>
            </a:r>
            <a:endParaRPr lang="zh-CN" altLang="en-US" sz="3600" b="1" dirty="0"/>
          </a:p>
        </p:txBody>
      </p:sp>
      <p:sp>
        <p:nvSpPr>
          <p:cNvPr id="3" name="内容占位符 2">
            <a:extLst>
              <a:ext uri="{FF2B5EF4-FFF2-40B4-BE49-F238E27FC236}">
                <a16:creationId xmlns:a16="http://schemas.microsoft.com/office/drawing/2014/main" id="{20328297-2FD6-4388-8268-16695F11DBCB}"/>
              </a:ext>
            </a:extLst>
          </p:cNvPr>
          <p:cNvSpPr>
            <a:spLocks noGrp="1"/>
          </p:cNvSpPr>
          <p:nvPr>
            <p:ph idx="1"/>
          </p:nvPr>
        </p:nvSpPr>
        <p:spPr>
          <a:xfrm>
            <a:off x="856344" y="1429657"/>
            <a:ext cx="8911770" cy="4767943"/>
          </a:xfrm>
          <a:solidFill>
            <a:schemeClr val="accent2">
              <a:lumMod val="20000"/>
              <a:lumOff val="80000"/>
            </a:schemeClr>
          </a:solidFill>
        </p:spPr>
        <p:txBody>
          <a:bodyPr>
            <a:normAutofit fontScale="77500" lnSpcReduction="20000"/>
          </a:bodyPr>
          <a:lstStyle/>
          <a:p>
            <a:pPr algn="just"/>
            <a:r>
              <a:rPr lang="en-US" altLang="zh-CN" sz="1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Promoting Internet development and eliminating energy poverty are two important policy agendas for China in the era of digital economy.  In the context of "Internet + energy", there is a need to explore whether the development of the Internet can alleviate 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推动互联网发展和消除能源贫困是中国在数字经济时代的两大重要政策议程。在“互联网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的大背景下，有必要探讨互联网的发展能否缓解能源贫困。</a:t>
            </a:r>
          </a:p>
          <a:p>
            <a:pPr algn="just"/>
            <a:r>
              <a:rPr lang="en-US" altLang="zh-CN" sz="1800" kern="100" dirty="0">
                <a:effectLst/>
                <a:highlight>
                  <a:srgbClr val="00FF00"/>
                </a:highlight>
                <a:latin typeface="等线" panose="02010600030101010101" pitchFamily="2" charset="-122"/>
                <a:ea typeface="等线" panose="02010600030101010101" pitchFamily="2" charset="-122"/>
                <a:cs typeface="Times New Roman" panose="02020603050405020304" pitchFamily="18" charset="0"/>
              </a:rPr>
              <a:t>The aim of this study is to test the influence and transmission mechanism of the development of Internet on energy poverty in China by using provincial panel data from 2011 to 2019. </a:t>
            </a:r>
            <a:endParaRPr lang="zh-CN" altLang="zh-CN" sz="1800" kern="100" dirty="0">
              <a:effectLst/>
              <a:highlight>
                <a:srgbClr val="00FF00"/>
              </a:highligh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本研究利用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2011 - 2019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年的省级面板数据，检验互联网发展对中国能源贫困的影响及其传导机制。</a:t>
            </a:r>
          </a:p>
          <a:p>
            <a:pPr algn="just"/>
            <a:r>
              <a:rPr lang="en-US" altLang="zh-CN" sz="1800" kern="100" dirty="0">
                <a:effectLst/>
                <a:highlight>
                  <a:srgbClr val="D3D3D3"/>
                </a:highlight>
                <a:latin typeface="等线" panose="02010600030101010101" pitchFamily="2" charset="-122"/>
                <a:ea typeface="等线" panose="02010600030101010101" pitchFamily="2" charset="-122"/>
                <a:cs typeface="Times New Roman" panose="02020603050405020304" pitchFamily="18" charset="0"/>
              </a:rPr>
              <a:t>The study found that: (1) energy poverty is still widespread in China, especially in the central and western regions.  And the low energy affordability is its major source;  (2) the development of Internet can alleviate energy poverty.  On one hand, it can improve energy affordability by promoting economic development and technological progress.  On the other hand, it also helps to enhance the availability of energy by promoting technological advances and improving knowledge level;  and (3) there are nonlinear and regional heterogeneous effects of the development of Internet on the alleviation of energy poverty.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研究发现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能源贫困在中国仍然普遍存在，特别是在中西部地区。低能源负担能力是其主要来源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互联网的发展可以缓解能源贫困。一方面，它可以通过促进经济发展和技术进步来提高能源的可负担性。另一方面，它也有助于通过促进技术进步和提高知识水平来提高能源的可用性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;③</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互联网发展对能源贫困的缓解存在非线性和区域异质性效应。</a:t>
            </a:r>
          </a:p>
          <a:p>
            <a:pPr algn="just"/>
            <a:r>
              <a:rPr lang="en-US" altLang="zh-CN" sz="1800" kern="100" dirty="0">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Based on the above results, corresponding policy suggestions for China to alleviate energy poverty are provided.</a:t>
            </a:r>
            <a:endParaRPr lang="zh-CN" altLang="zh-CN" sz="1800" kern="100" dirty="0">
              <a:effectLst/>
              <a:highlight>
                <a:srgbClr val="00FFFF"/>
              </a:highligh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基于上述结果，为中国缓解能源贫困提供了相应的政策建议。</a:t>
            </a:r>
          </a:p>
          <a:p>
            <a:pPr algn="just"/>
            <a:endParaRPr lang="zh-CN" altLang="zh-CN" sz="2800" u="sng" kern="100" dirty="0">
              <a:effectLst/>
              <a:highlight>
                <a:srgbClr val="00FFFF"/>
              </a:highligh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98C2F078-C068-8DE8-F5E2-DBBE6485EC12}"/>
              </a:ext>
            </a:extLst>
          </p:cNvPr>
          <p:cNvSpPr txBox="1"/>
          <p:nvPr/>
        </p:nvSpPr>
        <p:spPr>
          <a:xfrm>
            <a:off x="10039151" y="1280122"/>
            <a:ext cx="1610139" cy="707886"/>
          </a:xfrm>
          <a:prstGeom prst="rect">
            <a:avLst/>
          </a:prstGeom>
          <a:solidFill>
            <a:schemeClr val="bg1"/>
          </a:solidFill>
        </p:spPr>
        <p:txBody>
          <a:bodyPr wrap="square" rtlCol="0">
            <a:spAutoFit/>
          </a:bodyPr>
          <a:lstStyle/>
          <a:p>
            <a:r>
              <a:rPr lang="en-US" altLang="zh-CN" sz="2000" b="1" dirty="0">
                <a:highlight>
                  <a:srgbClr val="FFFF00"/>
                </a:highlight>
              </a:rPr>
              <a:t>Research Background</a:t>
            </a:r>
            <a:endParaRPr lang="zh-CN" altLang="en-US" sz="2000" b="1" dirty="0">
              <a:highlight>
                <a:srgbClr val="FFFF00"/>
              </a:highlight>
            </a:endParaRPr>
          </a:p>
        </p:txBody>
      </p:sp>
      <p:sp>
        <p:nvSpPr>
          <p:cNvPr id="5" name="文本框 4">
            <a:extLst>
              <a:ext uri="{FF2B5EF4-FFF2-40B4-BE49-F238E27FC236}">
                <a16:creationId xmlns:a16="http://schemas.microsoft.com/office/drawing/2014/main" id="{A6DC2212-D61F-5A32-D2F2-9ECD37D5C28D}"/>
              </a:ext>
            </a:extLst>
          </p:cNvPr>
          <p:cNvSpPr txBox="1"/>
          <p:nvPr/>
        </p:nvSpPr>
        <p:spPr>
          <a:xfrm>
            <a:off x="10039151" y="2341951"/>
            <a:ext cx="1610139" cy="707886"/>
          </a:xfrm>
          <a:prstGeom prst="rect">
            <a:avLst/>
          </a:prstGeom>
          <a:solidFill>
            <a:schemeClr val="bg1"/>
          </a:solidFill>
        </p:spPr>
        <p:txBody>
          <a:bodyPr wrap="square" rtlCol="0">
            <a:spAutoFit/>
          </a:bodyPr>
          <a:lstStyle/>
          <a:p>
            <a:r>
              <a:rPr lang="en-US" altLang="zh-CN" sz="2000" b="1" dirty="0">
                <a:highlight>
                  <a:srgbClr val="00FF00"/>
                </a:highlight>
              </a:rPr>
              <a:t>Research Goal</a:t>
            </a:r>
            <a:endParaRPr lang="zh-CN" altLang="en-US" sz="2000" b="1" dirty="0">
              <a:highlight>
                <a:srgbClr val="00FF00"/>
              </a:highlight>
            </a:endParaRPr>
          </a:p>
        </p:txBody>
      </p:sp>
      <p:sp>
        <p:nvSpPr>
          <p:cNvPr id="6" name="文本框 5">
            <a:extLst>
              <a:ext uri="{FF2B5EF4-FFF2-40B4-BE49-F238E27FC236}">
                <a16:creationId xmlns:a16="http://schemas.microsoft.com/office/drawing/2014/main" id="{99E4F62D-3181-628F-9458-5DE7DD40367D}"/>
              </a:ext>
            </a:extLst>
          </p:cNvPr>
          <p:cNvSpPr txBox="1"/>
          <p:nvPr/>
        </p:nvSpPr>
        <p:spPr>
          <a:xfrm>
            <a:off x="10039150" y="3454221"/>
            <a:ext cx="1610139" cy="707886"/>
          </a:xfrm>
          <a:prstGeom prst="rect">
            <a:avLst/>
          </a:prstGeom>
          <a:solidFill>
            <a:schemeClr val="bg1"/>
          </a:solidFill>
        </p:spPr>
        <p:txBody>
          <a:bodyPr wrap="square" rtlCol="0">
            <a:spAutoFit/>
          </a:bodyPr>
          <a:lstStyle/>
          <a:p>
            <a:r>
              <a:rPr lang="en-US" altLang="zh-CN" sz="2000" b="1" dirty="0">
                <a:highlight>
                  <a:srgbClr val="C0C0C0"/>
                </a:highlight>
              </a:rPr>
              <a:t>Major findings</a:t>
            </a:r>
          </a:p>
        </p:txBody>
      </p:sp>
      <p:cxnSp>
        <p:nvCxnSpPr>
          <p:cNvPr id="8" name="直接箭头连接符 7">
            <a:extLst>
              <a:ext uri="{FF2B5EF4-FFF2-40B4-BE49-F238E27FC236}">
                <a16:creationId xmlns:a16="http://schemas.microsoft.com/office/drawing/2014/main" id="{B9CE4A19-1391-CD6E-740C-A9674874880E}"/>
              </a:ext>
            </a:extLst>
          </p:cNvPr>
          <p:cNvCxnSpPr>
            <a:endCxn id="4" idx="1"/>
          </p:cNvCxnSpPr>
          <p:nvPr/>
        </p:nvCxnSpPr>
        <p:spPr>
          <a:xfrm>
            <a:off x="9748866" y="1634065"/>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B798388-DF77-3564-303E-AE96EF9BFB62}"/>
              </a:ext>
            </a:extLst>
          </p:cNvPr>
          <p:cNvCxnSpPr/>
          <p:nvPr/>
        </p:nvCxnSpPr>
        <p:spPr>
          <a:xfrm>
            <a:off x="9768114" y="2636074"/>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E1AF5A3-82A2-79D9-E66F-F9ECC8C7D565}"/>
              </a:ext>
            </a:extLst>
          </p:cNvPr>
          <p:cNvCxnSpPr/>
          <p:nvPr/>
        </p:nvCxnSpPr>
        <p:spPr>
          <a:xfrm>
            <a:off x="9780418" y="3786623"/>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ECA4C09-B980-5B08-A068-2A0412391532}"/>
              </a:ext>
            </a:extLst>
          </p:cNvPr>
          <p:cNvSpPr txBox="1"/>
          <p:nvPr/>
        </p:nvSpPr>
        <p:spPr>
          <a:xfrm>
            <a:off x="9925560" y="5044482"/>
            <a:ext cx="1610139" cy="400110"/>
          </a:xfrm>
          <a:prstGeom prst="rect">
            <a:avLst/>
          </a:prstGeom>
          <a:solidFill>
            <a:schemeClr val="bg1"/>
          </a:solidFill>
        </p:spPr>
        <p:txBody>
          <a:bodyPr wrap="square" rtlCol="0">
            <a:spAutoFit/>
          </a:bodyPr>
          <a:lstStyle/>
          <a:p>
            <a:r>
              <a:rPr lang="en-US" altLang="zh-CN" sz="2000" b="1" dirty="0" err="1">
                <a:highlight>
                  <a:srgbClr val="00FFFF"/>
                </a:highlight>
              </a:rPr>
              <a:t>Imlication</a:t>
            </a:r>
            <a:endParaRPr lang="en-US" altLang="zh-CN" sz="2000" b="1" dirty="0">
              <a:highlight>
                <a:srgbClr val="00FFFF"/>
              </a:highlight>
            </a:endParaRPr>
          </a:p>
        </p:txBody>
      </p:sp>
      <p:cxnSp>
        <p:nvCxnSpPr>
          <p:cNvPr id="11" name="直接箭头连接符 10">
            <a:extLst>
              <a:ext uri="{FF2B5EF4-FFF2-40B4-BE49-F238E27FC236}">
                <a16:creationId xmlns:a16="http://schemas.microsoft.com/office/drawing/2014/main" id="{17AE41FF-688C-4780-CDF1-AE95D1D657CB}"/>
              </a:ext>
            </a:extLst>
          </p:cNvPr>
          <p:cNvCxnSpPr/>
          <p:nvPr/>
        </p:nvCxnSpPr>
        <p:spPr>
          <a:xfrm>
            <a:off x="9741922" y="5260917"/>
            <a:ext cx="29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97018CC-51C3-D7E9-751A-B85DDA9488C3}"/>
              </a:ext>
            </a:extLst>
          </p:cNvPr>
          <p:cNvSpPr/>
          <p:nvPr/>
        </p:nvSpPr>
        <p:spPr>
          <a:xfrm>
            <a:off x="9469935" y="5636400"/>
            <a:ext cx="2521387" cy="369332"/>
          </a:xfrm>
          <a:prstGeom prst="rect">
            <a:avLst/>
          </a:prstGeom>
          <a:noFill/>
        </p:spPr>
        <p:txBody>
          <a:bodyPr wrap="squar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No Methods</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22898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2B76C9BA-7853-8189-A107-56696169F110}"/>
              </a:ext>
            </a:extLst>
          </p:cNvPr>
          <p:cNvSpPr>
            <a:spLocks noGrp="1"/>
          </p:cNvSpPr>
          <p:nvPr>
            <p:ph type="title"/>
          </p:nvPr>
        </p:nvSpPr>
        <p:spPr/>
        <p:txBody>
          <a:bodyPr>
            <a:normAutofit/>
          </a:bodyPr>
          <a:lstStyle/>
          <a:p>
            <a:r>
              <a:rPr lang="en-US" altLang="zh-CN" sz="6000" b="1" dirty="0"/>
              <a:t>Reason for missing part? </a:t>
            </a:r>
            <a:endParaRPr lang="zh-CN" altLang="en-US" sz="6000" b="1" dirty="0"/>
          </a:p>
        </p:txBody>
      </p:sp>
      <p:sp>
        <p:nvSpPr>
          <p:cNvPr id="16" name="内容占位符 15">
            <a:extLst>
              <a:ext uri="{FF2B5EF4-FFF2-40B4-BE49-F238E27FC236}">
                <a16:creationId xmlns:a16="http://schemas.microsoft.com/office/drawing/2014/main" id="{60CDECEC-6D2C-0392-7602-926043FA085D}"/>
              </a:ext>
            </a:extLst>
          </p:cNvPr>
          <p:cNvSpPr>
            <a:spLocks noGrp="1"/>
          </p:cNvSpPr>
          <p:nvPr>
            <p:ph idx="1"/>
          </p:nvPr>
        </p:nvSpPr>
        <p:spPr/>
        <p:txBody>
          <a:bodyPr/>
          <a:lstStyle/>
          <a:p>
            <a:r>
              <a:rPr lang="en-US" altLang="zh-CN" dirty="0"/>
              <a:t>Important part with more attentions</a:t>
            </a:r>
          </a:p>
          <a:p>
            <a:r>
              <a:rPr lang="en-US" altLang="zh-CN" dirty="0"/>
              <a:t>Due to limited space of abstract</a:t>
            </a:r>
            <a:endParaRPr lang="zh-CN" altLang="en-US" dirty="0"/>
          </a:p>
        </p:txBody>
      </p:sp>
    </p:spTree>
    <p:extLst>
      <p:ext uri="{BB962C8B-B14F-4D97-AF65-F5344CB8AC3E}">
        <p14:creationId xmlns:p14="http://schemas.microsoft.com/office/powerpoint/2010/main" val="11938305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2B76C9BA-7853-8189-A107-56696169F110}"/>
              </a:ext>
            </a:extLst>
          </p:cNvPr>
          <p:cNvSpPr>
            <a:spLocks noGrp="1"/>
          </p:cNvSpPr>
          <p:nvPr>
            <p:ph type="title"/>
          </p:nvPr>
        </p:nvSpPr>
        <p:spPr/>
        <p:txBody>
          <a:bodyPr>
            <a:normAutofit fontScale="90000"/>
          </a:bodyPr>
          <a:lstStyle/>
          <a:p>
            <a:r>
              <a:rPr lang="en-US" altLang="zh-CN" sz="6000" b="1" dirty="0">
                <a:solidFill>
                  <a:srgbClr val="0070C0"/>
                </a:solidFill>
              </a:rPr>
              <a:t>The structure of abstract:</a:t>
            </a:r>
            <a:br>
              <a:rPr lang="en-US" altLang="zh-CN" sz="6000" b="1" dirty="0">
                <a:solidFill>
                  <a:srgbClr val="0070C0"/>
                </a:solidFill>
              </a:rPr>
            </a:br>
            <a:r>
              <a:rPr lang="en-US" altLang="zh-CN" sz="4000" b="1" dirty="0">
                <a:solidFill>
                  <a:srgbClr val="0070C0"/>
                </a:solidFill>
              </a:rPr>
              <a:t>One-paragraph or Piecewise?</a:t>
            </a:r>
            <a:endParaRPr lang="zh-CN" altLang="en-US" sz="6000" b="1" dirty="0">
              <a:solidFill>
                <a:srgbClr val="0070C0"/>
              </a:solidFill>
            </a:endParaRPr>
          </a:p>
        </p:txBody>
      </p:sp>
      <p:pic>
        <p:nvPicPr>
          <p:cNvPr id="5" name="内容占位符 4">
            <a:extLst>
              <a:ext uri="{FF2B5EF4-FFF2-40B4-BE49-F238E27FC236}">
                <a16:creationId xmlns:a16="http://schemas.microsoft.com/office/drawing/2014/main" id="{73530B83-6E1A-BBE0-778B-372AC55FB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371933"/>
            <a:ext cx="5339633" cy="3317875"/>
          </a:xfrm>
        </p:spPr>
      </p:pic>
      <p:sp>
        <p:nvSpPr>
          <p:cNvPr id="7" name="文本框 6">
            <a:extLst>
              <a:ext uri="{FF2B5EF4-FFF2-40B4-BE49-F238E27FC236}">
                <a16:creationId xmlns:a16="http://schemas.microsoft.com/office/drawing/2014/main" id="{A586E6DC-5F18-A5DF-1351-AC303F70E011}"/>
              </a:ext>
            </a:extLst>
          </p:cNvPr>
          <p:cNvSpPr txBox="1"/>
          <p:nvPr/>
        </p:nvSpPr>
        <p:spPr>
          <a:xfrm>
            <a:off x="6707257" y="5828508"/>
            <a:ext cx="6112564" cy="369332"/>
          </a:xfrm>
          <a:prstGeom prst="rect">
            <a:avLst/>
          </a:prstGeom>
          <a:noFill/>
        </p:spPr>
        <p:txBody>
          <a:bodyPr wrap="square">
            <a:spAutoFit/>
          </a:bodyPr>
          <a:lstStyle/>
          <a:p>
            <a:r>
              <a:rPr lang="en-US" altLang="zh-CN" sz="1800" b="1" dirty="0"/>
              <a:t>Piecewise abstract (Occurred in Biomedical journal)</a:t>
            </a:r>
          </a:p>
        </p:txBody>
      </p:sp>
      <p:pic>
        <p:nvPicPr>
          <p:cNvPr id="9" name="图片 8">
            <a:extLst>
              <a:ext uri="{FF2B5EF4-FFF2-40B4-BE49-F238E27FC236}">
                <a16:creationId xmlns:a16="http://schemas.microsoft.com/office/drawing/2014/main" id="{BC700525-1D05-9AFD-57E1-460A9AED1BF4}"/>
              </a:ext>
            </a:extLst>
          </p:cNvPr>
          <p:cNvPicPr>
            <a:picLocks noChangeAspect="1"/>
          </p:cNvPicPr>
          <p:nvPr/>
        </p:nvPicPr>
        <p:blipFill>
          <a:blip r:embed="rId3"/>
          <a:stretch>
            <a:fillRect/>
          </a:stretch>
        </p:blipFill>
        <p:spPr>
          <a:xfrm>
            <a:off x="1299019" y="3207026"/>
            <a:ext cx="4796981" cy="2147902"/>
          </a:xfrm>
          <a:prstGeom prst="rect">
            <a:avLst/>
          </a:prstGeom>
        </p:spPr>
      </p:pic>
      <p:sp>
        <p:nvSpPr>
          <p:cNvPr id="11" name="文本框 10">
            <a:extLst>
              <a:ext uri="{FF2B5EF4-FFF2-40B4-BE49-F238E27FC236}">
                <a16:creationId xmlns:a16="http://schemas.microsoft.com/office/drawing/2014/main" id="{6C04DA3D-644C-13A4-83CE-1841B0E554F2}"/>
              </a:ext>
            </a:extLst>
          </p:cNvPr>
          <p:cNvSpPr txBox="1"/>
          <p:nvPr/>
        </p:nvSpPr>
        <p:spPr>
          <a:xfrm>
            <a:off x="2122004" y="5813498"/>
            <a:ext cx="6417364" cy="369332"/>
          </a:xfrm>
          <a:prstGeom prst="rect">
            <a:avLst/>
          </a:prstGeom>
          <a:noFill/>
        </p:spPr>
        <p:txBody>
          <a:bodyPr wrap="square">
            <a:spAutoFit/>
          </a:bodyPr>
          <a:lstStyle/>
          <a:p>
            <a:r>
              <a:rPr lang="en-US" altLang="zh-CN" sz="1800" b="1" dirty="0"/>
              <a:t>One-paragraph abstract</a:t>
            </a:r>
            <a:endParaRPr lang="zh-CN" altLang="en-US" dirty="0"/>
          </a:p>
        </p:txBody>
      </p:sp>
    </p:spTree>
    <p:extLst>
      <p:ext uri="{BB962C8B-B14F-4D97-AF65-F5344CB8AC3E}">
        <p14:creationId xmlns:p14="http://schemas.microsoft.com/office/powerpoint/2010/main" val="18471901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634CB-C87B-2650-1CBA-26C24EBCC656}"/>
              </a:ext>
            </a:extLst>
          </p:cNvPr>
          <p:cNvSpPr>
            <a:spLocks noGrp="1"/>
          </p:cNvSpPr>
          <p:nvPr>
            <p:ph type="title"/>
          </p:nvPr>
        </p:nvSpPr>
        <p:spPr>
          <a:xfrm>
            <a:off x="1338944" y="2757715"/>
            <a:ext cx="2427512" cy="820058"/>
          </a:xfrm>
        </p:spPr>
        <p:txBody>
          <a:bodyPr>
            <a:normAutofit/>
          </a:bodyPr>
          <a:lstStyle/>
          <a:p>
            <a:r>
              <a:rPr lang="en-US" altLang="zh-CN" b="1" dirty="0">
                <a:solidFill>
                  <a:srgbClr val="C00000"/>
                </a:solidFill>
              </a:rPr>
              <a:t>Accuracy</a:t>
            </a:r>
            <a:endParaRPr lang="zh-CN" altLang="en-US" b="1" dirty="0">
              <a:solidFill>
                <a:srgbClr val="C00000"/>
              </a:solidFill>
            </a:endParaRPr>
          </a:p>
        </p:txBody>
      </p:sp>
      <p:sp>
        <p:nvSpPr>
          <p:cNvPr id="4" name="标题 1">
            <a:extLst>
              <a:ext uri="{FF2B5EF4-FFF2-40B4-BE49-F238E27FC236}">
                <a16:creationId xmlns:a16="http://schemas.microsoft.com/office/drawing/2014/main" id="{28654E92-37A1-8FB8-60AD-4E993B8C6480}"/>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6000" b="1" dirty="0">
                <a:solidFill>
                  <a:schemeClr val="accent3">
                    <a:lumMod val="75000"/>
                  </a:schemeClr>
                </a:solidFill>
              </a:rPr>
              <a:t>What are key words like?</a:t>
            </a:r>
            <a:endParaRPr lang="zh-CN" altLang="en-US" sz="6000" b="1" dirty="0">
              <a:solidFill>
                <a:schemeClr val="accent3">
                  <a:lumMod val="75000"/>
                </a:schemeClr>
              </a:solidFill>
            </a:endParaRPr>
          </a:p>
        </p:txBody>
      </p:sp>
      <p:sp>
        <p:nvSpPr>
          <p:cNvPr id="5" name="箭头: 右 4">
            <a:extLst>
              <a:ext uri="{FF2B5EF4-FFF2-40B4-BE49-F238E27FC236}">
                <a16:creationId xmlns:a16="http://schemas.microsoft.com/office/drawing/2014/main" id="{F9C4D44B-9441-DF02-ACB2-9C50030EC691}"/>
              </a:ext>
            </a:extLst>
          </p:cNvPr>
          <p:cNvSpPr/>
          <p:nvPr/>
        </p:nvSpPr>
        <p:spPr>
          <a:xfrm>
            <a:off x="4020456" y="2852057"/>
            <a:ext cx="1016000" cy="63137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D04C038-056F-0A5C-4F6C-9C8244B7D6F4}"/>
              </a:ext>
            </a:extLst>
          </p:cNvPr>
          <p:cNvSpPr txBox="1"/>
          <p:nvPr/>
        </p:nvSpPr>
        <p:spPr>
          <a:xfrm>
            <a:off x="5290456" y="2757715"/>
            <a:ext cx="5874109" cy="830997"/>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t>Specific meaning in the research field</a:t>
            </a:r>
          </a:p>
          <a:p>
            <a:pPr marL="342900" indent="-342900">
              <a:buFont typeface="Wingdings" panose="05000000000000000000" pitchFamily="2" charset="2"/>
              <a:buChar char="ü"/>
            </a:pPr>
            <a:r>
              <a:rPr lang="en-US" altLang="zh-CN" sz="2400" dirty="0"/>
              <a:t>Professional phrase instead of general words</a:t>
            </a:r>
          </a:p>
        </p:txBody>
      </p:sp>
      <p:sp>
        <p:nvSpPr>
          <p:cNvPr id="7" name="标题 1">
            <a:extLst>
              <a:ext uri="{FF2B5EF4-FFF2-40B4-BE49-F238E27FC236}">
                <a16:creationId xmlns:a16="http://schemas.microsoft.com/office/drawing/2014/main" id="{D48048E9-E939-42F9-DE8E-619EAC2B35BF}"/>
              </a:ext>
            </a:extLst>
          </p:cNvPr>
          <p:cNvSpPr txBox="1">
            <a:spLocks/>
          </p:cNvSpPr>
          <p:nvPr/>
        </p:nvSpPr>
        <p:spPr>
          <a:xfrm>
            <a:off x="1338944" y="4004103"/>
            <a:ext cx="2427512" cy="820058"/>
          </a:xfrm>
          <a:prstGeom prst="rect">
            <a:avLst/>
          </a:prstGeom>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7030A0"/>
                </a:solidFill>
              </a:rPr>
              <a:t>Representativeness</a:t>
            </a:r>
            <a:endParaRPr lang="zh-CN" altLang="en-US" b="1" dirty="0">
              <a:solidFill>
                <a:srgbClr val="7030A0"/>
              </a:solidFill>
            </a:endParaRPr>
          </a:p>
        </p:txBody>
      </p:sp>
      <p:sp>
        <p:nvSpPr>
          <p:cNvPr id="8" name="箭头: 右 7">
            <a:extLst>
              <a:ext uri="{FF2B5EF4-FFF2-40B4-BE49-F238E27FC236}">
                <a16:creationId xmlns:a16="http://schemas.microsoft.com/office/drawing/2014/main" id="{C843E3ED-BE47-607B-BF49-42F5C644983E}"/>
              </a:ext>
            </a:extLst>
          </p:cNvPr>
          <p:cNvSpPr/>
          <p:nvPr/>
        </p:nvSpPr>
        <p:spPr>
          <a:xfrm>
            <a:off x="4020456" y="4098445"/>
            <a:ext cx="1016000" cy="631372"/>
          </a:xfrm>
          <a:prstGeom prst="rightArrow">
            <a:avLst/>
          </a:prstGeom>
          <a:solidFill>
            <a:srgbClr val="7030A0"/>
          </a:solidFill>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7030A0"/>
              </a:solidFill>
            </a:endParaRPr>
          </a:p>
        </p:txBody>
      </p:sp>
      <p:sp>
        <p:nvSpPr>
          <p:cNvPr id="9" name="文本框 8">
            <a:extLst>
              <a:ext uri="{FF2B5EF4-FFF2-40B4-BE49-F238E27FC236}">
                <a16:creationId xmlns:a16="http://schemas.microsoft.com/office/drawing/2014/main" id="{205381CF-D44A-89DB-9217-B454A48D8419}"/>
              </a:ext>
            </a:extLst>
          </p:cNvPr>
          <p:cNvSpPr txBox="1"/>
          <p:nvPr/>
        </p:nvSpPr>
        <p:spPr>
          <a:xfrm>
            <a:off x="5290456" y="4004103"/>
            <a:ext cx="5579476" cy="830997"/>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solidFill>
                  <a:srgbClr val="7030A0"/>
                </a:solidFill>
              </a:rPr>
              <a:t>Reflect the content/theme of the research</a:t>
            </a:r>
          </a:p>
          <a:p>
            <a:pPr marL="342900" indent="-342900">
              <a:buFont typeface="Wingdings" panose="05000000000000000000" pitchFamily="2" charset="2"/>
              <a:buChar char="ü"/>
            </a:pPr>
            <a:r>
              <a:rPr lang="en-US" altLang="zh-CN" sz="2400" dirty="0">
                <a:solidFill>
                  <a:srgbClr val="7030A0"/>
                </a:solidFill>
              </a:rPr>
              <a:t>Avoid “crash” words in the title</a:t>
            </a:r>
          </a:p>
        </p:txBody>
      </p:sp>
      <p:sp>
        <p:nvSpPr>
          <p:cNvPr id="10" name="标题 1">
            <a:extLst>
              <a:ext uri="{FF2B5EF4-FFF2-40B4-BE49-F238E27FC236}">
                <a16:creationId xmlns:a16="http://schemas.microsoft.com/office/drawing/2014/main" id="{397114B4-9AB1-2AE5-DAF4-D16C9FDB413D}"/>
              </a:ext>
            </a:extLst>
          </p:cNvPr>
          <p:cNvSpPr txBox="1">
            <a:spLocks/>
          </p:cNvSpPr>
          <p:nvPr/>
        </p:nvSpPr>
        <p:spPr>
          <a:xfrm>
            <a:off x="1273629" y="5072745"/>
            <a:ext cx="2427512" cy="820058"/>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rPr>
              <a:t>Practicality</a:t>
            </a:r>
            <a:endParaRPr lang="zh-CN" altLang="en-US" b="1" dirty="0">
              <a:solidFill>
                <a:srgbClr val="002060"/>
              </a:solidFill>
            </a:endParaRPr>
          </a:p>
        </p:txBody>
      </p:sp>
      <p:sp>
        <p:nvSpPr>
          <p:cNvPr id="11" name="箭头: 右 10">
            <a:extLst>
              <a:ext uri="{FF2B5EF4-FFF2-40B4-BE49-F238E27FC236}">
                <a16:creationId xmlns:a16="http://schemas.microsoft.com/office/drawing/2014/main" id="{03DDC94E-0482-5D9B-8875-14097072FCC5}"/>
              </a:ext>
            </a:extLst>
          </p:cNvPr>
          <p:cNvSpPr/>
          <p:nvPr/>
        </p:nvSpPr>
        <p:spPr>
          <a:xfrm>
            <a:off x="3955141" y="5167087"/>
            <a:ext cx="1016000" cy="631372"/>
          </a:xfrm>
          <a:prstGeom prst="rightArrow">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002060"/>
              </a:solidFill>
            </a:endParaRPr>
          </a:p>
        </p:txBody>
      </p:sp>
      <p:sp>
        <p:nvSpPr>
          <p:cNvPr id="12" name="文本框 11">
            <a:extLst>
              <a:ext uri="{FF2B5EF4-FFF2-40B4-BE49-F238E27FC236}">
                <a16:creationId xmlns:a16="http://schemas.microsoft.com/office/drawing/2014/main" id="{D38169CB-7E47-7E6B-6D3B-68B692D6C412}"/>
              </a:ext>
            </a:extLst>
          </p:cNvPr>
          <p:cNvSpPr txBox="1"/>
          <p:nvPr/>
        </p:nvSpPr>
        <p:spPr>
          <a:xfrm>
            <a:off x="5225141" y="5072745"/>
            <a:ext cx="2326278" cy="830997"/>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solidFill>
                  <a:srgbClr val="002060"/>
                </a:solidFill>
              </a:rPr>
              <a:t>Searchable</a:t>
            </a:r>
          </a:p>
          <a:p>
            <a:pPr marL="342900" indent="-342900">
              <a:buFont typeface="Wingdings" panose="05000000000000000000" pitchFamily="2" charset="2"/>
              <a:buChar char="ü"/>
            </a:pPr>
            <a:r>
              <a:rPr lang="en-US" altLang="zh-CN" sz="2400" dirty="0">
                <a:solidFill>
                  <a:srgbClr val="002060"/>
                </a:solidFill>
              </a:rPr>
              <a:t>Num often 3-5</a:t>
            </a:r>
          </a:p>
        </p:txBody>
      </p:sp>
      <p:sp>
        <p:nvSpPr>
          <p:cNvPr id="13" name="文本框 12">
            <a:extLst>
              <a:ext uri="{FF2B5EF4-FFF2-40B4-BE49-F238E27FC236}">
                <a16:creationId xmlns:a16="http://schemas.microsoft.com/office/drawing/2014/main" id="{D1455B26-0708-0F8B-4707-388F6D9E283A}"/>
              </a:ext>
            </a:extLst>
          </p:cNvPr>
          <p:cNvSpPr txBox="1"/>
          <p:nvPr/>
        </p:nvSpPr>
        <p:spPr>
          <a:xfrm>
            <a:off x="1682167" y="2482725"/>
            <a:ext cx="2084289" cy="369332"/>
          </a:xfrm>
          <a:prstGeom prst="rect">
            <a:avLst/>
          </a:prstGeom>
          <a:noFill/>
        </p:spPr>
        <p:txBody>
          <a:bodyPr wrap="none" rtlCol="0">
            <a:spAutoFit/>
          </a:bodyPr>
          <a:lstStyle/>
          <a:p>
            <a:r>
              <a:rPr lang="en-US" altLang="zh-CN" dirty="0"/>
              <a:t>Feature of key words</a:t>
            </a:r>
            <a:endParaRPr lang="zh-CN" altLang="en-US" dirty="0"/>
          </a:p>
        </p:txBody>
      </p:sp>
      <p:sp>
        <p:nvSpPr>
          <p:cNvPr id="14" name="文本框 13">
            <a:extLst>
              <a:ext uri="{FF2B5EF4-FFF2-40B4-BE49-F238E27FC236}">
                <a16:creationId xmlns:a16="http://schemas.microsoft.com/office/drawing/2014/main" id="{C2B11A2A-736F-13C5-203C-BF61F5B56CFB}"/>
              </a:ext>
            </a:extLst>
          </p:cNvPr>
          <p:cNvSpPr txBox="1"/>
          <p:nvPr/>
        </p:nvSpPr>
        <p:spPr>
          <a:xfrm>
            <a:off x="6987138" y="2406918"/>
            <a:ext cx="2083199" cy="369332"/>
          </a:xfrm>
          <a:prstGeom prst="rect">
            <a:avLst/>
          </a:prstGeom>
          <a:noFill/>
        </p:spPr>
        <p:txBody>
          <a:bodyPr wrap="none" rtlCol="0">
            <a:spAutoFit/>
          </a:bodyPr>
          <a:lstStyle/>
          <a:p>
            <a:r>
              <a:rPr lang="en-US" altLang="zh-CN" dirty="0"/>
              <a:t>Criteria of key words</a:t>
            </a:r>
            <a:endParaRPr lang="zh-CN" altLang="en-US" dirty="0"/>
          </a:p>
        </p:txBody>
      </p:sp>
    </p:spTree>
    <p:extLst>
      <p:ext uri="{BB962C8B-B14F-4D97-AF65-F5344CB8AC3E}">
        <p14:creationId xmlns:p14="http://schemas.microsoft.com/office/powerpoint/2010/main" val="4111129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382</TotalTime>
  <Words>1071</Words>
  <Application>Microsoft Office PowerPoint</Application>
  <PresentationFormat>宽屏</PresentationFormat>
  <Paragraphs>71</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Garamond</vt:lpstr>
      <vt:lpstr>Wingdings</vt:lpstr>
      <vt:lpstr>环保</vt:lpstr>
      <vt:lpstr>Discussion on abstract and key words writing</vt:lpstr>
      <vt:lpstr>Group discussion</vt:lpstr>
      <vt:lpstr>Mind map of group discussion</vt:lpstr>
      <vt:lpstr>The content of abstract</vt:lpstr>
      <vt:lpstr>Example1 of abstract</vt:lpstr>
      <vt:lpstr>Example2 of abstract</vt:lpstr>
      <vt:lpstr>Reason for missing part? </vt:lpstr>
      <vt:lpstr>The structure of abstract: One-paragraph or Piecewise?</vt:lpstr>
      <vt:lpstr>Accuracy</vt:lpstr>
      <vt:lpstr>research filed/theme research methods research object data source results  </vt:lpstr>
      <vt:lpstr>Example of key words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on abstract and key words writing</dc:title>
  <dc:creator>韩 昊辰</dc:creator>
  <cp:lastModifiedBy>韩 昊辰</cp:lastModifiedBy>
  <cp:revision>4</cp:revision>
  <dcterms:created xsi:type="dcterms:W3CDTF">2023-05-16T11:31:12Z</dcterms:created>
  <dcterms:modified xsi:type="dcterms:W3CDTF">2023-05-17T07:34:16Z</dcterms:modified>
</cp:coreProperties>
</file>