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2" r:id="rId4"/>
    <p:sldId id="268" r:id="rId5"/>
    <p:sldId id="264" r:id="rId6"/>
    <p:sldId id="269" r:id="rId7"/>
    <p:sldId id="266" r:id="rId8"/>
    <p:sldId id="265" r:id="rId9"/>
    <p:sldId id="260" r:id="rId10"/>
    <p:sldId id="270" r:id="rId11"/>
    <p:sldId id="271" r:id="rId12"/>
    <p:sldId id="272" r:id="rId13"/>
    <p:sldId id="273" r:id="rId14"/>
    <p:sldId id="274" r:id="rId15"/>
    <p:sldId id="275" r:id="rId16"/>
    <p:sldId id="276" r:id="rId17"/>
    <p:sldId id="277" r:id="rId18"/>
    <p:sldId id="278" r:id="rId19"/>
    <p:sldId id="280" r:id="rId20"/>
    <p:sldId id="286" r:id="rId21"/>
    <p:sldId id="281" r:id="rId22"/>
    <p:sldId id="263" r:id="rId23"/>
    <p:sldId id="284" r:id="rId24"/>
    <p:sldId id="282" r:id="rId25"/>
    <p:sldId id="283" r:id="rId26"/>
    <p:sldId id="288" r:id="rId27"/>
    <p:sldId id="267" r:id="rId28"/>
  </p:sldIdLst>
  <p:sldSz cx="11557000" cy="650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正文" id="{C6926682-CBB4-47B3-AD50-9E25D4EFF8A4}">
          <p14:sldIdLst>
            <p14:sldId id="256"/>
            <p14:sldId id="257"/>
            <p14:sldId id="262"/>
            <p14:sldId id="268"/>
            <p14:sldId id="264"/>
            <p14:sldId id="269"/>
            <p14:sldId id="266"/>
            <p14:sldId id="265"/>
            <p14:sldId id="260"/>
            <p14:sldId id="270"/>
            <p14:sldId id="271"/>
            <p14:sldId id="272"/>
            <p14:sldId id="273"/>
            <p14:sldId id="274"/>
            <p14:sldId id="275"/>
            <p14:sldId id="276"/>
            <p14:sldId id="277"/>
            <p14:sldId id="278"/>
            <p14:sldId id="280"/>
            <p14:sldId id="286"/>
            <p14:sldId id="281"/>
            <p14:sldId id="263"/>
            <p14:sldId id="284"/>
            <p14:sldId id="282"/>
            <p14:sldId id="283"/>
            <p14:sldId id="288"/>
            <p14:sldId id="267"/>
          </p14:sldIdLst>
        </p14:section>
        <p14:section name="备用模板" id="{DCC97239-606E-43D4-AD67-1884FDA8CC3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75" d="100"/>
          <a:sy n="75" d="100"/>
        </p:scale>
        <p:origin x="69"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07E517-B67B-4AEC-A5D2-D9EB93D2E0D8}" type="datetimeFigureOut">
              <a:rPr lang="zh-CN" altLang="en-US" smtClean="0"/>
              <a:t>2022/11/25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AD2D8-D3B8-474D-B6C4-44F5AEE67DA6}" type="slidenum">
              <a:rPr lang="zh-CN" altLang="en-US" smtClean="0"/>
              <a:t>‹#›</a:t>
            </a:fld>
            <a:endParaRPr lang="zh-CN" altLang="en-US"/>
          </a:p>
        </p:txBody>
      </p:sp>
    </p:spTree>
    <p:extLst>
      <p:ext uri="{BB962C8B-B14F-4D97-AF65-F5344CB8AC3E}">
        <p14:creationId xmlns:p14="http://schemas.microsoft.com/office/powerpoint/2010/main" val="550978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AAD2D8-D3B8-474D-B6C4-44F5AEE67DA6}" type="slidenum">
              <a:rPr lang="zh-CN" altLang="en-US" smtClean="0"/>
              <a:t>1</a:t>
            </a:fld>
            <a:endParaRPr lang="zh-CN" altLang="en-US"/>
          </a:p>
        </p:txBody>
      </p:sp>
    </p:spTree>
    <p:extLst>
      <p:ext uri="{BB962C8B-B14F-4D97-AF65-F5344CB8AC3E}">
        <p14:creationId xmlns:p14="http://schemas.microsoft.com/office/powerpoint/2010/main" val="3650959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AAD2D8-D3B8-474D-B6C4-44F5AEE67DA6}" type="slidenum">
              <a:rPr lang="zh-CN" altLang="en-US" smtClean="0"/>
              <a:t>7</a:t>
            </a:fld>
            <a:endParaRPr lang="zh-CN" altLang="en-US"/>
          </a:p>
        </p:txBody>
      </p:sp>
    </p:spTree>
    <p:extLst>
      <p:ext uri="{BB962C8B-B14F-4D97-AF65-F5344CB8AC3E}">
        <p14:creationId xmlns:p14="http://schemas.microsoft.com/office/powerpoint/2010/main" val="559221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AAD2D8-D3B8-474D-B6C4-44F5AEE67DA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51566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AAD2D8-D3B8-474D-B6C4-44F5AEE67DA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37920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jpg"/><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rcRect/>
          <a:stretch>
            <a:fillRect/>
          </a:stretch>
        </a:blipFill>
        <a:effectLst/>
      </p:bgPr>
    </p:bg>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D2F8CBFC-1FA9-4174-88ED-DBF340994FB3}"/>
              </a:ext>
            </a:extLst>
          </p:cNvPr>
          <p:cNvGrpSpPr/>
          <p:nvPr/>
        </p:nvGrpSpPr>
        <p:grpSpPr>
          <a:xfrm>
            <a:off x="2465197" y="2143509"/>
            <a:ext cx="6626606" cy="2228336"/>
            <a:chOff x="2465197" y="1451074"/>
            <a:chExt cx="6626606" cy="2228336"/>
          </a:xfrm>
        </p:grpSpPr>
        <p:sp>
          <p:nvSpPr>
            <p:cNvPr id="2" name="TextBox 1"/>
            <p:cNvSpPr txBox="1"/>
            <p:nvPr/>
          </p:nvSpPr>
          <p:spPr>
            <a:xfrm>
              <a:off x="3797300" y="3225276"/>
              <a:ext cx="4038600" cy="334066"/>
            </a:xfrm>
            <a:prstGeom prst="rect">
              <a:avLst/>
            </a:prstGeom>
            <a:solidFill>
              <a:srgbClr val="FFFFFF">
                <a:alpha val="0"/>
              </a:srgbClr>
            </a:solidFill>
            <a:ln w="19050">
              <a:solidFill>
                <a:srgbClr val="172A88"/>
              </a:solidFill>
              <a:prstDash val="solid"/>
              <a:miter/>
            </a:ln>
          </p:spPr>
          <p:txBody>
            <a:bodyPr wrap="square" lIns="0" tIns="0" rIns="0" bIns="0" rtlCol="0" anchor="ctr">
              <a:spAutoFit/>
            </a:bodyPr>
            <a:lstStyle/>
            <a:p>
              <a:pPr algn="ctr" latinLnBrk="1">
                <a:lnSpc>
                  <a:spcPct val="116199"/>
                </a:lnSpc>
              </a:pPr>
              <a:r>
                <a:rPr lang="zh-CN" altLang="en-US" sz="2000" dirty="0">
                  <a:solidFill>
                    <a:srgbClr val="172A88"/>
                  </a:solidFill>
                  <a:latin typeface="Microsoft YaHei"/>
                  <a:ea typeface="Microsoft YaHei"/>
                </a:rPr>
                <a:t>新生赛     新老生交流赛     团体赛 </a:t>
              </a:r>
              <a:endParaRPr lang="en-US" sz="1050" dirty="0"/>
            </a:p>
          </p:txBody>
        </p:sp>
        <p:sp>
          <p:nvSpPr>
            <p:cNvPr id="3" name="TextBox 2"/>
            <p:cNvSpPr txBox="1"/>
            <p:nvPr/>
          </p:nvSpPr>
          <p:spPr>
            <a:xfrm>
              <a:off x="2465197" y="1451074"/>
              <a:ext cx="6626606" cy="1520416"/>
            </a:xfrm>
            <a:prstGeom prst="rect">
              <a:avLst/>
            </a:prstGeom>
            <a:solidFill>
              <a:srgbClr val="FFFFFF">
                <a:alpha val="0"/>
              </a:srgbClr>
            </a:solidFill>
          </p:spPr>
          <p:txBody>
            <a:bodyPr lIns="0" tIns="0" rIns="0" bIns="0" rtlCol="0" anchor="ctr">
              <a:spAutoFit/>
            </a:bodyPr>
            <a:lstStyle/>
            <a:p>
              <a:pPr algn="ctr" latinLnBrk="1">
                <a:lnSpc>
                  <a:spcPct val="116199"/>
                </a:lnSpc>
              </a:pPr>
              <a:r>
                <a:rPr lang="en-US" altLang="zh-CN" sz="4400" b="1" spc="350" dirty="0">
                  <a:solidFill>
                    <a:srgbClr val="172A88"/>
                  </a:solidFill>
                  <a:latin typeface="Microsoft YaHei"/>
                  <a:ea typeface="Microsoft YaHei"/>
                </a:rPr>
                <a:t>2022</a:t>
              </a:r>
              <a:r>
                <a:rPr lang="zh-CN" altLang="en-US" sz="4400" b="1" spc="350" dirty="0">
                  <a:solidFill>
                    <a:srgbClr val="172A88"/>
                  </a:solidFill>
                  <a:latin typeface="Microsoft YaHei"/>
                  <a:ea typeface="Microsoft YaHei"/>
                </a:rPr>
                <a:t>年“树声前锋杯”</a:t>
              </a:r>
              <a:endParaRPr lang="en-US" altLang="zh-CN" sz="4400" b="1" spc="350" dirty="0">
                <a:solidFill>
                  <a:srgbClr val="172A88"/>
                </a:solidFill>
                <a:latin typeface="Microsoft YaHei"/>
                <a:ea typeface="Microsoft YaHei"/>
              </a:endParaRPr>
            </a:p>
            <a:p>
              <a:pPr algn="ctr" latinLnBrk="1">
                <a:lnSpc>
                  <a:spcPct val="116199"/>
                </a:lnSpc>
              </a:pPr>
              <a:r>
                <a:rPr lang="zh-CN" altLang="en-US" sz="4400" b="1" spc="350" dirty="0">
                  <a:solidFill>
                    <a:srgbClr val="172A88"/>
                  </a:solidFill>
                  <a:latin typeface="Microsoft YaHei"/>
                  <a:ea typeface="Microsoft YaHei"/>
                </a:rPr>
                <a:t>羽毛球系列赛</a:t>
              </a:r>
              <a:endParaRPr lang="en-US" sz="1000" dirty="0"/>
            </a:p>
          </p:txBody>
        </p:sp>
        <p:sp>
          <p:nvSpPr>
            <p:cNvPr id="4" name="Freeform 3"/>
            <p:cNvSpPr/>
            <p:nvPr/>
          </p:nvSpPr>
          <p:spPr>
            <a:xfrm>
              <a:off x="3714335" y="3108905"/>
              <a:ext cx="165930" cy="165930"/>
            </a:xfrm>
            <a:custGeom>
              <a:avLst/>
              <a:gdLst/>
              <a:ahLst/>
              <a:cxnLst/>
              <a:rect l="l" t="t" r="r" b="b"/>
              <a:pathLst>
                <a:path w="165930" h="165930">
                  <a:moveTo>
                    <a:pt x="0" y="0"/>
                  </a:moveTo>
                  <a:lnTo>
                    <a:pt x="165931" y="0"/>
                  </a:lnTo>
                  <a:lnTo>
                    <a:pt x="165931" y="165931"/>
                  </a:lnTo>
                  <a:lnTo>
                    <a:pt x="0" y="165931"/>
                  </a:lnTo>
                  <a:lnTo>
                    <a:pt x="0" y="0"/>
                  </a:lnTo>
                  <a:close/>
                </a:path>
              </a:pathLst>
            </a:custGeom>
            <a:solidFill>
              <a:srgbClr val="172A88"/>
            </a:solidFill>
          </p:spPr>
          <p:txBody>
            <a:bodyPr lIns="127000" rIns="127000" rtlCol="0" anchor="ctr"/>
            <a:lstStyle/>
            <a:p>
              <a:pPr algn="l"/>
              <a:endParaRPr lang="en-US" sz="1100"/>
            </a:p>
          </p:txBody>
        </p:sp>
        <p:sp>
          <p:nvSpPr>
            <p:cNvPr id="5" name="Freeform 4"/>
            <p:cNvSpPr/>
            <p:nvPr/>
          </p:nvSpPr>
          <p:spPr>
            <a:xfrm>
              <a:off x="7752935" y="3513480"/>
              <a:ext cx="165930" cy="165930"/>
            </a:xfrm>
            <a:custGeom>
              <a:avLst/>
              <a:gdLst/>
              <a:ahLst/>
              <a:cxnLst/>
              <a:rect l="l" t="t" r="r" b="b"/>
              <a:pathLst>
                <a:path w="165930" h="165930">
                  <a:moveTo>
                    <a:pt x="0" y="0"/>
                  </a:moveTo>
                  <a:lnTo>
                    <a:pt x="165931" y="0"/>
                  </a:lnTo>
                  <a:lnTo>
                    <a:pt x="165931" y="165931"/>
                  </a:lnTo>
                  <a:lnTo>
                    <a:pt x="0" y="165931"/>
                  </a:lnTo>
                  <a:lnTo>
                    <a:pt x="0" y="0"/>
                  </a:lnTo>
                  <a:close/>
                </a:path>
              </a:pathLst>
            </a:custGeom>
            <a:solidFill>
              <a:srgbClr val="172A88"/>
            </a:solidFill>
          </p:spPr>
          <p:txBody>
            <a:bodyPr lIns="127000" rIns="127000" rtlCol="0" anchor="ctr"/>
            <a:lstStyle/>
            <a:p>
              <a:pPr algn="l"/>
              <a:endParaRPr lang="en-US" sz="1100"/>
            </a:p>
          </p:txBody>
        </p:sp>
      </p:gr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D2F8CBFC-1FA9-4174-88ED-DBF340994FB3}"/>
              </a:ext>
            </a:extLst>
          </p:cNvPr>
          <p:cNvGrpSpPr/>
          <p:nvPr/>
        </p:nvGrpSpPr>
        <p:grpSpPr>
          <a:xfrm>
            <a:off x="2465197" y="2536244"/>
            <a:ext cx="6626606" cy="1822647"/>
            <a:chOff x="2465197" y="1843809"/>
            <a:chExt cx="6626606" cy="1822647"/>
          </a:xfrm>
        </p:grpSpPr>
        <p:sp>
          <p:nvSpPr>
            <p:cNvPr id="2" name="TextBox 1"/>
            <p:cNvSpPr txBox="1"/>
            <p:nvPr/>
          </p:nvSpPr>
          <p:spPr>
            <a:xfrm>
              <a:off x="4977206" y="3147835"/>
              <a:ext cx="1584427" cy="488950"/>
            </a:xfrm>
            <a:prstGeom prst="rect">
              <a:avLst/>
            </a:prstGeom>
            <a:solidFill>
              <a:srgbClr val="FFFFFF">
                <a:alpha val="0"/>
              </a:srgbClr>
            </a:solidFill>
            <a:ln w="19050">
              <a:solidFill>
                <a:srgbClr val="172A88"/>
              </a:solidFill>
              <a:prstDash val="solid"/>
              <a:miter/>
            </a:ln>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en-US" sz="2400" b="0" i="0" u="none" strike="noStrike" kern="1200" cap="none" spc="0" normalizeH="0" baseline="0" noProof="0">
                  <a:ln>
                    <a:noFill/>
                  </a:ln>
                  <a:solidFill>
                    <a:srgbClr val="172A88"/>
                  </a:solidFill>
                  <a:effectLst/>
                  <a:uLnTx/>
                  <a:uFillTx/>
                  <a:latin typeface="Microsoft YaHei"/>
                  <a:ea typeface="Microsoft YaHei"/>
                  <a:cs typeface="+mn-cs"/>
                </a:rPr>
                <a:t>活动策划</a:t>
              </a: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3" name="TextBox 2"/>
            <p:cNvSpPr txBox="1"/>
            <p:nvPr/>
          </p:nvSpPr>
          <p:spPr>
            <a:xfrm>
              <a:off x="2465197" y="1843809"/>
              <a:ext cx="6626606" cy="734945"/>
            </a:xfrm>
            <a:prstGeom prst="rect">
              <a:avLst/>
            </a:prstGeom>
            <a:solidFill>
              <a:srgbClr val="FFFFFF">
                <a:alpha val="0"/>
              </a:srgbClr>
            </a:solidFill>
          </p:spPr>
          <p:txBody>
            <a:bodyPr lIns="0" tIns="0" rIns="0" bIns="0" rtlCol="0" anchor="ctr">
              <a:spAutoFit/>
            </a:bodyPr>
            <a:lstStyle/>
            <a:p>
              <a:pPr lvl="0" algn="ctr" latinLnBrk="1">
                <a:lnSpc>
                  <a:spcPct val="116199"/>
                </a:lnSpc>
              </a:pPr>
              <a:r>
                <a:rPr lang="zh-CN" altLang="en-US" sz="4400" b="1" spc="350" dirty="0">
                  <a:solidFill>
                    <a:srgbClr val="172A88"/>
                  </a:solidFill>
                  <a:latin typeface="Microsoft YaHei"/>
                  <a:ea typeface="Microsoft YaHei"/>
                </a:rPr>
                <a:t>翔羽羽协新老生交流赛</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Freeform 3"/>
            <p:cNvSpPr/>
            <p:nvPr/>
          </p:nvSpPr>
          <p:spPr>
            <a:xfrm>
              <a:off x="4900155" y="3106483"/>
              <a:ext cx="165930" cy="165930"/>
            </a:xfrm>
            <a:custGeom>
              <a:avLst/>
              <a:gdLst/>
              <a:ahLst/>
              <a:cxnLst/>
              <a:rect l="l" t="t" r="r" b="b"/>
              <a:pathLst>
                <a:path w="165930" h="165930">
                  <a:moveTo>
                    <a:pt x="0" y="0"/>
                  </a:moveTo>
                  <a:lnTo>
                    <a:pt x="165931" y="0"/>
                  </a:lnTo>
                  <a:lnTo>
                    <a:pt x="165931" y="165931"/>
                  </a:lnTo>
                  <a:lnTo>
                    <a:pt x="0" y="165931"/>
                  </a:lnTo>
                  <a:lnTo>
                    <a:pt x="0" y="0"/>
                  </a:lnTo>
                  <a:close/>
                </a:path>
              </a:pathLst>
            </a:custGeom>
            <a:solidFill>
              <a:srgbClr val="17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 name="Freeform 4"/>
            <p:cNvSpPr/>
            <p:nvPr/>
          </p:nvSpPr>
          <p:spPr>
            <a:xfrm>
              <a:off x="6478638" y="3500526"/>
              <a:ext cx="165930" cy="165930"/>
            </a:xfrm>
            <a:custGeom>
              <a:avLst/>
              <a:gdLst/>
              <a:ahLst/>
              <a:cxnLst/>
              <a:rect l="l" t="t" r="r" b="b"/>
              <a:pathLst>
                <a:path w="165930" h="165930">
                  <a:moveTo>
                    <a:pt x="0" y="0"/>
                  </a:moveTo>
                  <a:lnTo>
                    <a:pt x="165931" y="0"/>
                  </a:lnTo>
                  <a:lnTo>
                    <a:pt x="165931" y="165931"/>
                  </a:lnTo>
                  <a:lnTo>
                    <a:pt x="0" y="165931"/>
                  </a:lnTo>
                  <a:lnTo>
                    <a:pt x="0" y="0"/>
                  </a:lnTo>
                  <a:close/>
                </a:path>
              </a:pathLst>
            </a:custGeom>
            <a:solidFill>
              <a:srgbClr val="17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64950185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D1E22E7-0D03-4689-8230-139BD0AFB570}"/>
              </a:ext>
            </a:extLst>
          </p:cNvPr>
          <p:cNvGrpSpPr/>
          <p:nvPr/>
        </p:nvGrpSpPr>
        <p:grpSpPr>
          <a:xfrm>
            <a:off x="5245100" y="1949735"/>
            <a:ext cx="2225153" cy="533427"/>
            <a:chOff x="6732898" y="924658"/>
            <a:chExt cx="2225153" cy="533427"/>
          </a:xfrm>
        </p:grpSpPr>
        <p:sp>
          <p:nvSpPr>
            <p:cNvPr id="7" name="TextBox 6"/>
            <p:cNvSpPr txBox="1"/>
            <p:nvPr/>
          </p:nvSpPr>
          <p:spPr>
            <a:xfrm>
              <a:off x="7411727" y="1019341"/>
              <a:ext cx="1546324" cy="400879"/>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172A88"/>
                  </a:solidFill>
                  <a:effectLst/>
                  <a:uLnTx/>
                  <a:uFillTx/>
                  <a:latin typeface="Microsoft YaHei"/>
                  <a:ea typeface="Microsoft YaHei"/>
                  <a:cs typeface="+mn-cs"/>
                </a:rPr>
                <a:t>活动</a:t>
              </a: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介绍</a:t>
              </a: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8" name="Picture 7"/>
            <p:cNvPicPr>
              <a:picLocks noChangeAspect="1"/>
            </p:cNvPicPr>
            <p:nvPr/>
          </p:nvPicPr>
          <p:blipFill>
            <a:blip r:embed="rId3"/>
            <a:stretch>
              <a:fillRect/>
            </a:stretch>
          </p:blipFill>
          <p:spPr>
            <a:xfrm>
              <a:off x="6732898" y="924658"/>
              <a:ext cx="465330" cy="533427"/>
            </a:xfrm>
            <a:prstGeom prst="rect">
              <a:avLst/>
            </a:prstGeom>
          </p:spPr>
        </p:pic>
      </p:grpSp>
      <p:pic>
        <p:nvPicPr>
          <p:cNvPr id="10" name="Picture 8"/>
          <p:cNvPicPr>
            <a:picLocks noChangeAspect="1"/>
          </p:cNvPicPr>
          <p:nvPr/>
        </p:nvPicPr>
        <p:blipFill>
          <a:blip r:embed="rId4"/>
          <a:stretch>
            <a:fillRect/>
          </a:stretch>
        </p:blipFill>
        <p:spPr>
          <a:xfrm>
            <a:off x="0" y="23390"/>
            <a:ext cx="4349501" cy="2406112"/>
          </a:xfrm>
          <a:prstGeom prst="rect">
            <a:avLst/>
          </a:prstGeom>
        </p:spPr>
      </p:pic>
      <p:grpSp>
        <p:nvGrpSpPr>
          <p:cNvPr id="4" name="组合 3">
            <a:extLst>
              <a:ext uri="{FF2B5EF4-FFF2-40B4-BE49-F238E27FC236}">
                <a16:creationId xmlns:a16="http://schemas.microsoft.com/office/drawing/2014/main" id="{B73F2471-B1DE-489A-A39F-5E035213C9C0}"/>
              </a:ext>
            </a:extLst>
          </p:cNvPr>
          <p:cNvGrpSpPr/>
          <p:nvPr/>
        </p:nvGrpSpPr>
        <p:grpSpPr>
          <a:xfrm>
            <a:off x="8140700" y="1956833"/>
            <a:ext cx="2587525" cy="541663"/>
            <a:chOff x="6686876" y="1942278"/>
            <a:chExt cx="2587525" cy="541663"/>
          </a:xfrm>
        </p:grpSpPr>
        <p:sp>
          <p:nvSpPr>
            <p:cNvPr id="12" name="TextBox 9"/>
            <p:cNvSpPr txBox="1"/>
            <p:nvPr/>
          </p:nvSpPr>
          <p:spPr>
            <a:xfrm>
              <a:off x="7365705" y="2089346"/>
              <a:ext cx="1908696" cy="394595"/>
            </a:xfrm>
            <a:prstGeom prst="rect">
              <a:avLst/>
            </a:prstGeom>
          </p:spPr>
          <p:txBody>
            <a:bodyPr wrap="square"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预计覆盖人数</a:t>
              </a:r>
              <a:endParaRPr kumimoji="0" lang="en-US" sz="2400" b="1" i="0" u="none" strike="noStrike" kern="1200" cap="none" spc="0" normalizeH="0" baseline="0" noProof="0" dirty="0">
                <a:ln>
                  <a:noFill/>
                </a:ln>
                <a:solidFill>
                  <a:srgbClr val="172A88"/>
                </a:solidFill>
                <a:effectLst/>
                <a:uLnTx/>
                <a:uFillTx/>
                <a:latin typeface="Microsoft YaHei"/>
                <a:ea typeface="Microsoft YaHei"/>
                <a:cs typeface="+mn-cs"/>
              </a:endParaRPr>
            </a:p>
          </p:txBody>
        </p:sp>
        <p:pic>
          <p:nvPicPr>
            <p:cNvPr id="13" name="Picture 10"/>
            <p:cNvPicPr>
              <a:picLocks noChangeAspect="1"/>
            </p:cNvPicPr>
            <p:nvPr/>
          </p:nvPicPr>
          <p:blipFill>
            <a:blip r:embed="rId3"/>
            <a:stretch>
              <a:fillRect/>
            </a:stretch>
          </p:blipFill>
          <p:spPr>
            <a:xfrm>
              <a:off x="6686876" y="1942278"/>
              <a:ext cx="465330" cy="533427"/>
            </a:xfrm>
            <a:prstGeom prst="rect">
              <a:avLst/>
            </a:prstGeom>
          </p:spPr>
        </p:pic>
      </p:grpSp>
      <p:grpSp>
        <p:nvGrpSpPr>
          <p:cNvPr id="5" name="组合 4">
            <a:extLst>
              <a:ext uri="{FF2B5EF4-FFF2-40B4-BE49-F238E27FC236}">
                <a16:creationId xmlns:a16="http://schemas.microsoft.com/office/drawing/2014/main" id="{877C3D3C-EB5C-421E-8088-674FE6D447C3}"/>
              </a:ext>
            </a:extLst>
          </p:cNvPr>
          <p:cNvGrpSpPr/>
          <p:nvPr/>
        </p:nvGrpSpPr>
        <p:grpSpPr>
          <a:xfrm>
            <a:off x="5245100" y="3057668"/>
            <a:ext cx="2225154" cy="533427"/>
            <a:chOff x="6687152" y="2973051"/>
            <a:chExt cx="2225154" cy="533427"/>
          </a:xfrm>
        </p:grpSpPr>
        <p:sp>
          <p:nvSpPr>
            <p:cNvPr id="14" name="TextBox 11"/>
            <p:cNvSpPr txBox="1"/>
            <p:nvPr/>
          </p:nvSpPr>
          <p:spPr>
            <a:xfrm>
              <a:off x="7365982" y="3070877"/>
              <a:ext cx="1546324" cy="394595"/>
            </a:xfrm>
            <a:prstGeom prst="rect">
              <a:avLst/>
            </a:prstGeom>
          </p:spPr>
          <p:txBody>
            <a:bodyPr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奖项奖励</a:t>
              </a:r>
              <a:endParaRPr kumimoji="0" lang="en-US" sz="2400" b="1" i="0" u="none" strike="noStrike" kern="1200" cap="none" spc="0" normalizeH="0" baseline="0" noProof="0" dirty="0">
                <a:ln>
                  <a:noFill/>
                </a:ln>
                <a:solidFill>
                  <a:srgbClr val="172A88"/>
                </a:solidFill>
                <a:effectLst/>
                <a:uLnTx/>
                <a:uFillTx/>
                <a:latin typeface="Microsoft YaHei"/>
                <a:ea typeface="Microsoft YaHei"/>
                <a:cs typeface="+mn-cs"/>
              </a:endParaRPr>
            </a:p>
          </p:txBody>
        </p:sp>
        <p:pic>
          <p:nvPicPr>
            <p:cNvPr id="15" name="Picture 12"/>
            <p:cNvPicPr>
              <a:picLocks noChangeAspect="1"/>
            </p:cNvPicPr>
            <p:nvPr/>
          </p:nvPicPr>
          <p:blipFill>
            <a:blip r:embed="rId3"/>
            <a:stretch>
              <a:fillRect/>
            </a:stretch>
          </p:blipFill>
          <p:spPr>
            <a:xfrm>
              <a:off x="6687152" y="2973051"/>
              <a:ext cx="465330" cy="533427"/>
            </a:xfrm>
            <a:prstGeom prst="rect">
              <a:avLst/>
            </a:prstGeom>
          </p:spPr>
        </p:pic>
      </p:grpSp>
      <p:grpSp>
        <p:nvGrpSpPr>
          <p:cNvPr id="22" name="组合 21">
            <a:extLst>
              <a:ext uri="{FF2B5EF4-FFF2-40B4-BE49-F238E27FC236}">
                <a16:creationId xmlns:a16="http://schemas.microsoft.com/office/drawing/2014/main" id="{DEFA200D-439E-4D84-94BA-4008EEA5F963}"/>
              </a:ext>
            </a:extLst>
          </p:cNvPr>
          <p:cNvGrpSpPr/>
          <p:nvPr/>
        </p:nvGrpSpPr>
        <p:grpSpPr>
          <a:xfrm>
            <a:off x="8140700" y="3057668"/>
            <a:ext cx="2225153" cy="533427"/>
            <a:chOff x="6687306" y="4003803"/>
            <a:chExt cx="2225153" cy="533427"/>
          </a:xfrm>
        </p:grpSpPr>
        <p:sp>
          <p:nvSpPr>
            <p:cNvPr id="16" name="TextBox 13"/>
            <p:cNvSpPr txBox="1"/>
            <p:nvPr/>
          </p:nvSpPr>
          <p:spPr>
            <a:xfrm>
              <a:off x="7366135" y="4206657"/>
              <a:ext cx="1546324" cy="184538"/>
            </a:xfrm>
            <a:prstGeom prst="rect">
              <a:avLst/>
            </a:prstGeom>
          </p:spPr>
          <p:txBody>
            <a:bodyPr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经费使用</a:t>
              </a:r>
              <a:endParaRPr kumimoji="0" lang="en-US" sz="2400" b="1" i="0" u="none" strike="noStrike" kern="1200" cap="none" spc="0" normalizeH="0" baseline="0" noProof="0" dirty="0">
                <a:ln>
                  <a:noFill/>
                </a:ln>
                <a:solidFill>
                  <a:srgbClr val="172A88"/>
                </a:solidFill>
                <a:effectLst/>
                <a:uLnTx/>
                <a:uFillTx/>
                <a:latin typeface="Microsoft YaHei"/>
                <a:ea typeface="Microsoft YaHei"/>
                <a:cs typeface="+mn-cs"/>
              </a:endParaRPr>
            </a:p>
          </p:txBody>
        </p:sp>
        <p:pic>
          <p:nvPicPr>
            <p:cNvPr id="17" name="Picture 14"/>
            <p:cNvPicPr>
              <a:picLocks noChangeAspect="1"/>
            </p:cNvPicPr>
            <p:nvPr/>
          </p:nvPicPr>
          <p:blipFill>
            <a:blip r:embed="rId3"/>
            <a:stretch>
              <a:fillRect/>
            </a:stretch>
          </p:blipFill>
          <p:spPr>
            <a:xfrm>
              <a:off x="6687306" y="4003803"/>
              <a:ext cx="465330" cy="533427"/>
            </a:xfrm>
            <a:prstGeom prst="rect">
              <a:avLst/>
            </a:prstGeom>
          </p:spPr>
        </p:pic>
      </p:grpSp>
      <p:grpSp>
        <p:nvGrpSpPr>
          <p:cNvPr id="23" name="组合 22">
            <a:extLst>
              <a:ext uri="{FF2B5EF4-FFF2-40B4-BE49-F238E27FC236}">
                <a16:creationId xmlns:a16="http://schemas.microsoft.com/office/drawing/2014/main" id="{66B46EF4-C5A9-480F-9E90-9BB0F453D481}"/>
              </a:ext>
            </a:extLst>
          </p:cNvPr>
          <p:cNvGrpSpPr/>
          <p:nvPr/>
        </p:nvGrpSpPr>
        <p:grpSpPr>
          <a:xfrm>
            <a:off x="5245099" y="4165601"/>
            <a:ext cx="2225154" cy="533427"/>
            <a:chOff x="6687379" y="5041119"/>
            <a:chExt cx="2225154" cy="533427"/>
          </a:xfrm>
        </p:grpSpPr>
        <p:sp>
          <p:nvSpPr>
            <p:cNvPr id="18" name="TextBox 15"/>
            <p:cNvSpPr txBox="1"/>
            <p:nvPr/>
          </p:nvSpPr>
          <p:spPr>
            <a:xfrm>
              <a:off x="7366209" y="5243973"/>
              <a:ext cx="1546324" cy="184538"/>
            </a:xfrm>
            <a:prstGeom prst="rect">
              <a:avLst/>
            </a:prstGeom>
          </p:spPr>
          <p:txBody>
            <a:bodyPr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报道宣传</a:t>
              </a:r>
              <a:endParaRPr kumimoji="0" lang="en-US" sz="2400" b="1" i="0" u="none" strike="noStrike" kern="1200" cap="none" spc="0" normalizeH="0" baseline="0" noProof="0" dirty="0">
                <a:ln>
                  <a:noFill/>
                </a:ln>
                <a:solidFill>
                  <a:srgbClr val="172A88"/>
                </a:solidFill>
                <a:effectLst/>
                <a:uLnTx/>
                <a:uFillTx/>
                <a:latin typeface="Microsoft YaHei"/>
                <a:ea typeface="Microsoft YaHei"/>
                <a:cs typeface="+mn-cs"/>
              </a:endParaRPr>
            </a:p>
          </p:txBody>
        </p:sp>
        <p:pic>
          <p:nvPicPr>
            <p:cNvPr id="19" name="Picture 16"/>
            <p:cNvPicPr>
              <a:picLocks noChangeAspect="1"/>
            </p:cNvPicPr>
            <p:nvPr/>
          </p:nvPicPr>
          <p:blipFill>
            <a:blip r:embed="rId3"/>
            <a:stretch>
              <a:fillRect/>
            </a:stretch>
          </p:blipFill>
          <p:spPr>
            <a:xfrm>
              <a:off x="6687379" y="5041119"/>
              <a:ext cx="465330" cy="533427"/>
            </a:xfrm>
            <a:prstGeom prst="rect">
              <a:avLst/>
            </a:prstGeom>
          </p:spPr>
        </p:pic>
      </p:grpSp>
      <p:sp>
        <p:nvSpPr>
          <p:cNvPr id="9" name="TextBox 2"/>
          <p:cNvSpPr txBox="1"/>
          <p:nvPr/>
        </p:nvSpPr>
        <p:spPr>
          <a:xfrm>
            <a:off x="1040424" y="2322595"/>
            <a:ext cx="1391940" cy="806450"/>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sz="4400" b="1" i="0" u="none" strike="noStrike" kern="1200" cap="none" spc="0" normalizeH="0" baseline="0" noProof="0">
                <a:ln>
                  <a:noFill/>
                </a:ln>
                <a:solidFill>
                  <a:srgbClr val="172A88"/>
                </a:solidFill>
                <a:effectLst/>
                <a:uLnTx/>
                <a:uFillTx/>
                <a:latin typeface="Microsoft YaHei"/>
                <a:ea typeface="Microsoft YaHei"/>
                <a:cs typeface="+mn-cs"/>
              </a:rPr>
              <a:t>目录</a:t>
            </a: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11" name="TextBox 3"/>
          <p:cNvSpPr txBox="1"/>
          <p:nvPr/>
        </p:nvSpPr>
        <p:spPr>
          <a:xfrm>
            <a:off x="1088311" y="3420127"/>
            <a:ext cx="2991941" cy="342900"/>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en-US" sz="1800" b="0" i="0" u="none" strike="noStrike" kern="1200" cap="none" spc="1350" normalizeH="0" baseline="0" noProof="0">
                <a:ln>
                  <a:noFill/>
                </a:ln>
                <a:solidFill>
                  <a:srgbClr val="172A88"/>
                </a:solidFill>
                <a:effectLst/>
                <a:uLnTx/>
                <a:uFillTx/>
                <a:latin typeface="Microsoft YaHei"/>
                <a:ea typeface="Microsoft YaHei"/>
                <a:cs typeface="+mn-cs"/>
              </a:rPr>
              <a:t>CONTENT</a:t>
            </a: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grpSp>
        <p:nvGrpSpPr>
          <p:cNvPr id="2" name="组合 1">
            <a:extLst>
              <a:ext uri="{FF2B5EF4-FFF2-40B4-BE49-F238E27FC236}">
                <a16:creationId xmlns:a16="http://schemas.microsoft.com/office/drawing/2014/main" id="{187CB43A-B9DD-40A2-9FE5-B909BEA6D2D6}"/>
              </a:ext>
            </a:extLst>
          </p:cNvPr>
          <p:cNvGrpSpPr/>
          <p:nvPr/>
        </p:nvGrpSpPr>
        <p:grpSpPr>
          <a:xfrm>
            <a:off x="8140700" y="4165600"/>
            <a:ext cx="2225153" cy="533427"/>
            <a:chOff x="6732898" y="173751"/>
            <a:chExt cx="2225153" cy="533427"/>
          </a:xfrm>
        </p:grpSpPr>
        <p:pic>
          <p:nvPicPr>
            <p:cNvPr id="20" name="Picture 7">
              <a:extLst>
                <a:ext uri="{FF2B5EF4-FFF2-40B4-BE49-F238E27FC236}">
                  <a16:creationId xmlns:a16="http://schemas.microsoft.com/office/drawing/2014/main" id="{815961FD-3EE1-4F82-9B5F-FF6C5AE80583}"/>
                </a:ext>
              </a:extLst>
            </p:cNvPr>
            <p:cNvPicPr>
              <a:picLocks noChangeAspect="1"/>
            </p:cNvPicPr>
            <p:nvPr/>
          </p:nvPicPr>
          <p:blipFill>
            <a:blip r:embed="rId3"/>
            <a:stretch>
              <a:fillRect/>
            </a:stretch>
          </p:blipFill>
          <p:spPr>
            <a:xfrm>
              <a:off x="6732898" y="173751"/>
              <a:ext cx="465330" cy="533427"/>
            </a:xfrm>
            <a:prstGeom prst="rect">
              <a:avLst/>
            </a:prstGeom>
          </p:spPr>
        </p:pic>
        <p:sp>
          <p:nvSpPr>
            <p:cNvPr id="21" name="TextBox 6">
              <a:extLst>
                <a:ext uri="{FF2B5EF4-FFF2-40B4-BE49-F238E27FC236}">
                  <a16:creationId xmlns:a16="http://schemas.microsoft.com/office/drawing/2014/main" id="{D80C81A8-25E1-4479-AE61-A0C8A45EF56B}"/>
                </a:ext>
              </a:extLst>
            </p:cNvPr>
            <p:cNvSpPr txBox="1"/>
            <p:nvPr/>
          </p:nvSpPr>
          <p:spPr>
            <a:xfrm>
              <a:off x="7411727" y="312583"/>
              <a:ext cx="1546324" cy="394595"/>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往届情况</a:t>
              </a:r>
              <a:endParaRPr kumimoji="0" lang="en-US" sz="2400" b="1" i="0" u="none" strike="noStrike" kern="1200" cap="none" spc="0" normalizeH="0" baseline="0" noProof="0" dirty="0">
                <a:ln>
                  <a:noFill/>
                </a:ln>
                <a:solidFill>
                  <a:srgbClr val="172A88"/>
                </a:solidFill>
                <a:effectLst/>
                <a:uLnTx/>
                <a:uFillTx/>
                <a:latin typeface="Microsoft YaHei"/>
                <a:ea typeface="Microsoft YaHei"/>
                <a:cs typeface="+mn-cs"/>
              </a:endParaRPr>
            </a:p>
          </p:txBody>
        </p:sp>
      </p:grpSp>
    </p:spTree>
    <p:extLst>
      <p:ext uri="{BB962C8B-B14F-4D97-AF65-F5344CB8AC3E}">
        <p14:creationId xmlns:p14="http://schemas.microsoft.com/office/powerpoint/2010/main" val="302030154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73" name="Group 1"/>
          <p:cNvGrpSpPr/>
          <p:nvPr/>
        </p:nvGrpSpPr>
        <p:grpSpPr>
          <a:xfrm>
            <a:off x="446393" y="623947"/>
            <a:ext cx="10264069" cy="4667532"/>
            <a:chOff x="446393" y="623947"/>
            <a:chExt cx="10264069" cy="4667532"/>
          </a:xfrm>
        </p:grpSpPr>
        <p:pic>
          <p:nvPicPr>
            <p:cNvPr id="74" name="Picture 73"/>
            <p:cNvPicPr>
              <a:picLocks noChangeAspect="1"/>
            </p:cNvPicPr>
            <p:nvPr/>
          </p:nvPicPr>
          <p:blipFill>
            <a:blip r:embed="rId3"/>
            <a:stretch>
              <a:fillRect/>
            </a:stretch>
          </p:blipFill>
          <p:spPr>
            <a:xfrm>
              <a:off x="4521366" y="1413189"/>
              <a:ext cx="2516161" cy="3878290"/>
            </a:xfrm>
            <a:prstGeom prst="rect">
              <a:avLst/>
            </a:prstGeom>
          </p:spPr>
        </p:pic>
        <p:sp>
          <p:nvSpPr>
            <p:cNvPr id="75" name="TextBox 74"/>
            <p:cNvSpPr txBox="1"/>
            <p:nvPr/>
          </p:nvSpPr>
          <p:spPr>
            <a:xfrm>
              <a:off x="5008232" y="623947"/>
              <a:ext cx="1546324" cy="400879"/>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172A88"/>
                  </a:solidFill>
                  <a:effectLst/>
                  <a:uLnTx/>
                  <a:uFillTx/>
                  <a:latin typeface="Microsoft YaHei"/>
                  <a:ea typeface="Microsoft YaHei"/>
                  <a:cs typeface="+mn-cs"/>
                </a:rPr>
                <a:t>活动</a:t>
              </a: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介绍</a:t>
              </a: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76" name="TextBox 75"/>
            <p:cNvSpPr txBox="1"/>
            <p:nvPr/>
          </p:nvSpPr>
          <p:spPr>
            <a:xfrm>
              <a:off x="890598" y="1552555"/>
              <a:ext cx="2540000" cy="295978"/>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C63E55"/>
                  </a:solidFill>
                  <a:effectLst/>
                  <a:uLnTx/>
                  <a:uFillTx/>
                  <a:latin typeface="Microsoft YaHei"/>
                  <a:ea typeface="Microsoft YaHei"/>
                  <a:cs typeface="+mn-cs"/>
                </a:rPr>
                <a:t>新老生交流赛简介</a:t>
              </a:r>
              <a:endParaRPr kumimoji="0" lang="en-US" sz="1800" b="1" i="0" u="none" strike="noStrike" kern="1200" cap="none" spc="0" normalizeH="0" baseline="0" noProof="0" dirty="0">
                <a:ln>
                  <a:noFill/>
                </a:ln>
                <a:solidFill>
                  <a:srgbClr val="C63E55"/>
                </a:solidFill>
                <a:effectLst/>
                <a:uLnTx/>
                <a:uFillTx/>
                <a:latin typeface="Microsoft YaHei"/>
                <a:ea typeface="Microsoft YaHei"/>
                <a:cs typeface="+mn-cs"/>
              </a:endParaRPr>
            </a:p>
          </p:txBody>
        </p:sp>
        <p:sp>
          <p:nvSpPr>
            <p:cNvPr id="77" name="TextBox 76"/>
            <p:cNvSpPr txBox="1"/>
            <p:nvPr/>
          </p:nvSpPr>
          <p:spPr>
            <a:xfrm>
              <a:off x="446393" y="1886921"/>
              <a:ext cx="3886200" cy="1613070"/>
            </a:xfrm>
            <a:prstGeom prst="rect">
              <a:avLst/>
            </a:prstGeom>
          </p:spPr>
          <p:txBody>
            <a:bodyPr wrap="square" lIns="0" tIns="0" rIns="0" bIns="0" rtlCol="0" anchor="ctr">
              <a:spAutoFit/>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srgbClr val="000000"/>
                  </a:solidFill>
                  <a:effectLst/>
                  <a:uLnTx/>
                  <a:uFillTx/>
                  <a:latin typeface="Microsoft YaHei"/>
                  <a:ea typeface="Microsoft YaHei"/>
                  <a:cs typeface="+mn-cs"/>
                </a:rPr>
                <a:t>新老生交流赛以年级为单位，在羽协已经有五年的历史。各年级选拔出代表参赛。交流赛涵盖男女单双打各项比赛，综合性强，覆盖范围广。</a:t>
              </a:r>
              <a:endParaRPr kumimoji="0" lang="en-US" b="0" i="0" u="none" strike="noStrike" kern="1200" cap="none" spc="0" normalizeH="0" baseline="0" noProof="0" dirty="0">
                <a:ln>
                  <a:noFill/>
                </a:ln>
                <a:solidFill>
                  <a:srgbClr val="000000"/>
                </a:solidFill>
                <a:effectLst/>
                <a:uLnTx/>
                <a:uFillTx/>
                <a:latin typeface="Microsoft YaHei"/>
                <a:ea typeface="Microsoft YaHei"/>
                <a:cs typeface="+mn-cs"/>
              </a:endParaRPr>
            </a:p>
          </p:txBody>
        </p:sp>
        <p:sp>
          <p:nvSpPr>
            <p:cNvPr id="79" name="TextBox 77"/>
            <p:cNvSpPr txBox="1"/>
            <p:nvPr/>
          </p:nvSpPr>
          <p:spPr>
            <a:xfrm>
              <a:off x="8126011" y="1816643"/>
              <a:ext cx="2540000" cy="295978"/>
            </a:xfrm>
            <a:prstGeom prst="rect">
              <a:avLst/>
            </a:prstGeom>
          </p:spPr>
          <p:txBody>
            <a:bodyPr lIns="0" tIns="0" rIns="0" bIns="0" rtlCol="0" anchor="ctr">
              <a:spAutoFit/>
            </a:bodyPr>
            <a:lstStyle/>
            <a:p>
              <a:pPr marL="0" marR="0" lvl="0" indent="0" algn="r"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C63E55"/>
                  </a:solidFill>
                  <a:effectLst/>
                  <a:uLnTx/>
                  <a:uFillTx/>
                  <a:latin typeface="Microsoft YaHei"/>
                  <a:ea typeface="Microsoft YaHei"/>
                  <a:cs typeface="+mn-cs"/>
                </a:rPr>
                <a:t>活动目的</a:t>
              </a:r>
              <a:endParaRPr kumimoji="0" lang="en-US" sz="1800" b="1" i="0" u="none" strike="noStrike" kern="1200" cap="none" spc="0" normalizeH="0" baseline="0" noProof="0" dirty="0">
                <a:ln>
                  <a:noFill/>
                </a:ln>
                <a:solidFill>
                  <a:srgbClr val="C63E55"/>
                </a:solidFill>
                <a:effectLst/>
                <a:uLnTx/>
                <a:uFillTx/>
                <a:latin typeface="Microsoft YaHei"/>
                <a:ea typeface="Microsoft YaHei"/>
                <a:cs typeface="+mn-cs"/>
              </a:endParaRPr>
            </a:p>
          </p:txBody>
        </p:sp>
        <p:sp>
          <p:nvSpPr>
            <p:cNvPr id="80" name="TextBox 78"/>
            <p:cNvSpPr txBox="1"/>
            <p:nvPr/>
          </p:nvSpPr>
          <p:spPr>
            <a:xfrm>
              <a:off x="7226300" y="2344040"/>
              <a:ext cx="3467147" cy="1068626"/>
            </a:xfrm>
            <a:prstGeom prst="rect">
              <a:avLst/>
            </a:prstGeom>
          </p:spPr>
          <p:txBody>
            <a:bodyPr wrap="square" lIns="0" tIns="0" rIns="0" bIns="0" rtlCol="0" anchor="ctr">
              <a:spAutoFit/>
            </a:bodyPr>
            <a:lstStyle/>
            <a:p>
              <a:pPr lvl="0" latinLnBrk="1">
                <a:lnSpc>
                  <a:spcPct val="150000"/>
                </a:lnSpc>
              </a:pPr>
              <a:r>
                <a:rPr lang="zh-CN" altLang="en-US" sz="1600" dirty="0">
                  <a:solidFill>
                    <a:srgbClr val="000000"/>
                  </a:solidFill>
                  <a:latin typeface="Microsoft YaHei"/>
                  <a:ea typeface="Microsoft YaHei"/>
                </a:rPr>
                <a:t>为了促进羽协内部各年级羽毛球爱好者之间的技术交流，加深同校学生之间的感情联系，本协会特组织本次活动。</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82" name="TextBox 79"/>
            <p:cNvSpPr txBox="1"/>
            <p:nvPr/>
          </p:nvSpPr>
          <p:spPr>
            <a:xfrm>
              <a:off x="844299" y="3538380"/>
              <a:ext cx="2540000" cy="300660"/>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62A88"/>
                  </a:solidFill>
                  <a:effectLst/>
                  <a:uLnTx/>
                  <a:uFillTx/>
                  <a:latin typeface="Microsoft YaHei"/>
                  <a:ea typeface="Microsoft YaHei"/>
                  <a:cs typeface="+mn-cs"/>
                </a:rPr>
                <a:t>活动时间</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83" name="TextBox 80"/>
            <p:cNvSpPr txBox="1"/>
            <p:nvPr/>
          </p:nvSpPr>
          <p:spPr>
            <a:xfrm>
              <a:off x="844299" y="4071239"/>
              <a:ext cx="2514603" cy="263085"/>
            </a:xfrm>
            <a:prstGeom prst="rect">
              <a:avLst/>
            </a:prstGeom>
          </p:spPr>
          <p:txBody>
            <a:bodyPr wrap="square" lIns="0" tIns="0" rIns="0" bIns="0" rtlCol="0" anchor="ctr">
              <a:spAutoFit/>
            </a:bodyPr>
            <a:lstStyle/>
            <a:p>
              <a:pPr lvl="0" latinLnBrk="1">
                <a:lnSpc>
                  <a:spcPct val="116199"/>
                </a:lnSpc>
              </a:pPr>
              <a:r>
                <a:rPr lang="en-US" altLang="zh-CN" sz="1600" dirty="0">
                  <a:solidFill>
                    <a:srgbClr val="000000"/>
                  </a:solidFill>
                  <a:latin typeface="Microsoft YaHei"/>
                  <a:ea typeface="Microsoft YaHei"/>
                </a:rPr>
                <a:t>2022</a:t>
              </a:r>
              <a:r>
                <a:rPr lang="zh-CN" altLang="en-US" sz="1600" dirty="0">
                  <a:solidFill>
                    <a:srgbClr val="000000"/>
                  </a:solidFill>
                  <a:latin typeface="Microsoft YaHei"/>
                  <a:ea typeface="Microsoft YaHei"/>
                </a:rPr>
                <a:t>年</a:t>
              </a:r>
              <a:r>
                <a:rPr lang="en-US" altLang="zh-CN" sz="1600" dirty="0">
                  <a:solidFill>
                    <a:srgbClr val="000000"/>
                  </a:solidFill>
                  <a:latin typeface="Microsoft YaHei"/>
                  <a:ea typeface="Microsoft YaHei"/>
                </a:rPr>
                <a:t>3</a:t>
              </a:r>
              <a:r>
                <a:rPr lang="zh-CN" altLang="en-US" sz="1600" dirty="0">
                  <a:solidFill>
                    <a:srgbClr val="000000"/>
                  </a:solidFill>
                  <a:latin typeface="Microsoft YaHei"/>
                  <a:ea typeface="Microsoft YaHei"/>
                </a:rPr>
                <a:t>月下旬</a:t>
              </a:r>
              <a:endParaRPr kumimoji="0" lang="en-US" altLang="zh-CN" sz="1600" b="0" i="0" u="none" strike="noStrike" kern="1200" cap="none" spc="0" normalizeH="0" baseline="0" noProof="0" dirty="0">
                <a:ln>
                  <a:noFill/>
                </a:ln>
                <a:solidFill>
                  <a:srgbClr val="000000"/>
                </a:solidFill>
                <a:effectLst/>
                <a:uLnTx/>
                <a:uFillTx/>
                <a:latin typeface="Microsoft YaHei"/>
                <a:ea typeface="Microsoft YaHei"/>
                <a:cs typeface="+mn-cs"/>
              </a:endParaRPr>
            </a:p>
          </p:txBody>
        </p:sp>
        <p:sp>
          <p:nvSpPr>
            <p:cNvPr id="85" name="TextBox 81"/>
            <p:cNvSpPr txBox="1"/>
            <p:nvPr/>
          </p:nvSpPr>
          <p:spPr>
            <a:xfrm>
              <a:off x="8128295" y="3536978"/>
              <a:ext cx="2540000" cy="295978"/>
            </a:xfrm>
            <a:prstGeom prst="rect">
              <a:avLst/>
            </a:prstGeom>
          </p:spPr>
          <p:txBody>
            <a:bodyPr lIns="0" tIns="0" rIns="0" bIns="0" rtlCol="0" anchor="ctr">
              <a:spAutoFit/>
            </a:bodyPr>
            <a:lstStyle/>
            <a:p>
              <a:pPr marL="0" marR="0" lvl="0" indent="0" algn="r"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62A88"/>
                  </a:solidFill>
                  <a:effectLst/>
                  <a:uLnTx/>
                  <a:uFillTx/>
                  <a:latin typeface="Microsoft YaHei"/>
                  <a:ea typeface="Microsoft YaHei"/>
                  <a:cs typeface="+mn-cs"/>
                </a:rPr>
                <a:t>活动地点</a:t>
              </a:r>
              <a:endParaRPr kumimoji="0" lang="en-US" sz="1800" b="1" i="0" u="none" strike="noStrike" kern="1200" cap="none" spc="0" normalizeH="0" baseline="0" noProof="0" dirty="0">
                <a:ln>
                  <a:noFill/>
                </a:ln>
                <a:solidFill>
                  <a:srgbClr val="162A88"/>
                </a:solidFill>
                <a:effectLst/>
                <a:uLnTx/>
                <a:uFillTx/>
                <a:latin typeface="Microsoft YaHei"/>
                <a:ea typeface="Microsoft YaHei"/>
                <a:cs typeface="+mn-cs"/>
              </a:endParaRPr>
            </a:p>
          </p:txBody>
        </p:sp>
        <p:sp>
          <p:nvSpPr>
            <p:cNvPr id="86" name="TextBox 82"/>
            <p:cNvSpPr txBox="1"/>
            <p:nvPr/>
          </p:nvSpPr>
          <p:spPr>
            <a:xfrm>
              <a:off x="8890294" y="3996186"/>
              <a:ext cx="1820168" cy="263085"/>
            </a:xfrm>
            <a:prstGeom prst="rect">
              <a:avLst/>
            </a:prstGeom>
          </p:spPr>
          <p:txBody>
            <a:bodyPr lIns="0" tIns="0" rIns="0" bIns="0" rtlCol="0" anchor="ctr">
              <a:spAutoFit/>
            </a:bodyPr>
            <a:lstStyle/>
            <a:p>
              <a:pPr lvl="0" algn="r" latinLnBrk="1">
                <a:lnSpc>
                  <a:spcPct val="116199"/>
                </a:lnSpc>
              </a:pPr>
              <a:r>
                <a:rPr lang="zh-CN" altLang="en-US" sz="1600" dirty="0">
                  <a:solidFill>
                    <a:srgbClr val="000000"/>
                  </a:solidFill>
                  <a:latin typeface="Microsoft YaHei"/>
                  <a:ea typeface="Microsoft YaHei"/>
                </a:rPr>
                <a:t>重庆大学</a:t>
              </a:r>
              <a:r>
                <a:rPr lang="en-US" altLang="zh-CN" sz="1600" dirty="0">
                  <a:solidFill>
                    <a:srgbClr val="000000"/>
                  </a:solidFill>
                  <a:latin typeface="Microsoft YaHei"/>
                  <a:ea typeface="Microsoft YaHei"/>
                </a:rPr>
                <a:t>A</a:t>
              </a:r>
              <a:r>
                <a:rPr lang="zh-CN" altLang="en-US" sz="1600" dirty="0">
                  <a:solidFill>
                    <a:srgbClr val="000000"/>
                  </a:solidFill>
                  <a:latin typeface="Microsoft YaHei"/>
                  <a:ea typeface="Microsoft YaHei"/>
                </a:rPr>
                <a:t>区球馆</a:t>
              </a:r>
              <a:endParaRPr kumimoji="0" lang="en-US" sz="1600" b="0" i="0" u="none" strike="noStrike" kern="1200" cap="none" spc="0" normalizeH="0" baseline="0" noProof="0" dirty="0">
                <a:ln>
                  <a:noFill/>
                </a:ln>
                <a:solidFill>
                  <a:srgbClr val="000000"/>
                </a:solidFill>
                <a:effectLst/>
                <a:uLnTx/>
                <a:uFillTx/>
                <a:latin typeface="Microsoft YaHei"/>
                <a:ea typeface="Microsoft YaHei"/>
                <a:cs typeface="+mn-cs"/>
              </a:endParaRPr>
            </a:p>
          </p:txBody>
        </p:sp>
      </p:grpSp>
      <p:sp>
        <p:nvSpPr>
          <p:cNvPr id="78" name="Freeform 2"/>
          <p:cNvSpPr/>
          <p:nvPr/>
        </p:nvSpPr>
        <p:spPr>
          <a:xfrm rot="5400000">
            <a:off x="2079568" y="133856"/>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81" name="Freeform 3"/>
          <p:cNvSpPr/>
          <p:nvPr/>
        </p:nvSpPr>
        <p:spPr>
          <a:xfrm rot="5400000">
            <a:off x="9361281" y="379664"/>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84" name="Freeform 4"/>
          <p:cNvSpPr/>
          <p:nvPr/>
        </p:nvSpPr>
        <p:spPr>
          <a:xfrm rot="5400000">
            <a:off x="2086236" y="3320596"/>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16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87" name="Freeform 5"/>
          <p:cNvSpPr/>
          <p:nvPr/>
        </p:nvSpPr>
        <p:spPr>
          <a:xfrm rot="5400000">
            <a:off x="9409864" y="3322306"/>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16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4384849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73" name="Group 1"/>
          <p:cNvGrpSpPr/>
          <p:nvPr/>
        </p:nvGrpSpPr>
        <p:grpSpPr>
          <a:xfrm>
            <a:off x="828484" y="623947"/>
            <a:ext cx="9677933" cy="4696003"/>
            <a:chOff x="828484" y="623947"/>
            <a:chExt cx="9677933" cy="4696003"/>
          </a:xfrm>
        </p:grpSpPr>
        <p:pic>
          <p:nvPicPr>
            <p:cNvPr id="74" name="Picture 73"/>
            <p:cNvPicPr>
              <a:picLocks noChangeAspect="1"/>
            </p:cNvPicPr>
            <p:nvPr/>
          </p:nvPicPr>
          <p:blipFill>
            <a:blip r:embed="rId3"/>
            <a:stretch>
              <a:fillRect/>
            </a:stretch>
          </p:blipFill>
          <p:spPr>
            <a:xfrm>
              <a:off x="4521366" y="1413189"/>
              <a:ext cx="2516161" cy="3878290"/>
            </a:xfrm>
            <a:prstGeom prst="rect">
              <a:avLst/>
            </a:prstGeom>
          </p:spPr>
        </p:pic>
        <p:sp>
          <p:nvSpPr>
            <p:cNvPr id="75" name="TextBox 74"/>
            <p:cNvSpPr txBox="1"/>
            <p:nvPr/>
          </p:nvSpPr>
          <p:spPr>
            <a:xfrm>
              <a:off x="5008232" y="623947"/>
              <a:ext cx="1546324" cy="400879"/>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172A88"/>
                  </a:solidFill>
                  <a:effectLst/>
                  <a:uLnTx/>
                  <a:uFillTx/>
                  <a:latin typeface="Microsoft YaHei"/>
                  <a:ea typeface="Microsoft YaHei"/>
                  <a:cs typeface="+mn-cs"/>
                </a:rPr>
                <a:t>活动</a:t>
              </a: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介绍</a:t>
              </a: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76" name="TextBox 75"/>
            <p:cNvSpPr txBox="1"/>
            <p:nvPr/>
          </p:nvSpPr>
          <p:spPr>
            <a:xfrm>
              <a:off x="831789" y="1803400"/>
              <a:ext cx="2540000" cy="295978"/>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C63E55"/>
                  </a:solidFill>
                  <a:effectLst/>
                  <a:uLnTx/>
                  <a:uFillTx/>
                  <a:latin typeface="Microsoft YaHei"/>
                  <a:ea typeface="Microsoft YaHei"/>
                  <a:cs typeface="+mn-cs"/>
                </a:rPr>
                <a:t>竞赛方法</a:t>
              </a:r>
              <a:endParaRPr kumimoji="0" lang="en-US" sz="1800" b="1" i="0" u="none" strike="noStrike" kern="1200" cap="none" spc="0" normalizeH="0" baseline="0" noProof="0" dirty="0">
                <a:ln>
                  <a:noFill/>
                </a:ln>
                <a:solidFill>
                  <a:srgbClr val="C63E55"/>
                </a:solidFill>
                <a:effectLst/>
                <a:uLnTx/>
                <a:uFillTx/>
                <a:latin typeface="Microsoft YaHei"/>
                <a:ea typeface="Microsoft YaHei"/>
                <a:cs typeface="+mn-cs"/>
              </a:endParaRPr>
            </a:p>
          </p:txBody>
        </p:sp>
        <p:sp>
          <p:nvSpPr>
            <p:cNvPr id="77" name="TextBox 76"/>
            <p:cNvSpPr txBox="1"/>
            <p:nvPr/>
          </p:nvSpPr>
          <p:spPr>
            <a:xfrm>
              <a:off x="828484" y="2368757"/>
              <a:ext cx="3469078" cy="2951193"/>
            </a:xfrm>
            <a:prstGeom prst="rect">
              <a:avLst/>
            </a:prstGeom>
          </p:spPr>
          <p:txBody>
            <a:bodyPr wrap="square" lIns="0" tIns="0" rIns="0" bIns="0" rtlCol="0" anchor="ctr">
              <a:spAutoFit/>
            </a:bodyPr>
            <a:lstStyle/>
            <a:p>
              <a:pPr lvl="0" latinLnBrk="1">
                <a:lnSpc>
                  <a:spcPct val="200000"/>
                </a:lnSpc>
              </a:pPr>
              <a:r>
                <a:rPr lang="zh-CN" altLang="en-US" sz="1400" dirty="0">
                  <a:solidFill>
                    <a:srgbClr val="000000"/>
                  </a:solidFill>
                  <a:latin typeface="Microsoft YaHei"/>
                  <a:ea typeface="Microsoft YaHei"/>
                </a:rPr>
                <a:t>（一）比赛人员按照年级分为四个大组，采用抽签的方式决定对手。</a:t>
              </a:r>
            </a:p>
            <a:p>
              <a:pPr lvl="0" latinLnBrk="1">
                <a:lnSpc>
                  <a:spcPct val="200000"/>
                </a:lnSpc>
              </a:pPr>
              <a:r>
                <a:rPr lang="zh-CN" altLang="en-US" sz="1400" dirty="0">
                  <a:solidFill>
                    <a:srgbClr val="000000"/>
                  </a:solidFill>
                  <a:latin typeface="Microsoft YaHei"/>
                  <a:ea typeface="Microsoft YaHei"/>
                </a:rPr>
                <a:t>（二）每场比赛采用三局两胜制。</a:t>
              </a:r>
            </a:p>
            <a:p>
              <a:pPr lvl="0" latinLnBrk="1">
                <a:lnSpc>
                  <a:spcPct val="200000"/>
                </a:lnSpc>
              </a:pPr>
              <a:r>
                <a:rPr lang="zh-CN" altLang="en-US" sz="1400" dirty="0">
                  <a:solidFill>
                    <a:srgbClr val="000000"/>
                  </a:solidFill>
                  <a:latin typeface="Microsoft YaHei"/>
                  <a:ea typeface="Microsoft YaHei"/>
                </a:rPr>
                <a:t> </a:t>
              </a:r>
              <a:r>
                <a:rPr lang="en-US" altLang="zh-CN" sz="1400" dirty="0">
                  <a:solidFill>
                    <a:srgbClr val="000000"/>
                  </a:solidFill>
                  <a:latin typeface="Microsoft YaHei"/>
                  <a:ea typeface="Microsoft YaHei"/>
                </a:rPr>
                <a:t>(</a:t>
              </a:r>
              <a:r>
                <a:rPr lang="zh-CN" altLang="en-US" sz="1400" dirty="0">
                  <a:solidFill>
                    <a:srgbClr val="000000"/>
                  </a:solidFill>
                  <a:latin typeface="Microsoft YaHei"/>
                  <a:ea typeface="Microsoft YaHei"/>
                </a:rPr>
                <a:t>三</a:t>
              </a:r>
              <a:r>
                <a:rPr lang="en-US" altLang="zh-CN" sz="1400" dirty="0">
                  <a:solidFill>
                    <a:srgbClr val="000000"/>
                  </a:solidFill>
                  <a:latin typeface="Microsoft YaHei"/>
                  <a:ea typeface="Microsoft YaHei"/>
                </a:rPr>
                <a:t>) </a:t>
              </a:r>
              <a:r>
                <a:rPr lang="zh-CN" altLang="en-US" sz="1400" dirty="0">
                  <a:solidFill>
                    <a:srgbClr val="000000"/>
                  </a:solidFill>
                  <a:latin typeface="Microsoft YaHei"/>
                  <a:ea typeface="Microsoft YaHei"/>
                </a:rPr>
                <a:t>比赛人员在比赛开始时间</a:t>
              </a:r>
              <a:r>
                <a:rPr lang="en-US" altLang="zh-CN" sz="1400" dirty="0">
                  <a:solidFill>
                    <a:srgbClr val="000000"/>
                  </a:solidFill>
                  <a:latin typeface="Microsoft YaHei"/>
                  <a:ea typeface="Microsoft YaHei"/>
                </a:rPr>
                <a:t>15</a:t>
              </a:r>
              <a:r>
                <a:rPr lang="zh-CN" altLang="en-US" sz="1400" dirty="0">
                  <a:solidFill>
                    <a:srgbClr val="000000"/>
                  </a:solidFill>
                  <a:latin typeface="Microsoft YaHei"/>
                  <a:ea typeface="Microsoft YaHei"/>
                </a:rPr>
                <a:t>分钟内未到场则视为弃权。</a:t>
              </a:r>
            </a:p>
            <a:p>
              <a:pPr lvl="0" latinLnBrk="1">
                <a:lnSpc>
                  <a:spcPct val="200000"/>
                </a:lnSpc>
              </a:pPr>
              <a:r>
                <a:rPr lang="zh-CN" altLang="en-US" sz="1400" dirty="0">
                  <a:solidFill>
                    <a:srgbClr val="000000"/>
                  </a:solidFill>
                  <a:latin typeface="Microsoft YaHei"/>
                  <a:ea typeface="Microsoft YaHei"/>
                </a:rPr>
                <a:t>（四）比赛的顺序为男单、女单、男双、女双、混双。每场比赛赢得三场为胜。</a:t>
              </a:r>
            </a:p>
          </p:txBody>
        </p:sp>
        <p:sp>
          <p:nvSpPr>
            <p:cNvPr id="85" name="TextBox 81"/>
            <p:cNvSpPr txBox="1"/>
            <p:nvPr/>
          </p:nvSpPr>
          <p:spPr>
            <a:xfrm>
              <a:off x="7966417" y="3844354"/>
              <a:ext cx="2540000" cy="295978"/>
            </a:xfrm>
            <a:prstGeom prst="rect">
              <a:avLst/>
            </a:prstGeom>
          </p:spPr>
          <p:txBody>
            <a:bodyPr lIns="0" tIns="0" rIns="0" bIns="0" rtlCol="0" anchor="ctr">
              <a:spAutoFit/>
            </a:bodyPr>
            <a:lstStyle/>
            <a:p>
              <a:pPr marL="0" marR="0" lvl="0" indent="0" algn="r"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62A88"/>
                  </a:solidFill>
                  <a:effectLst/>
                  <a:uLnTx/>
                  <a:uFillTx/>
                  <a:latin typeface="Microsoft YaHei"/>
                  <a:ea typeface="Microsoft YaHei"/>
                  <a:cs typeface="+mn-cs"/>
                </a:rPr>
                <a:t>裁判与比赛监督</a:t>
              </a:r>
              <a:endParaRPr kumimoji="0" lang="en-US" sz="1800" b="1" i="0" u="none" strike="noStrike" kern="1200" cap="none" spc="0" normalizeH="0" baseline="0" noProof="0" dirty="0">
                <a:ln>
                  <a:noFill/>
                </a:ln>
                <a:solidFill>
                  <a:srgbClr val="162A88"/>
                </a:solidFill>
                <a:effectLst/>
                <a:uLnTx/>
                <a:uFillTx/>
                <a:latin typeface="Microsoft YaHei"/>
                <a:ea typeface="Microsoft YaHei"/>
                <a:cs typeface="+mn-cs"/>
              </a:endParaRPr>
            </a:p>
          </p:txBody>
        </p:sp>
        <p:sp>
          <p:nvSpPr>
            <p:cNvPr id="86" name="TextBox 82"/>
            <p:cNvSpPr txBox="1"/>
            <p:nvPr/>
          </p:nvSpPr>
          <p:spPr>
            <a:xfrm>
              <a:off x="7966417" y="2260600"/>
              <a:ext cx="2539999" cy="1227644"/>
            </a:xfrm>
            <a:prstGeom prst="rect">
              <a:avLst/>
            </a:prstGeom>
          </p:spPr>
          <p:txBody>
            <a:bodyPr wrap="square" lIns="0" tIns="0" rIns="0" bIns="0" rtlCol="0" anchor="ctr">
              <a:spAutoFit/>
            </a:bodyPr>
            <a:lstStyle/>
            <a:p>
              <a:pPr marL="0" marR="0" lvl="0" indent="0" algn="r" defTabSz="914400" rtl="0" eaLnBrk="1" fontAlgn="auto" latinLnBrk="1" hangingPunct="1">
                <a:lnSpc>
                  <a:spcPct val="2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比赛全程有裁判部的同学经赛前培训后对比赛进行裁判，同时会有相关部长与社长在场监督。</a:t>
              </a:r>
              <a:endParaRPr kumimoji="0" lang="en-US" sz="1400" b="0" i="0" u="none" strike="noStrike" kern="1200" cap="none" spc="0" normalizeH="0" baseline="0" noProof="0" dirty="0">
                <a:ln>
                  <a:noFill/>
                </a:ln>
                <a:solidFill>
                  <a:srgbClr val="000000"/>
                </a:solidFill>
                <a:effectLst/>
                <a:uLnTx/>
                <a:uFillTx/>
                <a:latin typeface="Microsoft YaHei"/>
                <a:ea typeface="Microsoft YaHei"/>
                <a:cs typeface="+mn-cs"/>
              </a:endParaRPr>
            </a:p>
          </p:txBody>
        </p:sp>
      </p:grpSp>
      <p:sp>
        <p:nvSpPr>
          <p:cNvPr id="78" name="Freeform 2"/>
          <p:cNvSpPr/>
          <p:nvPr/>
        </p:nvSpPr>
        <p:spPr>
          <a:xfrm rot="5400000">
            <a:off x="2079758" y="271146"/>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87" name="Freeform 5"/>
          <p:cNvSpPr/>
          <p:nvPr/>
        </p:nvSpPr>
        <p:spPr>
          <a:xfrm rot="5400000">
            <a:off x="9227084" y="3054972"/>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16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0332963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18" name="TextBox 9">
            <a:extLst>
              <a:ext uri="{FF2B5EF4-FFF2-40B4-BE49-F238E27FC236}">
                <a16:creationId xmlns:a16="http://schemas.microsoft.com/office/drawing/2014/main" id="{94E12803-742B-4D0F-8C36-6E286017AFFD}"/>
              </a:ext>
            </a:extLst>
          </p:cNvPr>
          <p:cNvSpPr txBox="1"/>
          <p:nvPr/>
        </p:nvSpPr>
        <p:spPr>
          <a:xfrm>
            <a:off x="4876228" y="573985"/>
            <a:ext cx="1908696" cy="394595"/>
          </a:xfrm>
          <a:prstGeom prst="rect">
            <a:avLst/>
          </a:prstGeom>
        </p:spPr>
        <p:txBody>
          <a:bodyPr wrap="square"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预计覆盖人数</a:t>
            </a:r>
            <a:endParaRPr kumimoji="0" lang="en-US" sz="2400" b="1" i="0" u="none" strike="noStrike" kern="1200" cap="none" spc="0" normalizeH="0" baseline="0" noProof="0" dirty="0">
              <a:ln>
                <a:noFill/>
              </a:ln>
              <a:solidFill>
                <a:srgbClr val="172A88"/>
              </a:solidFill>
              <a:effectLst/>
              <a:uLnTx/>
              <a:uFillTx/>
              <a:latin typeface="Microsoft YaHei"/>
              <a:ea typeface="Microsoft YaHei"/>
              <a:cs typeface="+mn-cs"/>
            </a:endParaRPr>
          </a:p>
        </p:txBody>
      </p:sp>
      <p:pic>
        <p:nvPicPr>
          <p:cNvPr id="4" name="图片 3">
            <a:extLst>
              <a:ext uri="{FF2B5EF4-FFF2-40B4-BE49-F238E27FC236}">
                <a16:creationId xmlns:a16="http://schemas.microsoft.com/office/drawing/2014/main" id="{636A9B8D-151C-4C59-A5D4-2C032EA57A68}"/>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636866" y="1824327"/>
            <a:ext cx="1322235" cy="2853746"/>
          </a:xfrm>
          <a:prstGeom prst="rect">
            <a:avLst/>
          </a:prstGeom>
        </p:spPr>
      </p:pic>
      <p:sp>
        <p:nvSpPr>
          <p:cNvPr id="6" name="文本框 5">
            <a:extLst>
              <a:ext uri="{FF2B5EF4-FFF2-40B4-BE49-F238E27FC236}">
                <a16:creationId xmlns:a16="http://schemas.microsoft.com/office/drawing/2014/main" id="{B68C69D3-8939-486D-9850-C7F4E288CA64}"/>
              </a:ext>
            </a:extLst>
          </p:cNvPr>
          <p:cNvSpPr txBox="1"/>
          <p:nvPr/>
        </p:nvSpPr>
        <p:spPr>
          <a:xfrm>
            <a:off x="3263900" y="1678490"/>
            <a:ext cx="4890776" cy="3148106"/>
          </a:xfrm>
          <a:prstGeom prst="rect">
            <a:avLst/>
          </a:prstGeom>
          <a:noFill/>
        </p:spPr>
        <p:txBody>
          <a:bodyPr wrap="square" rtlCol="0">
            <a:spAutoFit/>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0504D">
                    <a:lumMod val="75000"/>
                  </a:srgbClr>
                </a:solidFill>
                <a:effectLst/>
                <a:uLnTx/>
                <a:uFillTx/>
                <a:latin typeface="Microsoft YaHei"/>
                <a:ea typeface="Microsoft YaHei"/>
                <a:cs typeface="+mn-cs"/>
              </a:rPr>
              <a:t>活动对象：</a:t>
            </a:r>
            <a:endParaRPr kumimoji="0" lang="en-US" altLang="zh-CN" sz="2400" b="1" i="0" u="none" strike="noStrike" kern="1200" cap="none" spc="0" normalizeH="0" baseline="0" noProof="0" dirty="0">
              <a:ln>
                <a:noFill/>
              </a:ln>
              <a:solidFill>
                <a:srgbClr val="C0504D">
                  <a:lumMod val="75000"/>
                </a:srgbClr>
              </a:solidFill>
              <a:effectLst/>
              <a:uLnTx/>
              <a:uFillTx/>
              <a:latin typeface="Microsoft YaHei"/>
              <a:ea typeface="Microsoft YaHei"/>
              <a:cs typeface="+mn-cs"/>
            </a:endParaRPr>
          </a:p>
          <a:p>
            <a:pPr lvl="0" algn="ctr">
              <a:lnSpc>
                <a:spcPct val="200000"/>
              </a:lnSpc>
            </a:pPr>
            <a:r>
              <a:rPr lang="en-US" altLang="zh-CN" dirty="0">
                <a:solidFill>
                  <a:prstClr val="black"/>
                </a:solidFill>
                <a:latin typeface="Microsoft YaHei"/>
                <a:ea typeface="Microsoft YaHei"/>
              </a:rPr>
              <a:t>2021</a:t>
            </a:r>
            <a:r>
              <a:rPr lang="zh-CN" altLang="en-US" dirty="0">
                <a:solidFill>
                  <a:prstClr val="black"/>
                </a:solidFill>
                <a:latin typeface="Microsoft YaHei"/>
                <a:ea typeface="Microsoft YaHei"/>
              </a:rPr>
              <a:t>级、</a:t>
            </a:r>
            <a:r>
              <a:rPr lang="en-US" altLang="zh-CN" dirty="0">
                <a:solidFill>
                  <a:prstClr val="black"/>
                </a:solidFill>
                <a:latin typeface="Microsoft YaHei"/>
                <a:ea typeface="Microsoft YaHei"/>
              </a:rPr>
              <a:t>2020</a:t>
            </a:r>
            <a:r>
              <a:rPr lang="zh-CN" altLang="en-US" dirty="0">
                <a:solidFill>
                  <a:prstClr val="black"/>
                </a:solidFill>
                <a:latin typeface="Microsoft YaHei"/>
                <a:ea typeface="Microsoft YaHei"/>
              </a:rPr>
              <a:t>级、</a:t>
            </a:r>
            <a:r>
              <a:rPr lang="en-US" altLang="zh-CN" dirty="0">
                <a:solidFill>
                  <a:prstClr val="black"/>
                </a:solidFill>
                <a:latin typeface="Microsoft YaHei"/>
                <a:ea typeface="Microsoft YaHei"/>
              </a:rPr>
              <a:t>2019</a:t>
            </a:r>
            <a:r>
              <a:rPr lang="zh-CN" altLang="en-US" dirty="0">
                <a:solidFill>
                  <a:prstClr val="black"/>
                </a:solidFill>
                <a:latin typeface="Microsoft YaHei"/>
                <a:ea typeface="Microsoft YaHei"/>
              </a:rPr>
              <a:t>级、</a:t>
            </a:r>
            <a:r>
              <a:rPr lang="en-US" altLang="zh-CN" dirty="0">
                <a:solidFill>
                  <a:prstClr val="black"/>
                </a:solidFill>
                <a:latin typeface="Microsoft YaHei"/>
                <a:ea typeface="Microsoft YaHei"/>
              </a:rPr>
              <a:t>2018</a:t>
            </a:r>
            <a:r>
              <a:rPr lang="zh-CN" altLang="en-US" dirty="0">
                <a:solidFill>
                  <a:prstClr val="black"/>
                </a:solidFill>
                <a:latin typeface="Microsoft YaHei"/>
                <a:ea typeface="Microsoft YaHei"/>
              </a:rPr>
              <a:t>级全体同学</a:t>
            </a:r>
            <a:endParaRPr lang="en-US" altLang="zh-CN" dirty="0">
              <a:solidFill>
                <a:prstClr val="black"/>
              </a:solidFill>
              <a:latin typeface="Microsoft YaHei"/>
              <a:ea typeface="Microsoft YaHei"/>
            </a:endParaRPr>
          </a:p>
          <a:p>
            <a:pPr lvl="0" algn="ctr">
              <a:lnSpc>
                <a:spcPct val="200000"/>
              </a:lnSpc>
            </a:pPr>
            <a:r>
              <a:rPr lang="zh-CN" altLang="en-US" dirty="0">
                <a:solidFill>
                  <a:prstClr val="black"/>
                </a:solidFill>
                <a:latin typeface="Microsoft YaHei"/>
                <a:ea typeface="Microsoft YaHei"/>
              </a:rPr>
              <a:t>（百余人）</a:t>
            </a:r>
            <a:endParaRPr lang="en-US" altLang="zh-CN" dirty="0">
              <a:solidFill>
                <a:prstClr val="black"/>
              </a:solidFill>
              <a:latin typeface="Microsoft YaHei"/>
              <a:ea typeface="Microsoft YaHei"/>
            </a:endParaRPr>
          </a:p>
          <a:p>
            <a:pPr lvl="0" algn="ctr">
              <a:lnSpc>
                <a:spcPct val="200000"/>
              </a:lnSpc>
            </a:pPr>
            <a:r>
              <a:rPr kumimoji="0" lang="zh-CN" altLang="en-US" sz="2400" b="1" i="0" u="none" strike="noStrike" kern="1200" cap="none" spc="0" normalizeH="0" baseline="0" noProof="0" dirty="0">
                <a:ln>
                  <a:noFill/>
                </a:ln>
                <a:solidFill>
                  <a:srgbClr val="C0504D">
                    <a:lumMod val="75000"/>
                  </a:srgbClr>
                </a:solidFill>
                <a:effectLst/>
                <a:uLnTx/>
                <a:uFillTx/>
                <a:latin typeface="Microsoft YaHei"/>
                <a:ea typeface="Microsoft YaHei"/>
                <a:cs typeface="+mn-cs"/>
              </a:rPr>
              <a:t>最终参赛人数：</a:t>
            </a:r>
            <a:endParaRPr kumimoji="0" lang="en-US" altLang="zh-CN" sz="2400" b="1" i="0" u="none" strike="noStrike" kern="1200" cap="none" spc="0" normalizeH="0" baseline="0" noProof="0" dirty="0">
              <a:ln>
                <a:noFill/>
              </a:ln>
              <a:solidFill>
                <a:srgbClr val="C0504D">
                  <a:lumMod val="75000"/>
                </a:srgbClr>
              </a:solidFill>
              <a:effectLst/>
              <a:uLnTx/>
              <a:uFillTx/>
              <a:latin typeface="Microsoft YaHei"/>
              <a:ea typeface="Microsoft YaHei"/>
              <a:cs typeface="+mn-cs"/>
            </a:endParaRPr>
          </a:p>
          <a:p>
            <a:pPr marL="0" marR="0" lvl="0" indent="0" algn="ctr" defTabSz="914400" rtl="0" eaLnBrk="1" fontAlgn="auto" latinLnBrk="0" hangingPunct="1">
              <a:lnSpc>
                <a:spcPct val="2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Microsoft YaHei"/>
                <a:ea typeface="Microsoft YaHei"/>
                <a:cs typeface="+mn-cs"/>
              </a:rPr>
              <a:t>32</a:t>
            </a:r>
            <a:r>
              <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rPr>
              <a:t>人</a:t>
            </a:r>
          </a:p>
        </p:txBody>
      </p:sp>
      <p:pic>
        <p:nvPicPr>
          <p:cNvPr id="8" name="图片 7">
            <a:extLst>
              <a:ext uri="{FF2B5EF4-FFF2-40B4-BE49-F238E27FC236}">
                <a16:creationId xmlns:a16="http://schemas.microsoft.com/office/drawing/2014/main" id="{917F226A-A415-4CCA-B2CA-45BFA79141D9}"/>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597901" y="1663198"/>
            <a:ext cx="1990295" cy="3176003"/>
          </a:xfrm>
          <a:prstGeom prst="rect">
            <a:avLst/>
          </a:prstGeom>
        </p:spPr>
      </p:pic>
    </p:spTree>
    <p:extLst>
      <p:ext uri="{BB962C8B-B14F-4D97-AF65-F5344CB8AC3E}">
        <p14:creationId xmlns:p14="http://schemas.microsoft.com/office/powerpoint/2010/main" val="55495380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115" name="Picture 114"/>
          <p:cNvPicPr>
            <a:picLocks noChangeAspect="1"/>
          </p:cNvPicPr>
          <p:nvPr/>
        </p:nvPicPr>
        <p:blipFill>
          <a:blip r:embed="rId3"/>
          <a:stretch>
            <a:fillRect/>
          </a:stretch>
        </p:blipFill>
        <p:spPr>
          <a:xfrm>
            <a:off x="3421765" y="1446408"/>
            <a:ext cx="2759253" cy="4217394"/>
          </a:xfrm>
          <a:prstGeom prst="rect">
            <a:avLst/>
          </a:prstGeom>
        </p:spPr>
      </p:pic>
      <p:sp>
        <p:nvSpPr>
          <p:cNvPr id="116" name="TextBox 115"/>
          <p:cNvSpPr txBox="1"/>
          <p:nvPr/>
        </p:nvSpPr>
        <p:spPr>
          <a:xfrm>
            <a:off x="5003800" y="586745"/>
            <a:ext cx="1546324" cy="184538"/>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7" name="TextBox 116"/>
          <p:cNvSpPr txBox="1"/>
          <p:nvPr/>
        </p:nvSpPr>
        <p:spPr>
          <a:xfrm>
            <a:off x="1183701" y="2469849"/>
            <a:ext cx="1684834" cy="328808"/>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C63E55"/>
                </a:solidFill>
                <a:effectLst/>
                <a:uLnTx/>
                <a:uFillTx/>
                <a:latin typeface="Microsoft YaHei"/>
                <a:ea typeface="Microsoft YaHei"/>
                <a:cs typeface="+mn-cs"/>
              </a:rPr>
              <a:t>奖项设置</a:t>
            </a:r>
            <a:endParaRPr kumimoji="0" lang="en-US" sz="2000" b="1" i="0" u="none" strike="noStrike" kern="1200" cap="none" spc="0" normalizeH="0" baseline="0" noProof="0" dirty="0">
              <a:ln>
                <a:noFill/>
              </a:ln>
              <a:solidFill>
                <a:srgbClr val="C63E55"/>
              </a:solidFill>
              <a:effectLst/>
              <a:uLnTx/>
              <a:uFillTx/>
              <a:latin typeface="Microsoft YaHei"/>
              <a:ea typeface="Microsoft YaHei"/>
              <a:cs typeface="+mn-cs"/>
            </a:endParaRPr>
          </a:p>
        </p:txBody>
      </p:sp>
      <p:sp>
        <p:nvSpPr>
          <p:cNvPr id="125" name="TextBox 122"/>
          <p:cNvSpPr txBox="1"/>
          <p:nvPr/>
        </p:nvSpPr>
        <p:spPr>
          <a:xfrm>
            <a:off x="6616700" y="1636189"/>
            <a:ext cx="1684834" cy="334066"/>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62A88"/>
                </a:solidFill>
                <a:effectLst/>
                <a:uLnTx/>
                <a:uFillTx/>
                <a:latin typeface="Microsoft YaHei"/>
                <a:ea typeface="Microsoft YaHei"/>
                <a:cs typeface="+mn-cs"/>
              </a:rPr>
              <a:t>奖励设计</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1" name="Freeform 2"/>
          <p:cNvSpPr/>
          <p:nvPr/>
        </p:nvSpPr>
        <p:spPr>
          <a:xfrm rot="5400000">
            <a:off x="3225044" y="1796055"/>
            <a:ext cx="34287" cy="1676397"/>
          </a:xfrm>
          <a:custGeom>
            <a:avLst/>
            <a:gdLst/>
            <a:ahLst/>
            <a:cxnLst/>
            <a:rect l="l" t="t" r="r" b="b"/>
            <a:pathLst>
              <a:path w="34287" h="1676397">
                <a:moveTo>
                  <a:pt x="0" y="0"/>
                </a:moveTo>
                <a:lnTo>
                  <a:pt x="34287" y="0"/>
                </a:lnTo>
                <a:lnTo>
                  <a:pt x="34287" y="1676397"/>
                </a:lnTo>
                <a:lnTo>
                  <a:pt x="0" y="1676397"/>
                </a:lnTo>
                <a:lnTo>
                  <a:pt x="0" y="0"/>
                </a:ln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128" name="Freeform 5"/>
          <p:cNvSpPr/>
          <p:nvPr/>
        </p:nvSpPr>
        <p:spPr>
          <a:xfrm rot="5400000">
            <a:off x="5660540" y="1006157"/>
            <a:ext cx="25506" cy="1594130"/>
          </a:xfrm>
          <a:custGeom>
            <a:avLst/>
            <a:gdLst/>
            <a:ahLst/>
            <a:cxnLst/>
            <a:rect l="l" t="t" r="r" b="b"/>
            <a:pathLst>
              <a:path w="25506" h="1594130">
                <a:moveTo>
                  <a:pt x="0" y="0"/>
                </a:moveTo>
                <a:lnTo>
                  <a:pt x="25507" y="0"/>
                </a:lnTo>
                <a:lnTo>
                  <a:pt x="25507" y="1594130"/>
                </a:lnTo>
                <a:lnTo>
                  <a:pt x="0" y="1594130"/>
                </a:lnTo>
                <a:lnTo>
                  <a:pt x="0" y="0"/>
                </a:lnTo>
                <a:close/>
              </a:path>
            </a:pathLst>
          </a:custGeom>
          <a:solidFill>
            <a:srgbClr val="16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9">
            <a:extLst>
              <a:ext uri="{FF2B5EF4-FFF2-40B4-BE49-F238E27FC236}">
                <a16:creationId xmlns:a16="http://schemas.microsoft.com/office/drawing/2014/main" id="{94E12803-742B-4D0F-8C36-6E286017AFFD}"/>
              </a:ext>
            </a:extLst>
          </p:cNvPr>
          <p:cNvSpPr txBox="1"/>
          <p:nvPr/>
        </p:nvSpPr>
        <p:spPr>
          <a:xfrm>
            <a:off x="4876228" y="573985"/>
            <a:ext cx="1908696" cy="394595"/>
          </a:xfrm>
          <a:prstGeom prst="rect">
            <a:avLst/>
          </a:prstGeom>
        </p:spPr>
        <p:txBody>
          <a:bodyPr wrap="square"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奖项奖励</a:t>
            </a:r>
            <a:endParaRPr kumimoji="0" lang="en-US" sz="2400" b="1" i="0" u="none" strike="noStrike" kern="1200" cap="none" spc="0" normalizeH="0" baseline="0" noProof="0" dirty="0">
              <a:ln>
                <a:noFill/>
              </a:ln>
              <a:solidFill>
                <a:srgbClr val="172A88"/>
              </a:solidFill>
              <a:effectLst/>
              <a:uLnTx/>
              <a:uFillTx/>
              <a:latin typeface="Microsoft YaHei"/>
              <a:ea typeface="Microsoft YaHei"/>
              <a:cs typeface="+mn-cs"/>
            </a:endParaRPr>
          </a:p>
        </p:txBody>
      </p:sp>
      <p:sp>
        <p:nvSpPr>
          <p:cNvPr id="2" name="文本框 1">
            <a:extLst>
              <a:ext uri="{FF2B5EF4-FFF2-40B4-BE49-F238E27FC236}">
                <a16:creationId xmlns:a16="http://schemas.microsoft.com/office/drawing/2014/main" id="{73D628E5-1C73-4006-BE02-09242445BE3C}"/>
              </a:ext>
            </a:extLst>
          </p:cNvPr>
          <p:cNvSpPr txBox="1"/>
          <p:nvPr/>
        </p:nvSpPr>
        <p:spPr>
          <a:xfrm>
            <a:off x="630470" y="3053622"/>
            <a:ext cx="2895600" cy="510524"/>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以年级为单位决出冠亚季军</a:t>
            </a:r>
          </a:p>
        </p:txBody>
      </p:sp>
      <p:sp>
        <p:nvSpPr>
          <p:cNvPr id="19" name="文本框 18">
            <a:extLst>
              <a:ext uri="{FF2B5EF4-FFF2-40B4-BE49-F238E27FC236}">
                <a16:creationId xmlns:a16="http://schemas.microsoft.com/office/drawing/2014/main" id="{2927ED57-8742-4922-A71A-41D393AE93A9}"/>
              </a:ext>
            </a:extLst>
          </p:cNvPr>
          <p:cNvSpPr txBox="1"/>
          <p:nvPr/>
        </p:nvSpPr>
        <p:spPr>
          <a:xfrm>
            <a:off x="6235700" y="1987766"/>
            <a:ext cx="5438758" cy="3957622"/>
          </a:xfrm>
          <a:prstGeom prst="rect">
            <a:avLst/>
          </a:prstGeom>
          <a:noFill/>
        </p:spPr>
        <p:txBody>
          <a:bodyPr wrap="square" rtlCol="0">
            <a:spAutoFit/>
          </a:bodyPr>
          <a:lstStyle/>
          <a:p>
            <a:pPr lvl="0">
              <a:lnSpc>
                <a:spcPct val="200000"/>
              </a:lnSpc>
            </a:pPr>
            <a:r>
              <a:rPr lang="zh-CN" altLang="en-US" sz="1600" dirty="0">
                <a:solidFill>
                  <a:prstClr val="black"/>
                </a:solidFill>
                <a:latin typeface="微软雅黑" panose="020B0503020204020204" pitchFamily="34" charset="-122"/>
                <a:ea typeface="微软雅黑" panose="020B0503020204020204" pitchFamily="34" charset="-122"/>
              </a:rPr>
              <a:t>第一名：</a:t>
            </a:r>
            <a:endParaRPr lang="en-US" altLang="zh-CN" sz="1600"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zh-CN" altLang="en-US" sz="1600" dirty="0">
                <a:solidFill>
                  <a:prstClr val="black"/>
                </a:solidFill>
                <a:latin typeface="微软雅黑" panose="020B0503020204020204" pitchFamily="34" charset="-122"/>
                <a:ea typeface="微软雅黑" panose="020B0503020204020204" pitchFamily="34" charset="-122"/>
              </a:rPr>
              <a:t>奖金</a:t>
            </a:r>
            <a:r>
              <a:rPr lang="en-US" altLang="zh-CN" sz="1600" dirty="0">
                <a:solidFill>
                  <a:prstClr val="black"/>
                </a:solidFill>
                <a:latin typeface="微软雅黑" panose="020B0503020204020204" pitchFamily="34" charset="-122"/>
                <a:ea typeface="微软雅黑" panose="020B0503020204020204" pitchFamily="34" charset="-122"/>
              </a:rPr>
              <a:t>400+</a:t>
            </a:r>
            <a:r>
              <a:rPr lang="zh-CN" altLang="en-US" sz="1600" dirty="0">
                <a:solidFill>
                  <a:prstClr val="black"/>
                </a:solidFill>
                <a:latin typeface="微软雅黑" panose="020B0503020204020204" pitchFamily="34" charset="-122"/>
                <a:ea typeface="微软雅黑" panose="020B0503020204020204" pitchFamily="34" charset="-122"/>
              </a:rPr>
              <a:t>纪念徽章</a:t>
            </a:r>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奖状 </a:t>
            </a:r>
          </a:p>
          <a:p>
            <a:pPr lvl="0">
              <a:lnSpc>
                <a:spcPct val="200000"/>
              </a:lnSpc>
            </a:pPr>
            <a:r>
              <a:rPr lang="zh-CN" altLang="en-US" sz="1600" dirty="0">
                <a:solidFill>
                  <a:prstClr val="black"/>
                </a:solidFill>
                <a:latin typeface="微软雅黑" panose="020B0503020204020204" pitchFamily="34" charset="-122"/>
                <a:ea typeface="微软雅黑" panose="020B0503020204020204" pitchFamily="34" charset="-122"/>
              </a:rPr>
              <a:t>第二名：</a:t>
            </a:r>
            <a:endParaRPr lang="en-US" altLang="zh-CN" sz="1600"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zh-CN" altLang="en-US" sz="1600" dirty="0">
                <a:solidFill>
                  <a:prstClr val="black"/>
                </a:solidFill>
                <a:latin typeface="微软雅黑" panose="020B0503020204020204" pitchFamily="34" charset="-122"/>
                <a:ea typeface="微软雅黑" panose="020B0503020204020204" pitchFamily="34" charset="-122"/>
              </a:rPr>
              <a:t>奖金</a:t>
            </a:r>
            <a:r>
              <a:rPr lang="en-US" altLang="zh-CN" sz="1600" dirty="0">
                <a:solidFill>
                  <a:prstClr val="black"/>
                </a:solidFill>
                <a:latin typeface="微软雅黑" panose="020B0503020204020204" pitchFamily="34" charset="-122"/>
                <a:ea typeface="微软雅黑" panose="020B0503020204020204" pitchFamily="34" charset="-122"/>
              </a:rPr>
              <a:t>250+</a:t>
            </a:r>
            <a:r>
              <a:rPr lang="zh-CN" altLang="en-US" sz="1600" dirty="0">
                <a:solidFill>
                  <a:prstClr val="black"/>
                </a:solidFill>
                <a:latin typeface="微软雅黑" panose="020B0503020204020204" pitchFamily="34" charset="-122"/>
                <a:ea typeface="微软雅黑" panose="020B0503020204020204" pitchFamily="34" charset="-122"/>
              </a:rPr>
              <a:t>纪念徽章</a:t>
            </a:r>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奖状</a:t>
            </a:r>
            <a:endParaRPr lang="en-US" altLang="zh-CN" sz="1600"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zh-CN" altLang="en-US" sz="1600" dirty="0">
                <a:solidFill>
                  <a:prstClr val="black"/>
                </a:solidFill>
                <a:latin typeface="微软雅黑" panose="020B0503020204020204" pitchFamily="34" charset="-122"/>
                <a:ea typeface="微软雅黑" panose="020B0503020204020204" pitchFamily="34" charset="-122"/>
              </a:rPr>
              <a:t>第三名：</a:t>
            </a:r>
            <a:endParaRPr lang="en-US" altLang="zh-CN" sz="1600"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zh-CN" altLang="en-US" sz="1600" dirty="0">
                <a:solidFill>
                  <a:prstClr val="black"/>
                </a:solidFill>
                <a:latin typeface="微软雅黑" panose="020B0503020204020204" pitchFamily="34" charset="-122"/>
                <a:ea typeface="微软雅黑" panose="020B0503020204020204" pitchFamily="34" charset="-122"/>
              </a:rPr>
              <a:t>奖金</a:t>
            </a:r>
            <a:r>
              <a:rPr lang="en-US" altLang="zh-CN" sz="1600" dirty="0">
                <a:solidFill>
                  <a:prstClr val="black"/>
                </a:solidFill>
                <a:latin typeface="微软雅黑" panose="020B0503020204020204" pitchFamily="34" charset="-122"/>
                <a:ea typeface="微软雅黑" panose="020B0503020204020204" pitchFamily="34" charset="-122"/>
              </a:rPr>
              <a:t>150+ </a:t>
            </a:r>
            <a:r>
              <a:rPr lang="zh-CN" altLang="en-US" sz="1600" dirty="0">
                <a:solidFill>
                  <a:prstClr val="black"/>
                </a:solidFill>
                <a:latin typeface="微软雅黑" panose="020B0503020204020204" pitchFamily="34" charset="-122"/>
                <a:ea typeface="微软雅黑" panose="020B0503020204020204" pitchFamily="34" charset="-122"/>
              </a:rPr>
              <a:t>奖状</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纪念徽章</a:t>
            </a:r>
            <a:endParaRPr lang="en-US" altLang="zh-CN" sz="1600"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zh-CN" altLang="en-US" sz="1600" dirty="0">
                <a:solidFill>
                  <a:prstClr val="black"/>
                </a:solidFill>
                <a:latin typeface="微软雅黑" panose="020B0503020204020204" pitchFamily="34" charset="-122"/>
                <a:ea typeface="微软雅黑" panose="020B0503020204020204" pitchFamily="34" charset="-122"/>
              </a:rPr>
              <a:t>第四名：</a:t>
            </a:r>
            <a:endParaRPr lang="en-US" altLang="zh-CN" sz="1600" dirty="0">
              <a:solidFill>
                <a:prstClr val="black"/>
              </a:solidFill>
              <a:latin typeface="微软雅黑" panose="020B0503020204020204" pitchFamily="34" charset="-122"/>
              <a:ea typeface="微软雅黑" panose="020B0503020204020204" pitchFamily="34" charset="-122"/>
            </a:endParaRPr>
          </a:p>
          <a:p>
            <a:pPr lvl="0">
              <a:lnSpc>
                <a:spcPct val="200000"/>
              </a:lnSpc>
            </a:pPr>
            <a:r>
              <a:rPr lang="zh-CN" altLang="en-US" sz="1600" dirty="0">
                <a:solidFill>
                  <a:prstClr val="black"/>
                </a:solidFill>
                <a:latin typeface="微软雅黑" panose="020B0503020204020204" pitchFamily="34" charset="-122"/>
                <a:ea typeface="微软雅黑" panose="020B0503020204020204" pitchFamily="34" charset="-122"/>
              </a:rPr>
              <a:t>纪念徽章</a:t>
            </a:r>
          </a:p>
        </p:txBody>
      </p:sp>
    </p:spTree>
    <p:extLst>
      <p:ext uri="{BB962C8B-B14F-4D97-AF65-F5344CB8AC3E}">
        <p14:creationId xmlns:p14="http://schemas.microsoft.com/office/powerpoint/2010/main" val="413073731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rcRect/>
          <a:stretch>
            <a:fillRect/>
          </a:stretch>
        </a:blipFill>
        <a:effectLst/>
      </p:bgPr>
    </p:bg>
    <p:spTree>
      <p:nvGrpSpPr>
        <p:cNvPr id="1" name=""/>
        <p:cNvGrpSpPr/>
        <p:nvPr/>
      </p:nvGrpSpPr>
      <p:grpSpPr>
        <a:xfrm>
          <a:off x="0" y="0"/>
          <a:ext cx="0" cy="0"/>
          <a:chOff x="0" y="0"/>
          <a:chExt cx="0" cy="0"/>
        </a:xfrm>
      </p:grpSpPr>
      <p:grpSp>
        <p:nvGrpSpPr>
          <p:cNvPr id="142" name="Group 1"/>
          <p:cNvGrpSpPr/>
          <p:nvPr/>
        </p:nvGrpSpPr>
        <p:grpSpPr>
          <a:xfrm>
            <a:off x="927247" y="596803"/>
            <a:ext cx="9699432" cy="4749612"/>
            <a:chOff x="927247" y="596803"/>
            <a:chExt cx="9699432" cy="4749612"/>
          </a:xfrm>
        </p:grpSpPr>
        <p:pic>
          <p:nvPicPr>
            <p:cNvPr id="143" name="Picture 142"/>
            <p:cNvPicPr>
              <a:picLocks noChangeAspect="1"/>
            </p:cNvPicPr>
            <p:nvPr/>
          </p:nvPicPr>
          <p:blipFill>
            <a:blip r:embed="rId4"/>
            <a:stretch>
              <a:fillRect/>
            </a:stretch>
          </p:blipFill>
          <p:spPr>
            <a:xfrm>
              <a:off x="3952742" y="1730229"/>
              <a:ext cx="3640825" cy="3600815"/>
            </a:xfrm>
            <a:prstGeom prst="rect">
              <a:avLst/>
            </a:prstGeom>
          </p:spPr>
        </p:pic>
        <p:sp>
          <p:nvSpPr>
            <p:cNvPr id="148" name="TextBox 143"/>
            <p:cNvSpPr txBox="1"/>
            <p:nvPr/>
          </p:nvSpPr>
          <p:spPr>
            <a:xfrm>
              <a:off x="5004525" y="596803"/>
              <a:ext cx="1546324" cy="400879"/>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经费使用</a:t>
              </a: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9" name="TextBox 144"/>
            <p:cNvSpPr txBox="1"/>
            <p:nvPr/>
          </p:nvSpPr>
          <p:spPr>
            <a:xfrm>
              <a:off x="927247" y="1769770"/>
              <a:ext cx="2540000" cy="295978"/>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C63E55"/>
                  </a:solidFill>
                  <a:effectLst/>
                  <a:uLnTx/>
                  <a:uFillTx/>
                  <a:latin typeface="Microsoft YaHei"/>
                  <a:ea typeface="Microsoft YaHei"/>
                  <a:cs typeface="+mn-cs"/>
                </a:rPr>
                <a:t>预算表：</a:t>
              </a:r>
              <a:endParaRPr kumimoji="0" lang="en-US" sz="1800" b="1" i="0" u="none" strike="noStrike" kern="1200" cap="none" spc="0" normalizeH="0" baseline="0" noProof="0" dirty="0">
                <a:ln>
                  <a:noFill/>
                </a:ln>
                <a:solidFill>
                  <a:srgbClr val="C63E55"/>
                </a:solidFill>
                <a:effectLst/>
                <a:uLnTx/>
                <a:uFillTx/>
                <a:latin typeface="Microsoft YaHei"/>
                <a:ea typeface="Microsoft YaHei"/>
                <a:cs typeface="+mn-cs"/>
              </a:endParaRPr>
            </a:p>
          </p:txBody>
        </p:sp>
        <p:sp>
          <p:nvSpPr>
            <p:cNvPr id="153" name="TextBox 148"/>
            <p:cNvSpPr txBox="1"/>
            <p:nvPr/>
          </p:nvSpPr>
          <p:spPr>
            <a:xfrm>
              <a:off x="8086679" y="1767373"/>
              <a:ext cx="2540000" cy="300660"/>
            </a:xfrm>
            <a:prstGeom prst="rect">
              <a:avLst/>
            </a:prstGeom>
          </p:spPr>
          <p:txBody>
            <a:bodyPr lIns="0" tIns="0" rIns="0" bIns="0" rtlCol="0" anchor="ctr">
              <a:spAutoFit/>
            </a:bodyPr>
            <a:lstStyle/>
            <a:p>
              <a:pPr marL="0" marR="0" lvl="0" indent="0" algn="r"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62A88"/>
                  </a:solidFill>
                  <a:effectLst/>
                  <a:uLnTx/>
                  <a:uFillTx/>
                  <a:latin typeface="Microsoft YaHei"/>
                  <a:ea typeface="Microsoft YaHei"/>
                  <a:cs typeface="+mn-cs"/>
                </a:rPr>
                <a:t>比赛开销</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4" name="TextBox 149"/>
            <p:cNvSpPr txBox="1"/>
            <p:nvPr/>
          </p:nvSpPr>
          <p:spPr>
            <a:xfrm>
              <a:off x="8216900" y="2128739"/>
              <a:ext cx="2409779" cy="1227644"/>
            </a:xfrm>
            <a:prstGeom prst="rect">
              <a:avLst/>
            </a:prstGeom>
          </p:spPr>
          <p:txBody>
            <a:bodyPr wrap="square" lIns="0" tIns="0" rIns="0" bIns="0" rtlCol="0" anchor="ctr">
              <a:spAutoFit/>
            </a:bodyPr>
            <a:lstStyle/>
            <a:p>
              <a:pPr marL="0" marR="0" lvl="0" indent="0" algn="r" defTabSz="914400" rtl="0" eaLnBrk="1" fontAlgn="auto" latinLnBrk="1" hangingPunct="1">
                <a:lnSpc>
                  <a:spcPct val="2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比赛用球（</a:t>
              </a:r>
              <a:r>
                <a:rPr lang="zh-CN" altLang="en-US" sz="1400" dirty="0">
                  <a:solidFill>
                    <a:srgbClr val="000000"/>
                  </a:solidFill>
                  <a:latin typeface="Microsoft YaHei"/>
                  <a:ea typeface="Microsoft YaHei"/>
                </a:rPr>
                <a:t>粉胜利</a:t>
              </a: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a:t>
              </a:r>
              <a:r>
                <a:rPr kumimoji="0" lang="en-US" altLang="zh-CN" sz="1400" b="0" i="0" u="none" strike="noStrike" kern="1200" cap="none" spc="0" normalizeH="0" baseline="0" noProof="0" dirty="0">
                  <a:ln>
                    <a:noFill/>
                  </a:ln>
                  <a:solidFill>
                    <a:srgbClr val="000000"/>
                  </a:solidFill>
                  <a:effectLst/>
                  <a:uLnTx/>
                  <a:uFillTx/>
                  <a:latin typeface="Microsoft YaHei"/>
                  <a:ea typeface="Microsoft YaHei"/>
                  <a:cs typeface="+mn-cs"/>
                </a:rPr>
                <a:t>15</a:t>
              </a: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桶</a:t>
              </a:r>
              <a:endParaRPr kumimoji="0" lang="en-US" altLang="zh-CN" sz="1400" b="0" i="0" u="none" strike="noStrike" kern="1200" cap="none" spc="0" normalizeH="0" baseline="0" noProof="0" dirty="0">
                <a:ln>
                  <a:noFill/>
                </a:ln>
                <a:solidFill>
                  <a:srgbClr val="000000"/>
                </a:solidFill>
                <a:effectLst/>
                <a:uLnTx/>
                <a:uFillTx/>
                <a:latin typeface="Microsoft YaHei"/>
                <a:ea typeface="Microsoft YaHei"/>
                <a:cs typeface="+mn-cs"/>
              </a:endParaRPr>
            </a:p>
            <a:p>
              <a:pPr marL="0" marR="0" lvl="0" indent="0" algn="r" defTabSz="914400" rtl="0" eaLnBrk="1" fontAlgn="auto" latinLnBrk="1" hangingPunct="1">
                <a:lnSpc>
                  <a:spcPct val="200000"/>
                </a:lnSpc>
                <a:spcBef>
                  <a:spcPts val="0"/>
                </a:spcBef>
                <a:spcAft>
                  <a:spcPts val="0"/>
                </a:spcAft>
                <a:buClrTx/>
                <a:buSzTx/>
                <a:buFontTx/>
                <a:buNone/>
                <a:tabLst/>
                <a:defRPr/>
              </a:pPr>
              <a:r>
                <a:rPr lang="zh-CN" altLang="en-US" sz="1400" dirty="0">
                  <a:solidFill>
                    <a:srgbClr val="000000"/>
                  </a:solidFill>
                  <a:latin typeface="Microsoft YaHei"/>
                  <a:ea typeface="Microsoft YaHei"/>
                </a:rPr>
                <a:t>场地费</a:t>
              </a:r>
              <a:r>
                <a:rPr lang="en-US" altLang="zh-CN" sz="1400">
                  <a:solidFill>
                    <a:srgbClr val="000000"/>
                  </a:solidFill>
                  <a:latin typeface="Microsoft YaHei"/>
                  <a:ea typeface="Microsoft YaHei"/>
                </a:rPr>
                <a:t>24</a:t>
              </a:r>
              <a:r>
                <a:rPr lang="zh-CN" altLang="en-US" sz="1400">
                  <a:solidFill>
                    <a:srgbClr val="000000"/>
                  </a:solidFill>
                  <a:latin typeface="Microsoft YaHei"/>
                  <a:ea typeface="Microsoft YaHei"/>
                </a:rPr>
                <a:t>个</a:t>
              </a:r>
              <a:endParaRPr kumimoji="0" lang="en-US" altLang="zh-CN" sz="1400" b="0" i="0" u="none" strike="noStrike" kern="1200" cap="none" spc="0" normalizeH="0" baseline="0" noProof="0" dirty="0">
                <a:ln>
                  <a:noFill/>
                </a:ln>
                <a:solidFill>
                  <a:srgbClr val="000000"/>
                </a:solidFill>
                <a:effectLst/>
                <a:uLnTx/>
                <a:uFillTx/>
                <a:latin typeface="Microsoft YaHei"/>
                <a:ea typeface="Microsoft YaHei"/>
                <a:cs typeface="+mn-cs"/>
              </a:endParaRPr>
            </a:p>
            <a:p>
              <a:pPr marL="0" marR="0" lvl="0" indent="0" algn="r" defTabSz="914400" rtl="0" eaLnBrk="1" fontAlgn="auto" latinLnBrk="1" hangingPunct="1">
                <a:lnSpc>
                  <a:spcPct val="2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共</a:t>
              </a:r>
              <a:r>
                <a:rPr lang="en-US" altLang="zh-CN" sz="1400" dirty="0">
                  <a:solidFill>
                    <a:srgbClr val="000000"/>
                  </a:solidFill>
                  <a:latin typeface="Microsoft YaHei"/>
                  <a:ea typeface="Microsoft YaHei"/>
                </a:rPr>
                <a:t>990</a:t>
              </a: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元</a:t>
              </a:r>
              <a:endParaRPr kumimoji="0" lang="en-US" sz="1400" b="0" i="0" u="none" strike="noStrike" kern="1200" cap="none" spc="0" normalizeH="0" baseline="0" noProof="0" dirty="0">
                <a:ln>
                  <a:noFill/>
                </a:ln>
                <a:solidFill>
                  <a:srgbClr val="000000"/>
                </a:solidFill>
                <a:effectLst/>
                <a:uLnTx/>
                <a:uFillTx/>
                <a:latin typeface="Microsoft YaHei"/>
                <a:ea typeface="Microsoft YaHei"/>
                <a:cs typeface="+mn-cs"/>
              </a:endParaRPr>
            </a:p>
          </p:txBody>
        </p:sp>
        <p:sp>
          <p:nvSpPr>
            <p:cNvPr id="155" name="TextBox 150"/>
            <p:cNvSpPr txBox="1"/>
            <p:nvPr/>
          </p:nvSpPr>
          <p:spPr>
            <a:xfrm>
              <a:off x="8086679" y="4133708"/>
              <a:ext cx="2540000" cy="300660"/>
            </a:xfrm>
            <a:prstGeom prst="rect">
              <a:avLst/>
            </a:prstGeom>
          </p:spPr>
          <p:txBody>
            <a:bodyPr lIns="0" tIns="0" rIns="0" bIns="0" rtlCol="0" anchor="ctr">
              <a:spAutoFit/>
            </a:bodyPr>
            <a:lstStyle/>
            <a:p>
              <a:pPr marL="0" marR="0" lvl="0" indent="0" algn="r"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C63E55"/>
                  </a:solidFill>
                  <a:effectLst/>
                  <a:uLnTx/>
                  <a:uFillTx/>
                  <a:latin typeface="Microsoft YaHei"/>
                  <a:ea typeface="Microsoft YaHei"/>
                  <a:cs typeface="+mn-cs"/>
                </a:rPr>
                <a:t>奖品开销</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6" name="TextBox 151"/>
            <p:cNvSpPr txBox="1"/>
            <p:nvPr/>
          </p:nvSpPr>
          <p:spPr>
            <a:xfrm>
              <a:off x="8806511" y="4549658"/>
              <a:ext cx="1820168" cy="796757"/>
            </a:xfrm>
            <a:prstGeom prst="rect">
              <a:avLst/>
            </a:prstGeom>
          </p:spPr>
          <p:txBody>
            <a:bodyPr wrap="square" lIns="0" tIns="0" rIns="0" bIns="0" rtlCol="0" anchor="ctr">
              <a:spAutoFit/>
            </a:bodyPr>
            <a:lstStyle>
              <a:defPPr>
                <a:defRPr lang="en-US"/>
              </a:defPPr>
              <a:lvl1pPr algn="r" latinLnBrk="1">
                <a:lnSpc>
                  <a:spcPct val="200000"/>
                </a:lnSpc>
                <a:defRPr sz="1400">
                  <a:solidFill>
                    <a:srgbClr val="000000"/>
                  </a:solidFill>
                  <a:latin typeface="Microsoft YaHei"/>
                  <a:ea typeface="Microsoft YaHei"/>
                </a:defRPr>
              </a:lvl1pPr>
            </a:lstStyle>
            <a:p>
              <a:pPr marL="0" marR="0" lvl="0" indent="0" algn="r" defTabSz="914400" rtl="0" eaLnBrk="1" fontAlgn="auto" latinLnBrk="1" hangingPunct="1">
                <a:lnSpc>
                  <a:spcPct val="2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奖状、奖金及奖品</a:t>
              </a:r>
              <a:endParaRPr kumimoji="0" lang="en-US" altLang="zh-CN" sz="1400" b="0" i="0" u="none" strike="noStrike" kern="1200" cap="none" spc="0" normalizeH="0" baseline="0" noProof="0" dirty="0">
                <a:ln>
                  <a:noFill/>
                </a:ln>
                <a:solidFill>
                  <a:srgbClr val="000000"/>
                </a:solidFill>
                <a:effectLst/>
                <a:uLnTx/>
                <a:uFillTx/>
                <a:latin typeface="Microsoft YaHei"/>
                <a:ea typeface="Microsoft YaHei"/>
                <a:cs typeface="+mn-cs"/>
              </a:endParaRPr>
            </a:p>
            <a:p>
              <a:pPr marL="0" marR="0" lvl="0" indent="0" algn="r" defTabSz="914400" rtl="0" eaLnBrk="1" fontAlgn="auto" latinLnBrk="1" hangingPunct="1">
                <a:lnSpc>
                  <a:spcPct val="2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共</a:t>
              </a:r>
              <a:r>
                <a:rPr lang="en-US" altLang="zh-CN" dirty="0"/>
                <a:t>1008</a:t>
              </a:r>
              <a:r>
                <a:rPr lang="zh-CN" altLang="en-US" dirty="0"/>
                <a:t>元</a:t>
              </a:r>
              <a:endParaRPr kumimoji="0" lang="en-US" sz="1400" b="0" i="0" u="none" strike="noStrike" kern="1200" cap="none" spc="0" normalizeH="0" baseline="0" noProof="0" dirty="0">
                <a:ln>
                  <a:noFill/>
                </a:ln>
                <a:solidFill>
                  <a:srgbClr val="000000"/>
                </a:solidFill>
                <a:effectLst/>
                <a:uLnTx/>
                <a:uFillTx/>
                <a:latin typeface="Microsoft YaHei"/>
                <a:ea typeface="Microsoft YaHei"/>
                <a:cs typeface="+mn-cs"/>
              </a:endParaRPr>
            </a:p>
          </p:txBody>
        </p:sp>
      </p:grpSp>
      <p:sp>
        <p:nvSpPr>
          <p:cNvPr id="144" name="Freeform 2"/>
          <p:cNvSpPr/>
          <p:nvPr/>
        </p:nvSpPr>
        <p:spPr>
          <a:xfrm>
            <a:off x="3143081" y="1886885"/>
            <a:ext cx="325837" cy="325837"/>
          </a:xfrm>
          <a:custGeom>
            <a:avLst/>
            <a:gdLst/>
            <a:ahLst/>
            <a:cxnLst/>
            <a:rect l="l" t="t" r="r" b="b"/>
            <a:pathLst>
              <a:path w="325837" h="325837">
                <a:moveTo>
                  <a:pt x="162919" y="0"/>
                </a:moveTo>
                <a:cubicBezTo>
                  <a:pt x="252893" y="0"/>
                  <a:pt x="325837" y="72944"/>
                  <a:pt x="325837" y="162918"/>
                </a:cubicBezTo>
                <a:cubicBezTo>
                  <a:pt x="325837" y="252892"/>
                  <a:pt x="252893" y="325836"/>
                  <a:pt x="162919" y="325836"/>
                </a:cubicBezTo>
                <a:cubicBezTo>
                  <a:pt x="72944" y="325836"/>
                  <a:pt x="0" y="252892"/>
                  <a:pt x="0" y="162918"/>
                </a:cubicBezTo>
                <a:cubicBezTo>
                  <a:pt x="0" y="72944"/>
                  <a:pt x="72944" y="0"/>
                  <a:pt x="162919" y="0"/>
                </a:cubicBez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146" name="Freeform 4"/>
          <p:cNvSpPr/>
          <p:nvPr/>
        </p:nvSpPr>
        <p:spPr>
          <a:xfrm>
            <a:off x="8088411" y="1886949"/>
            <a:ext cx="325837" cy="325837"/>
          </a:xfrm>
          <a:custGeom>
            <a:avLst/>
            <a:gdLst/>
            <a:ahLst/>
            <a:cxnLst/>
            <a:rect l="l" t="t" r="r" b="b"/>
            <a:pathLst>
              <a:path w="325837" h="325837">
                <a:moveTo>
                  <a:pt x="162918" y="0"/>
                </a:moveTo>
                <a:cubicBezTo>
                  <a:pt x="252893" y="0"/>
                  <a:pt x="325837" y="72944"/>
                  <a:pt x="325837" y="162919"/>
                </a:cubicBezTo>
                <a:cubicBezTo>
                  <a:pt x="325837" y="252893"/>
                  <a:pt x="252893" y="325837"/>
                  <a:pt x="162918" y="325837"/>
                </a:cubicBezTo>
                <a:cubicBezTo>
                  <a:pt x="72944" y="325837"/>
                  <a:pt x="0" y="252893"/>
                  <a:pt x="0" y="162919"/>
                </a:cubicBezTo>
                <a:cubicBezTo>
                  <a:pt x="0" y="72944"/>
                  <a:pt x="72944" y="0"/>
                  <a:pt x="162918" y="0"/>
                </a:cubicBezTo>
                <a:close/>
              </a:path>
            </a:pathLst>
          </a:custGeom>
          <a:solidFill>
            <a:srgbClr val="17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147" name="Freeform 5"/>
          <p:cNvSpPr/>
          <p:nvPr/>
        </p:nvSpPr>
        <p:spPr>
          <a:xfrm>
            <a:off x="8086598" y="4848718"/>
            <a:ext cx="325837" cy="325837"/>
          </a:xfrm>
          <a:custGeom>
            <a:avLst/>
            <a:gdLst/>
            <a:ahLst/>
            <a:cxnLst/>
            <a:rect l="l" t="t" r="r" b="b"/>
            <a:pathLst>
              <a:path w="325837" h="325837">
                <a:moveTo>
                  <a:pt x="162918" y="0"/>
                </a:moveTo>
                <a:cubicBezTo>
                  <a:pt x="252893" y="0"/>
                  <a:pt x="325837" y="72944"/>
                  <a:pt x="325837" y="162918"/>
                </a:cubicBezTo>
                <a:cubicBezTo>
                  <a:pt x="325837" y="252892"/>
                  <a:pt x="252893" y="325836"/>
                  <a:pt x="162918" y="325836"/>
                </a:cubicBezTo>
                <a:cubicBezTo>
                  <a:pt x="72944" y="325836"/>
                  <a:pt x="0" y="252892"/>
                  <a:pt x="0" y="162918"/>
                </a:cubicBezTo>
                <a:cubicBezTo>
                  <a:pt x="0" y="72944"/>
                  <a:pt x="72944" y="0"/>
                  <a:pt x="162918" y="0"/>
                </a:cubicBez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graphicFrame>
        <p:nvGraphicFramePr>
          <p:cNvPr id="3" name="表格 2">
            <a:extLst>
              <a:ext uri="{FF2B5EF4-FFF2-40B4-BE49-F238E27FC236}">
                <a16:creationId xmlns:a16="http://schemas.microsoft.com/office/drawing/2014/main" id="{21730A7F-01E2-4F64-AF20-70EF8FD26241}"/>
              </a:ext>
            </a:extLst>
          </p:cNvPr>
          <p:cNvGraphicFramePr>
            <a:graphicFrameLocks noGrp="1"/>
          </p:cNvGraphicFramePr>
          <p:nvPr>
            <p:extLst>
              <p:ext uri="{D42A27DB-BD31-4B8C-83A1-F6EECF244321}">
                <p14:modId xmlns:p14="http://schemas.microsoft.com/office/powerpoint/2010/main" val="1723916752"/>
              </p:ext>
            </p:extLst>
          </p:nvPr>
        </p:nvGraphicFramePr>
        <p:xfrm>
          <a:off x="692297" y="2344182"/>
          <a:ext cx="2637112" cy="2831988"/>
        </p:xfrm>
        <a:graphic>
          <a:graphicData uri="http://schemas.openxmlformats.org/drawingml/2006/table">
            <a:tbl>
              <a:tblPr firstRow="1" firstCol="1" bandRow="1">
                <a:tableStyleId>{0660B408-B3CF-4A94-85FC-2B1E0A45F4A2}</a:tableStyleId>
              </a:tblPr>
              <a:tblGrid>
                <a:gridCol w="718240">
                  <a:extLst>
                    <a:ext uri="{9D8B030D-6E8A-4147-A177-3AD203B41FA5}">
                      <a16:colId xmlns:a16="http://schemas.microsoft.com/office/drawing/2014/main" val="1750872247"/>
                    </a:ext>
                  </a:extLst>
                </a:gridCol>
                <a:gridCol w="645763">
                  <a:extLst>
                    <a:ext uri="{9D8B030D-6E8A-4147-A177-3AD203B41FA5}">
                      <a16:colId xmlns:a16="http://schemas.microsoft.com/office/drawing/2014/main" val="3643281922"/>
                    </a:ext>
                  </a:extLst>
                </a:gridCol>
                <a:gridCol w="618435">
                  <a:extLst>
                    <a:ext uri="{9D8B030D-6E8A-4147-A177-3AD203B41FA5}">
                      <a16:colId xmlns:a16="http://schemas.microsoft.com/office/drawing/2014/main" val="1318318930"/>
                    </a:ext>
                  </a:extLst>
                </a:gridCol>
                <a:gridCol w="654674">
                  <a:extLst>
                    <a:ext uri="{9D8B030D-6E8A-4147-A177-3AD203B41FA5}">
                      <a16:colId xmlns:a16="http://schemas.microsoft.com/office/drawing/2014/main" val="605853863"/>
                    </a:ext>
                  </a:extLst>
                </a:gridCol>
              </a:tblGrid>
              <a:tr h="407270">
                <a:tc>
                  <a:txBody>
                    <a:bodyPr/>
                    <a:lstStyle/>
                    <a:p>
                      <a:pPr algn="ctr">
                        <a:spcAft>
                          <a:spcPts val="0"/>
                        </a:spcAft>
                      </a:pPr>
                      <a:r>
                        <a:rPr lang="zh-CN" sz="1050" kern="0" dirty="0">
                          <a:effectLst/>
                        </a:rPr>
                        <a:t>名称</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050" kern="0" dirty="0">
                          <a:effectLst/>
                        </a:rPr>
                        <a:t>单价</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050" kern="0" dirty="0">
                          <a:effectLst/>
                        </a:rPr>
                        <a:t>数量</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050" kern="0" dirty="0">
                          <a:effectLst/>
                        </a:rPr>
                        <a:t>总价（元） </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01382677"/>
                  </a:ext>
                </a:extLst>
              </a:tr>
              <a:tr h="314785">
                <a:tc>
                  <a:txBody>
                    <a:bodyPr/>
                    <a:lstStyle/>
                    <a:p>
                      <a:pPr algn="ctr">
                        <a:spcAft>
                          <a:spcPts val="0"/>
                        </a:spcAft>
                      </a:pPr>
                      <a:r>
                        <a:rPr lang="zh-CN" sz="1050" kern="0" dirty="0">
                          <a:effectLst/>
                        </a:rPr>
                        <a:t>奖状</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0" dirty="0">
                          <a:effectLst/>
                        </a:rPr>
                        <a:t>12</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0">
                          <a:effectLst/>
                        </a:rPr>
                        <a:t>3</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0">
                          <a:effectLst/>
                        </a:rPr>
                        <a:t>36</a:t>
                      </a:r>
                      <a:endParaRPr lang="zh-CN" sz="11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97403175"/>
                  </a:ext>
                </a:extLst>
              </a:tr>
              <a:tr h="610904">
                <a:tc>
                  <a:txBody>
                    <a:bodyPr/>
                    <a:lstStyle/>
                    <a:p>
                      <a:pPr algn="ctr">
                        <a:spcAft>
                          <a:spcPts val="0"/>
                        </a:spcAft>
                      </a:pPr>
                      <a:r>
                        <a:rPr lang="zh-CN" sz="1050" kern="0" dirty="0">
                          <a:effectLst/>
                        </a:rPr>
                        <a:t>比赛用球（</a:t>
                      </a:r>
                      <a:r>
                        <a:rPr lang="zh-CN" altLang="en-US" sz="1050" kern="0" dirty="0">
                          <a:effectLst/>
                        </a:rPr>
                        <a:t>粉胜利</a:t>
                      </a:r>
                      <a:r>
                        <a:rPr lang="zh-CN" sz="1050" kern="0" dirty="0">
                          <a:effectLst/>
                        </a:rPr>
                        <a:t>）</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altLang="zh-CN" sz="1050" kern="0" dirty="0">
                          <a:effectLst/>
                          <a:latin typeface="微软雅黑" panose="020B0503020204020204" pitchFamily="34" charset="-122"/>
                          <a:ea typeface="微软雅黑" panose="020B0503020204020204" pitchFamily="34" charset="-122"/>
                          <a:cs typeface="Times New Roman" panose="02020603050405020304" pitchFamily="18" charset="0"/>
                        </a:rPr>
                        <a:t>66</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0" dirty="0">
                          <a:effectLst/>
                        </a:rPr>
                        <a:t>15</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altLang="zh-CN" sz="1050" kern="0" dirty="0">
                          <a:effectLst/>
                          <a:latin typeface="微软雅黑" panose="020B0503020204020204" pitchFamily="34" charset="-122"/>
                          <a:ea typeface="微软雅黑" panose="020B0503020204020204" pitchFamily="34" charset="-122"/>
                          <a:cs typeface="Times New Roman" panose="02020603050405020304" pitchFamily="18" charset="0"/>
                        </a:rPr>
                        <a:t>990</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46269044"/>
                  </a:ext>
                </a:extLst>
              </a:tr>
              <a:tr h="314785">
                <a:tc>
                  <a:txBody>
                    <a:bodyPr/>
                    <a:lstStyle/>
                    <a:p>
                      <a:pPr algn="ctr">
                        <a:spcAft>
                          <a:spcPts val="0"/>
                        </a:spcAft>
                      </a:pPr>
                      <a:r>
                        <a:rPr lang="zh-CN" altLang="en-US" sz="1100" kern="100" dirty="0">
                          <a:effectLst/>
                          <a:latin typeface="微软雅黑" panose="020B0503020204020204" pitchFamily="34" charset="-122"/>
                          <a:ea typeface="微软雅黑" panose="020B0503020204020204" pitchFamily="34" charset="-122"/>
                          <a:cs typeface="Times New Roman" panose="02020603050405020304" pitchFamily="18" charset="0"/>
                        </a:rPr>
                        <a:t>奖金</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altLang="zh-CN" sz="1050" kern="0" dirty="0">
                          <a:effectLst/>
                          <a:latin typeface="微软雅黑" panose="020B0503020204020204" pitchFamily="34" charset="-122"/>
                          <a:ea typeface="微软雅黑" panose="020B0503020204020204" pitchFamily="34" charset="-122"/>
                          <a:cs typeface="Times New Roman" panose="02020603050405020304" pitchFamily="18" charset="0"/>
                        </a:rPr>
                        <a:t>800</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sz="1050" kern="0" dirty="0">
                          <a:effectLst/>
                        </a:rPr>
                        <a:t>800</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28706363"/>
                  </a:ext>
                </a:extLst>
              </a:tr>
              <a:tr h="554674">
                <a:tc>
                  <a:txBody>
                    <a:bodyPr/>
                    <a:lstStyle/>
                    <a:p>
                      <a:pPr algn="ctr">
                        <a:spcAft>
                          <a:spcPts val="0"/>
                        </a:spcAft>
                      </a:pPr>
                      <a:r>
                        <a:rPr lang="zh-CN" altLang="en-US" sz="1100" dirty="0">
                          <a:solidFill>
                            <a:prstClr val="black"/>
                          </a:solidFill>
                          <a:latin typeface="微软雅黑" panose="020B0503020204020204" pitchFamily="34" charset="-122"/>
                          <a:ea typeface="微软雅黑" panose="020B0503020204020204" pitchFamily="34" charset="-122"/>
                        </a:rPr>
                        <a:t>纪念徽章</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5</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32</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en-US" altLang="zh-CN" sz="1100" kern="100" dirty="0">
                          <a:effectLst/>
                          <a:latin typeface="微软雅黑" panose="020B0503020204020204" pitchFamily="34" charset="-122"/>
                          <a:ea typeface="微软雅黑" panose="020B0503020204020204" pitchFamily="34" charset="-122"/>
                          <a:cs typeface="Times New Roman" panose="02020603050405020304" pitchFamily="18" charset="0"/>
                        </a:rPr>
                        <a:t>160</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35307854"/>
                  </a:ext>
                </a:extLst>
              </a:tr>
              <a:tr h="314785">
                <a:tc gridSpan="4">
                  <a:txBody>
                    <a:bodyPr/>
                    <a:lstStyle/>
                    <a:p>
                      <a:pPr algn="l">
                        <a:spcAft>
                          <a:spcPts val="0"/>
                        </a:spcAft>
                      </a:pPr>
                      <a:r>
                        <a:rPr lang="zh-CN" altLang="en-US" sz="1050" kern="0" dirty="0">
                          <a:effectLst/>
                        </a:rPr>
                        <a:t>场地费：</a:t>
                      </a:r>
                      <a:r>
                        <a:rPr lang="en-US" altLang="zh-CN" sz="1050" kern="0" dirty="0">
                          <a:effectLst/>
                        </a:rPr>
                        <a:t>960  </a:t>
                      </a:r>
                      <a:r>
                        <a:rPr lang="zh-CN" sz="1050" kern="0" dirty="0">
                          <a:effectLst/>
                        </a:rPr>
                        <a:t>机动费用：</a:t>
                      </a:r>
                      <a:r>
                        <a:rPr lang="en-US" altLang="zh-CN" sz="1050" kern="0" dirty="0">
                          <a:effectLst/>
                        </a:rPr>
                        <a:t>54</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92743921"/>
                  </a:ext>
                </a:extLst>
              </a:tr>
              <a:tr h="314785">
                <a:tc gridSpan="4">
                  <a:txBody>
                    <a:bodyPr/>
                    <a:lstStyle/>
                    <a:p>
                      <a:pPr algn="l">
                        <a:spcAft>
                          <a:spcPts val="0"/>
                        </a:spcAft>
                      </a:pPr>
                      <a:r>
                        <a:rPr lang="zh-CN" sz="1050" kern="0" dirty="0">
                          <a:effectLst/>
                        </a:rPr>
                        <a:t>总计：</a:t>
                      </a:r>
                      <a:r>
                        <a:rPr lang="en-US" sz="1050" kern="0" dirty="0">
                          <a:effectLst/>
                        </a:rPr>
                        <a:t>3000</a:t>
                      </a:r>
                      <a:r>
                        <a:rPr lang="zh-CN" sz="1050" kern="0" dirty="0">
                          <a:effectLst/>
                        </a:rPr>
                        <a:t>元</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42798364"/>
                  </a:ext>
                </a:extLst>
              </a:tr>
            </a:tbl>
          </a:graphicData>
        </a:graphic>
      </p:graphicFrame>
    </p:spTree>
    <p:extLst>
      <p:ext uri="{BB962C8B-B14F-4D97-AF65-F5344CB8AC3E}">
        <p14:creationId xmlns:p14="http://schemas.microsoft.com/office/powerpoint/2010/main" val="336108183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132" name="Picture 131"/>
          <p:cNvPicPr>
            <a:picLocks noChangeAspect="1"/>
          </p:cNvPicPr>
          <p:nvPr/>
        </p:nvPicPr>
        <p:blipFill>
          <a:blip r:embed="rId3"/>
          <a:stretch>
            <a:fillRect/>
          </a:stretch>
        </p:blipFill>
        <p:spPr>
          <a:xfrm>
            <a:off x="1026250" y="3783615"/>
            <a:ext cx="718692" cy="746158"/>
          </a:xfrm>
          <a:prstGeom prst="rect">
            <a:avLst/>
          </a:prstGeom>
        </p:spPr>
      </p:pic>
      <p:pic>
        <p:nvPicPr>
          <p:cNvPr id="133" name="Picture 132"/>
          <p:cNvPicPr>
            <a:picLocks noChangeAspect="1"/>
          </p:cNvPicPr>
          <p:nvPr/>
        </p:nvPicPr>
        <p:blipFill>
          <a:blip r:embed="rId4"/>
          <a:stretch>
            <a:fillRect/>
          </a:stretch>
        </p:blipFill>
        <p:spPr>
          <a:xfrm>
            <a:off x="1021872" y="2234810"/>
            <a:ext cx="718692" cy="746158"/>
          </a:xfrm>
          <a:prstGeom prst="rect">
            <a:avLst/>
          </a:prstGeom>
        </p:spPr>
      </p:pic>
      <p:sp>
        <p:nvSpPr>
          <p:cNvPr id="135" name="TextBox 134"/>
          <p:cNvSpPr txBox="1"/>
          <p:nvPr/>
        </p:nvSpPr>
        <p:spPr>
          <a:xfrm>
            <a:off x="1044440" y="592939"/>
            <a:ext cx="1546324" cy="394595"/>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报道宣传</a:t>
            </a:r>
            <a:endParaRPr kumimoji="0" lang="en-US" sz="2400" b="1" i="0" u="none" strike="noStrike" kern="1200" cap="none" spc="0" normalizeH="0" baseline="0" noProof="0" dirty="0">
              <a:ln>
                <a:noFill/>
              </a:ln>
              <a:solidFill>
                <a:srgbClr val="172A88"/>
              </a:solidFill>
              <a:effectLst/>
              <a:uLnTx/>
              <a:uFillTx/>
              <a:latin typeface="Microsoft YaHei"/>
              <a:ea typeface="Microsoft YaHei"/>
              <a:cs typeface="+mn-cs"/>
            </a:endParaRPr>
          </a:p>
        </p:txBody>
      </p:sp>
      <p:sp>
        <p:nvSpPr>
          <p:cNvPr id="138" name="TextBox 137"/>
          <p:cNvSpPr txBox="1"/>
          <p:nvPr/>
        </p:nvSpPr>
        <p:spPr>
          <a:xfrm>
            <a:off x="2147257" y="1854819"/>
            <a:ext cx="1684834" cy="300660"/>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62A88"/>
                </a:solidFill>
                <a:effectLst/>
                <a:uLnTx/>
                <a:uFillTx/>
                <a:latin typeface="Microsoft YaHei"/>
                <a:ea typeface="Microsoft YaHei"/>
                <a:cs typeface="+mn-cs"/>
              </a:rPr>
              <a:t>线上宣传：</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9" name="TextBox 138"/>
          <p:cNvSpPr txBox="1"/>
          <p:nvPr/>
        </p:nvSpPr>
        <p:spPr>
          <a:xfrm>
            <a:off x="2143992" y="2257183"/>
            <a:ext cx="3040261" cy="1403076"/>
          </a:xfrm>
          <a:prstGeom prst="rect">
            <a:avLst/>
          </a:prstGeom>
        </p:spPr>
        <p:txBody>
          <a:bodyPr lIns="0" tIns="0" rIns="0" bIns="0" rtlCol="0" anchor="ctr">
            <a:spAutoFit/>
          </a:bodyPr>
          <a:lstStyle/>
          <a:p>
            <a:pPr marL="0" marR="0" lvl="0" indent="0" algn="l" defTabSz="914400" rtl="0" eaLnBrk="1" fontAlgn="auto" latinLnBrk="1" hangingPunct="1">
              <a:lnSpc>
                <a:spcPct val="2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公众号、官方</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QQ</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号、官方</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QQ</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群等在线推文宣传与后期报道</a:t>
            </a:r>
            <a:endParaRPr lang="en-US" altLang="zh-CN" sz="1600" dirty="0">
              <a:solidFill>
                <a:prstClr val="black"/>
              </a:solidFill>
              <a:latin typeface="微软雅黑" panose="020B0503020204020204" pitchFamily="34" charset="-122"/>
              <a:ea typeface="微软雅黑" panose="020B0503020204020204" pitchFamily="34" charset="-122"/>
            </a:endParaRPr>
          </a:p>
          <a:p>
            <a:pPr marL="0" marR="0" lvl="0" indent="0" algn="l" defTabSz="914400" rtl="0" eaLnBrk="1" fontAlgn="auto" latinLnBrk="1" hangingPunct="1">
              <a:lnSpc>
                <a:spcPct val="200000"/>
              </a:lnSpc>
              <a:spcBef>
                <a:spcPts val="0"/>
              </a:spcBef>
              <a:spcAft>
                <a:spcPts val="0"/>
              </a:spcAft>
              <a:buClrTx/>
              <a:buSzTx/>
              <a:buFontTx/>
              <a:buNone/>
              <a:tabLst/>
              <a:defRPr/>
            </a:pPr>
            <a:r>
              <a:rPr kumimoji="0" lang="en-US" altLang="zh-CN" sz="16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bilibili</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视频剪辑</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0" name="TextBox 139"/>
          <p:cNvSpPr txBox="1"/>
          <p:nvPr/>
        </p:nvSpPr>
        <p:spPr>
          <a:xfrm>
            <a:off x="2147257" y="3761963"/>
            <a:ext cx="1684834" cy="300660"/>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C63E55"/>
                </a:solidFill>
                <a:effectLst/>
                <a:uLnTx/>
                <a:uFillTx/>
                <a:latin typeface="Microsoft YaHei"/>
                <a:ea typeface="Microsoft YaHei"/>
                <a:cs typeface="+mn-cs"/>
              </a:rPr>
              <a:t>线下宣传：</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1" name="TextBox 140"/>
          <p:cNvSpPr txBox="1"/>
          <p:nvPr/>
        </p:nvSpPr>
        <p:spPr>
          <a:xfrm>
            <a:off x="2143992" y="4451040"/>
            <a:ext cx="3017143" cy="263085"/>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定点摆摊、海报等</a:t>
            </a:r>
            <a:endParaRPr kumimoji="0" 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30" name="Picture 129"/>
          <p:cNvPicPr>
            <a:picLocks noChangeAspect="1"/>
          </p:cNvPicPr>
          <p:nvPr/>
        </p:nvPicPr>
        <p:blipFill rotWithShape="1">
          <a:blip r:embed="rId5" cstate="print">
            <a:extLst>
              <a:ext uri="{28A0092B-C50C-407E-A947-70E740481C1C}">
                <a14:useLocalDpi xmlns:a14="http://schemas.microsoft.com/office/drawing/2010/main" val="0"/>
              </a:ext>
            </a:extLst>
          </a:blip>
          <a:srcRect t="12637" b="28889"/>
          <a:stretch/>
        </p:blipFill>
        <p:spPr>
          <a:xfrm>
            <a:off x="7302500" y="1361516"/>
            <a:ext cx="2971800" cy="377936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726431021"/>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49" name="Freeform 1"/>
          <p:cNvSpPr/>
          <p:nvPr/>
        </p:nvSpPr>
        <p:spPr>
          <a:xfrm>
            <a:off x="-52209" y="518617"/>
            <a:ext cx="2362197" cy="668589"/>
          </a:xfrm>
          <a:custGeom>
            <a:avLst/>
            <a:gdLst/>
            <a:ahLst/>
            <a:cxnLst/>
            <a:rect l="l" t="t" r="r" b="b"/>
            <a:pathLst>
              <a:path w="2362197" h="668589">
                <a:moveTo>
                  <a:pt x="0" y="0"/>
                </a:moveTo>
                <a:lnTo>
                  <a:pt x="2362198" y="0"/>
                </a:lnTo>
                <a:lnTo>
                  <a:pt x="2362198" y="668589"/>
                </a:lnTo>
                <a:lnTo>
                  <a:pt x="0" y="668589"/>
                </a:lnTo>
                <a:lnTo>
                  <a:pt x="0" y="0"/>
                </a:lnTo>
                <a:close/>
              </a:path>
            </a:pathLst>
          </a:custGeom>
          <a:solidFill>
            <a:srgbClr val="16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2" name="TextBox 51"/>
          <p:cNvSpPr txBox="1"/>
          <p:nvPr/>
        </p:nvSpPr>
        <p:spPr>
          <a:xfrm>
            <a:off x="7505584" y="2512381"/>
            <a:ext cx="3302116" cy="2137124"/>
          </a:xfrm>
          <a:prstGeom prst="rect">
            <a:avLst/>
          </a:prstGeom>
        </p:spPr>
        <p:txBody>
          <a:bodyPr wrap="square" lIns="0" tIns="0" rIns="0" bIns="0" rtlCol="0" anchor="ctr">
            <a:spAutoFit/>
          </a:bodyPr>
          <a:lstStyle/>
          <a:p>
            <a:pPr marL="0" marR="0" lvl="0" indent="0" algn="l" defTabSz="914400" rtl="0" eaLnBrk="1" fontAlgn="auto" latinLnBrk="1" hangingPunct="1">
              <a:lnSpc>
                <a:spcPct val="2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rgbClr val="002060"/>
                </a:solidFill>
                <a:effectLst/>
                <a:uLnTx/>
                <a:uFillTx/>
                <a:latin typeface="Microsoft YaHei"/>
                <a:ea typeface="Microsoft YaHei"/>
                <a:cs typeface="+mn-cs"/>
              </a:rPr>
              <a:t>于</a:t>
            </a:r>
            <a:r>
              <a:rPr lang="en-US" altLang="zh-CN" b="1" dirty="0">
                <a:solidFill>
                  <a:srgbClr val="002060"/>
                </a:solidFill>
                <a:latin typeface="Microsoft YaHei"/>
                <a:ea typeface="Microsoft YaHei"/>
              </a:rPr>
              <a:t>2021</a:t>
            </a:r>
            <a:r>
              <a:rPr lang="zh-CN" altLang="en-US" b="1" dirty="0">
                <a:solidFill>
                  <a:srgbClr val="002060"/>
                </a:solidFill>
                <a:latin typeface="Microsoft YaHei"/>
                <a:ea typeface="Microsoft YaHei"/>
              </a:rPr>
              <a:t>年</a:t>
            </a:r>
            <a:r>
              <a:rPr lang="en-US" altLang="zh-CN" b="1" dirty="0">
                <a:solidFill>
                  <a:srgbClr val="002060"/>
                </a:solidFill>
                <a:latin typeface="Microsoft YaHei"/>
                <a:ea typeface="Microsoft YaHei"/>
              </a:rPr>
              <a:t>3</a:t>
            </a:r>
            <a:r>
              <a:rPr lang="zh-CN" altLang="en-US" b="1" dirty="0">
                <a:solidFill>
                  <a:srgbClr val="002060"/>
                </a:solidFill>
                <a:latin typeface="Microsoft YaHei"/>
                <a:ea typeface="Microsoft YaHei"/>
              </a:rPr>
              <a:t>月举办的</a:t>
            </a:r>
            <a:r>
              <a:rPr kumimoji="0" lang="zh-CN" altLang="en-US" b="1" i="0" u="none" strike="noStrike" kern="1200" cap="none" spc="0" normalizeH="0" baseline="0" noProof="0" dirty="0">
                <a:ln>
                  <a:noFill/>
                </a:ln>
                <a:solidFill>
                  <a:srgbClr val="002060"/>
                </a:solidFill>
                <a:effectLst/>
                <a:uLnTx/>
                <a:uFillTx/>
                <a:latin typeface="Microsoft YaHei"/>
                <a:ea typeface="Microsoft YaHei"/>
                <a:cs typeface="+mn-cs"/>
              </a:rPr>
              <a:t>新老生交流赛自宣传至比赛结束历时两周，共有</a:t>
            </a:r>
            <a:r>
              <a:rPr kumimoji="0" lang="en-US" altLang="zh-CN" b="1" i="0" u="none" strike="noStrike" kern="1200" cap="none" spc="0" normalizeH="0" baseline="0" noProof="0" dirty="0">
                <a:ln>
                  <a:noFill/>
                </a:ln>
                <a:solidFill>
                  <a:srgbClr val="002060"/>
                </a:solidFill>
                <a:effectLst/>
                <a:uLnTx/>
                <a:uFillTx/>
                <a:latin typeface="Microsoft YaHei"/>
                <a:ea typeface="Microsoft YaHei"/>
                <a:cs typeface="+mn-cs"/>
              </a:rPr>
              <a:t>4</a:t>
            </a:r>
            <a:r>
              <a:rPr kumimoji="0" lang="zh-CN" altLang="en-US" b="1" i="0" u="none" strike="noStrike" kern="1200" cap="none" spc="0" normalizeH="0" baseline="0" noProof="0" dirty="0">
                <a:ln>
                  <a:noFill/>
                </a:ln>
                <a:solidFill>
                  <a:srgbClr val="002060"/>
                </a:solidFill>
                <a:effectLst/>
                <a:uLnTx/>
                <a:uFillTx/>
                <a:latin typeface="Microsoft YaHei"/>
                <a:ea typeface="Microsoft YaHei"/>
                <a:cs typeface="+mn-cs"/>
              </a:rPr>
              <a:t>个年级参加，并于</a:t>
            </a:r>
            <a:r>
              <a:rPr lang="en-US" altLang="zh-CN" b="1" dirty="0">
                <a:solidFill>
                  <a:srgbClr val="002060"/>
                </a:solidFill>
                <a:latin typeface="Microsoft YaHei"/>
                <a:ea typeface="Microsoft YaHei"/>
              </a:rPr>
              <a:t>3</a:t>
            </a:r>
            <a:r>
              <a:rPr kumimoji="0" lang="zh-CN" altLang="en-US" b="1" i="0" u="none" strike="noStrike" kern="1200" cap="none" spc="0" normalizeH="0" baseline="0" noProof="0" dirty="0">
                <a:ln>
                  <a:noFill/>
                </a:ln>
                <a:solidFill>
                  <a:srgbClr val="002060"/>
                </a:solidFill>
                <a:effectLst/>
                <a:uLnTx/>
                <a:uFillTx/>
                <a:latin typeface="Microsoft YaHei"/>
                <a:ea typeface="Microsoft YaHei"/>
                <a:cs typeface="+mn-cs"/>
              </a:rPr>
              <a:t>月</a:t>
            </a:r>
            <a:r>
              <a:rPr kumimoji="0" lang="en-US" altLang="zh-CN" b="1" i="0" u="none" strike="noStrike" kern="1200" cap="none" spc="0" normalizeH="0" baseline="0" noProof="0" dirty="0">
                <a:ln>
                  <a:noFill/>
                </a:ln>
                <a:solidFill>
                  <a:srgbClr val="002060"/>
                </a:solidFill>
                <a:effectLst/>
                <a:uLnTx/>
                <a:uFillTx/>
                <a:latin typeface="Microsoft YaHei"/>
                <a:ea typeface="Microsoft YaHei"/>
                <a:cs typeface="+mn-cs"/>
              </a:rPr>
              <a:t>28</a:t>
            </a:r>
            <a:r>
              <a:rPr kumimoji="0" lang="zh-CN" altLang="en-US" b="1" i="0" u="none" strike="noStrike" kern="1200" cap="none" spc="0" normalizeH="0" baseline="0" noProof="0" dirty="0">
                <a:ln>
                  <a:noFill/>
                </a:ln>
                <a:solidFill>
                  <a:srgbClr val="002060"/>
                </a:solidFill>
                <a:effectLst/>
                <a:uLnTx/>
                <a:uFillTx/>
                <a:latin typeface="Microsoft YaHei"/>
                <a:ea typeface="Microsoft YaHei"/>
                <a:cs typeface="+mn-cs"/>
              </a:rPr>
              <a:t>日告一段落。</a:t>
            </a:r>
            <a:endParaRPr kumimoji="0" lang="en-US" b="0" i="0" u="none" strike="noStrike" kern="1200" cap="none" spc="0" normalizeH="0" baseline="0" noProof="0" dirty="0">
              <a:ln>
                <a:noFill/>
              </a:ln>
              <a:solidFill>
                <a:srgbClr val="002060"/>
              </a:solidFill>
              <a:effectLst/>
              <a:uLnTx/>
              <a:uFillTx/>
              <a:latin typeface="Calibri"/>
              <a:cs typeface="+mn-cs"/>
            </a:endParaRPr>
          </a:p>
        </p:txBody>
      </p:sp>
      <p:sp>
        <p:nvSpPr>
          <p:cNvPr id="58" name="TextBox 55"/>
          <p:cNvSpPr txBox="1"/>
          <p:nvPr/>
        </p:nvSpPr>
        <p:spPr>
          <a:xfrm>
            <a:off x="458243" y="656788"/>
            <a:ext cx="1546324" cy="400879"/>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Microsoft YaHei"/>
                <a:ea typeface="Microsoft YaHei"/>
                <a:cs typeface="+mn-cs"/>
              </a:rPr>
              <a:t>往届情况</a:t>
            </a: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56" name="Freeform 3"/>
          <p:cNvSpPr/>
          <p:nvPr/>
        </p:nvSpPr>
        <p:spPr>
          <a:xfrm>
            <a:off x="6921500" y="2641600"/>
            <a:ext cx="50684" cy="1839642"/>
          </a:xfrm>
          <a:custGeom>
            <a:avLst/>
            <a:gdLst/>
            <a:ahLst/>
            <a:cxnLst/>
            <a:rect l="l" t="t" r="r" b="b"/>
            <a:pathLst>
              <a:path w="59886" h="766542">
                <a:moveTo>
                  <a:pt x="0" y="0"/>
                </a:moveTo>
                <a:lnTo>
                  <a:pt x="59886" y="0"/>
                </a:lnTo>
                <a:lnTo>
                  <a:pt x="59886" y="766542"/>
                </a:lnTo>
                <a:lnTo>
                  <a:pt x="0" y="766542"/>
                </a:lnTo>
                <a:lnTo>
                  <a:pt x="0" y="0"/>
                </a:lnTo>
                <a:close/>
              </a:path>
            </a:pathLst>
          </a:custGeom>
          <a:solidFill>
            <a:srgbClr val="002060"/>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chemeClr val="tx2">
                  <a:lumMod val="75000"/>
                </a:schemeClr>
              </a:solidFill>
              <a:effectLst/>
              <a:uLnTx/>
              <a:uFillTx/>
              <a:latin typeface="Calibri"/>
              <a:ea typeface="+mn-ea"/>
              <a:cs typeface="+mn-cs"/>
            </a:endParaRPr>
          </a:p>
        </p:txBody>
      </p:sp>
      <p:pic>
        <p:nvPicPr>
          <p:cNvPr id="3" name="图片 2">
            <a:extLst>
              <a:ext uri="{FF2B5EF4-FFF2-40B4-BE49-F238E27FC236}">
                <a16:creationId xmlns:a16="http://schemas.microsoft.com/office/drawing/2014/main" id="{70C66CF6-BF8D-4E84-ADAA-CCD57E80A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5" y="1878128"/>
            <a:ext cx="2756588" cy="1550822"/>
          </a:xfrm>
          <a:prstGeom prst="rect">
            <a:avLst/>
          </a:prstGeom>
        </p:spPr>
      </p:pic>
      <p:pic>
        <p:nvPicPr>
          <p:cNvPr id="5" name="图片 4">
            <a:extLst>
              <a:ext uri="{FF2B5EF4-FFF2-40B4-BE49-F238E27FC236}">
                <a16:creationId xmlns:a16="http://schemas.microsoft.com/office/drawing/2014/main" id="{AF03A56D-8BE4-4D8C-853B-B5F2D83709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4548" y="1878128"/>
            <a:ext cx="2756588" cy="1550822"/>
          </a:xfrm>
          <a:prstGeom prst="rect">
            <a:avLst/>
          </a:prstGeom>
        </p:spPr>
      </p:pic>
      <p:pic>
        <p:nvPicPr>
          <p:cNvPr id="7" name="图片 6">
            <a:extLst>
              <a:ext uri="{FF2B5EF4-FFF2-40B4-BE49-F238E27FC236}">
                <a16:creationId xmlns:a16="http://schemas.microsoft.com/office/drawing/2014/main" id="{935E0532-0343-4978-A1B1-8F8AC312D7B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0" y="3805460"/>
            <a:ext cx="2757163" cy="1551146"/>
          </a:xfrm>
          <a:prstGeom prst="rect">
            <a:avLst/>
          </a:prstGeom>
        </p:spPr>
      </p:pic>
      <p:pic>
        <p:nvPicPr>
          <p:cNvPr id="8" name="图片 7">
            <a:extLst>
              <a:ext uri="{FF2B5EF4-FFF2-40B4-BE49-F238E27FC236}">
                <a16:creationId xmlns:a16="http://schemas.microsoft.com/office/drawing/2014/main" id="{E6AB94C3-B3E2-400E-8109-217FA7CD14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4548" y="3805623"/>
            <a:ext cx="2756588" cy="1550822"/>
          </a:xfrm>
          <a:prstGeom prst="rect">
            <a:avLst/>
          </a:prstGeom>
        </p:spPr>
      </p:pic>
    </p:spTree>
    <p:extLst>
      <p:ext uri="{BB962C8B-B14F-4D97-AF65-F5344CB8AC3E}">
        <p14:creationId xmlns:p14="http://schemas.microsoft.com/office/powerpoint/2010/main" val="3700509772"/>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34B768F-6E9C-4FFD-B9AB-1DB2F36C9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3"/>
            <a:ext cx="11557000" cy="6500813"/>
          </a:xfrm>
          <a:prstGeom prst="rect">
            <a:avLst/>
          </a:prstGeom>
        </p:spPr>
      </p:pic>
      <p:grpSp>
        <p:nvGrpSpPr>
          <p:cNvPr id="6" name="组合 5">
            <a:extLst>
              <a:ext uri="{FF2B5EF4-FFF2-40B4-BE49-F238E27FC236}">
                <a16:creationId xmlns:a16="http://schemas.microsoft.com/office/drawing/2014/main" id="{D2F8CBFC-1FA9-4174-88ED-DBF340994FB3}"/>
              </a:ext>
            </a:extLst>
          </p:cNvPr>
          <p:cNvGrpSpPr/>
          <p:nvPr/>
        </p:nvGrpSpPr>
        <p:grpSpPr>
          <a:xfrm>
            <a:off x="2465197" y="2536244"/>
            <a:ext cx="6626606" cy="1822647"/>
            <a:chOff x="2465197" y="1843809"/>
            <a:chExt cx="6626606" cy="1822647"/>
          </a:xfrm>
        </p:grpSpPr>
        <p:sp>
          <p:nvSpPr>
            <p:cNvPr id="2" name="TextBox 1"/>
            <p:cNvSpPr txBox="1"/>
            <p:nvPr/>
          </p:nvSpPr>
          <p:spPr>
            <a:xfrm>
              <a:off x="4977206" y="3147835"/>
              <a:ext cx="1584427" cy="488950"/>
            </a:xfrm>
            <a:prstGeom prst="rect">
              <a:avLst/>
            </a:prstGeom>
            <a:solidFill>
              <a:srgbClr val="FFFFFF">
                <a:alpha val="0"/>
              </a:srgbClr>
            </a:solidFill>
            <a:ln w="19050">
              <a:solidFill>
                <a:srgbClr val="172A88"/>
              </a:solidFill>
              <a:prstDash val="solid"/>
              <a:miter/>
            </a:ln>
          </p:spPr>
          <p:txBody>
            <a:bodyPr lIns="0" tIns="0" rIns="0" bIns="0" rtlCol="0" anchor="ctr">
              <a:spAutoFit/>
            </a:bodyPr>
            <a:lstStyle/>
            <a:p>
              <a:pPr algn="ctr" latinLnBrk="1">
                <a:lnSpc>
                  <a:spcPct val="116199"/>
                </a:lnSpc>
              </a:pPr>
              <a:r>
                <a:rPr lang="en-US" sz="2400">
                  <a:solidFill>
                    <a:srgbClr val="172A88"/>
                  </a:solidFill>
                  <a:latin typeface="Microsoft YaHei"/>
                  <a:ea typeface="Microsoft YaHei"/>
                </a:rPr>
                <a:t>活动策划</a:t>
              </a:r>
              <a:endParaRPr lang="en-US" sz="1100"/>
            </a:p>
          </p:txBody>
        </p:sp>
        <p:sp>
          <p:nvSpPr>
            <p:cNvPr id="3" name="TextBox 2"/>
            <p:cNvSpPr txBox="1"/>
            <p:nvPr/>
          </p:nvSpPr>
          <p:spPr>
            <a:xfrm>
              <a:off x="2465197" y="1843809"/>
              <a:ext cx="6626606" cy="734945"/>
            </a:xfrm>
            <a:prstGeom prst="rect">
              <a:avLst/>
            </a:prstGeom>
            <a:solidFill>
              <a:srgbClr val="FFFFFF">
                <a:alpha val="0"/>
              </a:srgbClr>
            </a:solidFill>
          </p:spPr>
          <p:txBody>
            <a:bodyPr lIns="0" tIns="0" rIns="0" bIns="0" rtlCol="0" anchor="ctr">
              <a:spAutoFit/>
            </a:bodyPr>
            <a:lstStyle/>
            <a:p>
              <a:pPr algn="ctr" latinLnBrk="1">
                <a:lnSpc>
                  <a:spcPct val="116199"/>
                </a:lnSpc>
              </a:pPr>
              <a:r>
                <a:rPr lang="en-US" altLang="zh-CN" sz="4400" b="1" spc="350" dirty="0">
                  <a:solidFill>
                    <a:srgbClr val="172A88"/>
                  </a:solidFill>
                  <a:latin typeface="Microsoft YaHei"/>
                  <a:ea typeface="Microsoft YaHei"/>
                </a:rPr>
                <a:t>2021</a:t>
              </a:r>
              <a:r>
                <a:rPr lang="zh-CN" altLang="en-US" sz="4400" b="1" spc="350" dirty="0">
                  <a:solidFill>
                    <a:srgbClr val="172A88"/>
                  </a:solidFill>
                  <a:latin typeface="Microsoft YaHei"/>
                  <a:ea typeface="Microsoft YaHei"/>
                </a:rPr>
                <a:t>年团体赛</a:t>
              </a:r>
              <a:endParaRPr lang="en-US" sz="1000" dirty="0"/>
            </a:p>
          </p:txBody>
        </p:sp>
        <p:sp>
          <p:nvSpPr>
            <p:cNvPr id="4" name="Freeform 3"/>
            <p:cNvSpPr/>
            <p:nvPr/>
          </p:nvSpPr>
          <p:spPr>
            <a:xfrm>
              <a:off x="4900155" y="3106483"/>
              <a:ext cx="165930" cy="165930"/>
            </a:xfrm>
            <a:custGeom>
              <a:avLst/>
              <a:gdLst/>
              <a:ahLst/>
              <a:cxnLst/>
              <a:rect l="l" t="t" r="r" b="b"/>
              <a:pathLst>
                <a:path w="165930" h="165930">
                  <a:moveTo>
                    <a:pt x="0" y="0"/>
                  </a:moveTo>
                  <a:lnTo>
                    <a:pt x="165931" y="0"/>
                  </a:lnTo>
                  <a:lnTo>
                    <a:pt x="165931" y="165931"/>
                  </a:lnTo>
                  <a:lnTo>
                    <a:pt x="0" y="165931"/>
                  </a:lnTo>
                  <a:lnTo>
                    <a:pt x="0" y="0"/>
                  </a:lnTo>
                  <a:close/>
                </a:path>
              </a:pathLst>
            </a:custGeom>
            <a:solidFill>
              <a:srgbClr val="172A88"/>
            </a:solidFill>
          </p:spPr>
          <p:txBody>
            <a:bodyPr lIns="127000" rIns="127000" rtlCol="0" anchor="ctr"/>
            <a:lstStyle/>
            <a:p>
              <a:pPr algn="l"/>
              <a:endParaRPr lang="en-US" sz="1100"/>
            </a:p>
          </p:txBody>
        </p:sp>
        <p:sp>
          <p:nvSpPr>
            <p:cNvPr id="5" name="Freeform 4"/>
            <p:cNvSpPr/>
            <p:nvPr/>
          </p:nvSpPr>
          <p:spPr>
            <a:xfrm>
              <a:off x="6478638" y="3500526"/>
              <a:ext cx="165930" cy="165930"/>
            </a:xfrm>
            <a:custGeom>
              <a:avLst/>
              <a:gdLst/>
              <a:ahLst/>
              <a:cxnLst/>
              <a:rect l="l" t="t" r="r" b="b"/>
              <a:pathLst>
                <a:path w="165930" h="165930">
                  <a:moveTo>
                    <a:pt x="0" y="0"/>
                  </a:moveTo>
                  <a:lnTo>
                    <a:pt x="165931" y="0"/>
                  </a:lnTo>
                  <a:lnTo>
                    <a:pt x="165931" y="165931"/>
                  </a:lnTo>
                  <a:lnTo>
                    <a:pt x="0" y="165931"/>
                  </a:lnTo>
                  <a:lnTo>
                    <a:pt x="0" y="0"/>
                  </a:lnTo>
                  <a:close/>
                </a:path>
              </a:pathLst>
            </a:custGeom>
            <a:solidFill>
              <a:srgbClr val="172A88"/>
            </a:solidFill>
          </p:spPr>
          <p:txBody>
            <a:bodyPr lIns="127000" rIns="127000" rtlCol="0" anchor="ctr"/>
            <a:lstStyle/>
            <a:p>
              <a:pPr algn="l"/>
              <a:endParaRPr lang="en-US" sz="1100"/>
            </a:p>
          </p:txBody>
        </p:sp>
      </p:grpSp>
    </p:spTree>
    <p:extLst>
      <p:ext uri="{BB962C8B-B14F-4D97-AF65-F5344CB8AC3E}">
        <p14:creationId xmlns:p14="http://schemas.microsoft.com/office/powerpoint/2010/main" val="329603239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D1E22E7-0D03-4689-8230-139BD0AFB570}"/>
              </a:ext>
            </a:extLst>
          </p:cNvPr>
          <p:cNvGrpSpPr/>
          <p:nvPr/>
        </p:nvGrpSpPr>
        <p:grpSpPr>
          <a:xfrm>
            <a:off x="5245100" y="1949735"/>
            <a:ext cx="2225153" cy="533427"/>
            <a:chOff x="6732898" y="924658"/>
            <a:chExt cx="2225153" cy="533427"/>
          </a:xfrm>
        </p:grpSpPr>
        <p:sp>
          <p:nvSpPr>
            <p:cNvPr id="7" name="TextBox 6"/>
            <p:cNvSpPr txBox="1"/>
            <p:nvPr/>
          </p:nvSpPr>
          <p:spPr>
            <a:xfrm>
              <a:off x="7411727" y="1019341"/>
              <a:ext cx="1546324" cy="400879"/>
            </a:xfrm>
            <a:prstGeom prst="rect">
              <a:avLst/>
            </a:prstGeom>
          </p:spPr>
          <p:txBody>
            <a:bodyPr lIns="0" tIns="0" rIns="0" bIns="0" rtlCol="0" anchor="ctr">
              <a:spAutoFit/>
            </a:bodyPr>
            <a:lstStyle/>
            <a:p>
              <a:pPr algn="ctr" latinLnBrk="1">
                <a:lnSpc>
                  <a:spcPct val="116199"/>
                </a:lnSpc>
              </a:pPr>
              <a:r>
                <a:rPr lang="en-US" sz="2400" b="1" dirty="0" err="1">
                  <a:solidFill>
                    <a:srgbClr val="172A88"/>
                  </a:solidFill>
                  <a:latin typeface="Microsoft YaHei"/>
                  <a:ea typeface="Microsoft YaHei"/>
                </a:rPr>
                <a:t>活动</a:t>
              </a:r>
              <a:r>
                <a:rPr lang="zh-CN" altLang="en-US" sz="2400" b="1" dirty="0">
                  <a:solidFill>
                    <a:srgbClr val="172A88"/>
                  </a:solidFill>
                  <a:latin typeface="Microsoft YaHei"/>
                  <a:ea typeface="Microsoft YaHei"/>
                </a:rPr>
                <a:t>介绍</a:t>
              </a:r>
              <a:endParaRPr lang="en-US" sz="1100" dirty="0"/>
            </a:p>
          </p:txBody>
        </p:sp>
        <p:pic>
          <p:nvPicPr>
            <p:cNvPr id="8" name="Picture 7"/>
            <p:cNvPicPr>
              <a:picLocks noChangeAspect="1"/>
            </p:cNvPicPr>
            <p:nvPr/>
          </p:nvPicPr>
          <p:blipFill>
            <a:blip r:embed="rId3"/>
            <a:stretch>
              <a:fillRect/>
            </a:stretch>
          </p:blipFill>
          <p:spPr>
            <a:xfrm>
              <a:off x="6732898" y="924658"/>
              <a:ext cx="465330" cy="533427"/>
            </a:xfrm>
            <a:prstGeom prst="rect">
              <a:avLst/>
            </a:prstGeom>
          </p:spPr>
        </p:pic>
      </p:grpSp>
      <p:pic>
        <p:nvPicPr>
          <p:cNvPr id="10" name="Picture 8"/>
          <p:cNvPicPr>
            <a:picLocks noChangeAspect="1"/>
          </p:cNvPicPr>
          <p:nvPr/>
        </p:nvPicPr>
        <p:blipFill>
          <a:blip r:embed="rId4"/>
          <a:stretch>
            <a:fillRect/>
          </a:stretch>
        </p:blipFill>
        <p:spPr>
          <a:xfrm>
            <a:off x="0" y="23390"/>
            <a:ext cx="4349501" cy="2406112"/>
          </a:xfrm>
          <a:prstGeom prst="rect">
            <a:avLst/>
          </a:prstGeom>
        </p:spPr>
      </p:pic>
      <p:grpSp>
        <p:nvGrpSpPr>
          <p:cNvPr id="4" name="组合 3">
            <a:extLst>
              <a:ext uri="{FF2B5EF4-FFF2-40B4-BE49-F238E27FC236}">
                <a16:creationId xmlns:a16="http://schemas.microsoft.com/office/drawing/2014/main" id="{B73F2471-B1DE-489A-A39F-5E035213C9C0}"/>
              </a:ext>
            </a:extLst>
          </p:cNvPr>
          <p:cNvGrpSpPr/>
          <p:nvPr/>
        </p:nvGrpSpPr>
        <p:grpSpPr>
          <a:xfrm>
            <a:off x="8140700" y="1956833"/>
            <a:ext cx="2587525" cy="541663"/>
            <a:chOff x="6686876" y="1942278"/>
            <a:chExt cx="2587525" cy="541663"/>
          </a:xfrm>
        </p:grpSpPr>
        <p:sp>
          <p:nvSpPr>
            <p:cNvPr id="12" name="TextBox 9"/>
            <p:cNvSpPr txBox="1"/>
            <p:nvPr/>
          </p:nvSpPr>
          <p:spPr>
            <a:xfrm>
              <a:off x="7365705" y="2089346"/>
              <a:ext cx="1908696" cy="394595"/>
            </a:xfrm>
            <a:prstGeom prst="rect">
              <a:avLst/>
            </a:prstGeom>
          </p:spPr>
          <p:txBody>
            <a:bodyPr wrap="square"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r>
                <a:rPr lang="zh-CN" altLang="en-US" dirty="0"/>
                <a:t>预计覆盖人数</a:t>
              </a:r>
              <a:endParaRPr lang="en-US" dirty="0"/>
            </a:p>
          </p:txBody>
        </p:sp>
        <p:pic>
          <p:nvPicPr>
            <p:cNvPr id="13" name="Picture 10"/>
            <p:cNvPicPr>
              <a:picLocks noChangeAspect="1"/>
            </p:cNvPicPr>
            <p:nvPr/>
          </p:nvPicPr>
          <p:blipFill>
            <a:blip r:embed="rId3"/>
            <a:stretch>
              <a:fillRect/>
            </a:stretch>
          </p:blipFill>
          <p:spPr>
            <a:xfrm>
              <a:off x="6686876" y="1942278"/>
              <a:ext cx="465330" cy="533427"/>
            </a:xfrm>
            <a:prstGeom prst="rect">
              <a:avLst/>
            </a:prstGeom>
          </p:spPr>
        </p:pic>
      </p:grpSp>
      <p:grpSp>
        <p:nvGrpSpPr>
          <p:cNvPr id="5" name="组合 4">
            <a:extLst>
              <a:ext uri="{FF2B5EF4-FFF2-40B4-BE49-F238E27FC236}">
                <a16:creationId xmlns:a16="http://schemas.microsoft.com/office/drawing/2014/main" id="{877C3D3C-EB5C-421E-8088-674FE6D447C3}"/>
              </a:ext>
            </a:extLst>
          </p:cNvPr>
          <p:cNvGrpSpPr/>
          <p:nvPr/>
        </p:nvGrpSpPr>
        <p:grpSpPr>
          <a:xfrm>
            <a:off x="5245100" y="3057668"/>
            <a:ext cx="2225154" cy="533427"/>
            <a:chOff x="6687152" y="2973051"/>
            <a:chExt cx="2225154" cy="533427"/>
          </a:xfrm>
        </p:grpSpPr>
        <p:sp>
          <p:nvSpPr>
            <p:cNvPr id="14" name="TextBox 11"/>
            <p:cNvSpPr txBox="1"/>
            <p:nvPr/>
          </p:nvSpPr>
          <p:spPr>
            <a:xfrm>
              <a:off x="7365982" y="3070877"/>
              <a:ext cx="1546324" cy="394595"/>
            </a:xfrm>
            <a:prstGeom prst="rect">
              <a:avLst/>
            </a:prstGeom>
          </p:spPr>
          <p:txBody>
            <a:bodyPr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r>
                <a:rPr lang="zh-CN" altLang="en-US" dirty="0"/>
                <a:t>奖项奖励</a:t>
              </a:r>
              <a:endParaRPr lang="en-US" dirty="0"/>
            </a:p>
          </p:txBody>
        </p:sp>
        <p:pic>
          <p:nvPicPr>
            <p:cNvPr id="15" name="Picture 12"/>
            <p:cNvPicPr>
              <a:picLocks noChangeAspect="1"/>
            </p:cNvPicPr>
            <p:nvPr/>
          </p:nvPicPr>
          <p:blipFill>
            <a:blip r:embed="rId3"/>
            <a:stretch>
              <a:fillRect/>
            </a:stretch>
          </p:blipFill>
          <p:spPr>
            <a:xfrm>
              <a:off x="6687152" y="2973051"/>
              <a:ext cx="465330" cy="533427"/>
            </a:xfrm>
            <a:prstGeom prst="rect">
              <a:avLst/>
            </a:prstGeom>
          </p:spPr>
        </p:pic>
      </p:grpSp>
      <p:grpSp>
        <p:nvGrpSpPr>
          <p:cNvPr id="22" name="组合 21">
            <a:extLst>
              <a:ext uri="{FF2B5EF4-FFF2-40B4-BE49-F238E27FC236}">
                <a16:creationId xmlns:a16="http://schemas.microsoft.com/office/drawing/2014/main" id="{DEFA200D-439E-4D84-94BA-4008EEA5F963}"/>
              </a:ext>
            </a:extLst>
          </p:cNvPr>
          <p:cNvGrpSpPr/>
          <p:nvPr/>
        </p:nvGrpSpPr>
        <p:grpSpPr>
          <a:xfrm>
            <a:off x="8140700" y="3057668"/>
            <a:ext cx="2225153" cy="533427"/>
            <a:chOff x="6687306" y="4003803"/>
            <a:chExt cx="2225153" cy="533427"/>
          </a:xfrm>
        </p:grpSpPr>
        <p:sp>
          <p:nvSpPr>
            <p:cNvPr id="16" name="TextBox 13"/>
            <p:cNvSpPr txBox="1"/>
            <p:nvPr/>
          </p:nvSpPr>
          <p:spPr>
            <a:xfrm>
              <a:off x="7366135" y="4206657"/>
              <a:ext cx="1546324" cy="184538"/>
            </a:xfrm>
            <a:prstGeom prst="rect">
              <a:avLst/>
            </a:prstGeom>
          </p:spPr>
          <p:txBody>
            <a:bodyPr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r>
                <a:rPr lang="zh-CN" altLang="en-US" dirty="0"/>
                <a:t>经费使用</a:t>
              </a:r>
              <a:endParaRPr lang="en-US" dirty="0"/>
            </a:p>
          </p:txBody>
        </p:sp>
        <p:pic>
          <p:nvPicPr>
            <p:cNvPr id="17" name="Picture 14"/>
            <p:cNvPicPr>
              <a:picLocks noChangeAspect="1"/>
            </p:cNvPicPr>
            <p:nvPr/>
          </p:nvPicPr>
          <p:blipFill>
            <a:blip r:embed="rId3"/>
            <a:stretch>
              <a:fillRect/>
            </a:stretch>
          </p:blipFill>
          <p:spPr>
            <a:xfrm>
              <a:off x="6687306" y="4003803"/>
              <a:ext cx="465330" cy="533427"/>
            </a:xfrm>
            <a:prstGeom prst="rect">
              <a:avLst/>
            </a:prstGeom>
          </p:spPr>
        </p:pic>
      </p:grpSp>
      <p:grpSp>
        <p:nvGrpSpPr>
          <p:cNvPr id="23" name="组合 22">
            <a:extLst>
              <a:ext uri="{FF2B5EF4-FFF2-40B4-BE49-F238E27FC236}">
                <a16:creationId xmlns:a16="http://schemas.microsoft.com/office/drawing/2014/main" id="{66B46EF4-C5A9-480F-9E90-9BB0F453D481}"/>
              </a:ext>
            </a:extLst>
          </p:cNvPr>
          <p:cNvGrpSpPr/>
          <p:nvPr/>
        </p:nvGrpSpPr>
        <p:grpSpPr>
          <a:xfrm>
            <a:off x="5245099" y="4165601"/>
            <a:ext cx="2225154" cy="533427"/>
            <a:chOff x="6687379" y="5041119"/>
            <a:chExt cx="2225154" cy="533427"/>
          </a:xfrm>
        </p:grpSpPr>
        <p:sp>
          <p:nvSpPr>
            <p:cNvPr id="18" name="TextBox 15"/>
            <p:cNvSpPr txBox="1"/>
            <p:nvPr/>
          </p:nvSpPr>
          <p:spPr>
            <a:xfrm>
              <a:off x="7366209" y="5243973"/>
              <a:ext cx="1546324" cy="184538"/>
            </a:xfrm>
            <a:prstGeom prst="rect">
              <a:avLst/>
            </a:prstGeom>
          </p:spPr>
          <p:txBody>
            <a:bodyPr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r>
                <a:rPr lang="zh-CN" altLang="en-US" dirty="0"/>
                <a:t>报道宣传</a:t>
              </a:r>
              <a:endParaRPr lang="en-US" dirty="0"/>
            </a:p>
          </p:txBody>
        </p:sp>
        <p:pic>
          <p:nvPicPr>
            <p:cNvPr id="19" name="Picture 16"/>
            <p:cNvPicPr>
              <a:picLocks noChangeAspect="1"/>
            </p:cNvPicPr>
            <p:nvPr/>
          </p:nvPicPr>
          <p:blipFill>
            <a:blip r:embed="rId3"/>
            <a:stretch>
              <a:fillRect/>
            </a:stretch>
          </p:blipFill>
          <p:spPr>
            <a:xfrm>
              <a:off x="6687379" y="5041119"/>
              <a:ext cx="465330" cy="533427"/>
            </a:xfrm>
            <a:prstGeom prst="rect">
              <a:avLst/>
            </a:prstGeom>
          </p:spPr>
        </p:pic>
      </p:grpSp>
      <p:sp>
        <p:nvSpPr>
          <p:cNvPr id="9" name="TextBox 2"/>
          <p:cNvSpPr txBox="1"/>
          <p:nvPr/>
        </p:nvSpPr>
        <p:spPr>
          <a:xfrm>
            <a:off x="1040424" y="2322595"/>
            <a:ext cx="1391940" cy="806450"/>
          </a:xfrm>
          <a:prstGeom prst="rect">
            <a:avLst/>
          </a:prstGeom>
        </p:spPr>
        <p:txBody>
          <a:bodyPr lIns="0" tIns="0" rIns="0" bIns="0" rtlCol="0" anchor="ctr">
            <a:spAutoFit/>
          </a:bodyPr>
          <a:lstStyle/>
          <a:p>
            <a:pPr algn="l" latinLnBrk="1">
              <a:lnSpc>
                <a:spcPct val="116199"/>
              </a:lnSpc>
            </a:pPr>
            <a:r>
              <a:rPr lang="en-US" sz="4400" b="1">
                <a:solidFill>
                  <a:srgbClr val="172A88"/>
                </a:solidFill>
                <a:latin typeface="Microsoft YaHei"/>
                <a:ea typeface="Microsoft YaHei"/>
              </a:rPr>
              <a:t>目录</a:t>
            </a:r>
            <a:endParaRPr lang="en-US" sz="1100"/>
          </a:p>
        </p:txBody>
      </p:sp>
      <p:sp>
        <p:nvSpPr>
          <p:cNvPr id="11" name="TextBox 3"/>
          <p:cNvSpPr txBox="1"/>
          <p:nvPr/>
        </p:nvSpPr>
        <p:spPr>
          <a:xfrm>
            <a:off x="1088311" y="3420127"/>
            <a:ext cx="2991941" cy="342900"/>
          </a:xfrm>
          <a:prstGeom prst="rect">
            <a:avLst/>
          </a:prstGeom>
        </p:spPr>
        <p:txBody>
          <a:bodyPr lIns="0" tIns="0" rIns="0" bIns="0" rtlCol="0" anchor="ctr">
            <a:spAutoFit/>
          </a:bodyPr>
          <a:lstStyle/>
          <a:p>
            <a:pPr algn="l" latinLnBrk="1">
              <a:lnSpc>
                <a:spcPct val="116199"/>
              </a:lnSpc>
            </a:pPr>
            <a:r>
              <a:rPr lang="en-US" sz="1800" spc="1350" dirty="0">
                <a:solidFill>
                  <a:srgbClr val="172A88"/>
                </a:solidFill>
                <a:latin typeface="Microsoft YaHei"/>
                <a:ea typeface="Microsoft YaHei"/>
              </a:rPr>
              <a:t>CONTENT</a:t>
            </a:r>
            <a:endParaRPr lang="en-US" sz="1100" dirty="0"/>
          </a:p>
        </p:txBody>
      </p:sp>
      <p:grpSp>
        <p:nvGrpSpPr>
          <p:cNvPr id="2" name="组合 1">
            <a:extLst>
              <a:ext uri="{FF2B5EF4-FFF2-40B4-BE49-F238E27FC236}">
                <a16:creationId xmlns:a16="http://schemas.microsoft.com/office/drawing/2014/main" id="{187CB43A-B9DD-40A2-9FE5-B909BEA6D2D6}"/>
              </a:ext>
            </a:extLst>
          </p:cNvPr>
          <p:cNvGrpSpPr/>
          <p:nvPr/>
        </p:nvGrpSpPr>
        <p:grpSpPr>
          <a:xfrm>
            <a:off x="8140700" y="4165600"/>
            <a:ext cx="2225153" cy="533427"/>
            <a:chOff x="6732898" y="173751"/>
            <a:chExt cx="2225153" cy="533427"/>
          </a:xfrm>
        </p:grpSpPr>
        <p:pic>
          <p:nvPicPr>
            <p:cNvPr id="20" name="Picture 7">
              <a:extLst>
                <a:ext uri="{FF2B5EF4-FFF2-40B4-BE49-F238E27FC236}">
                  <a16:creationId xmlns:a16="http://schemas.microsoft.com/office/drawing/2014/main" id="{815961FD-3EE1-4F82-9B5F-FF6C5AE80583}"/>
                </a:ext>
              </a:extLst>
            </p:cNvPr>
            <p:cNvPicPr>
              <a:picLocks noChangeAspect="1"/>
            </p:cNvPicPr>
            <p:nvPr/>
          </p:nvPicPr>
          <p:blipFill>
            <a:blip r:embed="rId3"/>
            <a:stretch>
              <a:fillRect/>
            </a:stretch>
          </p:blipFill>
          <p:spPr>
            <a:xfrm>
              <a:off x="6732898" y="173751"/>
              <a:ext cx="465330" cy="533427"/>
            </a:xfrm>
            <a:prstGeom prst="rect">
              <a:avLst/>
            </a:prstGeom>
          </p:spPr>
        </p:pic>
        <p:sp>
          <p:nvSpPr>
            <p:cNvPr id="21" name="TextBox 6">
              <a:extLst>
                <a:ext uri="{FF2B5EF4-FFF2-40B4-BE49-F238E27FC236}">
                  <a16:creationId xmlns:a16="http://schemas.microsoft.com/office/drawing/2014/main" id="{D80C81A8-25E1-4479-AE61-A0C8A45EF56B}"/>
                </a:ext>
              </a:extLst>
            </p:cNvPr>
            <p:cNvSpPr txBox="1"/>
            <p:nvPr/>
          </p:nvSpPr>
          <p:spPr>
            <a:xfrm>
              <a:off x="7411727" y="312583"/>
              <a:ext cx="1546324" cy="394595"/>
            </a:xfrm>
            <a:prstGeom prst="rect">
              <a:avLst/>
            </a:prstGeom>
          </p:spPr>
          <p:txBody>
            <a:bodyPr lIns="0" tIns="0" rIns="0" bIns="0" rtlCol="0" anchor="ctr">
              <a:spAutoFit/>
            </a:bodyPr>
            <a:lstStyle/>
            <a:p>
              <a:pPr algn="ctr" latinLnBrk="1">
                <a:lnSpc>
                  <a:spcPct val="116199"/>
                </a:lnSpc>
              </a:pPr>
              <a:r>
                <a:rPr lang="zh-CN" altLang="en-US" sz="2400" b="1" dirty="0">
                  <a:solidFill>
                    <a:srgbClr val="172A88"/>
                  </a:solidFill>
                  <a:latin typeface="Microsoft YaHei"/>
                  <a:ea typeface="Microsoft YaHei"/>
                </a:rPr>
                <a:t>往届情况</a:t>
              </a:r>
              <a:endParaRPr lang="en-US" sz="2400" b="1" dirty="0">
                <a:solidFill>
                  <a:srgbClr val="172A88"/>
                </a:solidFill>
                <a:latin typeface="Microsoft YaHei"/>
                <a:ea typeface="Microsoft YaHei"/>
              </a:endParaRPr>
            </a:p>
          </p:txBody>
        </p:sp>
      </p:gr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73" name="Group 1"/>
          <p:cNvGrpSpPr/>
          <p:nvPr/>
        </p:nvGrpSpPr>
        <p:grpSpPr>
          <a:xfrm>
            <a:off x="822551" y="623947"/>
            <a:ext cx="9917441" cy="4667532"/>
            <a:chOff x="822551" y="623947"/>
            <a:chExt cx="9917441" cy="4667532"/>
          </a:xfrm>
        </p:grpSpPr>
        <p:pic>
          <p:nvPicPr>
            <p:cNvPr id="74" name="Picture 73"/>
            <p:cNvPicPr>
              <a:picLocks noChangeAspect="1"/>
            </p:cNvPicPr>
            <p:nvPr/>
          </p:nvPicPr>
          <p:blipFill>
            <a:blip r:embed="rId3"/>
            <a:stretch>
              <a:fillRect/>
            </a:stretch>
          </p:blipFill>
          <p:spPr>
            <a:xfrm>
              <a:off x="4521366" y="1413189"/>
              <a:ext cx="2516161" cy="3878290"/>
            </a:xfrm>
            <a:prstGeom prst="rect">
              <a:avLst/>
            </a:prstGeom>
          </p:spPr>
        </p:pic>
        <p:sp>
          <p:nvSpPr>
            <p:cNvPr id="75" name="TextBox 74"/>
            <p:cNvSpPr txBox="1"/>
            <p:nvPr/>
          </p:nvSpPr>
          <p:spPr>
            <a:xfrm>
              <a:off x="5008232" y="623947"/>
              <a:ext cx="1546324" cy="400879"/>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en-US" sz="2400" b="1" i="0" u="none" strike="noStrike" kern="1200" cap="none" spc="0" normalizeH="0" baseline="0" noProof="0" dirty="0" err="1">
                  <a:ln>
                    <a:noFill/>
                  </a:ln>
                  <a:solidFill>
                    <a:srgbClr val="172A88"/>
                  </a:solidFill>
                  <a:effectLst/>
                  <a:uLnTx/>
                  <a:uFillTx/>
                  <a:latin typeface="Microsoft YaHei"/>
                  <a:ea typeface="Microsoft YaHei"/>
                  <a:cs typeface="+mn-cs"/>
                </a:rPr>
                <a:t>活动</a:t>
              </a: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介绍</a:t>
              </a: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76" name="TextBox 75"/>
            <p:cNvSpPr txBox="1"/>
            <p:nvPr/>
          </p:nvSpPr>
          <p:spPr>
            <a:xfrm>
              <a:off x="8864852" y="1813743"/>
              <a:ext cx="1847850" cy="295978"/>
            </a:xfrm>
            <a:prstGeom prst="rect">
              <a:avLst/>
            </a:prstGeom>
          </p:spPr>
          <p:txBody>
            <a:bodyPr wrap="square" lIns="0" tIns="0" rIns="0" bIns="0" rtlCol="0" anchor="ctr">
              <a:spAutoFit/>
            </a:bodyPr>
            <a:lstStyle/>
            <a:p>
              <a:pPr marL="0" marR="0" lvl="0" indent="0" algn="r"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C63E55"/>
                  </a:solidFill>
                  <a:effectLst/>
                  <a:uLnTx/>
                  <a:uFillTx/>
                  <a:latin typeface="Microsoft YaHei"/>
                  <a:ea typeface="Microsoft YaHei"/>
                  <a:cs typeface="+mn-cs"/>
                </a:rPr>
                <a:t>活动时间</a:t>
              </a:r>
              <a:endParaRPr kumimoji="0" lang="en-US" sz="1800" b="1" i="0" u="none" strike="noStrike" kern="1200" cap="none" spc="0" normalizeH="0" baseline="0" noProof="0" dirty="0">
                <a:ln>
                  <a:noFill/>
                </a:ln>
                <a:solidFill>
                  <a:srgbClr val="C63E55"/>
                </a:solidFill>
                <a:effectLst/>
                <a:uLnTx/>
                <a:uFillTx/>
                <a:latin typeface="Microsoft YaHei"/>
                <a:ea typeface="Microsoft YaHei"/>
                <a:cs typeface="+mn-cs"/>
              </a:endParaRPr>
            </a:p>
          </p:txBody>
        </p:sp>
        <p:sp>
          <p:nvSpPr>
            <p:cNvPr id="79" name="TextBox 77"/>
            <p:cNvSpPr txBox="1"/>
            <p:nvPr/>
          </p:nvSpPr>
          <p:spPr>
            <a:xfrm flipH="1">
              <a:off x="916386" y="1517765"/>
              <a:ext cx="1752308" cy="295978"/>
            </a:xfrm>
            <a:prstGeom prst="rect">
              <a:avLst/>
            </a:prstGeom>
          </p:spPr>
          <p:txBody>
            <a:bodyPr wrap="square" lIns="0" tIns="0" rIns="0" bIns="0" rtlCol="0" anchor="ctr">
              <a:spAutoFit/>
            </a:bodyPr>
            <a:lstStyle/>
            <a:p>
              <a:pPr marL="0" marR="0" lvl="0" indent="0"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C63E55"/>
                  </a:solidFill>
                  <a:effectLst/>
                  <a:uLnTx/>
                  <a:uFillTx/>
                  <a:latin typeface="Microsoft YaHei"/>
                  <a:ea typeface="Microsoft YaHei"/>
                  <a:cs typeface="+mn-cs"/>
                </a:rPr>
                <a:t>活动目的</a:t>
              </a:r>
              <a:endParaRPr kumimoji="0" lang="en-US" sz="1800" b="1" i="0" u="none" strike="noStrike" kern="1200" cap="none" spc="0" normalizeH="0" baseline="0" noProof="0" dirty="0">
                <a:ln>
                  <a:noFill/>
                </a:ln>
                <a:solidFill>
                  <a:srgbClr val="C63E55"/>
                </a:solidFill>
                <a:effectLst/>
                <a:uLnTx/>
                <a:uFillTx/>
                <a:latin typeface="Microsoft YaHei"/>
                <a:ea typeface="Microsoft YaHei"/>
                <a:cs typeface="+mn-cs"/>
              </a:endParaRPr>
            </a:p>
          </p:txBody>
        </p:sp>
        <p:sp>
          <p:nvSpPr>
            <p:cNvPr id="80" name="TextBox 78"/>
            <p:cNvSpPr txBox="1"/>
            <p:nvPr/>
          </p:nvSpPr>
          <p:spPr>
            <a:xfrm>
              <a:off x="844298" y="2246122"/>
              <a:ext cx="3765805" cy="861774"/>
            </a:xfrm>
            <a:prstGeom prst="rect">
              <a:avLst/>
            </a:prstGeom>
          </p:spPr>
          <p:txBody>
            <a:bodyPr wrap="square" lIns="0" tIns="0" rIns="0" bIns="0" rtlCol="0" anchor="ctr">
              <a:spAutoFit/>
            </a:bodyPr>
            <a:lstStyle/>
            <a:p>
              <a:r>
                <a:rPr lang="zh-CN" altLang="zh-CN" sz="1400" dirty="0">
                  <a:latin typeface="微软雅黑" panose="020B0503020204020204" pitchFamily="34" charset="-122"/>
                  <a:ea typeface="微软雅黑" panose="020B0503020204020204" pitchFamily="34" charset="-122"/>
                </a:rPr>
                <a:t>为增加不同年级之间的互动，引导学生走出宿舍，放下手机，加强体育锻炼。同时也为了增强不同年级学生、或是老师之间的联系，加强团体荣誉感。</a:t>
              </a:r>
            </a:p>
          </p:txBody>
        </p:sp>
        <p:sp>
          <p:nvSpPr>
            <p:cNvPr id="82" name="TextBox 79"/>
            <p:cNvSpPr txBox="1"/>
            <p:nvPr/>
          </p:nvSpPr>
          <p:spPr>
            <a:xfrm>
              <a:off x="844298" y="3790498"/>
              <a:ext cx="2540000" cy="300660"/>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62A88"/>
                  </a:solidFill>
                  <a:effectLst/>
                  <a:uLnTx/>
                  <a:uFillTx/>
                  <a:latin typeface="Microsoft YaHei"/>
                  <a:ea typeface="Microsoft YaHei"/>
                  <a:cs typeface="+mn-cs"/>
                </a:rPr>
                <a:t>活动对象</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83" name="TextBox 80"/>
            <p:cNvSpPr txBox="1"/>
            <p:nvPr/>
          </p:nvSpPr>
          <p:spPr>
            <a:xfrm>
              <a:off x="822551" y="4274414"/>
              <a:ext cx="2514603" cy="263085"/>
            </a:xfrm>
            <a:prstGeom prst="rect">
              <a:avLst/>
            </a:prstGeom>
          </p:spPr>
          <p:txBody>
            <a:bodyPr wrap="square" lIns="0" tIns="0" rIns="0" bIns="0" rtlCol="0" anchor="ctr">
              <a:spAutoFit/>
            </a:bodyPr>
            <a:lstStyle/>
            <a:p>
              <a:pPr lvl="0" latinLnBrk="1">
                <a:lnSpc>
                  <a:spcPct val="116199"/>
                </a:lnSpc>
              </a:pPr>
              <a:r>
                <a:rPr kumimoji="0" lang="zh-CN" altLang="en-US" sz="1600" b="0" i="0" u="none" strike="noStrike" kern="1200" cap="none" spc="0" normalizeH="0" baseline="0" noProof="0" dirty="0">
                  <a:ln>
                    <a:noFill/>
                  </a:ln>
                  <a:solidFill>
                    <a:srgbClr val="000000"/>
                  </a:solidFill>
                  <a:effectLst/>
                  <a:uLnTx/>
                  <a:uFillTx/>
                  <a:latin typeface="Microsoft YaHei"/>
                  <a:ea typeface="Microsoft YaHei"/>
                  <a:cs typeface="+mn-cs"/>
                </a:rPr>
                <a:t>重庆大学全体在校师生</a:t>
              </a:r>
              <a:endParaRPr kumimoji="0" lang="en-US" altLang="zh-CN" sz="1600" b="0" i="0" u="none" strike="noStrike" kern="1200" cap="none" spc="0" normalizeH="0" baseline="0" noProof="0" dirty="0">
                <a:ln>
                  <a:noFill/>
                </a:ln>
                <a:solidFill>
                  <a:srgbClr val="000000"/>
                </a:solidFill>
                <a:effectLst/>
                <a:uLnTx/>
                <a:uFillTx/>
                <a:latin typeface="Microsoft YaHei"/>
                <a:ea typeface="Microsoft YaHei"/>
                <a:cs typeface="+mn-cs"/>
              </a:endParaRPr>
            </a:p>
          </p:txBody>
        </p:sp>
        <p:sp>
          <p:nvSpPr>
            <p:cNvPr id="85" name="TextBox 81"/>
            <p:cNvSpPr txBox="1"/>
            <p:nvPr/>
          </p:nvSpPr>
          <p:spPr>
            <a:xfrm>
              <a:off x="8126010" y="4003783"/>
              <a:ext cx="2540000" cy="295978"/>
            </a:xfrm>
            <a:prstGeom prst="rect">
              <a:avLst/>
            </a:prstGeom>
          </p:spPr>
          <p:txBody>
            <a:bodyPr wrap="square" lIns="0" tIns="0" rIns="0" bIns="0" rtlCol="0" anchor="ctr">
              <a:spAutoFit/>
            </a:bodyPr>
            <a:lstStyle/>
            <a:p>
              <a:pPr marL="0" marR="0" lvl="0" indent="0" algn="r"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62A88"/>
                  </a:solidFill>
                  <a:effectLst/>
                  <a:uLnTx/>
                  <a:uFillTx/>
                  <a:latin typeface="Microsoft YaHei"/>
                  <a:ea typeface="Microsoft YaHei"/>
                  <a:cs typeface="+mn-cs"/>
                </a:rPr>
                <a:t>活动地点</a:t>
              </a:r>
              <a:endParaRPr kumimoji="0" lang="en-US" sz="1800" b="1" i="0" u="none" strike="noStrike" kern="1200" cap="none" spc="0" normalizeH="0" baseline="0" noProof="0" dirty="0">
                <a:ln>
                  <a:noFill/>
                </a:ln>
                <a:solidFill>
                  <a:srgbClr val="162A88"/>
                </a:solidFill>
                <a:effectLst/>
                <a:uLnTx/>
                <a:uFillTx/>
                <a:latin typeface="Microsoft YaHei"/>
                <a:ea typeface="Microsoft YaHei"/>
                <a:cs typeface="+mn-cs"/>
              </a:endParaRPr>
            </a:p>
          </p:txBody>
        </p:sp>
        <p:sp>
          <p:nvSpPr>
            <p:cNvPr id="86" name="TextBox 82"/>
            <p:cNvSpPr txBox="1"/>
            <p:nvPr/>
          </p:nvSpPr>
          <p:spPr>
            <a:xfrm>
              <a:off x="8820445" y="4424323"/>
              <a:ext cx="1820168" cy="263085"/>
            </a:xfrm>
            <a:prstGeom prst="rect">
              <a:avLst/>
            </a:prstGeom>
          </p:spPr>
          <p:txBody>
            <a:bodyPr wrap="square" lIns="0" tIns="0" rIns="0" bIns="0" rtlCol="0" anchor="ctr">
              <a:spAutoFit/>
            </a:bodyPr>
            <a:lstStyle/>
            <a:p>
              <a:pPr lvl="0" algn="r" latinLnBrk="1">
                <a:lnSpc>
                  <a:spcPct val="116199"/>
                </a:lnSpc>
              </a:pPr>
              <a:r>
                <a:rPr kumimoji="0" lang="en-US" altLang="zh-CN" sz="1600" b="0" i="0" u="none" strike="noStrike" kern="1200" cap="none" spc="0" normalizeH="0" baseline="0" noProof="0" dirty="0">
                  <a:ln>
                    <a:noFill/>
                  </a:ln>
                  <a:solidFill>
                    <a:srgbClr val="000000"/>
                  </a:solidFill>
                  <a:effectLst/>
                  <a:uLnTx/>
                  <a:uFillTx/>
                  <a:latin typeface="Microsoft YaHei"/>
                  <a:ea typeface="Microsoft YaHei"/>
                  <a:cs typeface="+mn-cs"/>
                </a:rPr>
                <a:t>A</a:t>
              </a:r>
              <a:r>
                <a:rPr kumimoji="0" lang="zh-CN" altLang="en-US" sz="1600" b="0" i="0" u="none" strike="noStrike" kern="1200" cap="none" spc="0" normalizeH="0" baseline="0" noProof="0" dirty="0">
                  <a:ln>
                    <a:noFill/>
                  </a:ln>
                  <a:solidFill>
                    <a:srgbClr val="000000"/>
                  </a:solidFill>
                  <a:effectLst/>
                  <a:uLnTx/>
                  <a:uFillTx/>
                  <a:latin typeface="Microsoft YaHei"/>
                  <a:ea typeface="Microsoft YaHei"/>
                  <a:cs typeface="+mn-cs"/>
                </a:rPr>
                <a:t>区羽毛球馆</a:t>
              </a:r>
              <a:endParaRPr kumimoji="0" lang="en-US" sz="1600" b="0" i="0" u="none" strike="noStrike" kern="1200" cap="none" spc="0" normalizeH="0" baseline="0" noProof="0" dirty="0">
                <a:ln>
                  <a:noFill/>
                </a:ln>
                <a:solidFill>
                  <a:srgbClr val="000000"/>
                </a:solidFill>
                <a:effectLst/>
                <a:uLnTx/>
                <a:uFillTx/>
                <a:latin typeface="Microsoft YaHei"/>
                <a:ea typeface="Microsoft YaHei"/>
                <a:cs typeface="+mn-cs"/>
              </a:endParaRPr>
            </a:p>
          </p:txBody>
        </p:sp>
        <p:sp>
          <p:nvSpPr>
            <p:cNvPr id="3" name="TextBox 82">
              <a:extLst>
                <a:ext uri="{FF2B5EF4-FFF2-40B4-BE49-F238E27FC236}">
                  <a16:creationId xmlns:a16="http://schemas.microsoft.com/office/drawing/2014/main" id="{E445CD25-A8FC-FC4C-89B1-DB0A8ABACD1C}"/>
                </a:ext>
              </a:extLst>
            </p:cNvPr>
            <p:cNvSpPr txBox="1"/>
            <p:nvPr/>
          </p:nvSpPr>
          <p:spPr>
            <a:xfrm>
              <a:off x="8919824" y="2315845"/>
              <a:ext cx="1820168" cy="263085"/>
            </a:xfrm>
            <a:prstGeom prst="rect">
              <a:avLst/>
            </a:prstGeom>
          </p:spPr>
          <p:txBody>
            <a:bodyPr wrap="square" lIns="0" tIns="0" rIns="0" bIns="0" rtlCol="0" anchor="ctr">
              <a:spAutoFit/>
            </a:bodyPr>
            <a:lstStyle/>
            <a:p>
              <a:pPr lvl="0" algn="r" latinLnBrk="1">
                <a:lnSpc>
                  <a:spcPct val="116199"/>
                </a:lnSpc>
              </a:pPr>
              <a:r>
                <a:rPr kumimoji="0" lang="en-US" altLang="zh-CN" sz="1600" b="0" i="0" u="none" strike="noStrike" kern="1200" cap="none" spc="0" normalizeH="0" baseline="0" noProof="0" dirty="0">
                  <a:ln>
                    <a:noFill/>
                  </a:ln>
                  <a:solidFill>
                    <a:srgbClr val="000000"/>
                  </a:solidFill>
                  <a:effectLst/>
                  <a:uLnTx/>
                  <a:uFillTx/>
                  <a:latin typeface="Microsoft YaHei"/>
                  <a:ea typeface="Microsoft YaHei"/>
                  <a:cs typeface="+mn-cs"/>
                </a:rPr>
                <a:t>202</a:t>
              </a:r>
              <a:r>
                <a:rPr kumimoji="0" lang="zh-CN" altLang="en-US" sz="1600" b="0" i="0" u="none" strike="noStrike" kern="1200" cap="none" spc="0" normalizeH="0" baseline="0" noProof="0" dirty="0">
                  <a:ln>
                    <a:noFill/>
                  </a:ln>
                  <a:solidFill>
                    <a:srgbClr val="000000"/>
                  </a:solidFill>
                  <a:effectLst/>
                  <a:uLnTx/>
                  <a:uFillTx/>
                  <a:latin typeface="Microsoft YaHei"/>
                  <a:ea typeface="Microsoft YaHei"/>
                  <a:cs typeface="+mn-cs"/>
                </a:rPr>
                <a:t>年</a:t>
              </a:r>
              <a:r>
                <a:rPr kumimoji="0" lang="en-US" altLang="zh-CN" sz="1600" b="0" i="0" u="none" strike="noStrike" kern="1200" cap="none" spc="0" normalizeH="0" baseline="0" noProof="0" dirty="0">
                  <a:ln>
                    <a:noFill/>
                  </a:ln>
                  <a:solidFill>
                    <a:srgbClr val="000000"/>
                  </a:solidFill>
                  <a:effectLst/>
                  <a:uLnTx/>
                  <a:uFillTx/>
                  <a:latin typeface="Microsoft YaHei"/>
                  <a:ea typeface="Microsoft YaHei"/>
                  <a:cs typeface="+mn-cs"/>
                </a:rPr>
                <a:t>11</a:t>
              </a:r>
              <a:r>
                <a:rPr kumimoji="0" lang="zh-CN" altLang="en-US" sz="1600" b="0" i="0" u="none" strike="noStrike" kern="1200" cap="none" spc="0" normalizeH="0" baseline="0" noProof="0" dirty="0">
                  <a:ln>
                    <a:noFill/>
                  </a:ln>
                  <a:solidFill>
                    <a:srgbClr val="000000"/>
                  </a:solidFill>
                  <a:effectLst/>
                  <a:uLnTx/>
                  <a:uFillTx/>
                  <a:latin typeface="Microsoft YaHei"/>
                  <a:ea typeface="Microsoft YaHei"/>
                  <a:cs typeface="+mn-cs"/>
                </a:rPr>
                <a:t>月中旬</a:t>
              </a:r>
              <a:endParaRPr kumimoji="0" lang="en-US" sz="1600" b="0" i="0" u="none" strike="noStrike" kern="1200" cap="none" spc="0" normalizeH="0" baseline="0" noProof="0" dirty="0">
                <a:ln>
                  <a:noFill/>
                </a:ln>
                <a:solidFill>
                  <a:srgbClr val="000000"/>
                </a:solidFill>
                <a:effectLst/>
                <a:uLnTx/>
                <a:uFillTx/>
                <a:latin typeface="Microsoft YaHei"/>
                <a:ea typeface="Microsoft YaHei"/>
                <a:cs typeface="+mn-cs"/>
              </a:endParaRPr>
            </a:p>
          </p:txBody>
        </p:sp>
      </p:grpSp>
      <p:sp>
        <p:nvSpPr>
          <p:cNvPr id="78" name="Freeform 2"/>
          <p:cNvSpPr/>
          <p:nvPr/>
        </p:nvSpPr>
        <p:spPr>
          <a:xfrm rot="5400000">
            <a:off x="2079568" y="133856"/>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81" name="Freeform 3"/>
          <p:cNvSpPr/>
          <p:nvPr/>
        </p:nvSpPr>
        <p:spPr>
          <a:xfrm rot="5400000">
            <a:off x="9361281" y="379664"/>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84" name="Freeform 4"/>
          <p:cNvSpPr/>
          <p:nvPr/>
        </p:nvSpPr>
        <p:spPr>
          <a:xfrm rot="5400000">
            <a:off x="2035810" y="3553538"/>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16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87" name="Freeform 5"/>
          <p:cNvSpPr/>
          <p:nvPr/>
        </p:nvSpPr>
        <p:spPr>
          <a:xfrm rot="5400000">
            <a:off x="9361280" y="3608133"/>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16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93179421"/>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D42831A-6030-44F0-90DA-1C0C47541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3"/>
            <a:ext cx="11557000" cy="6500813"/>
          </a:xfrm>
          <a:prstGeom prst="rect">
            <a:avLst/>
          </a:prstGeom>
        </p:spPr>
      </p:pic>
      <p:sp>
        <p:nvSpPr>
          <p:cNvPr id="18" name="TextBox 9">
            <a:extLst>
              <a:ext uri="{FF2B5EF4-FFF2-40B4-BE49-F238E27FC236}">
                <a16:creationId xmlns:a16="http://schemas.microsoft.com/office/drawing/2014/main" id="{94E12803-742B-4D0F-8C36-6E286017AFFD}"/>
              </a:ext>
            </a:extLst>
          </p:cNvPr>
          <p:cNvSpPr txBox="1"/>
          <p:nvPr/>
        </p:nvSpPr>
        <p:spPr>
          <a:xfrm>
            <a:off x="4876228" y="573985"/>
            <a:ext cx="1908696" cy="394595"/>
          </a:xfrm>
          <a:prstGeom prst="rect">
            <a:avLst/>
          </a:prstGeom>
        </p:spPr>
        <p:txBody>
          <a:bodyPr wrap="square"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预计覆盖人数</a:t>
            </a:r>
            <a:endParaRPr kumimoji="0" lang="en-US" sz="2400" b="1" i="0" u="none" strike="noStrike" kern="1200" cap="none" spc="0" normalizeH="0" baseline="0" noProof="0" dirty="0">
              <a:ln>
                <a:noFill/>
              </a:ln>
              <a:solidFill>
                <a:srgbClr val="172A88"/>
              </a:solidFill>
              <a:effectLst/>
              <a:uLnTx/>
              <a:uFillTx/>
              <a:latin typeface="Microsoft YaHei"/>
              <a:ea typeface="Microsoft YaHei"/>
              <a:cs typeface="+mn-cs"/>
            </a:endParaRPr>
          </a:p>
        </p:txBody>
      </p:sp>
      <p:pic>
        <p:nvPicPr>
          <p:cNvPr id="4" name="图片 3">
            <a:extLst>
              <a:ext uri="{FF2B5EF4-FFF2-40B4-BE49-F238E27FC236}">
                <a16:creationId xmlns:a16="http://schemas.microsoft.com/office/drawing/2014/main" id="{636A9B8D-151C-4C59-A5D4-2C032EA57A68}"/>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636866" y="1824327"/>
            <a:ext cx="1322235" cy="2853746"/>
          </a:xfrm>
          <a:prstGeom prst="rect">
            <a:avLst/>
          </a:prstGeom>
        </p:spPr>
      </p:pic>
      <p:sp>
        <p:nvSpPr>
          <p:cNvPr id="6" name="文本框 5">
            <a:extLst>
              <a:ext uri="{FF2B5EF4-FFF2-40B4-BE49-F238E27FC236}">
                <a16:creationId xmlns:a16="http://schemas.microsoft.com/office/drawing/2014/main" id="{B68C69D3-8939-486D-9850-C7F4E288CA64}"/>
              </a:ext>
            </a:extLst>
          </p:cNvPr>
          <p:cNvSpPr txBox="1"/>
          <p:nvPr/>
        </p:nvSpPr>
        <p:spPr>
          <a:xfrm>
            <a:off x="3263900" y="1678490"/>
            <a:ext cx="4890776" cy="2655663"/>
          </a:xfrm>
          <a:prstGeom prst="rect">
            <a:avLst/>
          </a:prstGeom>
          <a:noFill/>
        </p:spPr>
        <p:txBody>
          <a:bodyPr wrap="square" rtlCol="0">
            <a:spAutoFit/>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0504D">
                    <a:lumMod val="75000"/>
                  </a:srgbClr>
                </a:solidFill>
                <a:effectLst/>
                <a:uLnTx/>
                <a:uFillTx/>
                <a:latin typeface="Microsoft YaHei"/>
                <a:ea typeface="Microsoft YaHei"/>
                <a:cs typeface="+mn-cs"/>
              </a:rPr>
              <a:t>活动对象：</a:t>
            </a:r>
            <a:endParaRPr kumimoji="0" lang="en-US" altLang="zh-CN" sz="2400" b="1" i="0" u="none" strike="noStrike" kern="1200" cap="none" spc="0" normalizeH="0" baseline="0" noProof="0" dirty="0">
              <a:ln>
                <a:noFill/>
              </a:ln>
              <a:solidFill>
                <a:srgbClr val="C0504D">
                  <a:lumMod val="75000"/>
                </a:srgbClr>
              </a:solidFill>
              <a:effectLst/>
              <a:uLnTx/>
              <a:uFillTx/>
              <a:latin typeface="Microsoft YaHei"/>
              <a:ea typeface="Microsoft YaHei"/>
              <a:cs typeface="+mn-cs"/>
            </a:endParaRPr>
          </a:p>
          <a:p>
            <a:pPr lvl="0" algn="ctr">
              <a:lnSpc>
                <a:spcPct val="200000"/>
              </a:lnSpc>
            </a:pPr>
            <a:r>
              <a:rPr lang="zh-CN" altLang="en-US" sz="2000" dirty="0">
                <a:solidFill>
                  <a:prstClr val="black"/>
                </a:solidFill>
                <a:latin typeface="Microsoft YaHei"/>
                <a:ea typeface="Microsoft YaHei"/>
              </a:rPr>
              <a:t>全校师生</a:t>
            </a:r>
          </a:p>
          <a:p>
            <a:pPr lvl="0" algn="ctr">
              <a:lnSpc>
                <a:spcPct val="200000"/>
              </a:lnSpc>
            </a:pPr>
            <a:r>
              <a:rPr kumimoji="0" lang="zh-CN" altLang="en-US" sz="2400" b="1" i="0" u="none" strike="noStrike" kern="1200" cap="none" spc="0" normalizeH="0" baseline="0" noProof="0" dirty="0">
                <a:ln>
                  <a:noFill/>
                </a:ln>
                <a:solidFill>
                  <a:srgbClr val="C0504D">
                    <a:lumMod val="75000"/>
                  </a:srgbClr>
                </a:solidFill>
                <a:effectLst/>
                <a:uLnTx/>
                <a:uFillTx/>
                <a:latin typeface="Microsoft YaHei"/>
                <a:ea typeface="Microsoft YaHei"/>
                <a:cs typeface="+mn-cs"/>
              </a:rPr>
              <a:t>最终参赛人数：</a:t>
            </a:r>
            <a:endParaRPr kumimoji="0" lang="en-US" altLang="zh-CN" sz="2400" b="1" i="0" u="none" strike="noStrike" kern="1200" cap="none" spc="0" normalizeH="0" baseline="0" noProof="0" dirty="0">
              <a:ln>
                <a:noFill/>
              </a:ln>
              <a:solidFill>
                <a:srgbClr val="C0504D">
                  <a:lumMod val="75000"/>
                </a:srgbClr>
              </a:solidFill>
              <a:effectLst/>
              <a:uLnTx/>
              <a:uFillTx/>
              <a:latin typeface="Microsoft YaHei"/>
              <a:ea typeface="Microsoft YaHei"/>
              <a:cs typeface="+mn-cs"/>
            </a:endParaRPr>
          </a:p>
          <a:p>
            <a:pPr marL="0" marR="0" lvl="0" indent="0" algn="ctr" defTabSz="914400" rtl="0" eaLnBrk="1" fontAlgn="auto" latinLnBrk="0" hangingPunct="1">
              <a:lnSpc>
                <a:spcPct val="200000"/>
              </a:lnSpc>
              <a:spcBef>
                <a:spcPts val="0"/>
              </a:spcBef>
              <a:spcAft>
                <a:spcPts val="0"/>
              </a:spcAft>
              <a:buClrTx/>
              <a:buSzTx/>
              <a:buFontTx/>
              <a:buNone/>
              <a:tabLst/>
              <a:defRPr/>
            </a:pPr>
            <a:r>
              <a:rPr lang="en-US" altLang="zh-CN" dirty="0">
                <a:solidFill>
                  <a:prstClr val="black"/>
                </a:solidFill>
                <a:latin typeface="Microsoft YaHei"/>
                <a:ea typeface="Microsoft YaHei"/>
              </a:rPr>
              <a:t>3</a:t>
            </a:r>
            <a:r>
              <a:rPr kumimoji="0" lang="en-US" altLang="zh-CN" sz="1800" b="0" i="0" u="none" strike="noStrike" kern="1200" cap="none" spc="0" normalizeH="0" baseline="0" noProof="0" dirty="0">
                <a:ln>
                  <a:noFill/>
                </a:ln>
                <a:solidFill>
                  <a:prstClr val="black"/>
                </a:solidFill>
                <a:effectLst/>
                <a:uLnTx/>
                <a:uFillTx/>
                <a:latin typeface="Microsoft YaHei"/>
                <a:ea typeface="Microsoft YaHei"/>
                <a:cs typeface="+mn-cs"/>
              </a:rPr>
              <a:t>00</a:t>
            </a:r>
            <a:r>
              <a:rPr kumimoji="0" lang="zh-CN" altLang="en-US" sz="1800" b="0" i="0" u="none" strike="noStrike" kern="1200" cap="none" spc="0" normalizeH="0" baseline="0" noProof="0" dirty="0">
                <a:ln>
                  <a:noFill/>
                </a:ln>
                <a:solidFill>
                  <a:prstClr val="black"/>
                </a:solidFill>
                <a:effectLst/>
                <a:uLnTx/>
                <a:uFillTx/>
                <a:latin typeface="Microsoft YaHei"/>
                <a:ea typeface="Microsoft YaHei"/>
                <a:cs typeface="+mn-cs"/>
              </a:rPr>
              <a:t>人</a:t>
            </a:r>
          </a:p>
        </p:txBody>
      </p:sp>
      <p:pic>
        <p:nvPicPr>
          <p:cNvPr id="8" name="图片 7">
            <a:extLst>
              <a:ext uri="{FF2B5EF4-FFF2-40B4-BE49-F238E27FC236}">
                <a16:creationId xmlns:a16="http://schemas.microsoft.com/office/drawing/2014/main" id="{917F226A-A415-4CCA-B2CA-45BFA79141D9}"/>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597901" y="1663198"/>
            <a:ext cx="1990295" cy="3176003"/>
          </a:xfrm>
          <a:prstGeom prst="rect">
            <a:avLst/>
          </a:prstGeom>
        </p:spPr>
      </p:pic>
    </p:spTree>
    <p:extLst>
      <p:ext uri="{BB962C8B-B14F-4D97-AF65-F5344CB8AC3E}">
        <p14:creationId xmlns:p14="http://schemas.microsoft.com/office/powerpoint/2010/main" val="400834723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88" name="Group 1"/>
          <p:cNvGrpSpPr/>
          <p:nvPr/>
        </p:nvGrpSpPr>
        <p:grpSpPr>
          <a:xfrm>
            <a:off x="865759" y="611662"/>
            <a:ext cx="9818619" cy="5687537"/>
            <a:chOff x="865759" y="611662"/>
            <a:chExt cx="9818619" cy="5687537"/>
          </a:xfrm>
        </p:grpSpPr>
        <p:sp>
          <p:nvSpPr>
            <p:cNvPr id="89" name="Freeform 88"/>
            <p:cNvSpPr/>
            <p:nvPr/>
          </p:nvSpPr>
          <p:spPr>
            <a:xfrm>
              <a:off x="865759" y="1974246"/>
              <a:ext cx="2195484" cy="4324953"/>
            </a:xfrm>
            <a:custGeom>
              <a:avLst/>
              <a:gdLst/>
              <a:ahLst/>
              <a:cxnLst/>
              <a:rect l="l" t="t" r="r" b="b"/>
              <a:pathLst>
                <a:path w="2076835" h="2743319">
                  <a:moveTo>
                    <a:pt x="0" y="0"/>
                  </a:moveTo>
                  <a:lnTo>
                    <a:pt x="2076835" y="0"/>
                  </a:lnTo>
                  <a:lnTo>
                    <a:pt x="2076835" y="2743320"/>
                  </a:lnTo>
                  <a:lnTo>
                    <a:pt x="0" y="2743320"/>
                  </a:lnTo>
                  <a:lnTo>
                    <a:pt x="0" y="0"/>
                  </a:lnTo>
                  <a:close/>
                </a:path>
              </a:pathLst>
            </a:custGeom>
            <a:solidFill>
              <a:srgbClr val="FFFFFF"/>
            </a:solidFill>
          </p:spPr>
          <p:txBody>
            <a:bodyPr lIns="127000" rIns="127000" rtlCol="0" anchor="ctr"/>
            <a:lstStyle/>
            <a:p>
              <a:pPr algn="l"/>
              <a:endParaRPr lang="en-US" sz="1100"/>
            </a:p>
          </p:txBody>
        </p:sp>
        <p:sp>
          <p:nvSpPr>
            <p:cNvPr id="90" name="Freeform 89"/>
            <p:cNvSpPr/>
            <p:nvPr/>
          </p:nvSpPr>
          <p:spPr>
            <a:xfrm>
              <a:off x="930022" y="1954232"/>
              <a:ext cx="2078990" cy="215900"/>
            </a:xfrm>
            <a:custGeom>
              <a:avLst/>
              <a:gdLst/>
              <a:ahLst/>
              <a:cxnLst/>
              <a:rect l="l" t="t" r="r" b="b"/>
              <a:pathLst>
                <a:path w="2078990" h="215900">
                  <a:moveTo>
                    <a:pt x="0" y="0"/>
                  </a:moveTo>
                  <a:lnTo>
                    <a:pt x="2078990" y="0"/>
                  </a:lnTo>
                  <a:lnTo>
                    <a:pt x="2078990" y="215900"/>
                  </a:lnTo>
                  <a:lnTo>
                    <a:pt x="0" y="215900"/>
                  </a:lnTo>
                  <a:lnTo>
                    <a:pt x="0" y="0"/>
                  </a:lnTo>
                  <a:close/>
                </a:path>
              </a:pathLst>
            </a:custGeom>
            <a:solidFill>
              <a:srgbClr val="C63E55"/>
            </a:solidFill>
          </p:spPr>
          <p:txBody>
            <a:bodyPr lIns="127000" rIns="127000" rtlCol="0" anchor="ctr"/>
            <a:lstStyle/>
            <a:p>
              <a:pPr algn="l"/>
              <a:endParaRPr lang="en-US" sz="1100"/>
            </a:p>
          </p:txBody>
        </p:sp>
        <p:sp>
          <p:nvSpPr>
            <p:cNvPr id="91" name="TextBox 90"/>
            <p:cNvSpPr txBox="1"/>
            <p:nvPr/>
          </p:nvSpPr>
          <p:spPr>
            <a:xfrm>
              <a:off x="1275021" y="925532"/>
              <a:ext cx="1270000" cy="1244600"/>
            </a:xfrm>
            <a:prstGeom prst="rect">
              <a:avLst/>
            </a:prstGeom>
          </p:spPr>
          <p:txBody>
            <a:bodyPr lIns="0" tIns="0" rIns="0" bIns="0" rtlCol="0" anchor="ctr">
              <a:spAutoFit/>
            </a:bodyPr>
            <a:lstStyle/>
            <a:p>
              <a:pPr algn="ctr" latinLnBrk="1">
                <a:lnSpc>
                  <a:spcPct val="116199"/>
                </a:lnSpc>
              </a:pPr>
              <a:r>
                <a:rPr lang="en-US" sz="6800" dirty="0">
                  <a:solidFill>
                    <a:srgbClr val="C63E55"/>
                  </a:solidFill>
                  <a:latin typeface="Kiona Regular"/>
                  <a:ea typeface="Kiona Regular"/>
                </a:rPr>
                <a:t>1</a:t>
              </a:r>
              <a:endParaRPr lang="en-US" sz="1100" dirty="0"/>
            </a:p>
          </p:txBody>
        </p:sp>
        <p:sp>
          <p:nvSpPr>
            <p:cNvPr id="92" name="Freeform 91"/>
            <p:cNvSpPr/>
            <p:nvPr/>
          </p:nvSpPr>
          <p:spPr>
            <a:xfrm>
              <a:off x="988487" y="6179040"/>
              <a:ext cx="2072756" cy="65343"/>
            </a:xfrm>
            <a:custGeom>
              <a:avLst/>
              <a:gdLst/>
              <a:ahLst/>
              <a:cxnLst/>
              <a:rect l="l" t="t" r="r" b="b"/>
              <a:pathLst>
                <a:path w="2072756" h="65343">
                  <a:moveTo>
                    <a:pt x="0" y="0"/>
                  </a:moveTo>
                  <a:lnTo>
                    <a:pt x="2072756" y="0"/>
                  </a:lnTo>
                  <a:lnTo>
                    <a:pt x="2072756" y="65343"/>
                  </a:lnTo>
                  <a:lnTo>
                    <a:pt x="0" y="65343"/>
                  </a:lnTo>
                  <a:lnTo>
                    <a:pt x="0" y="0"/>
                  </a:lnTo>
                  <a:close/>
                </a:path>
              </a:pathLst>
            </a:custGeom>
            <a:solidFill>
              <a:srgbClr val="C63E55"/>
            </a:solidFill>
          </p:spPr>
          <p:txBody>
            <a:bodyPr lIns="127000" rIns="127000" rtlCol="0" anchor="ctr"/>
            <a:lstStyle/>
            <a:p>
              <a:pPr algn="l"/>
              <a:endParaRPr lang="en-US" sz="1100"/>
            </a:p>
          </p:txBody>
        </p:sp>
        <p:sp>
          <p:nvSpPr>
            <p:cNvPr id="94" name="TextBox 93"/>
            <p:cNvSpPr txBox="1"/>
            <p:nvPr/>
          </p:nvSpPr>
          <p:spPr>
            <a:xfrm>
              <a:off x="1062969" y="2362379"/>
              <a:ext cx="1852658" cy="1114985"/>
            </a:xfrm>
            <a:prstGeom prst="rect">
              <a:avLst/>
            </a:prstGeom>
          </p:spPr>
          <p:txBody>
            <a:bodyPr wrap="square" lIns="0" tIns="0" rIns="0" bIns="0" rtlCol="0" anchor="ctr">
              <a:spAutoFit/>
            </a:bodyPr>
            <a:lstStyle/>
            <a:p>
              <a:pPr algn="just">
                <a:lnSpc>
                  <a:spcPts val="2950"/>
                </a:lnSpc>
              </a:pPr>
              <a:r>
                <a:rPr lang="zh-CN" altLang="zh-CN" dirty="0">
                  <a:latin typeface="仿宋" panose="02010609060101010101" pitchFamily="49" charset="-122"/>
                  <a:ea typeface="仿宋" panose="02010609060101010101" pitchFamily="49" charset="-122"/>
                </a:rPr>
                <a:t>比赛人员自行组队报名。老师与学生均可参加</a:t>
              </a:r>
              <a:endParaRPr lang="zh-CN" altLang="zh-CN" sz="1800" kern="100" dirty="0">
                <a:effectLst/>
                <a:latin typeface="仿宋" panose="02010609060101010101" pitchFamily="49" charset="-122"/>
                <a:ea typeface="仿宋" panose="02010609060101010101" pitchFamily="49" charset="-122"/>
                <a:cs typeface="Times New Roman" panose="02020603050405020304" pitchFamily="18" charset="0"/>
              </a:endParaRPr>
            </a:p>
          </p:txBody>
        </p:sp>
        <p:sp>
          <p:nvSpPr>
            <p:cNvPr id="95" name="TextBox 94"/>
            <p:cNvSpPr txBox="1"/>
            <p:nvPr/>
          </p:nvSpPr>
          <p:spPr>
            <a:xfrm>
              <a:off x="5020932" y="611662"/>
              <a:ext cx="1546324" cy="450850"/>
            </a:xfrm>
            <a:prstGeom prst="rect">
              <a:avLst/>
            </a:prstGeom>
          </p:spPr>
          <p:txBody>
            <a:bodyPr lIns="0" tIns="0" rIns="0" bIns="0" rtlCol="0" anchor="ctr">
              <a:spAutoFit/>
            </a:bodyPr>
            <a:lstStyle/>
            <a:p>
              <a:pPr algn="ctr" latinLnBrk="1">
                <a:lnSpc>
                  <a:spcPct val="116199"/>
                </a:lnSpc>
              </a:pPr>
              <a:r>
                <a:rPr lang="en-US" sz="2400" b="1">
                  <a:solidFill>
                    <a:srgbClr val="172A88"/>
                  </a:solidFill>
                  <a:latin typeface="Microsoft YaHei"/>
                  <a:ea typeface="Microsoft YaHei"/>
                </a:rPr>
                <a:t>活动执行</a:t>
              </a:r>
              <a:endParaRPr lang="en-US" sz="1100"/>
            </a:p>
          </p:txBody>
        </p:sp>
        <p:sp>
          <p:nvSpPr>
            <p:cNvPr id="96" name="Freeform 95"/>
            <p:cNvSpPr/>
            <p:nvPr/>
          </p:nvSpPr>
          <p:spPr>
            <a:xfrm>
              <a:off x="3480820" y="2036376"/>
              <a:ext cx="2078990" cy="4142664"/>
            </a:xfrm>
            <a:custGeom>
              <a:avLst/>
              <a:gdLst/>
              <a:ahLst/>
              <a:cxnLst/>
              <a:rect l="l" t="t" r="r" b="b"/>
              <a:pathLst>
                <a:path w="2076835" h="2743319">
                  <a:moveTo>
                    <a:pt x="0" y="0"/>
                  </a:moveTo>
                  <a:lnTo>
                    <a:pt x="2076835" y="0"/>
                  </a:lnTo>
                  <a:lnTo>
                    <a:pt x="2076835" y="2743319"/>
                  </a:lnTo>
                  <a:lnTo>
                    <a:pt x="0" y="2743319"/>
                  </a:lnTo>
                  <a:lnTo>
                    <a:pt x="0" y="0"/>
                  </a:lnTo>
                  <a:close/>
                </a:path>
              </a:pathLst>
            </a:custGeom>
            <a:solidFill>
              <a:srgbClr val="FFFFFF"/>
            </a:solidFill>
          </p:spPr>
          <p:txBody>
            <a:bodyPr lIns="127000" rIns="127000" rtlCol="0" anchor="ctr"/>
            <a:lstStyle/>
            <a:p>
              <a:pPr algn="l"/>
              <a:endParaRPr lang="en-US" sz="1100"/>
            </a:p>
          </p:txBody>
        </p:sp>
        <p:sp>
          <p:nvSpPr>
            <p:cNvPr id="97" name="Freeform 96"/>
            <p:cNvSpPr/>
            <p:nvPr/>
          </p:nvSpPr>
          <p:spPr>
            <a:xfrm>
              <a:off x="3468798" y="1974246"/>
              <a:ext cx="2078990" cy="215900"/>
            </a:xfrm>
            <a:custGeom>
              <a:avLst/>
              <a:gdLst/>
              <a:ahLst/>
              <a:cxnLst/>
              <a:rect l="l" t="t" r="r" b="b"/>
              <a:pathLst>
                <a:path w="2078990" h="215900">
                  <a:moveTo>
                    <a:pt x="0" y="0"/>
                  </a:moveTo>
                  <a:lnTo>
                    <a:pt x="2078990" y="0"/>
                  </a:lnTo>
                  <a:lnTo>
                    <a:pt x="2078990" y="215900"/>
                  </a:lnTo>
                  <a:lnTo>
                    <a:pt x="0" y="215900"/>
                  </a:lnTo>
                  <a:lnTo>
                    <a:pt x="0" y="0"/>
                  </a:lnTo>
                  <a:close/>
                </a:path>
              </a:pathLst>
            </a:custGeom>
            <a:solidFill>
              <a:srgbClr val="162A88"/>
            </a:solidFill>
          </p:spPr>
          <p:txBody>
            <a:bodyPr lIns="127000" rIns="127000" rtlCol="0" anchor="ctr"/>
            <a:lstStyle/>
            <a:p>
              <a:pPr algn="l"/>
              <a:endParaRPr lang="en-US" sz="1100"/>
            </a:p>
          </p:txBody>
        </p:sp>
        <p:sp>
          <p:nvSpPr>
            <p:cNvPr id="98" name="TextBox 97"/>
            <p:cNvSpPr txBox="1"/>
            <p:nvPr/>
          </p:nvSpPr>
          <p:spPr>
            <a:xfrm>
              <a:off x="3842733" y="925532"/>
              <a:ext cx="1270000" cy="1244600"/>
            </a:xfrm>
            <a:prstGeom prst="rect">
              <a:avLst/>
            </a:prstGeom>
          </p:spPr>
          <p:txBody>
            <a:bodyPr lIns="0" tIns="0" rIns="0" bIns="0" rtlCol="0" anchor="ctr">
              <a:spAutoFit/>
            </a:bodyPr>
            <a:lstStyle/>
            <a:p>
              <a:pPr algn="ctr" latinLnBrk="1">
                <a:lnSpc>
                  <a:spcPct val="116199"/>
                </a:lnSpc>
              </a:pPr>
              <a:r>
                <a:rPr lang="en-US" sz="6800" dirty="0">
                  <a:solidFill>
                    <a:srgbClr val="162A88"/>
                  </a:solidFill>
                  <a:latin typeface="Kiona Regular"/>
                  <a:ea typeface="Kiona Regular"/>
                </a:rPr>
                <a:t>2</a:t>
              </a:r>
              <a:endParaRPr lang="en-US" sz="1100" dirty="0"/>
            </a:p>
          </p:txBody>
        </p:sp>
        <p:sp>
          <p:nvSpPr>
            <p:cNvPr id="99" name="Freeform 98"/>
            <p:cNvSpPr/>
            <p:nvPr/>
          </p:nvSpPr>
          <p:spPr>
            <a:xfrm>
              <a:off x="3459819" y="6146368"/>
              <a:ext cx="2072756" cy="65343"/>
            </a:xfrm>
            <a:custGeom>
              <a:avLst/>
              <a:gdLst/>
              <a:ahLst/>
              <a:cxnLst/>
              <a:rect l="l" t="t" r="r" b="b"/>
              <a:pathLst>
                <a:path w="2072756" h="65343">
                  <a:moveTo>
                    <a:pt x="0" y="0"/>
                  </a:moveTo>
                  <a:lnTo>
                    <a:pt x="2072756" y="0"/>
                  </a:lnTo>
                  <a:lnTo>
                    <a:pt x="2072756" y="65343"/>
                  </a:lnTo>
                  <a:lnTo>
                    <a:pt x="0" y="65343"/>
                  </a:lnTo>
                  <a:lnTo>
                    <a:pt x="0" y="0"/>
                  </a:lnTo>
                  <a:close/>
                </a:path>
              </a:pathLst>
            </a:custGeom>
            <a:solidFill>
              <a:srgbClr val="162A88"/>
            </a:solidFill>
          </p:spPr>
          <p:txBody>
            <a:bodyPr lIns="127000" rIns="127000" rtlCol="0" anchor="ctr"/>
            <a:lstStyle/>
            <a:p>
              <a:pPr algn="l"/>
              <a:endParaRPr lang="en-US" sz="1100"/>
            </a:p>
          </p:txBody>
        </p:sp>
        <p:sp>
          <p:nvSpPr>
            <p:cNvPr id="101" name="TextBox 100"/>
            <p:cNvSpPr txBox="1"/>
            <p:nvPr/>
          </p:nvSpPr>
          <p:spPr>
            <a:xfrm>
              <a:off x="3676095" y="2362379"/>
              <a:ext cx="1664395" cy="3038589"/>
            </a:xfrm>
            <a:prstGeom prst="rect">
              <a:avLst/>
            </a:prstGeom>
          </p:spPr>
          <p:txBody>
            <a:bodyPr lIns="0" tIns="0" rIns="0" bIns="0" rtlCol="0" anchor="ctr">
              <a:spAutoFit/>
            </a:bodyPr>
            <a:lstStyle/>
            <a:p>
              <a:pPr algn="just">
                <a:lnSpc>
                  <a:spcPts val="2950"/>
                </a:lnSpc>
              </a:pPr>
              <a:r>
                <a:rPr lang="zh-CN" altLang="en-US" sz="1800" kern="100" dirty="0">
                  <a:effectLst/>
                  <a:latin typeface="等线" panose="02010600030101010101" pitchFamily="2" charset="-122"/>
                  <a:ea typeface="仿宋" panose="02010609060101010101" pitchFamily="49" charset="-122"/>
                  <a:cs typeface="Times New Roman" panose="02020603050405020304" pitchFamily="18" charset="0"/>
                </a:rPr>
                <a:t>各队队长</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抽签决定比赛对手。比赛顺序为：男单、女单、男双、</a:t>
              </a:r>
              <a:r>
                <a:rPr lang="zh-CN" altLang="en-US" kern="100" dirty="0">
                  <a:latin typeface="等线" panose="02010600030101010101" pitchFamily="2" charset="-122"/>
                  <a:ea typeface="仿宋" panose="02010609060101010101" pitchFamily="49" charset="-122"/>
                  <a:cs typeface="Times New Roman" panose="02020603050405020304" pitchFamily="18" charset="0"/>
                </a:rPr>
                <a:t>男单</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、混双。首先赢得三场胜利的队伍为胜。胜利的队伍晋级。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2" name="Freeform 101"/>
            <p:cNvSpPr/>
            <p:nvPr/>
          </p:nvSpPr>
          <p:spPr>
            <a:xfrm>
              <a:off x="6043909" y="1954232"/>
              <a:ext cx="2159080" cy="4142664"/>
            </a:xfrm>
            <a:custGeom>
              <a:avLst/>
              <a:gdLst/>
              <a:ahLst/>
              <a:cxnLst/>
              <a:rect l="l" t="t" r="r" b="b"/>
              <a:pathLst>
                <a:path w="2076835" h="2743319">
                  <a:moveTo>
                    <a:pt x="0" y="0"/>
                  </a:moveTo>
                  <a:lnTo>
                    <a:pt x="2076835" y="0"/>
                  </a:lnTo>
                  <a:lnTo>
                    <a:pt x="2076835" y="2743319"/>
                  </a:lnTo>
                  <a:lnTo>
                    <a:pt x="0" y="2743319"/>
                  </a:lnTo>
                  <a:lnTo>
                    <a:pt x="0" y="0"/>
                  </a:lnTo>
                  <a:close/>
                </a:path>
              </a:pathLst>
            </a:custGeom>
            <a:solidFill>
              <a:srgbClr val="FFFFFF"/>
            </a:solidFill>
          </p:spPr>
          <p:txBody>
            <a:bodyPr lIns="127000" rIns="127000" rtlCol="0" anchor="ctr"/>
            <a:lstStyle/>
            <a:p>
              <a:pPr algn="l"/>
              <a:endParaRPr lang="en-US" sz="1100"/>
            </a:p>
          </p:txBody>
        </p:sp>
        <p:sp>
          <p:nvSpPr>
            <p:cNvPr id="103" name="Freeform 102"/>
            <p:cNvSpPr/>
            <p:nvPr/>
          </p:nvSpPr>
          <p:spPr>
            <a:xfrm>
              <a:off x="6056686" y="1992333"/>
              <a:ext cx="2078990" cy="215900"/>
            </a:xfrm>
            <a:custGeom>
              <a:avLst/>
              <a:gdLst/>
              <a:ahLst/>
              <a:cxnLst/>
              <a:rect l="l" t="t" r="r" b="b"/>
              <a:pathLst>
                <a:path w="2078990" h="215900">
                  <a:moveTo>
                    <a:pt x="0" y="0"/>
                  </a:moveTo>
                  <a:lnTo>
                    <a:pt x="2078990" y="0"/>
                  </a:lnTo>
                  <a:lnTo>
                    <a:pt x="2078990" y="215900"/>
                  </a:lnTo>
                  <a:lnTo>
                    <a:pt x="0" y="215900"/>
                  </a:lnTo>
                  <a:lnTo>
                    <a:pt x="0" y="0"/>
                  </a:lnTo>
                  <a:close/>
                </a:path>
              </a:pathLst>
            </a:custGeom>
            <a:solidFill>
              <a:srgbClr val="C63E55"/>
            </a:solidFill>
          </p:spPr>
          <p:txBody>
            <a:bodyPr lIns="127000" rIns="127000" rtlCol="0" anchor="ctr"/>
            <a:lstStyle/>
            <a:p>
              <a:pPr algn="l"/>
              <a:endParaRPr lang="en-US" sz="1100"/>
            </a:p>
          </p:txBody>
        </p:sp>
        <p:sp>
          <p:nvSpPr>
            <p:cNvPr id="104" name="TextBox 103"/>
            <p:cNvSpPr txBox="1"/>
            <p:nvPr/>
          </p:nvSpPr>
          <p:spPr>
            <a:xfrm>
              <a:off x="6461181" y="925532"/>
              <a:ext cx="1270000" cy="1244600"/>
            </a:xfrm>
            <a:prstGeom prst="rect">
              <a:avLst/>
            </a:prstGeom>
          </p:spPr>
          <p:txBody>
            <a:bodyPr lIns="0" tIns="0" rIns="0" bIns="0" rtlCol="0" anchor="ctr">
              <a:spAutoFit/>
            </a:bodyPr>
            <a:lstStyle/>
            <a:p>
              <a:pPr algn="ctr" latinLnBrk="1">
                <a:lnSpc>
                  <a:spcPct val="116199"/>
                </a:lnSpc>
              </a:pPr>
              <a:r>
                <a:rPr lang="en-US" sz="6800" dirty="0">
                  <a:solidFill>
                    <a:srgbClr val="C63E55"/>
                  </a:solidFill>
                  <a:latin typeface="Kiona Regular"/>
                  <a:ea typeface="Kiona Regular"/>
                </a:rPr>
                <a:t>3</a:t>
              </a:r>
              <a:endParaRPr lang="en-US" sz="1100" dirty="0"/>
            </a:p>
          </p:txBody>
        </p:sp>
        <p:sp>
          <p:nvSpPr>
            <p:cNvPr id="105" name="Freeform 104"/>
            <p:cNvSpPr/>
            <p:nvPr/>
          </p:nvSpPr>
          <p:spPr>
            <a:xfrm>
              <a:off x="6056686" y="6146368"/>
              <a:ext cx="2072756" cy="65343"/>
            </a:xfrm>
            <a:custGeom>
              <a:avLst/>
              <a:gdLst/>
              <a:ahLst/>
              <a:cxnLst/>
              <a:rect l="l" t="t" r="r" b="b"/>
              <a:pathLst>
                <a:path w="2072756" h="65343">
                  <a:moveTo>
                    <a:pt x="0" y="0"/>
                  </a:moveTo>
                  <a:lnTo>
                    <a:pt x="2072756" y="0"/>
                  </a:lnTo>
                  <a:lnTo>
                    <a:pt x="2072756" y="65342"/>
                  </a:lnTo>
                  <a:lnTo>
                    <a:pt x="0" y="65342"/>
                  </a:lnTo>
                  <a:lnTo>
                    <a:pt x="0" y="0"/>
                  </a:lnTo>
                  <a:close/>
                </a:path>
              </a:pathLst>
            </a:custGeom>
            <a:solidFill>
              <a:srgbClr val="C63E55"/>
            </a:solidFill>
          </p:spPr>
          <p:txBody>
            <a:bodyPr lIns="127000" rIns="127000" rtlCol="0" anchor="ctr"/>
            <a:lstStyle/>
            <a:p>
              <a:pPr algn="l"/>
              <a:endParaRPr lang="en-US" sz="1100"/>
            </a:p>
          </p:txBody>
        </p:sp>
        <p:sp>
          <p:nvSpPr>
            <p:cNvPr id="107" name="TextBox 106"/>
            <p:cNvSpPr txBox="1"/>
            <p:nvPr/>
          </p:nvSpPr>
          <p:spPr>
            <a:xfrm>
              <a:off x="6209173" y="2412178"/>
              <a:ext cx="1664395" cy="1499706"/>
            </a:xfrm>
            <a:prstGeom prst="rect">
              <a:avLst/>
            </a:prstGeom>
          </p:spPr>
          <p:txBody>
            <a:bodyPr lIns="0" tIns="0" rIns="0" bIns="0" rtlCol="0" anchor="ctr">
              <a:spAutoFit/>
            </a:bodyPr>
            <a:lstStyle/>
            <a:p>
              <a:pPr algn="just">
                <a:lnSpc>
                  <a:spcPts val="2950"/>
                </a:lnSpc>
              </a:pP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四强之前的比赛赛制为</a:t>
              </a:r>
              <a:r>
                <a:rPr lang="en-US" altLang="zh-CN" kern="100" dirty="0">
                  <a:latin typeface="等线" panose="02010600030101010101" pitchFamily="2" charset="-122"/>
                  <a:ea typeface="仿宋" panose="02010609060101010101" pitchFamily="49" charset="-122"/>
                  <a:cs typeface="Times New Roman" panose="02020603050405020304" pitchFamily="18" charset="0"/>
                </a:rPr>
                <a:t>11</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分制，四强比赛为三局两胜，</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21</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分制。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8" name="Freeform 107"/>
            <p:cNvSpPr/>
            <p:nvPr/>
          </p:nvSpPr>
          <p:spPr>
            <a:xfrm>
              <a:off x="8584129" y="2031561"/>
              <a:ext cx="2076835" cy="4192135"/>
            </a:xfrm>
            <a:custGeom>
              <a:avLst/>
              <a:gdLst/>
              <a:ahLst/>
              <a:cxnLst/>
              <a:rect l="l" t="t" r="r" b="b"/>
              <a:pathLst>
                <a:path w="2076835" h="2743319">
                  <a:moveTo>
                    <a:pt x="0" y="0"/>
                  </a:moveTo>
                  <a:lnTo>
                    <a:pt x="2076834" y="0"/>
                  </a:lnTo>
                  <a:lnTo>
                    <a:pt x="2076834" y="2743319"/>
                  </a:lnTo>
                  <a:lnTo>
                    <a:pt x="0" y="2743319"/>
                  </a:lnTo>
                  <a:lnTo>
                    <a:pt x="0" y="0"/>
                  </a:lnTo>
                  <a:close/>
                </a:path>
              </a:pathLst>
            </a:custGeom>
            <a:solidFill>
              <a:srgbClr val="FFFFFF"/>
            </a:solidFill>
          </p:spPr>
          <p:txBody>
            <a:bodyPr lIns="127000" rIns="127000" rtlCol="0" anchor="ctr"/>
            <a:lstStyle/>
            <a:p>
              <a:pPr algn="l"/>
              <a:endParaRPr lang="en-US" sz="1100"/>
            </a:p>
          </p:txBody>
        </p:sp>
        <p:sp>
          <p:nvSpPr>
            <p:cNvPr id="109" name="Freeform 108"/>
            <p:cNvSpPr/>
            <p:nvPr/>
          </p:nvSpPr>
          <p:spPr>
            <a:xfrm>
              <a:off x="8584129" y="1992333"/>
              <a:ext cx="2078990" cy="215900"/>
            </a:xfrm>
            <a:custGeom>
              <a:avLst/>
              <a:gdLst/>
              <a:ahLst/>
              <a:cxnLst/>
              <a:rect l="l" t="t" r="r" b="b"/>
              <a:pathLst>
                <a:path w="2078990" h="215900">
                  <a:moveTo>
                    <a:pt x="0" y="0"/>
                  </a:moveTo>
                  <a:lnTo>
                    <a:pt x="2078990" y="0"/>
                  </a:lnTo>
                  <a:lnTo>
                    <a:pt x="2078990" y="215900"/>
                  </a:lnTo>
                  <a:lnTo>
                    <a:pt x="0" y="215900"/>
                  </a:lnTo>
                  <a:lnTo>
                    <a:pt x="0" y="0"/>
                  </a:lnTo>
                  <a:close/>
                </a:path>
              </a:pathLst>
            </a:custGeom>
            <a:solidFill>
              <a:srgbClr val="162A88"/>
            </a:solidFill>
          </p:spPr>
          <p:txBody>
            <a:bodyPr lIns="127000" rIns="127000" rtlCol="0" anchor="ctr"/>
            <a:lstStyle/>
            <a:p>
              <a:pPr algn="l"/>
              <a:endParaRPr lang="en-US" sz="1100"/>
            </a:p>
          </p:txBody>
        </p:sp>
        <p:sp>
          <p:nvSpPr>
            <p:cNvPr id="110" name="TextBox 109"/>
            <p:cNvSpPr txBox="1"/>
            <p:nvPr/>
          </p:nvSpPr>
          <p:spPr>
            <a:xfrm>
              <a:off x="9023248" y="897625"/>
              <a:ext cx="1270000" cy="1244600"/>
            </a:xfrm>
            <a:prstGeom prst="rect">
              <a:avLst/>
            </a:prstGeom>
          </p:spPr>
          <p:txBody>
            <a:bodyPr lIns="0" tIns="0" rIns="0" bIns="0" rtlCol="0" anchor="ctr">
              <a:spAutoFit/>
            </a:bodyPr>
            <a:lstStyle/>
            <a:p>
              <a:pPr algn="ctr" latinLnBrk="1">
                <a:lnSpc>
                  <a:spcPct val="116199"/>
                </a:lnSpc>
              </a:pPr>
              <a:r>
                <a:rPr lang="en-US" sz="6800" dirty="0">
                  <a:solidFill>
                    <a:srgbClr val="162A88"/>
                  </a:solidFill>
                  <a:latin typeface="Kiona Regular"/>
                  <a:ea typeface="Kiona Regular"/>
                </a:rPr>
                <a:t>4</a:t>
              </a:r>
              <a:endParaRPr lang="en-US" sz="1100" dirty="0"/>
            </a:p>
          </p:txBody>
        </p:sp>
        <p:sp>
          <p:nvSpPr>
            <p:cNvPr id="111" name="Freeform 110"/>
            <p:cNvSpPr/>
            <p:nvPr/>
          </p:nvSpPr>
          <p:spPr>
            <a:xfrm>
              <a:off x="8611622" y="6179039"/>
              <a:ext cx="2072756" cy="65343"/>
            </a:xfrm>
            <a:custGeom>
              <a:avLst/>
              <a:gdLst/>
              <a:ahLst/>
              <a:cxnLst/>
              <a:rect l="l" t="t" r="r" b="b"/>
              <a:pathLst>
                <a:path w="2072756" h="65343">
                  <a:moveTo>
                    <a:pt x="0" y="0"/>
                  </a:moveTo>
                  <a:lnTo>
                    <a:pt x="2072757" y="0"/>
                  </a:lnTo>
                  <a:lnTo>
                    <a:pt x="2072757" y="65343"/>
                  </a:lnTo>
                  <a:lnTo>
                    <a:pt x="0" y="65343"/>
                  </a:lnTo>
                  <a:lnTo>
                    <a:pt x="0" y="0"/>
                  </a:lnTo>
                  <a:close/>
                </a:path>
              </a:pathLst>
            </a:custGeom>
            <a:solidFill>
              <a:srgbClr val="162A88"/>
            </a:solidFill>
          </p:spPr>
          <p:txBody>
            <a:bodyPr lIns="127000" rIns="127000" rtlCol="0" anchor="ctr"/>
            <a:lstStyle/>
            <a:p>
              <a:pPr algn="l"/>
              <a:endParaRPr lang="en-US" sz="1100"/>
            </a:p>
          </p:txBody>
        </p:sp>
        <p:sp>
          <p:nvSpPr>
            <p:cNvPr id="113" name="TextBox 112"/>
            <p:cNvSpPr txBox="1"/>
            <p:nvPr/>
          </p:nvSpPr>
          <p:spPr>
            <a:xfrm>
              <a:off x="8687088" y="2412178"/>
              <a:ext cx="1664395" cy="1889107"/>
            </a:xfrm>
            <a:prstGeom prst="rect">
              <a:avLst/>
            </a:prstGeom>
          </p:spPr>
          <p:txBody>
            <a:bodyPr lIns="0" tIns="0" rIns="0" bIns="0" rtlCol="0" anchor="ctr">
              <a:spAutoFit/>
            </a:bodyPr>
            <a:lstStyle/>
            <a:p>
              <a:pPr algn="just">
                <a:lnSpc>
                  <a:spcPts val="2950"/>
                </a:lnSpc>
              </a:pPr>
              <a:r>
                <a:rPr lang="zh-CN" altLang="en-US" sz="1800" kern="100" dirty="0">
                  <a:effectLst/>
                  <a:latin typeface="仿宋" panose="02010609060101010101" pitchFamily="49" charset="-122"/>
                  <a:ea typeface="仿宋" panose="02010609060101010101" pitchFamily="49" charset="-122"/>
                  <a:cs typeface="Times New Roman" panose="02020603050405020304" pitchFamily="18" charset="0"/>
                </a:rPr>
                <a:t>决赛时派有四个边裁，由裁判长负责主裁，社长以及部长负责督察</a:t>
              </a:r>
              <a:endParaRPr lang="zh-CN" altLang="zh-CN" sz="1800" kern="100" dirty="0">
                <a:effectLst/>
                <a:latin typeface="仿宋" panose="02010609060101010101" pitchFamily="49" charset="-122"/>
                <a:ea typeface="仿宋" panose="02010609060101010101" pitchFamily="49" charset="-122"/>
                <a:cs typeface="Times New Roman" panose="02020603050405020304" pitchFamily="18"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C1D0649-383A-4609-9E8E-6E877B319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3"/>
            <a:ext cx="11557000" cy="6500813"/>
          </a:xfrm>
          <a:prstGeom prst="rect">
            <a:avLst/>
          </a:prstGeom>
        </p:spPr>
      </p:pic>
      <p:pic>
        <p:nvPicPr>
          <p:cNvPr id="115" name="Picture 114"/>
          <p:cNvPicPr>
            <a:picLocks noChangeAspect="1"/>
          </p:cNvPicPr>
          <p:nvPr/>
        </p:nvPicPr>
        <p:blipFill>
          <a:blip r:embed="rId3"/>
          <a:stretch>
            <a:fillRect/>
          </a:stretch>
        </p:blipFill>
        <p:spPr>
          <a:xfrm>
            <a:off x="3421765" y="1446408"/>
            <a:ext cx="2759253" cy="4217394"/>
          </a:xfrm>
          <a:prstGeom prst="rect">
            <a:avLst/>
          </a:prstGeom>
        </p:spPr>
      </p:pic>
      <p:sp>
        <p:nvSpPr>
          <p:cNvPr id="116" name="TextBox 115"/>
          <p:cNvSpPr txBox="1"/>
          <p:nvPr/>
        </p:nvSpPr>
        <p:spPr>
          <a:xfrm>
            <a:off x="5003800" y="586745"/>
            <a:ext cx="1546324" cy="184538"/>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7" name="TextBox 116"/>
          <p:cNvSpPr txBox="1"/>
          <p:nvPr/>
        </p:nvSpPr>
        <p:spPr>
          <a:xfrm>
            <a:off x="1183701" y="2469849"/>
            <a:ext cx="1684834" cy="328808"/>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C63E55"/>
                </a:solidFill>
                <a:effectLst/>
                <a:uLnTx/>
                <a:uFillTx/>
                <a:latin typeface="Microsoft YaHei"/>
                <a:ea typeface="Microsoft YaHei"/>
                <a:cs typeface="+mn-cs"/>
              </a:rPr>
              <a:t>奖项设置</a:t>
            </a:r>
            <a:endParaRPr kumimoji="0" lang="en-US" sz="2000" b="1" i="0" u="none" strike="noStrike" kern="1200" cap="none" spc="0" normalizeH="0" baseline="0" noProof="0" dirty="0">
              <a:ln>
                <a:noFill/>
              </a:ln>
              <a:solidFill>
                <a:srgbClr val="C63E55"/>
              </a:solidFill>
              <a:effectLst/>
              <a:uLnTx/>
              <a:uFillTx/>
              <a:latin typeface="Microsoft YaHei"/>
              <a:ea typeface="Microsoft YaHei"/>
              <a:cs typeface="+mn-cs"/>
            </a:endParaRPr>
          </a:p>
        </p:txBody>
      </p:sp>
      <p:sp>
        <p:nvSpPr>
          <p:cNvPr id="125" name="TextBox 122"/>
          <p:cNvSpPr txBox="1"/>
          <p:nvPr/>
        </p:nvSpPr>
        <p:spPr>
          <a:xfrm>
            <a:off x="6616700" y="1636189"/>
            <a:ext cx="1684834" cy="334066"/>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62A88"/>
                </a:solidFill>
                <a:effectLst/>
                <a:uLnTx/>
                <a:uFillTx/>
                <a:latin typeface="Microsoft YaHei"/>
                <a:ea typeface="Microsoft YaHei"/>
                <a:cs typeface="+mn-cs"/>
              </a:rPr>
              <a:t>奖励设计</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1" name="Freeform 2"/>
          <p:cNvSpPr/>
          <p:nvPr/>
        </p:nvSpPr>
        <p:spPr>
          <a:xfrm rot="5400000">
            <a:off x="3225044" y="1796055"/>
            <a:ext cx="34287" cy="1676397"/>
          </a:xfrm>
          <a:custGeom>
            <a:avLst/>
            <a:gdLst/>
            <a:ahLst/>
            <a:cxnLst/>
            <a:rect l="l" t="t" r="r" b="b"/>
            <a:pathLst>
              <a:path w="34287" h="1676397">
                <a:moveTo>
                  <a:pt x="0" y="0"/>
                </a:moveTo>
                <a:lnTo>
                  <a:pt x="34287" y="0"/>
                </a:lnTo>
                <a:lnTo>
                  <a:pt x="34287" y="1676397"/>
                </a:lnTo>
                <a:lnTo>
                  <a:pt x="0" y="1676397"/>
                </a:lnTo>
                <a:lnTo>
                  <a:pt x="0" y="0"/>
                </a:ln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128" name="Freeform 5"/>
          <p:cNvSpPr/>
          <p:nvPr/>
        </p:nvSpPr>
        <p:spPr>
          <a:xfrm rot="5400000">
            <a:off x="5660540" y="1006157"/>
            <a:ext cx="25506" cy="1594130"/>
          </a:xfrm>
          <a:custGeom>
            <a:avLst/>
            <a:gdLst/>
            <a:ahLst/>
            <a:cxnLst/>
            <a:rect l="l" t="t" r="r" b="b"/>
            <a:pathLst>
              <a:path w="25506" h="1594130">
                <a:moveTo>
                  <a:pt x="0" y="0"/>
                </a:moveTo>
                <a:lnTo>
                  <a:pt x="25507" y="0"/>
                </a:lnTo>
                <a:lnTo>
                  <a:pt x="25507" y="1594130"/>
                </a:lnTo>
                <a:lnTo>
                  <a:pt x="0" y="1594130"/>
                </a:lnTo>
                <a:lnTo>
                  <a:pt x="0" y="0"/>
                </a:lnTo>
                <a:close/>
              </a:path>
            </a:pathLst>
          </a:custGeom>
          <a:solidFill>
            <a:srgbClr val="16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9">
            <a:extLst>
              <a:ext uri="{FF2B5EF4-FFF2-40B4-BE49-F238E27FC236}">
                <a16:creationId xmlns:a16="http://schemas.microsoft.com/office/drawing/2014/main" id="{94E12803-742B-4D0F-8C36-6E286017AFFD}"/>
              </a:ext>
            </a:extLst>
          </p:cNvPr>
          <p:cNvSpPr txBox="1"/>
          <p:nvPr/>
        </p:nvSpPr>
        <p:spPr>
          <a:xfrm>
            <a:off x="4876228" y="573985"/>
            <a:ext cx="1908696" cy="394595"/>
          </a:xfrm>
          <a:prstGeom prst="rect">
            <a:avLst/>
          </a:prstGeom>
        </p:spPr>
        <p:txBody>
          <a:bodyPr wrap="square"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奖项奖励</a:t>
            </a:r>
            <a:endParaRPr kumimoji="0" lang="en-US" sz="2400" b="1" i="0" u="none" strike="noStrike" kern="1200" cap="none" spc="0" normalizeH="0" baseline="0" noProof="0" dirty="0">
              <a:ln>
                <a:noFill/>
              </a:ln>
              <a:solidFill>
                <a:srgbClr val="172A88"/>
              </a:solidFill>
              <a:effectLst/>
              <a:uLnTx/>
              <a:uFillTx/>
              <a:latin typeface="Microsoft YaHei"/>
              <a:ea typeface="Microsoft YaHei"/>
              <a:cs typeface="+mn-cs"/>
            </a:endParaRPr>
          </a:p>
        </p:txBody>
      </p:sp>
      <p:sp>
        <p:nvSpPr>
          <p:cNvPr id="2" name="文本框 1">
            <a:extLst>
              <a:ext uri="{FF2B5EF4-FFF2-40B4-BE49-F238E27FC236}">
                <a16:creationId xmlns:a16="http://schemas.microsoft.com/office/drawing/2014/main" id="{73D628E5-1C73-4006-BE02-09242445BE3C}"/>
              </a:ext>
            </a:extLst>
          </p:cNvPr>
          <p:cNvSpPr txBox="1"/>
          <p:nvPr/>
        </p:nvSpPr>
        <p:spPr>
          <a:xfrm>
            <a:off x="630470" y="3053622"/>
            <a:ext cx="2895600" cy="1685911"/>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以队伍为单位决出冠亚季军</a:t>
            </a:r>
          </a:p>
        </p:txBody>
      </p:sp>
      <p:sp>
        <p:nvSpPr>
          <p:cNvPr id="19" name="文本框 18">
            <a:extLst>
              <a:ext uri="{FF2B5EF4-FFF2-40B4-BE49-F238E27FC236}">
                <a16:creationId xmlns:a16="http://schemas.microsoft.com/office/drawing/2014/main" id="{2927ED57-8742-4922-A71A-41D393AE93A9}"/>
              </a:ext>
            </a:extLst>
          </p:cNvPr>
          <p:cNvSpPr txBox="1"/>
          <p:nvPr/>
        </p:nvSpPr>
        <p:spPr>
          <a:xfrm>
            <a:off x="6317365" y="2515376"/>
            <a:ext cx="5438758" cy="1992981"/>
          </a:xfrm>
          <a:prstGeom prst="rect">
            <a:avLst/>
          </a:prstGeom>
          <a:noFill/>
        </p:spPr>
        <p:txBody>
          <a:bodyPr wrap="square" rtlCol="0">
            <a:spAutoFit/>
          </a:bodyPr>
          <a:lstStyle/>
          <a:p>
            <a:pPr algn="just">
              <a:lnSpc>
                <a:spcPts val="2950"/>
              </a:lnSpc>
            </a:pP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对于前三名：</a:t>
            </a:r>
          </a:p>
          <a:p>
            <a:pPr algn="just">
              <a:lnSpc>
                <a:spcPts val="2950"/>
              </a:lnSpc>
            </a:pP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第一名：</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定制球衣</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奖杯</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950"/>
              </a:lnSpc>
            </a:pP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第二名：</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天猫精灵</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奖杯</a:t>
            </a:r>
          </a:p>
          <a:p>
            <a:pPr algn="just">
              <a:lnSpc>
                <a:spcPts val="2950"/>
              </a:lnSpc>
            </a:pP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第三名：</a:t>
            </a:r>
            <a:r>
              <a:rPr lang="zh-CN" alt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运动背包</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奖杯</a:t>
            </a:r>
            <a:endPar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2950"/>
              </a:lnSpc>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参与奖：羽协勋章</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69902211"/>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36722CD-B106-4D7F-83CB-60BBA21D6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96"/>
            <a:ext cx="11557000" cy="6500813"/>
          </a:xfrm>
          <a:prstGeom prst="rect">
            <a:avLst/>
          </a:prstGeom>
        </p:spPr>
      </p:pic>
      <p:grpSp>
        <p:nvGrpSpPr>
          <p:cNvPr id="142" name="Group 1"/>
          <p:cNvGrpSpPr/>
          <p:nvPr/>
        </p:nvGrpSpPr>
        <p:grpSpPr>
          <a:xfrm>
            <a:off x="927247" y="596803"/>
            <a:ext cx="9699432" cy="4749612"/>
            <a:chOff x="927247" y="596803"/>
            <a:chExt cx="9699432" cy="4749612"/>
          </a:xfrm>
        </p:grpSpPr>
        <p:pic>
          <p:nvPicPr>
            <p:cNvPr id="143" name="Picture 142"/>
            <p:cNvPicPr>
              <a:picLocks noChangeAspect="1"/>
            </p:cNvPicPr>
            <p:nvPr/>
          </p:nvPicPr>
          <p:blipFill>
            <a:blip r:embed="rId4"/>
            <a:stretch>
              <a:fillRect/>
            </a:stretch>
          </p:blipFill>
          <p:spPr>
            <a:xfrm>
              <a:off x="3952742" y="1730229"/>
              <a:ext cx="3640825" cy="3600815"/>
            </a:xfrm>
            <a:prstGeom prst="rect">
              <a:avLst/>
            </a:prstGeom>
          </p:spPr>
        </p:pic>
        <p:sp>
          <p:nvSpPr>
            <p:cNvPr id="148" name="TextBox 143"/>
            <p:cNvSpPr txBox="1"/>
            <p:nvPr/>
          </p:nvSpPr>
          <p:spPr>
            <a:xfrm>
              <a:off x="5004525" y="596803"/>
              <a:ext cx="1546324" cy="400879"/>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2A88"/>
                  </a:solidFill>
                  <a:effectLst/>
                  <a:uLnTx/>
                  <a:uFillTx/>
                  <a:latin typeface="Microsoft YaHei"/>
                  <a:ea typeface="Microsoft YaHei"/>
                  <a:cs typeface="+mn-cs"/>
                </a:rPr>
                <a:t>经费使用</a:t>
              </a: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9" name="TextBox 144"/>
            <p:cNvSpPr txBox="1"/>
            <p:nvPr/>
          </p:nvSpPr>
          <p:spPr>
            <a:xfrm>
              <a:off x="927247" y="1769770"/>
              <a:ext cx="2540000" cy="295978"/>
            </a:xfrm>
            <a:prstGeom prst="rect">
              <a:avLst/>
            </a:prstGeom>
          </p:spPr>
          <p:txBody>
            <a:bodyPr lIns="0" tIns="0" rIns="0" bIns="0" rtlCol="0" anchor="ctr">
              <a:spAutoFit/>
            </a:bodyPr>
            <a:lstStyle/>
            <a:p>
              <a:pPr marL="0" marR="0" lvl="0" indent="0" algn="l"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C63E55"/>
                  </a:solidFill>
                  <a:effectLst/>
                  <a:uLnTx/>
                  <a:uFillTx/>
                  <a:latin typeface="Microsoft YaHei"/>
                  <a:ea typeface="Microsoft YaHei"/>
                  <a:cs typeface="+mn-cs"/>
                </a:rPr>
                <a:t>预算表：</a:t>
              </a:r>
              <a:endParaRPr kumimoji="0" lang="en-US" sz="1800" b="1" i="0" u="none" strike="noStrike" kern="1200" cap="none" spc="0" normalizeH="0" baseline="0" noProof="0" dirty="0">
                <a:ln>
                  <a:noFill/>
                </a:ln>
                <a:solidFill>
                  <a:srgbClr val="C63E55"/>
                </a:solidFill>
                <a:effectLst/>
                <a:uLnTx/>
                <a:uFillTx/>
                <a:latin typeface="Microsoft YaHei"/>
                <a:ea typeface="Microsoft YaHei"/>
                <a:cs typeface="+mn-cs"/>
              </a:endParaRPr>
            </a:p>
          </p:txBody>
        </p:sp>
        <p:sp>
          <p:nvSpPr>
            <p:cNvPr id="153" name="TextBox 148"/>
            <p:cNvSpPr txBox="1"/>
            <p:nvPr/>
          </p:nvSpPr>
          <p:spPr>
            <a:xfrm>
              <a:off x="8086679" y="1767373"/>
              <a:ext cx="2540000" cy="300660"/>
            </a:xfrm>
            <a:prstGeom prst="rect">
              <a:avLst/>
            </a:prstGeom>
          </p:spPr>
          <p:txBody>
            <a:bodyPr lIns="0" tIns="0" rIns="0" bIns="0" rtlCol="0" anchor="ctr">
              <a:spAutoFit/>
            </a:bodyPr>
            <a:lstStyle/>
            <a:p>
              <a:pPr marL="0" marR="0" lvl="0" indent="0" algn="r"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62A88"/>
                  </a:solidFill>
                  <a:effectLst/>
                  <a:uLnTx/>
                  <a:uFillTx/>
                  <a:latin typeface="Microsoft YaHei"/>
                  <a:ea typeface="Microsoft YaHei"/>
                  <a:cs typeface="+mn-cs"/>
                </a:rPr>
                <a:t>比赛开销</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4" name="TextBox 149"/>
            <p:cNvSpPr txBox="1"/>
            <p:nvPr/>
          </p:nvSpPr>
          <p:spPr>
            <a:xfrm>
              <a:off x="8216900" y="2128739"/>
              <a:ext cx="2409779" cy="1227644"/>
            </a:xfrm>
            <a:prstGeom prst="rect">
              <a:avLst/>
            </a:prstGeom>
          </p:spPr>
          <p:txBody>
            <a:bodyPr wrap="square" lIns="0" tIns="0" rIns="0" bIns="0" rtlCol="0" anchor="ctr">
              <a:spAutoFit/>
            </a:bodyPr>
            <a:lstStyle/>
            <a:p>
              <a:pPr marL="0" marR="0" lvl="0" indent="0" algn="r" defTabSz="914400" rtl="0" eaLnBrk="1" fontAlgn="auto" latinLnBrk="1" hangingPunct="1">
                <a:lnSpc>
                  <a:spcPct val="2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比赛用球（焦点</a:t>
              </a:r>
              <a:r>
                <a:rPr kumimoji="0" lang="en-US" altLang="zh-CN" sz="1400" b="0" i="0" u="none" strike="noStrike" kern="1200" cap="none" spc="0" normalizeH="0" baseline="0" noProof="0" dirty="0">
                  <a:ln>
                    <a:noFill/>
                  </a:ln>
                  <a:solidFill>
                    <a:srgbClr val="000000"/>
                  </a:solidFill>
                  <a:effectLst/>
                  <a:uLnTx/>
                  <a:uFillTx/>
                  <a:latin typeface="Microsoft YaHei"/>
                  <a:ea typeface="Microsoft YaHei"/>
                  <a:cs typeface="+mn-cs"/>
                </a:rPr>
                <a:t>R1</a:t>
              </a: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a:t>
              </a:r>
              <a:r>
                <a:rPr lang="en-US" altLang="zh-CN" sz="1400" dirty="0">
                  <a:solidFill>
                    <a:srgbClr val="000000"/>
                  </a:solidFill>
                  <a:latin typeface="Microsoft YaHei"/>
                  <a:ea typeface="Microsoft YaHei"/>
                </a:rPr>
                <a:t>30</a:t>
              </a: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桶</a:t>
              </a:r>
              <a:endParaRPr kumimoji="0" lang="en-US" altLang="zh-CN" sz="1400" b="0" i="0" u="none" strike="noStrike" kern="1200" cap="none" spc="0" normalizeH="0" baseline="0" noProof="0" dirty="0">
                <a:ln>
                  <a:noFill/>
                </a:ln>
                <a:solidFill>
                  <a:srgbClr val="000000"/>
                </a:solidFill>
                <a:effectLst/>
                <a:uLnTx/>
                <a:uFillTx/>
                <a:latin typeface="Microsoft YaHei"/>
                <a:ea typeface="Microsoft YaHei"/>
                <a:cs typeface="+mn-cs"/>
              </a:endParaRPr>
            </a:p>
            <a:p>
              <a:pPr marL="0" marR="0" lvl="0" indent="0" algn="r" defTabSz="914400" rtl="0" eaLnBrk="1" fontAlgn="auto" latinLnBrk="1" hangingPunct="1">
                <a:lnSpc>
                  <a:spcPct val="200000"/>
                </a:lnSpc>
                <a:spcBef>
                  <a:spcPts val="0"/>
                </a:spcBef>
                <a:spcAft>
                  <a:spcPts val="0"/>
                </a:spcAft>
                <a:buClrTx/>
                <a:buSzTx/>
                <a:buFontTx/>
                <a:buNone/>
                <a:tabLst/>
                <a:defRPr/>
              </a:pPr>
              <a:r>
                <a:rPr lang="zh-CN" altLang="en-US" sz="1400" dirty="0">
                  <a:solidFill>
                    <a:srgbClr val="000000"/>
                  </a:solidFill>
                  <a:latin typeface="Microsoft YaHei"/>
                  <a:ea typeface="Microsoft YaHei"/>
                </a:rPr>
                <a:t>场地费</a:t>
              </a:r>
              <a:r>
                <a:rPr lang="en-US" altLang="zh-CN" sz="1400" dirty="0">
                  <a:solidFill>
                    <a:srgbClr val="000000"/>
                  </a:solidFill>
                  <a:latin typeface="Microsoft YaHei"/>
                  <a:ea typeface="Microsoft YaHei"/>
                </a:rPr>
                <a:t>4</a:t>
              </a:r>
              <a:r>
                <a:rPr lang="zh-CN" altLang="en-US" sz="1400" dirty="0">
                  <a:solidFill>
                    <a:srgbClr val="000000"/>
                  </a:solidFill>
                  <a:latin typeface="Microsoft YaHei"/>
                  <a:ea typeface="Microsoft YaHei"/>
                </a:rPr>
                <a:t>个场</a:t>
              </a:r>
              <a:r>
                <a:rPr lang="en-US" altLang="zh-CN" sz="1400" dirty="0">
                  <a:solidFill>
                    <a:srgbClr val="000000"/>
                  </a:solidFill>
                  <a:latin typeface="Microsoft YaHei"/>
                  <a:ea typeface="Microsoft YaHei"/>
                </a:rPr>
                <a:t>12</a:t>
              </a:r>
              <a:r>
                <a:rPr lang="zh-CN" altLang="en-US" sz="1400" dirty="0">
                  <a:solidFill>
                    <a:srgbClr val="000000"/>
                  </a:solidFill>
                  <a:latin typeface="Microsoft YaHei"/>
                  <a:ea typeface="Microsoft YaHei"/>
                </a:rPr>
                <a:t>个小时</a:t>
              </a:r>
              <a:endParaRPr kumimoji="0" lang="en-US" altLang="zh-CN" sz="1400" b="0" i="0" u="none" strike="noStrike" kern="1200" cap="none" spc="0" normalizeH="0" baseline="0" noProof="0" dirty="0">
                <a:ln>
                  <a:noFill/>
                </a:ln>
                <a:solidFill>
                  <a:srgbClr val="000000"/>
                </a:solidFill>
                <a:effectLst/>
                <a:uLnTx/>
                <a:uFillTx/>
                <a:latin typeface="Microsoft YaHei"/>
                <a:ea typeface="Microsoft YaHei"/>
                <a:cs typeface="+mn-cs"/>
              </a:endParaRPr>
            </a:p>
            <a:p>
              <a:pPr marL="0" marR="0" lvl="0" indent="0" algn="r" defTabSz="914400" rtl="0" eaLnBrk="1" fontAlgn="auto" latinLnBrk="1" hangingPunct="1">
                <a:lnSpc>
                  <a:spcPct val="2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共</a:t>
              </a:r>
              <a:r>
                <a:rPr kumimoji="0" lang="en-US" altLang="zh-CN" sz="1400" b="0" i="0" u="none" strike="noStrike" kern="1200" cap="none" spc="0" normalizeH="0" baseline="0" noProof="0" dirty="0">
                  <a:ln>
                    <a:noFill/>
                  </a:ln>
                  <a:solidFill>
                    <a:srgbClr val="000000"/>
                  </a:solidFill>
                  <a:effectLst/>
                  <a:uLnTx/>
                  <a:uFillTx/>
                  <a:latin typeface="Microsoft YaHei"/>
                  <a:ea typeface="Microsoft YaHei"/>
                  <a:cs typeface="+mn-cs"/>
                </a:rPr>
                <a:t>3990</a:t>
              </a: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元</a:t>
              </a:r>
              <a:endParaRPr kumimoji="0" lang="en-US" sz="1400" b="0" i="0" u="none" strike="noStrike" kern="1200" cap="none" spc="0" normalizeH="0" baseline="0" noProof="0" dirty="0">
                <a:ln>
                  <a:noFill/>
                </a:ln>
                <a:solidFill>
                  <a:srgbClr val="000000"/>
                </a:solidFill>
                <a:effectLst/>
                <a:uLnTx/>
                <a:uFillTx/>
                <a:latin typeface="Microsoft YaHei"/>
                <a:ea typeface="Microsoft YaHei"/>
                <a:cs typeface="+mn-cs"/>
              </a:endParaRPr>
            </a:p>
          </p:txBody>
        </p:sp>
        <p:sp>
          <p:nvSpPr>
            <p:cNvPr id="155" name="TextBox 150"/>
            <p:cNvSpPr txBox="1"/>
            <p:nvPr/>
          </p:nvSpPr>
          <p:spPr>
            <a:xfrm>
              <a:off x="8086679" y="4133708"/>
              <a:ext cx="2540000" cy="300660"/>
            </a:xfrm>
            <a:prstGeom prst="rect">
              <a:avLst/>
            </a:prstGeom>
          </p:spPr>
          <p:txBody>
            <a:bodyPr lIns="0" tIns="0" rIns="0" bIns="0" rtlCol="0" anchor="ctr">
              <a:spAutoFit/>
            </a:bodyPr>
            <a:lstStyle/>
            <a:p>
              <a:pPr marL="0" marR="0" lvl="0" indent="0" algn="r" defTabSz="914400" rtl="0" eaLnBrk="1" fontAlgn="auto" latinLnBrk="1" hangingPunct="1">
                <a:lnSpc>
                  <a:spcPct val="116199"/>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C63E55"/>
                  </a:solidFill>
                  <a:effectLst/>
                  <a:uLnTx/>
                  <a:uFillTx/>
                  <a:latin typeface="Microsoft YaHei"/>
                  <a:ea typeface="Microsoft YaHei"/>
                  <a:cs typeface="+mn-cs"/>
                </a:rPr>
                <a:t>奖品开销</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6" name="TextBox 151"/>
            <p:cNvSpPr txBox="1"/>
            <p:nvPr/>
          </p:nvSpPr>
          <p:spPr>
            <a:xfrm>
              <a:off x="8806511" y="4549658"/>
              <a:ext cx="1820168" cy="796757"/>
            </a:xfrm>
            <a:prstGeom prst="rect">
              <a:avLst/>
            </a:prstGeom>
          </p:spPr>
          <p:txBody>
            <a:bodyPr wrap="square" lIns="0" tIns="0" rIns="0" bIns="0" rtlCol="0" anchor="ctr">
              <a:spAutoFit/>
            </a:bodyPr>
            <a:lstStyle>
              <a:defPPr>
                <a:defRPr lang="en-US"/>
              </a:defPPr>
              <a:lvl1pPr algn="r" latinLnBrk="1">
                <a:lnSpc>
                  <a:spcPct val="200000"/>
                </a:lnSpc>
                <a:defRPr sz="1400">
                  <a:solidFill>
                    <a:srgbClr val="000000"/>
                  </a:solidFill>
                  <a:latin typeface="Microsoft YaHei"/>
                  <a:ea typeface="Microsoft YaHei"/>
                </a:defRPr>
              </a:lvl1pPr>
            </a:lstStyle>
            <a:p>
              <a:pPr marL="0" marR="0" lvl="0" indent="0" algn="r" defTabSz="914400" rtl="0" eaLnBrk="1" fontAlgn="auto" latinLnBrk="1" hangingPunct="1">
                <a:lnSpc>
                  <a:spcPct val="2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奖状、奖金及奖品</a:t>
              </a:r>
              <a:endParaRPr kumimoji="0" lang="en-US" altLang="zh-CN" sz="1400" b="0" i="0" u="none" strike="noStrike" kern="1200" cap="none" spc="0" normalizeH="0" baseline="0" noProof="0" dirty="0">
                <a:ln>
                  <a:noFill/>
                </a:ln>
                <a:solidFill>
                  <a:srgbClr val="000000"/>
                </a:solidFill>
                <a:effectLst/>
                <a:uLnTx/>
                <a:uFillTx/>
                <a:latin typeface="Microsoft YaHei"/>
                <a:ea typeface="Microsoft YaHei"/>
                <a:cs typeface="+mn-cs"/>
              </a:endParaRPr>
            </a:p>
            <a:p>
              <a:pPr marL="0" marR="0" lvl="0" indent="0" algn="r" defTabSz="914400" rtl="0" eaLnBrk="1" fontAlgn="auto" latinLnBrk="1" hangingPunct="1">
                <a:lnSpc>
                  <a:spcPct val="2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Microsoft YaHei"/>
                  <a:ea typeface="Microsoft YaHei"/>
                  <a:cs typeface="+mn-cs"/>
                </a:rPr>
                <a:t>共</a:t>
              </a:r>
              <a:r>
                <a:rPr kumimoji="0" lang="en-US" altLang="zh-CN" sz="1400" b="0" i="0" u="none" strike="noStrike" kern="1200" cap="none" spc="0" normalizeH="0" baseline="0" noProof="0" dirty="0">
                  <a:ln>
                    <a:noFill/>
                  </a:ln>
                  <a:solidFill>
                    <a:srgbClr val="000000"/>
                  </a:solidFill>
                  <a:effectLst/>
                  <a:uLnTx/>
                  <a:uFillTx/>
                  <a:latin typeface="Microsoft YaHei"/>
                  <a:ea typeface="Microsoft YaHei"/>
                  <a:cs typeface="+mn-cs"/>
                </a:rPr>
                <a:t>3952</a:t>
              </a:r>
              <a:r>
                <a:rPr lang="zh-CN" altLang="en-US" dirty="0"/>
                <a:t>元</a:t>
              </a:r>
              <a:endParaRPr kumimoji="0" lang="en-US" sz="1400" b="0" i="0" u="none" strike="noStrike" kern="1200" cap="none" spc="0" normalizeH="0" baseline="0" noProof="0" dirty="0">
                <a:ln>
                  <a:noFill/>
                </a:ln>
                <a:solidFill>
                  <a:srgbClr val="000000"/>
                </a:solidFill>
                <a:effectLst/>
                <a:uLnTx/>
                <a:uFillTx/>
                <a:latin typeface="Microsoft YaHei"/>
                <a:ea typeface="Microsoft YaHei"/>
                <a:cs typeface="+mn-cs"/>
              </a:endParaRPr>
            </a:p>
          </p:txBody>
        </p:sp>
      </p:grpSp>
      <p:sp>
        <p:nvSpPr>
          <p:cNvPr id="144" name="Freeform 2"/>
          <p:cNvSpPr/>
          <p:nvPr/>
        </p:nvSpPr>
        <p:spPr>
          <a:xfrm>
            <a:off x="3143081" y="1886885"/>
            <a:ext cx="325837" cy="325837"/>
          </a:xfrm>
          <a:custGeom>
            <a:avLst/>
            <a:gdLst/>
            <a:ahLst/>
            <a:cxnLst/>
            <a:rect l="l" t="t" r="r" b="b"/>
            <a:pathLst>
              <a:path w="325837" h="325837">
                <a:moveTo>
                  <a:pt x="162919" y="0"/>
                </a:moveTo>
                <a:cubicBezTo>
                  <a:pt x="252893" y="0"/>
                  <a:pt x="325837" y="72944"/>
                  <a:pt x="325837" y="162918"/>
                </a:cubicBezTo>
                <a:cubicBezTo>
                  <a:pt x="325837" y="252892"/>
                  <a:pt x="252893" y="325836"/>
                  <a:pt x="162919" y="325836"/>
                </a:cubicBezTo>
                <a:cubicBezTo>
                  <a:pt x="72944" y="325836"/>
                  <a:pt x="0" y="252892"/>
                  <a:pt x="0" y="162918"/>
                </a:cubicBezTo>
                <a:cubicBezTo>
                  <a:pt x="0" y="72944"/>
                  <a:pt x="72944" y="0"/>
                  <a:pt x="162919" y="0"/>
                </a:cubicBez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146" name="Freeform 4"/>
          <p:cNvSpPr/>
          <p:nvPr/>
        </p:nvSpPr>
        <p:spPr>
          <a:xfrm>
            <a:off x="8088411" y="1886949"/>
            <a:ext cx="325837" cy="325837"/>
          </a:xfrm>
          <a:custGeom>
            <a:avLst/>
            <a:gdLst/>
            <a:ahLst/>
            <a:cxnLst/>
            <a:rect l="l" t="t" r="r" b="b"/>
            <a:pathLst>
              <a:path w="325837" h="325837">
                <a:moveTo>
                  <a:pt x="162918" y="0"/>
                </a:moveTo>
                <a:cubicBezTo>
                  <a:pt x="252893" y="0"/>
                  <a:pt x="325837" y="72944"/>
                  <a:pt x="325837" y="162919"/>
                </a:cubicBezTo>
                <a:cubicBezTo>
                  <a:pt x="325837" y="252893"/>
                  <a:pt x="252893" y="325837"/>
                  <a:pt x="162918" y="325837"/>
                </a:cubicBezTo>
                <a:cubicBezTo>
                  <a:pt x="72944" y="325837"/>
                  <a:pt x="0" y="252893"/>
                  <a:pt x="0" y="162919"/>
                </a:cubicBezTo>
                <a:cubicBezTo>
                  <a:pt x="0" y="72944"/>
                  <a:pt x="72944" y="0"/>
                  <a:pt x="162918" y="0"/>
                </a:cubicBezTo>
                <a:close/>
              </a:path>
            </a:pathLst>
          </a:custGeom>
          <a:solidFill>
            <a:srgbClr val="17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147" name="Freeform 5"/>
          <p:cNvSpPr/>
          <p:nvPr/>
        </p:nvSpPr>
        <p:spPr>
          <a:xfrm>
            <a:off x="8086598" y="4848718"/>
            <a:ext cx="325837" cy="325837"/>
          </a:xfrm>
          <a:custGeom>
            <a:avLst/>
            <a:gdLst/>
            <a:ahLst/>
            <a:cxnLst/>
            <a:rect l="l" t="t" r="r" b="b"/>
            <a:pathLst>
              <a:path w="325837" h="325837">
                <a:moveTo>
                  <a:pt x="162918" y="0"/>
                </a:moveTo>
                <a:cubicBezTo>
                  <a:pt x="252893" y="0"/>
                  <a:pt x="325837" y="72944"/>
                  <a:pt x="325837" y="162918"/>
                </a:cubicBezTo>
                <a:cubicBezTo>
                  <a:pt x="325837" y="252892"/>
                  <a:pt x="252893" y="325836"/>
                  <a:pt x="162918" y="325836"/>
                </a:cubicBezTo>
                <a:cubicBezTo>
                  <a:pt x="72944" y="325836"/>
                  <a:pt x="0" y="252892"/>
                  <a:pt x="0" y="162918"/>
                </a:cubicBezTo>
                <a:cubicBezTo>
                  <a:pt x="0" y="72944"/>
                  <a:pt x="72944" y="0"/>
                  <a:pt x="162918" y="0"/>
                </a:cubicBezTo>
                <a:close/>
              </a:path>
            </a:pathLst>
          </a:custGeom>
          <a:solidFill>
            <a:srgbClr val="C63E55"/>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graphicFrame>
        <p:nvGraphicFramePr>
          <p:cNvPr id="2" name="表格 1">
            <a:extLst>
              <a:ext uri="{FF2B5EF4-FFF2-40B4-BE49-F238E27FC236}">
                <a16:creationId xmlns:a16="http://schemas.microsoft.com/office/drawing/2014/main" id="{0ABBCADA-6D3A-4C05-9BC2-5AFB8336CB3D}"/>
              </a:ext>
            </a:extLst>
          </p:cNvPr>
          <p:cNvGraphicFramePr>
            <a:graphicFrameLocks noGrp="1"/>
          </p:cNvGraphicFramePr>
          <p:nvPr>
            <p:extLst>
              <p:ext uri="{D42A27DB-BD31-4B8C-83A1-F6EECF244321}">
                <p14:modId xmlns:p14="http://schemas.microsoft.com/office/powerpoint/2010/main" val="2078440429"/>
              </p:ext>
            </p:extLst>
          </p:nvPr>
        </p:nvGraphicFramePr>
        <p:xfrm>
          <a:off x="172819" y="2344182"/>
          <a:ext cx="3274011" cy="3392202"/>
        </p:xfrm>
        <a:graphic>
          <a:graphicData uri="http://schemas.openxmlformats.org/drawingml/2006/table">
            <a:tbl>
              <a:tblPr firstRow="1" bandRow="1">
                <a:tableStyleId>{5C22544A-7EE6-4342-B048-85BDC9FD1C3A}</a:tableStyleId>
              </a:tblPr>
              <a:tblGrid>
                <a:gridCol w="764396">
                  <a:extLst>
                    <a:ext uri="{9D8B030D-6E8A-4147-A177-3AD203B41FA5}">
                      <a16:colId xmlns:a16="http://schemas.microsoft.com/office/drawing/2014/main" val="3423815509"/>
                    </a:ext>
                  </a:extLst>
                </a:gridCol>
                <a:gridCol w="728165">
                  <a:extLst>
                    <a:ext uri="{9D8B030D-6E8A-4147-A177-3AD203B41FA5}">
                      <a16:colId xmlns:a16="http://schemas.microsoft.com/office/drawing/2014/main" val="1032685639"/>
                    </a:ext>
                  </a:extLst>
                </a:gridCol>
                <a:gridCol w="728165">
                  <a:extLst>
                    <a:ext uri="{9D8B030D-6E8A-4147-A177-3AD203B41FA5}">
                      <a16:colId xmlns:a16="http://schemas.microsoft.com/office/drawing/2014/main" val="1150688966"/>
                    </a:ext>
                  </a:extLst>
                </a:gridCol>
                <a:gridCol w="677315">
                  <a:extLst>
                    <a:ext uri="{9D8B030D-6E8A-4147-A177-3AD203B41FA5}">
                      <a16:colId xmlns:a16="http://schemas.microsoft.com/office/drawing/2014/main" val="2755443720"/>
                    </a:ext>
                  </a:extLst>
                </a:gridCol>
                <a:gridCol w="116840">
                  <a:extLst>
                    <a:ext uri="{9D8B030D-6E8A-4147-A177-3AD203B41FA5}">
                      <a16:colId xmlns:a16="http://schemas.microsoft.com/office/drawing/2014/main" val="674490280"/>
                    </a:ext>
                  </a:extLst>
                </a:gridCol>
                <a:gridCol w="259130">
                  <a:extLst>
                    <a:ext uri="{9D8B030D-6E8A-4147-A177-3AD203B41FA5}">
                      <a16:colId xmlns:a16="http://schemas.microsoft.com/office/drawing/2014/main" val="488390636"/>
                    </a:ext>
                  </a:extLst>
                </a:gridCol>
              </a:tblGrid>
              <a:tr h="411452">
                <a:tc>
                  <a:txBody>
                    <a:bodyPr/>
                    <a:lstStyle/>
                    <a:p>
                      <a:pPr algn="ctr">
                        <a:spcAft>
                          <a:spcPts val="0"/>
                        </a:spcAft>
                      </a:pPr>
                      <a:r>
                        <a:rPr lang="zh-CN" sz="1050" kern="0" dirty="0">
                          <a:effectLst/>
                        </a:rPr>
                        <a:t>名称</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050" kern="0" dirty="0">
                          <a:effectLst/>
                        </a:rPr>
                        <a:t>单价</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spcAft>
                          <a:spcPts val="0"/>
                        </a:spcAft>
                      </a:pPr>
                      <a:r>
                        <a:rPr lang="zh-CN" sz="1050" kern="0" dirty="0">
                          <a:effectLst/>
                        </a:rPr>
                        <a:t>数量</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gridSpan="2">
                  <a:txBody>
                    <a:bodyPr/>
                    <a:lstStyle/>
                    <a:p>
                      <a:pPr algn="ctr">
                        <a:spcAft>
                          <a:spcPts val="0"/>
                        </a:spcAft>
                      </a:pPr>
                      <a:r>
                        <a:rPr lang="zh-CN" sz="1050" kern="0" dirty="0">
                          <a:effectLst/>
                        </a:rPr>
                        <a:t>总价（元） </a:t>
                      </a: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hMerge="1">
                  <a:txBody>
                    <a:bodyPr/>
                    <a:lstStyle/>
                    <a:p>
                      <a:endParaRPr lang="zh-CN" altLang="en-US"/>
                    </a:p>
                  </a:txBody>
                  <a:tcPr/>
                </a:tc>
                <a:tc>
                  <a:txBody>
                    <a:bodyPr/>
                    <a:lstStyle/>
                    <a:p>
                      <a:pPr algn="ctr">
                        <a:spcAft>
                          <a:spcPts val="0"/>
                        </a:spcAft>
                      </a:pPr>
                      <a:endParaRPr lang="zh-CN" sz="11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35692419"/>
                  </a:ext>
                </a:extLst>
              </a:tr>
              <a:tr h="404648">
                <a:tc>
                  <a:txBody>
                    <a:bodyPr/>
                    <a:lstStyle/>
                    <a:p>
                      <a:r>
                        <a:rPr lang="zh-CN" altLang="en-US" sz="1050" dirty="0">
                          <a:latin typeface="微软雅黑" panose="020B0503020204020204" pitchFamily="34" charset="-122"/>
                          <a:ea typeface="微软雅黑" panose="020B0503020204020204" pitchFamily="34" charset="-122"/>
                        </a:rPr>
                        <a:t>比赛用球（</a:t>
                      </a:r>
                      <a:r>
                        <a:rPr lang="zh-CN" altLang="en-US" sz="1050" kern="1200" dirty="0">
                          <a:solidFill>
                            <a:schemeClr val="dk1"/>
                          </a:solidFill>
                          <a:latin typeface="微软雅黑" panose="020B0503020204020204" pitchFamily="34" charset="-122"/>
                          <a:ea typeface="微软雅黑" panose="020B0503020204020204" pitchFamily="34" charset="-122"/>
                          <a:cs typeface="+mn-cs"/>
                        </a:rPr>
                        <a:t>焦点</a:t>
                      </a:r>
                      <a:r>
                        <a:rPr lang="en-US" altLang="zh-CN" sz="1050" dirty="0">
                          <a:latin typeface="微软雅黑" panose="020B0503020204020204" pitchFamily="34" charset="-122"/>
                          <a:ea typeface="微软雅黑" panose="020B0503020204020204" pitchFamily="34" charset="-122"/>
                        </a:rPr>
                        <a:t>R1</a:t>
                      </a:r>
                      <a:r>
                        <a:rPr lang="zh-CN" altLang="en-US" sz="1050" dirty="0">
                          <a:latin typeface="微软雅黑" panose="020B0503020204020204" pitchFamily="34" charset="-122"/>
                          <a:ea typeface="微软雅黑" panose="020B0503020204020204" pitchFamily="34" charset="-122"/>
                        </a:rPr>
                        <a:t>）</a:t>
                      </a:r>
                    </a:p>
                  </a:txBody>
                  <a:tcPr/>
                </a:tc>
                <a:tc>
                  <a:txBody>
                    <a:bodyPr/>
                    <a:lstStyle/>
                    <a:p>
                      <a:r>
                        <a:rPr lang="en-US" altLang="zh-CN" sz="1050" dirty="0"/>
                        <a:t>85</a:t>
                      </a:r>
                      <a:endParaRPr lang="zh-CN" altLang="en-US" sz="1050" dirty="0"/>
                    </a:p>
                  </a:txBody>
                  <a:tcPr/>
                </a:tc>
                <a:tc>
                  <a:txBody>
                    <a:bodyPr/>
                    <a:lstStyle/>
                    <a:p>
                      <a:r>
                        <a:rPr lang="en-US" altLang="zh-CN" sz="1050" dirty="0"/>
                        <a:t>30</a:t>
                      </a:r>
                      <a:endParaRPr lang="zh-CN" altLang="en-US" sz="1050" dirty="0"/>
                    </a:p>
                  </a:txBody>
                  <a:tcPr/>
                </a:tc>
                <a:tc gridSpan="2">
                  <a:txBody>
                    <a:bodyPr/>
                    <a:lstStyle/>
                    <a:p>
                      <a:r>
                        <a:rPr lang="en-US" altLang="zh-CN" sz="1050" dirty="0"/>
                        <a:t>2550</a:t>
                      </a:r>
                      <a:endParaRPr lang="zh-CN" altLang="en-US" dirty="0"/>
                    </a:p>
                  </a:txBody>
                  <a:tcPr/>
                </a:tc>
                <a:tc hMerge="1">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09265602"/>
                  </a:ext>
                </a:extLst>
              </a:tr>
              <a:tr h="381266">
                <a:tc>
                  <a:txBody>
                    <a:bodyPr/>
                    <a:lstStyle/>
                    <a:p>
                      <a:r>
                        <a:rPr lang="zh-CN" altLang="en-US" sz="1050" dirty="0"/>
                        <a:t>天猫精灵</a:t>
                      </a:r>
                    </a:p>
                  </a:txBody>
                  <a:tcPr/>
                </a:tc>
                <a:tc>
                  <a:txBody>
                    <a:bodyPr/>
                    <a:lstStyle/>
                    <a:p>
                      <a:r>
                        <a:rPr lang="en-US" altLang="zh-CN" sz="1050" kern="1200" dirty="0">
                          <a:solidFill>
                            <a:schemeClr val="dk1"/>
                          </a:solidFill>
                          <a:latin typeface="+mn-lt"/>
                          <a:ea typeface="+mn-ea"/>
                          <a:cs typeface="+mn-cs"/>
                        </a:rPr>
                        <a:t>140</a:t>
                      </a:r>
                      <a:endParaRPr lang="zh-CN" altLang="en-US" sz="1050" kern="1200" dirty="0">
                        <a:solidFill>
                          <a:schemeClr val="dk1"/>
                        </a:solidFill>
                        <a:latin typeface="+mn-lt"/>
                        <a:ea typeface="+mn-ea"/>
                        <a:cs typeface="+mn-cs"/>
                      </a:endParaRPr>
                    </a:p>
                  </a:txBody>
                  <a:tcPr/>
                </a:tc>
                <a:tc>
                  <a:txBody>
                    <a:bodyPr/>
                    <a:lstStyle/>
                    <a:p>
                      <a:r>
                        <a:rPr lang="en-US" altLang="zh-CN" sz="1050" kern="1200" dirty="0">
                          <a:solidFill>
                            <a:schemeClr val="dk1"/>
                          </a:solidFill>
                          <a:latin typeface="+mn-lt"/>
                          <a:ea typeface="+mn-ea"/>
                          <a:cs typeface="+mn-cs"/>
                        </a:rPr>
                        <a:t>8</a:t>
                      </a:r>
                      <a:endParaRPr lang="zh-CN" altLang="en-US" sz="1050" kern="1200" dirty="0">
                        <a:solidFill>
                          <a:schemeClr val="dk1"/>
                        </a:solidFill>
                        <a:latin typeface="+mn-lt"/>
                        <a:ea typeface="+mn-ea"/>
                        <a:cs typeface="+mn-cs"/>
                      </a:endParaRPr>
                    </a:p>
                  </a:txBody>
                  <a:tcPr/>
                </a:tc>
                <a:tc gridSpan="2">
                  <a:txBody>
                    <a:bodyPr/>
                    <a:lstStyle/>
                    <a:p>
                      <a:r>
                        <a:rPr lang="en-US" altLang="zh-CN" sz="1050" kern="1200" dirty="0">
                          <a:solidFill>
                            <a:schemeClr val="dk1"/>
                          </a:solidFill>
                          <a:latin typeface="+mn-lt"/>
                          <a:ea typeface="+mn-ea"/>
                          <a:cs typeface="+mn-cs"/>
                        </a:rPr>
                        <a:t>1120</a:t>
                      </a:r>
                      <a:endParaRPr lang="zh-CN" altLang="en-US" sz="1050" kern="1200" dirty="0">
                        <a:solidFill>
                          <a:schemeClr val="dk1"/>
                        </a:solidFill>
                        <a:latin typeface="+mn-lt"/>
                        <a:ea typeface="+mn-ea"/>
                        <a:cs typeface="+mn-cs"/>
                      </a:endParaRPr>
                    </a:p>
                  </a:txBody>
                  <a:tcPr/>
                </a:tc>
                <a:tc hMerge="1">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377701592"/>
                  </a:ext>
                </a:extLst>
              </a:tr>
              <a:tr h="381266">
                <a:tc>
                  <a:txBody>
                    <a:bodyPr/>
                    <a:lstStyle/>
                    <a:p>
                      <a:r>
                        <a:rPr lang="zh-CN" altLang="en-US" sz="1050" kern="1200" dirty="0">
                          <a:solidFill>
                            <a:schemeClr val="dk1"/>
                          </a:solidFill>
                          <a:latin typeface="+mn-lt"/>
                          <a:ea typeface="+mn-ea"/>
                          <a:cs typeface="+mn-cs"/>
                        </a:rPr>
                        <a:t>定制球衣</a:t>
                      </a:r>
                    </a:p>
                  </a:txBody>
                  <a:tcPr/>
                </a:tc>
                <a:tc>
                  <a:txBody>
                    <a:bodyPr/>
                    <a:lstStyle/>
                    <a:p>
                      <a:r>
                        <a:rPr lang="en-US" altLang="zh-CN" sz="1050" kern="1200" dirty="0">
                          <a:solidFill>
                            <a:schemeClr val="dk1"/>
                          </a:solidFill>
                          <a:latin typeface="+mn-lt"/>
                          <a:ea typeface="+mn-ea"/>
                          <a:cs typeface="+mn-cs"/>
                        </a:rPr>
                        <a:t>150</a:t>
                      </a:r>
                      <a:endParaRPr lang="zh-CN" altLang="en-US" sz="1050" kern="1200" dirty="0">
                        <a:solidFill>
                          <a:schemeClr val="dk1"/>
                        </a:solidFill>
                        <a:latin typeface="+mn-lt"/>
                        <a:ea typeface="+mn-ea"/>
                        <a:cs typeface="+mn-cs"/>
                      </a:endParaRPr>
                    </a:p>
                  </a:txBody>
                  <a:tcPr/>
                </a:tc>
                <a:tc>
                  <a:txBody>
                    <a:bodyPr/>
                    <a:lstStyle/>
                    <a:p>
                      <a:r>
                        <a:rPr lang="en-US" altLang="zh-CN" sz="1050" kern="1200" dirty="0">
                          <a:solidFill>
                            <a:schemeClr val="dk1"/>
                          </a:solidFill>
                          <a:latin typeface="+mn-lt"/>
                          <a:ea typeface="+mn-ea"/>
                          <a:cs typeface="+mn-cs"/>
                        </a:rPr>
                        <a:t>8</a:t>
                      </a:r>
                      <a:endParaRPr lang="zh-CN" altLang="en-US" sz="1050" kern="1200" dirty="0">
                        <a:solidFill>
                          <a:schemeClr val="dk1"/>
                        </a:solidFill>
                        <a:latin typeface="+mn-lt"/>
                        <a:ea typeface="+mn-ea"/>
                        <a:cs typeface="+mn-cs"/>
                      </a:endParaRPr>
                    </a:p>
                  </a:txBody>
                  <a:tcPr/>
                </a:tc>
                <a:tc gridSpan="2">
                  <a:txBody>
                    <a:bodyPr/>
                    <a:lstStyle/>
                    <a:p>
                      <a:r>
                        <a:rPr lang="en-US" altLang="zh-CN" sz="1050" kern="1200" dirty="0">
                          <a:solidFill>
                            <a:schemeClr val="dk1"/>
                          </a:solidFill>
                          <a:latin typeface="+mn-lt"/>
                          <a:ea typeface="+mn-ea"/>
                          <a:cs typeface="+mn-cs"/>
                        </a:rPr>
                        <a:t>1200</a:t>
                      </a:r>
                      <a:endParaRPr lang="zh-CN" altLang="en-US" sz="1050" kern="1200" dirty="0">
                        <a:solidFill>
                          <a:schemeClr val="dk1"/>
                        </a:solidFill>
                        <a:latin typeface="+mn-lt"/>
                        <a:ea typeface="+mn-ea"/>
                        <a:cs typeface="+mn-cs"/>
                      </a:endParaRPr>
                    </a:p>
                  </a:txBody>
                  <a:tcPr/>
                </a:tc>
                <a:tc hMerge="1">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894751837"/>
                  </a:ext>
                </a:extLst>
              </a:tr>
              <a:tr h="381266">
                <a:tc>
                  <a:txBody>
                    <a:bodyPr/>
                    <a:lstStyle/>
                    <a:p>
                      <a:r>
                        <a:rPr lang="zh-CN" altLang="en-US" sz="1050" dirty="0"/>
                        <a:t>运动背包</a:t>
                      </a:r>
                    </a:p>
                  </a:txBody>
                  <a:tcPr/>
                </a:tc>
                <a:tc>
                  <a:txBody>
                    <a:bodyPr/>
                    <a:lstStyle/>
                    <a:p>
                      <a:r>
                        <a:rPr lang="en-US" altLang="zh-CN" sz="1050" kern="1200" dirty="0">
                          <a:solidFill>
                            <a:schemeClr val="dk1"/>
                          </a:solidFill>
                          <a:latin typeface="+mn-lt"/>
                          <a:ea typeface="+mn-ea"/>
                          <a:cs typeface="+mn-cs"/>
                        </a:rPr>
                        <a:t>120</a:t>
                      </a:r>
                      <a:endParaRPr lang="zh-CN" altLang="en-US" sz="1050" kern="1200" dirty="0">
                        <a:solidFill>
                          <a:schemeClr val="dk1"/>
                        </a:solidFill>
                        <a:latin typeface="+mn-lt"/>
                        <a:ea typeface="+mn-ea"/>
                        <a:cs typeface="+mn-cs"/>
                      </a:endParaRPr>
                    </a:p>
                  </a:txBody>
                  <a:tcPr/>
                </a:tc>
                <a:tc>
                  <a:txBody>
                    <a:bodyPr/>
                    <a:lstStyle/>
                    <a:p>
                      <a:r>
                        <a:rPr lang="en-US" altLang="zh-CN" sz="1050" kern="1200" dirty="0">
                          <a:solidFill>
                            <a:schemeClr val="dk1"/>
                          </a:solidFill>
                          <a:latin typeface="+mn-lt"/>
                          <a:ea typeface="+mn-ea"/>
                          <a:cs typeface="+mn-cs"/>
                        </a:rPr>
                        <a:t>8</a:t>
                      </a:r>
                      <a:endParaRPr lang="zh-CN" altLang="en-US" sz="1050" kern="1200" dirty="0">
                        <a:solidFill>
                          <a:schemeClr val="dk1"/>
                        </a:solidFill>
                        <a:latin typeface="+mn-lt"/>
                        <a:ea typeface="+mn-ea"/>
                        <a:cs typeface="+mn-cs"/>
                      </a:endParaRPr>
                    </a:p>
                  </a:txBody>
                  <a:tcPr/>
                </a:tc>
                <a:tc gridSpan="2">
                  <a:txBody>
                    <a:bodyPr/>
                    <a:lstStyle/>
                    <a:p>
                      <a:r>
                        <a:rPr lang="en-US" altLang="zh-CN" sz="1050" kern="1200" dirty="0">
                          <a:solidFill>
                            <a:schemeClr val="dk1"/>
                          </a:solidFill>
                          <a:latin typeface="+mn-lt"/>
                          <a:ea typeface="+mn-ea"/>
                          <a:cs typeface="+mn-cs"/>
                        </a:rPr>
                        <a:t>960</a:t>
                      </a:r>
                      <a:endParaRPr lang="zh-CN" altLang="en-US" sz="1050" kern="1200" dirty="0">
                        <a:solidFill>
                          <a:schemeClr val="dk1"/>
                        </a:solidFill>
                        <a:latin typeface="+mn-lt"/>
                        <a:ea typeface="+mn-ea"/>
                        <a:cs typeface="+mn-cs"/>
                      </a:endParaRPr>
                    </a:p>
                  </a:txBody>
                  <a:tcPr/>
                </a:tc>
                <a:tc hMerge="1">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1377461"/>
                  </a:ext>
                </a:extLst>
              </a:tr>
              <a:tr h="381266">
                <a:tc>
                  <a:txBody>
                    <a:bodyPr/>
                    <a:lstStyle/>
                    <a:p>
                      <a:r>
                        <a:rPr lang="zh-CN" altLang="en-US" sz="1050" kern="1200" dirty="0">
                          <a:solidFill>
                            <a:schemeClr val="dk1"/>
                          </a:solidFill>
                          <a:latin typeface="+mn-lt"/>
                          <a:ea typeface="+mn-ea"/>
                          <a:cs typeface="+mn-cs"/>
                        </a:rPr>
                        <a:t>场地费</a:t>
                      </a:r>
                    </a:p>
                  </a:txBody>
                  <a:tcPr/>
                </a:tc>
                <a:tc>
                  <a:txBody>
                    <a:bodyPr/>
                    <a:lstStyle/>
                    <a:p>
                      <a:r>
                        <a:rPr lang="en-US" altLang="zh-CN" sz="1050" kern="1200" dirty="0">
                          <a:solidFill>
                            <a:schemeClr val="dk1"/>
                          </a:solidFill>
                          <a:latin typeface="+mn-lt"/>
                          <a:ea typeface="+mn-ea"/>
                          <a:cs typeface="+mn-cs"/>
                        </a:rPr>
                        <a:t>30</a:t>
                      </a:r>
                      <a:endParaRPr lang="zh-CN" altLang="en-US" sz="1050" kern="1200" dirty="0">
                        <a:solidFill>
                          <a:schemeClr val="dk1"/>
                        </a:solidFill>
                        <a:latin typeface="+mn-lt"/>
                        <a:ea typeface="+mn-ea"/>
                        <a:cs typeface="+mn-cs"/>
                      </a:endParaRPr>
                    </a:p>
                  </a:txBody>
                  <a:tcPr/>
                </a:tc>
                <a:tc>
                  <a:txBody>
                    <a:bodyPr/>
                    <a:lstStyle/>
                    <a:p>
                      <a:r>
                        <a:rPr lang="en-US" altLang="zh-CN" sz="1050" kern="1200" dirty="0">
                          <a:solidFill>
                            <a:schemeClr val="dk1"/>
                          </a:solidFill>
                          <a:latin typeface="+mn-lt"/>
                          <a:ea typeface="+mn-ea"/>
                          <a:cs typeface="+mn-cs"/>
                        </a:rPr>
                        <a:t>48</a:t>
                      </a:r>
                      <a:endParaRPr lang="zh-CN" altLang="en-US" sz="1050" kern="1200" dirty="0">
                        <a:solidFill>
                          <a:schemeClr val="dk1"/>
                        </a:solidFill>
                        <a:latin typeface="+mn-lt"/>
                        <a:ea typeface="+mn-ea"/>
                        <a:cs typeface="+mn-cs"/>
                      </a:endParaRPr>
                    </a:p>
                  </a:txBody>
                  <a:tcPr/>
                </a:tc>
                <a:tc gridSpan="2">
                  <a:txBody>
                    <a:bodyPr/>
                    <a:lstStyle/>
                    <a:p>
                      <a:r>
                        <a:rPr lang="en-US" altLang="zh-CN" sz="1050" kern="1200" dirty="0">
                          <a:solidFill>
                            <a:schemeClr val="dk1"/>
                          </a:solidFill>
                          <a:latin typeface="+mn-lt"/>
                          <a:ea typeface="+mn-ea"/>
                          <a:cs typeface="+mn-cs"/>
                        </a:rPr>
                        <a:t>1440</a:t>
                      </a:r>
                      <a:endParaRPr lang="zh-CN" altLang="en-US" sz="1050" kern="1200" dirty="0">
                        <a:solidFill>
                          <a:schemeClr val="dk1"/>
                        </a:solidFill>
                        <a:latin typeface="+mn-lt"/>
                        <a:ea typeface="+mn-ea"/>
                        <a:cs typeface="+mn-cs"/>
                      </a:endParaRPr>
                    </a:p>
                  </a:txBody>
                  <a:tcPr/>
                </a:tc>
                <a:tc hMerge="1">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77353534"/>
                  </a:ext>
                </a:extLst>
              </a:tr>
              <a:tr h="190633">
                <a:tc>
                  <a:txBody>
                    <a:bodyPr/>
                    <a:lstStyle/>
                    <a:p>
                      <a:r>
                        <a:rPr lang="zh-CN" altLang="en-US" sz="1050" kern="1200" dirty="0">
                          <a:solidFill>
                            <a:schemeClr val="dk1"/>
                          </a:solidFill>
                          <a:latin typeface="+mn-lt"/>
                          <a:ea typeface="+mn-ea"/>
                          <a:cs typeface="+mn-cs"/>
                        </a:rPr>
                        <a:t>奖牌</a:t>
                      </a:r>
                    </a:p>
                  </a:txBody>
                  <a:tcPr/>
                </a:tc>
                <a:tc>
                  <a:txBody>
                    <a:bodyPr/>
                    <a:lstStyle/>
                    <a:p>
                      <a:r>
                        <a:rPr lang="en-US" altLang="zh-CN" sz="1050" kern="1200" dirty="0">
                          <a:solidFill>
                            <a:schemeClr val="dk1"/>
                          </a:solidFill>
                          <a:latin typeface="+mn-lt"/>
                          <a:ea typeface="+mn-ea"/>
                          <a:cs typeface="+mn-cs"/>
                        </a:rPr>
                        <a:t>28</a:t>
                      </a:r>
                      <a:endParaRPr lang="zh-CN" altLang="en-US" sz="1050" kern="1200" dirty="0">
                        <a:solidFill>
                          <a:schemeClr val="dk1"/>
                        </a:solidFill>
                        <a:latin typeface="+mn-lt"/>
                        <a:ea typeface="+mn-ea"/>
                        <a:cs typeface="+mn-cs"/>
                      </a:endParaRPr>
                    </a:p>
                  </a:txBody>
                  <a:tcPr/>
                </a:tc>
                <a:tc>
                  <a:txBody>
                    <a:bodyPr/>
                    <a:lstStyle/>
                    <a:p>
                      <a:r>
                        <a:rPr lang="en-US" altLang="zh-CN" sz="1050" kern="1200" dirty="0">
                          <a:solidFill>
                            <a:schemeClr val="dk1"/>
                          </a:solidFill>
                          <a:latin typeface="+mn-lt"/>
                          <a:ea typeface="+mn-ea"/>
                          <a:cs typeface="+mn-cs"/>
                        </a:rPr>
                        <a:t>24</a:t>
                      </a:r>
                      <a:endParaRPr lang="zh-CN" altLang="en-US" sz="1050" kern="1200" dirty="0">
                        <a:solidFill>
                          <a:schemeClr val="dk1"/>
                        </a:solidFill>
                        <a:latin typeface="+mn-lt"/>
                        <a:ea typeface="+mn-ea"/>
                        <a:cs typeface="+mn-cs"/>
                      </a:endParaRPr>
                    </a:p>
                  </a:txBody>
                  <a:tcPr/>
                </a:tc>
                <a:tc>
                  <a:txBody>
                    <a:bodyPr/>
                    <a:lstStyle/>
                    <a:p>
                      <a:r>
                        <a:rPr lang="en-US" altLang="zh-CN" sz="1050" kern="1200" dirty="0">
                          <a:solidFill>
                            <a:schemeClr val="dk1"/>
                          </a:solidFill>
                          <a:latin typeface="+mn-lt"/>
                          <a:ea typeface="+mn-ea"/>
                          <a:cs typeface="+mn-cs"/>
                        </a:rPr>
                        <a:t>672</a:t>
                      </a:r>
                      <a:endParaRPr lang="zh-CN" altLang="en-US" sz="1050" kern="1200" dirty="0">
                        <a:solidFill>
                          <a:schemeClr val="dk1"/>
                        </a:solidFill>
                        <a:latin typeface="+mn-lt"/>
                        <a:ea typeface="+mn-ea"/>
                        <a:cs typeface="+mn-cs"/>
                      </a:endParaRPr>
                    </a:p>
                  </a:txBody>
                  <a:tcPr/>
                </a:tc>
                <a:tc gridSpan="2">
                  <a:txBody>
                    <a:bodyPr/>
                    <a:lstStyle/>
                    <a:p>
                      <a:endParaRPr lang="zh-CN" altLang="en-US" sz="1050" dirty="0"/>
                    </a:p>
                  </a:txBody>
                  <a:tcPr/>
                </a:tc>
                <a:tc hMerge="1">
                  <a:txBody>
                    <a:bodyPr/>
                    <a:lstStyle/>
                    <a:p>
                      <a:endParaRPr lang="zh-CN" altLang="en-US"/>
                    </a:p>
                  </a:txBody>
                  <a:tcPr/>
                </a:tc>
                <a:extLst>
                  <a:ext uri="{0D108BD9-81ED-4DB2-BD59-A6C34878D82A}">
                    <a16:rowId xmlns:a16="http://schemas.microsoft.com/office/drawing/2014/main" val="1771501924"/>
                  </a:ext>
                </a:extLst>
              </a:tr>
              <a:tr h="190633">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50" dirty="0"/>
                        <a:t>机动费用：</a:t>
                      </a:r>
                      <a:r>
                        <a:rPr lang="en-US" altLang="zh-CN" sz="1050" dirty="0"/>
                        <a:t>58</a:t>
                      </a:r>
                      <a:endParaRPr lang="zh-CN" altLang="en-US" sz="1050" dirty="0"/>
                    </a:p>
                    <a:p>
                      <a:endParaRPr lang="zh-CN" altLang="en-US" sz="105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sz="1050" dirty="0"/>
                    </a:p>
                  </a:txBody>
                  <a:tcPr/>
                </a:tc>
                <a:tc hMerge="1">
                  <a:txBody>
                    <a:bodyPr/>
                    <a:lstStyle/>
                    <a:p>
                      <a:endParaRPr lang="zh-CN" altLang="en-US"/>
                    </a:p>
                  </a:txBody>
                  <a:tcPr/>
                </a:tc>
                <a:extLst>
                  <a:ext uri="{0D108BD9-81ED-4DB2-BD59-A6C34878D82A}">
                    <a16:rowId xmlns:a16="http://schemas.microsoft.com/office/drawing/2014/main" val="2019444333"/>
                  </a:ext>
                </a:extLst>
              </a:tr>
              <a:tr h="381266">
                <a:tc gridSpan="6">
                  <a:txBody>
                    <a:bodyPr/>
                    <a:lstStyle/>
                    <a:p>
                      <a:r>
                        <a:rPr lang="zh-CN" altLang="en-US" sz="1050" dirty="0"/>
                        <a:t>总价：</a:t>
                      </a:r>
                      <a:r>
                        <a:rPr lang="en-US" altLang="zh-CN" sz="1050" dirty="0"/>
                        <a:t>8000</a:t>
                      </a:r>
                      <a:endParaRPr lang="zh-CN" altLang="en-US" sz="1050" dirty="0"/>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67216009"/>
                  </a:ext>
                </a:extLst>
              </a:tr>
            </a:tbl>
          </a:graphicData>
        </a:graphic>
      </p:graphicFrame>
    </p:spTree>
    <p:extLst>
      <p:ext uri="{BB962C8B-B14F-4D97-AF65-F5344CB8AC3E}">
        <p14:creationId xmlns:p14="http://schemas.microsoft.com/office/powerpoint/2010/main" val="136757675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97D3FE2-678A-419A-9E55-0CB6DBBA6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3"/>
            <a:ext cx="11557000" cy="6500813"/>
          </a:xfrm>
          <a:prstGeom prst="rect">
            <a:avLst/>
          </a:prstGeom>
        </p:spPr>
      </p:pic>
      <p:pic>
        <p:nvPicPr>
          <p:cNvPr id="132" name="Picture 131"/>
          <p:cNvPicPr>
            <a:picLocks noChangeAspect="1"/>
          </p:cNvPicPr>
          <p:nvPr/>
        </p:nvPicPr>
        <p:blipFill>
          <a:blip r:embed="rId3"/>
          <a:stretch>
            <a:fillRect/>
          </a:stretch>
        </p:blipFill>
        <p:spPr>
          <a:xfrm>
            <a:off x="1026250" y="3783615"/>
            <a:ext cx="718692" cy="746158"/>
          </a:xfrm>
          <a:prstGeom prst="rect">
            <a:avLst/>
          </a:prstGeom>
        </p:spPr>
      </p:pic>
      <p:pic>
        <p:nvPicPr>
          <p:cNvPr id="133" name="Picture 132"/>
          <p:cNvPicPr>
            <a:picLocks noChangeAspect="1"/>
          </p:cNvPicPr>
          <p:nvPr/>
        </p:nvPicPr>
        <p:blipFill>
          <a:blip r:embed="rId4"/>
          <a:stretch>
            <a:fillRect/>
          </a:stretch>
        </p:blipFill>
        <p:spPr>
          <a:xfrm>
            <a:off x="1098910" y="1971820"/>
            <a:ext cx="718692" cy="746158"/>
          </a:xfrm>
          <a:prstGeom prst="rect">
            <a:avLst/>
          </a:prstGeom>
        </p:spPr>
      </p:pic>
      <p:sp>
        <p:nvSpPr>
          <p:cNvPr id="135" name="TextBox 134"/>
          <p:cNvSpPr txBox="1"/>
          <p:nvPr/>
        </p:nvSpPr>
        <p:spPr>
          <a:xfrm>
            <a:off x="1044440" y="592939"/>
            <a:ext cx="1546324" cy="394595"/>
          </a:xfrm>
          <a:prstGeom prst="rect">
            <a:avLst/>
          </a:prstGeom>
        </p:spPr>
        <p:txBody>
          <a:bodyPr lIns="0" tIns="0" rIns="0" bIns="0" rtlCol="0" anchor="ctr">
            <a:spAutoFit/>
          </a:bodyPr>
          <a:lstStyle/>
          <a:p>
            <a:pPr algn="ctr" latinLnBrk="1">
              <a:lnSpc>
                <a:spcPct val="116199"/>
              </a:lnSpc>
            </a:pPr>
            <a:r>
              <a:rPr lang="zh-CN" altLang="en-US" sz="2400" b="1" dirty="0">
                <a:solidFill>
                  <a:srgbClr val="172A88"/>
                </a:solidFill>
                <a:latin typeface="Microsoft YaHei"/>
                <a:ea typeface="Microsoft YaHei"/>
              </a:rPr>
              <a:t>报道宣传</a:t>
            </a:r>
            <a:endParaRPr lang="en-US" sz="2400" b="1" dirty="0">
              <a:solidFill>
                <a:srgbClr val="172A88"/>
              </a:solidFill>
              <a:latin typeface="Microsoft YaHei"/>
              <a:ea typeface="Microsoft YaHei"/>
            </a:endParaRPr>
          </a:p>
        </p:txBody>
      </p:sp>
      <p:sp>
        <p:nvSpPr>
          <p:cNvPr id="138" name="TextBox 137"/>
          <p:cNvSpPr txBox="1"/>
          <p:nvPr/>
        </p:nvSpPr>
        <p:spPr>
          <a:xfrm>
            <a:off x="2143992" y="1573850"/>
            <a:ext cx="1684834" cy="300660"/>
          </a:xfrm>
          <a:prstGeom prst="rect">
            <a:avLst/>
          </a:prstGeom>
        </p:spPr>
        <p:txBody>
          <a:bodyPr lIns="0" tIns="0" rIns="0" bIns="0" rtlCol="0" anchor="ctr">
            <a:spAutoFit/>
          </a:bodyPr>
          <a:lstStyle/>
          <a:p>
            <a:pPr algn="l" latinLnBrk="1">
              <a:lnSpc>
                <a:spcPct val="116199"/>
              </a:lnSpc>
            </a:pPr>
            <a:r>
              <a:rPr lang="zh-CN" altLang="en-US" b="1" dirty="0">
                <a:solidFill>
                  <a:srgbClr val="162A88"/>
                </a:solidFill>
                <a:latin typeface="Microsoft YaHei"/>
                <a:ea typeface="Microsoft YaHei"/>
              </a:rPr>
              <a:t>线上宣传：</a:t>
            </a:r>
            <a:endParaRPr lang="en-US" sz="1400" dirty="0"/>
          </a:p>
        </p:txBody>
      </p:sp>
      <p:sp>
        <p:nvSpPr>
          <p:cNvPr id="139" name="TextBox 138"/>
          <p:cNvSpPr txBox="1"/>
          <p:nvPr/>
        </p:nvSpPr>
        <p:spPr>
          <a:xfrm>
            <a:off x="2120874" y="2038899"/>
            <a:ext cx="3040261" cy="1403076"/>
          </a:xfrm>
          <a:prstGeom prst="rect">
            <a:avLst/>
          </a:prstGeom>
        </p:spPr>
        <p:txBody>
          <a:bodyPr lIns="0" tIns="0" rIns="0" bIns="0" rtlCol="0" anchor="ctr">
            <a:spAutoFit/>
          </a:bodyPr>
          <a:lstStyle/>
          <a:p>
            <a:pPr algn="l" latinLnBrk="1">
              <a:lnSpc>
                <a:spcPct val="200000"/>
              </a:lnSpc>
            </a:pPr>
            <a:r>
              <a:rPr lang="zh-CN" altLang="en-US" sz="1600" dirty="0">
                <a:latin typeface="微软雅黑" panose="020B0503020204020204" pitchFamily="34" charset="-122"/>
                <a:ea typeface="微软雅黑" panose="020B0503020204020204" pitchFamily="34" charset="-122"/>
              </a:rPr>
              <a:t>公众号、官方</a:t>
            </a:r>
            <a:r>
              <a:rPr lang="en-US" altLang="zh-CN" sz="1600" dirty="0">
                <a:latin typeface="微软雅黑" panose="020B0503020204020204" pitchFamily="34" charset="-122"/>
                <a:ea typeface="微软雅黑" panose="020B0503020204020204" pitchFamily="34" charset="-122"/>
              </a:rPr>
              <a:t>QQ</a:t>
            </a:r>
            <a:r>
              <a:rPr lang="zh-CN" altLang="en-US" sz="1600" dirty="0">
                <a:latin typeface="微软雅黑" panose="020B0503020204020204" pitchFamily="34" charset="-122"/>
                <a:ea typeface="微软雅黑" panose="020B0503020204020204" pitchFamily="34" charset="-122"/>
              </a:rPr>
              <a:t>号、官方</a:t>
            </a:r>
            <a:r>
              <a:rPr lang="en-US" altLang="zh-CN" sz="1600" dirty="0">
                <a:latin typeface="微软雅黑" panose="020B0503020204020204" pitchFamily="34" charset="-122"/>
                <a:ea typeface="微软雅黑" panose="020B0503020204020204" pitchFamily="34" charset="-122"/>
              </a:rPr>
              <a:t>QQ</a:t>
            </a:r>
            <a:r>
              <a:rPr lang="zh-CN" altLang="en-US" sz="1600" dirty="0">
                <a:latin typeface="微软雅黑" panose="020B0503020204020204" pitchFamily="34" charset="-122"/>
                <a:ea typeface="微软雅黑" panose="020B0503020204020204" pitchFamily="34" charset="-122"/>
              </a:rPr>
              <a:t>群等在线推文宣传与后期报道</a:t>
            </a:r>
            <a:endParaRPr lang="en-US" altLang="zh-CN" sz="1600" dirty="0">
              <a:latin typeface="微软雅黑" panose="020B0503020204020204" pitchFamily="34" charset="-122"/>
              <a:ea typeface="微软雅黑" panose="020B0503020204020204" pitchFamily="34" charset="-122"/>
            </a:endParaRPr>
          </a:p>
          <a:p>
            <a:pPr algn="l" latinLnBrk="1">
              <a:lnSpc>
                <a:spcPct val="200000"/>
              </a:lnSpc>
            </a:pPr>
            <a:r>
              <a:rPr lang="zh-CN" altLang="en-US" sz="1600" dirty="0">
                <a:latin typeface="微软雅黑" panose="020B0503020204020204" pitchFamily="34" charset="-122"/>
                <a:ea typeface="微软雅黑" panose="020B0503020204020204" pitchFamily="34" charset="-122"/>
              </a:rPr>
              <a:t>哔哩哔哩视频剪辑</a:t>
            </a:r>
            <a:endParaRPr lang="en-US" sz="1600" dirty="0">
              <a:latin typeface="微软雅黑" panose="020B0503020204020204" pitchFamily="34" charset="-122"/>
              <a:ea typeface="微软雅黑" panose="020B0503020204020204" pitchFamily="34" charset="-122"/>
            </a:endParaRPr>
          </a:p>
        </p:txBody>
      </p:sp>
      <p:sp>
        <p:nvSpPr>
          <p:cNvPr id="140" name="TextBox 139"/>
          <p:cNvSpPr txBox="1"/>
          <p:nvPr/>
        </p:nvSpPr>
        <p:spPr>
          <a:xfrm>
            <a:off x="2147257" y="3761963"/>
            <a:ext cx="1684834" cy="300660"/>
          </a:xfrm>
          <a:prstGeom prst="rect">
            <a:avLst/>
          </a:prstGeom>
        </p:spPr>
        <p:txBody>
          <a:bodyPr lIns="0" tIns="0" rIns="0" bIns="0" rtlCol="0" anchor="ctr">
            <a:spAutoFit/>
          </a:bodyPr>
          <a:lstStyle/>
          <a:p>
            <a:pPr algn="l" latinLnBrk="1">
              <a:lnSpc>
                <a:spcPct val="116199"/>
              </a:lnSpc>
            </a:pPr>
            <a:r>
              <a:rPr lang="zh-CN" altLang="en-US" b="1" dirty="0">
                <a:solidFill>
                  <a:srgbClr val="C63E55"/>
                </a:solidFill>
                <a:latin typeface="Microsoft YaHei"/>
                <a:ea typeface="Microsoft YaHei"/>
              </a:rPr>
              <a:t>线下宣传：</a:t>
            </a:r>
            <a:endParaRPr lang="en-US" sz="1400" dirty="0"/>
          </a:p>
        </p:txBody>
      </p:sp>
      <p:sp>
        <p:nvSpPr>
          <p:cNvPr id="141" name="TextBox 140"/>
          <p:cNvSpPr txBox="1"/>
          <p:nvPr/>
        </p:nvSpPr>
        <p:spPr>
          <a:xfrm>
            <a:off x="2143992" y="4434594"/>
            <a:ext cx="3017143" cy="295978"/>
          </a:xfrm>
          <a:prstGeom prst="rect">
            <a:avLst/>
          </a:prstGeom>
        </p:spPr>
        <p:txBody>
          <a:bodyPr lIns="0" tIns="0" rIns="0" bIns="0" rtlCol="0" anchor="ctr">
            <a:spAutoFit/>
          </a:bodyPr>
          <a:lstStyle/>
          <a:p>
            <a:pPr algn="l" latinLnBrk="1">
              <a:lnSpc>
                <a:spcPct val="116199"/>
              </a:lnSpc>
            </a:pPr>
            <a:r>
              <a:rPr lang="zh-CN" altLang="en-US" dirty="0">
                <a:latin typeface="微软雅黑" panose="020B0503020204020204" pitchFamily="34" charset="-122"/>
                <a:ea typeface="微软雅黑" panose="020B0503020204020204" pitchFamily="34" charset="-122"/>
              </a:rPr>
              <a:t>定点摆摊、海报等</a:t>
            </a:r>
            <a:endParaRPr lang="en-US" dirty="0">
              <a:latin typeface="微软雅黑" panose="020B0503020204020204" pitchFamily="34" charset="-122"/>
              <a:ea typeface="微软雅黑" panose="020B0503020204020204" pitchFamily="34" charset="-122"/>
            </a:endParaRPr>
          </a:p>
        </p:txBody>
      </p:sp>
      <p:pic>
        <p:nvPicPr>
          <p:cNvPr id="10" name="Picture 129">
            <a:extLst>
              <a:ext uri="{FF2B5EF4-FFF2-40B4-BE49-F238E27FC236}">
                <a16:creationId xmlns:a16="http://schemas.microsoft.com/office/drawing/2014/main" id="{6B82F4F5-2FC8-44CC-B037-647197F3DCB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78957" y="750406"/>
            <a:ext cx="1744323" cy="377936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1" name="Picture 129">
            <a:extLst>
              <a:ext uri="{FF2B5EF4-FFF2-40B4-BE49-F238E27FC236}">
                <a16:creationId xmlns:a16="http://schemas.microsoft.com/office/drawing/2014/main" id="{2B89E5CC-1D40-4BA5-B7F0-C46996BF692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58521" y="1704960"/>
            <a:ext cx="1603398" cy="347402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198738979"/>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49" name="Freeform 1"/>
          <p:cNvSpPr/>
          <p:nvPr/>
        </p:nvSpPr>
        <p:spPr>
          <a:xfrm>
            <a:off x="-52209" y="518617"/>
            <a:ext cx="2362197" cy="668589"/>
          </a:xfrm>
          <a:custGeom>
            <a:avLst/>
            <a:gdLst/>
            <a:ahLst/>
            <a:cxnLst/>
            <a:rect l="l" t="t" r="r" b="b"/>
            <a:pathLst>
              <a:path w="2362197" h="668589">
                <a:moveTo>
                  <a:pt x="0" y="0"/>
                </a:moveTo>
                <a:lnTo>
                  <a:pt x="2362198" y="0"/>
                </a:lnTo>
                <a:lnTo>
                  <a:pt x="2362198" y="668589"/>
                </a:lnTo>
                <a:lnTo>
                  <a:pt x="0" y="668589"/>
                </a:lnTo>
                <a:lnTo>
                  <a:pt x="0" y="0"/>
                </a:lnTo>
                <a:close/>
              </a:path>
            </a:pathLst>
          </a:custGeom>
          <a:solidFill>
            <a:srgbClr val="162A88"/>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
        <p:nvSpPr>
          <p:cNvPr id="52" name="TextBox 51"/>
          <p:cNvSpPr txBox="1"/>
          <p:nvPr/>
        </p:nvSpPr>
        <p:spPr>
          <a:xfrm>
            <a:off x="7505584" y="2512381"/>
            <a:ext cx="3302116" cy="2137124"/>
          </a:xfrm>
          <a:prstGeom prst="rect">
            <a:avLst/>
          </a:prstGeom>
        </p:spPr>
        <p:txBody>
          <a:bodyPr wrap="square" lIns="0" tIns="0" rIns="0" bIns="0" rtlCol="0" anchor="ctr">
            <a:spAutoFit/>
          </a:bodyPr>
          <a:lstStyle/>
          <a:p>
            <a:pPr marL="0" marR="0" lvl="0" indent="0" algn="l" defTabSz="914400" rtl="0" eaLnBrk="1" fontAlgn="auto" latinLnBrk="1" hangingPunct="1">
              <a:lnSpc>
                <a:spcPct val="2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2060"/>
                </a:solidFill>
                <a:effectLst/>
                <a:uLnTx/>
                <a:uFillTx/>
                <a:latin typeface="Microsoft YaHei"/>
                <a:ea typeface="Microsoft YaHei"/>
                <a:cs typeface="+mn-cs"/>
              </a:rPr>
              <a:t>于</a:t>
            </a:r>
            <a:r>
              <a:rPr kumimoji="0" lang="en-US" altLang="zh-CN" sz="1800" b="1" i="0" u="none" strike="noStrike" kern="1200" cap="none" spc="0" normalizeH="0" baseline="0" noProof="0" dirty="0">
                <a:ln>
                  <a:noFill/>
                </a:ln>
                <a:solidFill>
                  <a:srgbClr val="002060"/>
                </a:solidFill>
                <a:effectLst/>
                <a:uLnTx/>
                <a:uFillTx/>
                <a:latin typeface="Microsoft YaHei"/>
                <a:ea typeface="Microsoft YaHei"/>
                <a:cs typeface="+mn-cs"/>
              </a:rPr>
              <a:t>2020</a:t>
            </a:r>
            <a:r>
              <a:rPr kumimoji="0" lang="zh-CN" altLang="en-US" sz="1800" b="1" i="0" u="none" strike="noStrike" kern="1200" cap="none" spc="0" normalizeH="0" baseline="0" noProof="0" dirty="0">
                <a:ln>
                  <a:noFill/>
                </a:ln>
                <a:solidFill>
                  <a:srgbClr val="002060"/>
                </a:solidFill>
                <a:effectLst/>
                <a:uLnTx/>
                <a:uFillTx/>
                <a:latin typeface="Microsoft YaHei"/>
                <a:ea typeface="Microsoft YaHei"/>
                <a:cs typeface="+mn-cs"/>
              </a:rPr>
              <a:t>年</a:t>
            </a:r>
            <a:r>
              <a:rPr lang="en-US" altLang="zh-CN" b="1" dirty="0">
                <a:solidFill>
                  <a:srgbClr val="002060"/>
                </a:solidFill>
                <a:latin typeface="Microsoft YaHei"/>
                <a:ea typeface="Microsoft YaHei"/>
              </a:rPr>
              <a:t>12</a:t>
            </a:r>
            <a:r>
              <a:rPr kumimoji="0" lang="zh-CN" altLang="en-US" sz="1800" b="1" i="0" u="none" strike="noStrike" kern="1200" cap="none" spc="0" normalizeH="0" baseline="0" noProof="0" dirty="0">
                <a:ln>
                  <a:noFill/>
                </a:ln>
                <a:solidFill>
                  <a:srgbClr val="002060"/>
                </a:solidFill>
                <a:effectLst/>
                <a:uLnTx/>
                <a:uFillTx/>
                <a:latin typeface="Microsoft YaHei"/>
                <a:ea typeface="Microsoft YaHei"/>
                <a:cs typeface="+mn-cs"/>
              </a:rPr>
              <a:t>月举办的</a:t>
            </a:r>
            <a:r>
              <a:rPr lang="zh-CN" altLang="en-US" b="1" dirty="0">
                <a:solidFill>
                  <a:srgbClr val="002060"/>
                </a:solidFill>
                <a:latin typeface="Microsoft YaHei"/>
                <a:ea typeface="Microsoft YaHei"/>
              </a:rPr>
              <a:t>团体赛</a:t>
            </a:r>
            <a:r>
              <a:rPr kumimoji="0" lang="zh-CN" altLang="en-US" sz="1800" b="1" i="0" u="none" strike="noStrike" kern="1200" cap="none" spc="0" normalizeH="0" baseline="0" noProof="0" dirty="0">
                <a:ln>
                  <a:noFill/>
                </a:ln>
                <a:solidFill>
                  <a:srgbClr val="002060"/>
                </a:solidFill>
                <a:effectLst/>
                <a:uLnTx/>
                <a:uFillTx/>
                <a:latin typeface="Microsoft YaHei"/>
                <a:ea typeface="Microsoft YaHei"/>
                <a:cs typeface="+mn-cs"/>
              </a:rPr>
              <a:t>自宣传至比赛结束历时两周，共有</a:t>
            </a:r>
            <a:r>
              <a:rPr lang="zh-CN" altLang="en-US" b="1" dirty="0">
                <a:solidFill>
                  <a:srgbClr val="002060"/>
                </a:solidFill>
                <a:latin typeface="Microsoft YaHei"/>
                <a:ea typeface="Microsoft YaHei"/>
              </a:rPr>
              <a:t>近</a:t>
            </a:r>
            <a:r>
              <a:rPr lang="en-US" altLang="zh-CN" b="1" dirty="0">
                <a:solidFill>
                  <a:srgbClr val="002060"/>
                </a:solidFill>
                <a:latin typeface="Microsoft YaHei"/>
                <a:ea typeface="Microsoft YaHei"/>
              </a:rPr>
              <a:t>300</a:t>
            </a:r>
            <a:r>
              <a:rPr lang="zh-CN" altLang="en-US" b="1" dirty="0">
                <a:solidFill>
                  <a:srgbClr val="002060"/>
                </a:solidFill>
                <a:latin typeface="Microsoft YaHei"/>
                <a:ea typeface="Microsoft YaHei"/>
              </a:rPr>
              <a:t>个人</a:t>
            </a:r>
            <a:r>
              <a:rPr kumimoji="0" lang="zh-CN" altLang="en-US" sz="1800" b="1" i="0" u="none" strike="noStrike" kern="1200" cap="none" spc="0" normalizeH="0" baseline="0" noProof="0" dirty="0">
                <a:ln>
                  <a:noFill/>
                </a:ln>
                <a:solidFill>
                  <a:srgbClr val="002060"/>
                </a:solidFill>
                <a:effectLst/>
                <a:uLnTx/>
                <a:uFillTx/>
                <a:latin typeface="Microsoft YaHei"/>
                <a:ea typeface="Microsoft YaHei"/>
                <a:cs typeface="+mn-cs"/>
              </a:rPr>
              <a:t>参与，并于</a:t>
            </a:r>
            <a:r>
              <a:rPr lang="en-US" altLang="zh-CN" b="1" dirty="0">
                <a:solidFill>
                  <a:srgbClr val="002060"/>
                </a:solidFill>
                <a:latin typeface="Microsoft YaHei"/>
                <a:ea typeface="Microsoft YaHei"/>
              </a:rPr>
              <a:t>12</a:t>
            </a:r>
            <a:r>
              <a:rPr kumimoji="0" lang="zh-CN" altLang="en-US" sz="1800" b="1" i="0" u="none" strike="noStrike" kern="1200" cap="none" spc="0" normalizeH="0" baseline="0" noProof="0" dirty="0">
                <a:ln>
                  <a:noFill/>
                </a:ln>
                <a:solidFill>
                  <a:srgbClr val="002060"/>
                </a:solidFill>
                <a:effectLst/>
                <a:uLnTx/>
                <a:uFillTx/>
                <a:latin typeface="Microsoft YaHei"/>
                <a:ea typeface="Microsoft YaHei"/>
                <a:cs typeface="+mn-cs"/>
              </a:rPr>
              <a:t>月</a:t>
            </a:r>
            <a:r>
              <a:rPr lang="en-US" altLang="zh-CN" b="1" dirty="0">
                <a:solidFill>
                  <a:srgbClr val="002060"/>
                </a:solidFill>
                <a:latin typeface="Microsoft YaHei"/>
                <a:ea typeface="Microsoft YaHei"/>
              </a:rPr>
              <a:t>4</a:t>
            </a:r>
            <a:r>
              <a:rPr kumimoji="0" lang="zh-CN" altLang="en-US" sz="1800" b="1" i="0" u="none" strike="noStrike" kern="1200" cap="none" spc="0" normalizeH="0" baseline="0" noProof="0" dirty="0">
                <a:ln>
                  <a:noFill/>
                </a:ln>
                <a:solidFill>
                  <a:srgbClr val="002060"/>
                </a:solidFill>
                <a:effectLst/>
                <a:uLnTx/>
                <a:uFillTx/>
                <a:latin typeface="Microsoft YaHei"/>
                <a:ea typeface="Microsoft YaHei"/>
                <a:cs typeface="+mn-cs"/>
              </a:rPr>
              <a:t>日告一段落。</a:t>
            </a:r>
            <a:endParaRPr kumimoji="0" lang="en-US" sz="1800" b="0" i="0" u="none" strike="noStrike" kern="1200" cap="none" spc="0" normalizeH="0" baseline="0" noProof="0" dirty="0">
              <a:ln>
                <a:noFill/>
              </a:ln>
              <a:solidFill>
                <a:srgbClr val="002060"/>
              </a:solidFill>
              <a:effectLst/>
              <a:uLnTx/>
              <a:uFillTx/>
              <a:latin typeface="Calibri"/>
              <a:ea typeface="+mn-ea"/>
              <a:cs typeface="+mn-cs"/>
            </a:endParaRPr>
          </a:p>
        </p:txBody>
      </p:sp>
      <p:sp>
        <p:nvSpPr>
          <p:cNvPr id="58" name="TextBox 55"/>
          <p:cNvSpPr txBox="1"/>
          <p:nvPr/>
        </p:nvSpPr>
        <p:spPr>
          <a:xfrm>
            <a:off x="458243" y="656788"/>
            <a:ext cx="1546324" cy="400879"/>
          </a:xfrm>
          <a:prstGeom prst="rect">
            <a:avLst/>
          </a:prstGeom>
        </p:spPr>
        <p:txBody>
          <a:bodyPr lIns="0" tIns="0" rIns="0" bIns="0" rtlCol="0" anchor="ctr">
            <a:spAutoFit/>
          </a:bodyPr>
          <a:lstStyle/>
          <a:p>
            <a:pPr marL="0" marR="0" lvl="0" indent="0" algn="ctr" defTabSz="914400" rtl="0" eaLnBrk="1" fontAlgn="auto" latinLnBrk="1" hangingPunct="1">
              <a:lnSpc>
                <a:spcPct val="116199"/>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Microsoft YaHei"/>
                <a:ea typeface="Microsoft YaHei"/>
                <a:cs typeface="+mn-cs"/>
              </a:rPr>
              <a:t>往届情况</a:t>
            </a: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56" name="Freeform 3"/>
          <p:cNvSpPr/>
          <p:nvPr/>
        </p:nvSpPr>
        <p:spPr>
          <a:xfrm>
            <a:off x="6921500" y="2641600"/>
            <a:ext cx="50684" cy="1839642"/>
          </a:xfrm>
          <a:custGeom>
            <a:avLst/>
            <a:gdLst/>
            <a:ahLst/>
            <a:cxnLst/>
            <a:rect l="l" t="t" r="r" b="b"/>
            <a:pathLst>
              <a:path w="59886" h="766542">
                <a:moveTo>
                  <a:pt x="0" y="0"/>
                </a:moveTo>
                <a:lnTo>
                  <a:pt x="59886" y="0"/>
                </a:lnTo>
                <a:lnTo>
                  <a:pt x="59886" y="766542"/>
                </a:lnTo>
                <a:lnTo>
                  <a:pt x="0" y="766542"/>
                </a:lnTo>
                <a:lnTo>
                  <a:pt x="0" y="0"/>
                </a:lnTo>
                <a:close/>
              </a:path>
            </a:pathLst>
          </a:custGeom>
          <a:solidFill>
            <a:srgbClr val="002060"/>
          </a:solidFill>
        </p:spPr>
        <p:txBody>
          <a:bodyPr lIns="127000" rIns="127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1F497D">
                  <a:lumMod val="75000"/>
                </a:srgbClr>
              </a:solidFill>
              <a:effectLst/>
              <a:uLnTx/>
              <a:uFillTx/>
              <a:latin typeface="Calibri"/>
              <a:ea typeface="+mn-ea"/>
              <a:cs typeface="+mn-cs"/>
            </a:endParaRPr>
          </a:p>
        </p:txBody>
      </p:sp>
      <p:pic>
        <p:nvPicPr>
          <p:cNvPr id="3" name="图片 2">
            <a:extLst>
              <a:ext uri="{FF2B5EF4-FFF2-40B4-BE49-F238E27FC236}">
                <a16:creationId xmlns:a16="http://schemas.microsoft.com/office/drawing/2014/main" id="{70C66CF6-BF8D-4E84-ADAA-CCD57E80A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5" y="1878128"/>
            <a:ext cx="2756588" cy="1550822"/>
          </a:xfrm>
          <a:prstGeom prst="rect">
            <a:avLst/>
          </a:prstGeom>
        </p:spPr>
      </p:pic>
      <p:pic>
        <p:nvPicPr>
          <p:cNvPr id="5" name="图片 4">
            <a:extLst>
              <a:ext uri="{FF2B5EF4-FFF2-40B4-BE49-F238E27FC236}">
                <a16:creationId xmlns:a16="http://schemas.microsoft.com/office/drawing/2014/main" id="{AF03A56D-8BE4-4D8C-853B-B5F2D83709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4548" y="1878128"/>
            <a:ext cx="2756588" cy="1550822"/>
          </a:xfrm>
          <a:prstGeom prst="rect">
            <a:avLst/>
          </a:prstGeom>
        </p:spPr>
      </p:pic>
      <p:pic>
        <p:nvPicPr>
          <p:cNvPr id="7" name="图片 6">
            <a:extLst>
              <a:ext uri="{FF2B5EF4-FFF2-40B4-BE49-F238E27FC236}">
                <a16:creationId xmlns:a16="http://schemas.microsoft.com/office/drawing/2014/main" id="{935E0532-0343-4978-A1B1-8F8AC312D7B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0" y="3661979"/>
            <a:ext cx="2757163" cy="1838108"/>
          </a:xfrm>
          <a:prstGeom prst="rect">
            <a:avLst/>
          </a:prstGeom>
        </p:spPr>
      </p:pic>
      <p:pic>
        <p:nvPicPr>
          <p:cNvPr id="8" name="图片 7">
            <a:extLst>
              <a:ext uri="{FF2B5EF4-FFF2-40B4-BE49-F238E27FC236}">
                <a16:creationId xmlns:a16="http://schemas.microsoft.com/office/drawing/2014/main" id="{E6AB94C3-B3E2-400E-8109-217FA7CD14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4548" y="3662171"/>
            <a:ext cx="2756588" cy="1837725"/>
          </a:xfrm>
          <a:prstGeom prst="rect">
            <a:avLst/>
          </a:prstGeom>
        </p:spPr>
      </p:pic>
    </p:spTree>
    <p:extLst>
      <p:ext uri="{BB962C8B-B14F-4D97-AF65-F5344CB8AC3E}">
        <p14:creationId xmlns:p14="http://schemas.microsoft.com/office/powerpoint/2010/main" val="3257964485"/>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157" name="TextBox 1"/>
          <p:cNvSpPr txBox="1"/>
          <p:nvPr/>
        </p:nvSpPr>
        <p:spPr>
          <a:xfrm>
            <a:off x="4977200" y="3191873"/>
            <a:ext cx="1622524" cy="400879"/>
          </a:xfrm>
          <a:prstGeom prst="rect">
            <a:avLst/>
          </a:prstGeom>
          <a:ln w="19050">
            <a:solidFill>
              <a:srgbClr val="162A88"/>
            </a:solidFill>
            <a:prstDash val="solid"/>
          </a:ln>
        </p:spPr>
        <p:txBody>
          <a:bodyPr lIns="0" tIns="0" rIns="0" bIns="0" rtlCol="0" anchor="ctr">
            <a:spAutoFit/>
          </a:bodyPr>
          <a:lstStyle/>
          <a:p>
            <a:pPr algn="ctr" latinLnBrk="1">
              <a:lnSpc>
                <a:spcPct val="116199"/>
              </a:lnSpc>
            </a:pPr>
            <a:r>
              <a:rPr lang="zh-CN" altLang="en-US" sz="2400" dirty="0">
                <a:solidFill>
                  <a:srgbClr val="172A88"/>
                </a:solidFill>
                <a:latin typeface="Microsoft YaHei"/>
                <a:ea typeface="Microsoft YaHei"/>
              </a:rPr>
              <a:t>翔羽羽协</a:t>
            </a:r>
            <a:endParaRPr lang="en-US" sz="1100" dirty="0"/>
          </a:p>
        </p:txBody>
      </p:sp>
      <p:sp>
        <p:nvSpPr>
          <p:cNvPr id="158" name="TextBox 2"/>
          <p:cNvSpPr txBox="1"/>
          <p:nvPr/>
        </p:nvSpPr>
        <p:spPr>
          <a:xfrm>
            <a:off x="2459001" y="2060479"/>
            <a:ext cx="6626622" cy="920750"/>
          </a:xfrm>
          <a:prstGeom prst="rect">
            <a:avLst/>
          </a:prstGeom>
        </p:spPr>
        <p:txBody>
          <a:bodyPr lIns="0" tIns="0" rIns="0" bIns="0" rtlCol="0" anchor="ctr">
            <a:spAutoFit/>
          </a:bodyPr>
          <a:lstStyle/>
          <a:p>
            <a:pPr algn="ctr" latinLnBrk="1">
              <a:lnSpc>
                <a:spcPct val="116199"/>
              </a:lnSpc>
            </a:pPr>
            <a:r>
              <a:rPr lang="en-US" sz="5000" b="1" spc="350">
                <a:solidFill>
                  <a:srgbClr val="172A88"/>
                </a:solidFill>
                <a:latin typeface="Microsoft YaHei"/>
                <a:ea typeface="Microsoft YaHei"/>
              </a:rPr>
              <a:t>感谢观看</a:t>
            </a:r>
            <a:endParaRPr lang="en-US" sz="1100"/>
          </a:p>
        </p:txBody>
      </p:sp>
      <p:sp>
        <p:nvSpPr>
          <p:cNvPr id="159" name="Freeform 3"/>
          <p:cNvSpPr/>
          <p:nvPr/>
        </p:nvSpPr>
        <p:spPr>
          <a:xfrm>
            <a:off x="4900151" y="3106484"/>
            <a:ext cx="165930" cy="165930"/>
          </a:xfrm>
          <a:custGeom>
            <a:avLst/>
            <a:gdLst/>
            <a:ahLst/>
            <a:cxnLst/>
            <a:rect l="l" t="t" r="r" b="b"/>
            <a:pathLst>
              <a:path w="165930" h="165930">
                <a:moveTo>
                  <a:pt x="0" y="0"/>
                </a:moveTo>
                <a:lnTo>
                  <a:pt x="165930" y="0"/>
                </a:lnTo>
                <a:lnTo>
                  <a:pt x="165930" y="165930"/>
                </a:lnTo>
                <a:lnTo>
                  <a:pt x="0" y="165930"/>
                </a:lnTo>
                <a:lnTo>
                  <a:pt x="0" y="0"/>
                </a:lnTo>
                <a:close/>
              </a:path>
            </a:pathLst>
          </a:custGeom>
          <a:solidFill>
            <a:srgbClr val="172A88"/>
          </a:solidFill>
        </p:spPr>
        <p:txBody>
          <a:bodyPr lIns="127000" rIns="127000" rtlCol="0" anchor="ctr"/>
          <a:lstStyle/>
          <a:p>
            <a:pPr algn="l"/>
            <a:endParaRPr lang="en-US" sz="1100"/>
          </a:p>
        </p:txBody>
      </p:sp>
      <p:sp>
        <p:nvSpPr>
          <p:cNvPr id="160" name="Freeform 4"/>
          <p:cNvSpPr/>
          <p:nvPr/>
        </p:nvSpPr>
        <p:spPr>
          <a:xfrm>
            <a:off x="6478632" y="3500529"/>
            <a:ext cx="165930" cy="165930"/>
          </a:xfrm>
          <a:custGeom>
            <a:avLst/>
            <a:gdLst/>
            <a:ahLst/>
            <a:cxnLst/>
            <a:rect l="l" t="t" r="r" b="b"/>
            <a:pathLst>
              <a:path w="165930" h="165930">
                <a:moveTo>
                  <a:pt x="0" y="0"/>
                </a:moveTo>
                <a:lnTo>
                  <a:pt x="165931" y="0"/>
                </a:lnTo>
                <a:lnTo>
                  <a:pt x="165931" y="165930"/>
                </a:lnTo>
                <a:lnTo>
                  <a:pt x="0" y="165930"/>
                </a:lnTo>
                <a:lnTo>
                  <a:pt x="0" y="0"/>
                </a:lnTo>
                <a:close/>
              </a:path>
            </a:pathLst>
          </a:custGeom>
          <a:solidFill>
            <a:srgbClr val="172A88"/>
          </a:solidFill>
        </p:spPr>
        <p:txBody>
          <a:bodyPr lIns="127000" rIns="127000" rtlCol="0" anchor="ctr"/>
          <a:lstStyle/>
          <a:p>
            <a:pPr algn="l"/>
            <a:endParaRPr lang="en-US" sz="110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73" name="Group 1"/>
          <p:cNvGrpSpPr/>
          <p:nvPr/>
        </p:nvGrpSpPr>
        <p:grpSpPr>
          <a:xfrm>
            <a:off x="714496" y="623947"/>
            <a:ext cx="9995966" cy="4667532"/>
            <a:chOff x="714496" y="623947"/>
            <a:chExt cx="9995966" cy="4667532"/>
          </a:xfrm>
        </p:grpSpPr>
        <p:pic>
          <p:nvPicPr>
            <p:cNvPr id="74" name="Picture 73"/>
            <p:cNvPicPr>
              <a:picLocks noChangeAspect="1"/>
            </p:cNvPicPr>
            <p:nvPr/>
          </p:nvPicPr>
          <p:blipFill>
            <a:blip r:embed="rId3"/>
            <a:stretch>
              <a:fillRect/>
            </a:stretch>
          </p:blipFill>
          <p:spPr>
            <a:xfrm>
              <a:off x="4521366" y="1413189"/>
              <a:ext cx="2516161" cy="3878290"/>
            </a:xfrm>
            <a:prstGeom prst="rect">
              <a:avLst/>
            </a:prstGeom>
          </p:spPr>
        </p:pic>
        <p:sp>
          <p:nvSpPr>
            <p:cNvPr id="75" name="TextBox 74"/>
            <p:cNvSpPr txBox="1"/>
            <p:nvPr/>
          </p:nvSpPr>
          <p:spPr>
            <a:xfrm>
              <a:off x="5008232" y="623947"/>
              <a:ext cx="1546324" cy="400879"/>
            </a:xfrm>
            <a:prstGeom prst="rect">
              <a:avLst/>
            </a:prstGeom>
          </p:spPr>
          <p:txBody>
            <a:bodyPr lIns="0" tIns="0" rIns="0" bIns="0" rtlCol="0" anchor="ctr">
              <a:spAutoFit/>
            </a:bodyPr>
            <a:lstStyle/>
            <a:p>
              <a:pPr algn="ctr" latinLnBrk="1">
                <a:lnSpc>
                  <a:spcPct val="116199"/>
                </a:lnSpc>
              </a:pPr>
              <a:r>
                <a:rPr lang="en-US" sz="2400" b="1" dirty="0" err="1">
                  <a:solidFill>
                    <a:srgbClr val="172A88"/>
                  </a:solidFill>
                  <a:latin typeface="Microsoft YaHei"/>
                  <a:ea typeface="Microsoft YaHei"/>
                </a:rPr>
                <a:t>活动</a:t>
              </a:r>
              <a:r>
                <a:rPr lang="zh-CN" altLang="en-US" sz="2400" b="1" dirty="0">
                  <a:solidFill>
                    <a:srgbClr val="172A88"/>
                  </a:solidFill>
                  <a:latin typeface="Microsoft YaHei"/>
                  <a:ea typeface="Microsoft YaHei"/>
                </a:rPr>
                <a:t>介绍</a:t>
              </a:r>
              <a:endParaRPr lang="en-US" sz="1100" dirty="0"/>
            </a:p>
          </p:txBody>
        </p:sp>
        <p:sp>
          <p:nvSpPr>
            <p:cNvPr id="76" name="TextBox 75"/>
            <p:cNvSpPr txBox="1"/>
            <p:nvPr/>
          </p:nvSpPr>
          <p:spPr>
            <a:xfrm>
              <a:off x="850966" y="1879100"/>
              <a:ext cx="2540000" cy="295978"/>
            </a:xfrm>
            <a:prstGeom prst="rect">
              <a:avLst/>
            </a:prstGeom>
          </p:spPr>
          <p:txBody>
            <a:bodyPr lIns="0" tIns="0" rIns="0" bIns="0" rtlCol="0" anchor="ctr">
              <a:spAutoFit/>
            </a:bodyPr>
            <a:lstStyle/>
            <a:p>
              <a:pPr algn="l" latinLnBrk="1">
                <a:lnSpc>
                  <a:spcPct val="116199"/>
                </a:lnSpc>
              </a:pPr>
              <a:r>
                <a:rPr lang="zh-CN" altLang="en-US" b="1" dirty="0">
                  <a:solidFill>
                    <a:srgbClr val="C63E55"/>
                  </a:solidFill>
                  <a:latin typeface="Microsoft YaHei"/>
                  <a:ea typeface="Microsoft YaHei"/>
                </a:rPr>
                <a:t>新生赛简介</a:t>
              </a:r>
              <a:endParaRPr lang="en-US" b="1" dirty="0">
                <a:solidFill>
                  <a:srgbClr val="C63E55"/>
                </a:solidFill>
                <a:latin typeface="Microsoft YaHei"/>
                <a:ea typeface="Microsoft YaHei"/>
              </a:endParaRPr>
            </a:p>
          </p:txBody>
        </p:sp>
        <p:sp>
          <p:nvSpPr>
            <p:cNvPr id="77" name="TextBox 76"/>
            <p:cNvSpPr txBox="1"/>
            <p:nvPr/>
          </p:nvSpPr>
          <p:spPr>
            <a:xfrm>
              <a:off x="714496" y="2331975"/>
              <a:ext cx="3712484" cy="1119858"/>
            </a:xfrm>
            <a:prstGeom prst="rect">
              <a:avLst/>
            </a:prstGeom>
          </p:spPr>
          <p:txBody>
            <a:bodyPr wrap="square" lIns="0" tIns="0" rIns="0" bIns="0" rtlCol="0" anchor="ctr">
              <a:spAutoFit/>
            </a:bodyPr>
            <a:lstStyle/>
            <a:p>
              <a:pPr latinLnBrk="1">
                <a:lnSpc>
                  <a:spcPct val="116199"/>
                </a:lnSpc>
              </a:pPr>
              <a:r>
                <a:rPr lang="zh-CN" altLang="en-US" sz="1600" dirty="0">
                  <a:solidFill>
                    <a:srgbClr val="000000"/>
                  </a:solidFill>
                  <a:latin typeface="Microsoft YaHei"/>
                  <a:ea typeface="Microsoft YaHei"/>
                </a:rPr>
                <a:t>新生赛是羽协传统赛事之一，已经有八年历史。参赛选手均为当届入学的同学，是为刚刚进入学校的羽毛球爱好者们提供的一个同台竞技的舞台。</a:t>
              </a:r>
              <a:endParaRPr lang="en-US" sz="1600" dirty="0">
                <a:solidFill>
                  <a:srgbClr val="000000"/>
                </a:solidFill>
                <a:latin typeface="Microsoft YaHei"/>
                <a:ea typeface="Microsoft YaHei"/>
              </a:endParaRPr>
            </a:p>
          </p:txBody>
        </p:sp>
        <p:sp>
          <p:nvSpPr>
            <p:cNvPr id="79" name="TextBox 77"/>
            <p:cNvSpPr txBox="1"/>
            <p:nvPr/>
          </p:nvSpPr>
          <p:spPr>
            <a:xfrm>
              <a:off x="8126011" y="1816643"/>
              <a:ext cx="2540000" cy="295978"/>
            </a:xfrm>
            <a:prstGeom prst="rect">
              <a:avLst/>
            </a:prstGeom>
          </p:spPr>
          <p:txBody>
            <a:bodyPr lIns="0" tIns="0" rIns="0" bIns="0" rtlCol="0" anchor="ctr">
              <a:spAutoFit/>
            </a:bodyPr>
            <a:lstStyle/>
            <a:p>
              <a:pPr algn="r" latinLnBrk="1">
                <a:lnSpc>
                  <a:spcPct val="116199"/>
                </a:lnSpc>
              </a:pPr>
              <a:r>
                <a:rPr lang="zh-CN" altLang="en-US" b="1" dirty="0">
                  <a:solidFill>
                    <a:srgbClr val="C63E55"/>
                  </a:solidFill>
                  <a:latin typeface="Microsoft YaHei"/>
                  <a:ea typeface="Microsoft YaHei"/>
                </a:rPr>
                <a:t>活动目的</a:t>
              </a:r>
              <a:endParaRPr lang="en-US" b="1" dirty="0">
                <a:solidFill>
                  <a:srgbClr val="C63E55"/>
                </a:solidFill>
                <a:latin typeface="Microsoft YaHei"/>
                <a:ea typeface="Microsoft YaHei"/>
              </a:endParaRPr>
            </a:p>
          </p:txBody>
        </p:sp>
        <p:sp>
          <p:nvSpPr>
            <p:cNvPr id="80" name="TextBox 78"/>
            <p:cNvSpPr txBox="1"/>
            <p:nvPr/>
          </p:nvSpPr>
          <p:spPr>
            <a:xfrm>
              <a:off x="7226300" y="2316372"/>
              <a:ext cx="3467147" cy="1123962"/>
            </a:xfrm>
            <a:prstGeom prst="rect">
              <a:avLst/>
            </a:prstGeom>
          </p:spPr>
          <p:txBody>
            <a:bodyPr wrap="square" lIns="0" tIns="0" rIns="0" bIns="0" rtlCol="0" anchor="ctr">
              <a:spAutoFit/>
            </a:bodyPr>
            <a:lstStyle/>
            <a:p>
              <a:pPr latinLnBrk="1">
                <a:lnSpc>
                  <a:spcPct val="116199"/>
                </a:lnSpc>
              </a:pPr>
              <a:r>
                <a:rPr lang="zh-CN" altLang="en-US" sz="1600" dirty="0">
                  <a:solidFill>
                    <a:srgbClr val="000000"/>
                  </a:solidFill>
                  <a:latin typeface="Microsoft YaHei"/>
                  <a:ea typeface="Microsoft YaHei"/>
                </a:rPr>
                <a:t>为吸引新生羽毛球爱好者们加入到校园的运动中并丰富新生们的大学生活，本社团特此组织一次针对大一新生的羽毛球交流赛。</a:t>
              </a:r>
              <a:endParaRPr lang="en-US" sz="1600" dirty="0"/>
            </a:p>
          </p:txBody>
        </p:sp>
        <p:sp>
          <p:nvSpPr>
            <p:cNvPr id="82" name="TextBox 79"/>
            <p:cNvSpPr txBox="1"/>
            <p:nvPr/>
          </p:nvSpPr>
          <p:spPr>
            <a:xfrm>
              <a:off x="844299" y="3538380"/>
              <a:ext cx="2540000" cy="300660"/>
            </a:xfrm>
            <a:prstGeom prst="rect">
              <a:avLst/>
            </a:prstGeom>
          </p:spPr>
          <p:txBody>
            <a:bodyPr lIns="0" tIns="0" rIns="0" bIns="0" rtlCol="0" anchor="ctr">
              <a:spAutoFit/>
            </a:bodyPr>
            <a:lstStyle/>
            <a:p>
              <a:pPr latinLnBrk="1">
                <a:lnSpc>
                  <a:spcPct val="116199"/>
                </a:lnSpc>
              </a:pPr>
              <a:r>
                <a:rPr lang="zh-CN" altLang="en-US" b="1" dirty="0">
                  <a:solidFill>
                    <a:srgbClr val="162A88"/>
                  </a:solidFill>
                  <a:latin typeface="Microsoft YaHei"/>
                  <a:ea typeface="Microsoft YaHei"/>
                </a:rPr>
                <a:t>活动时间</a:t>
              </a:r>
              <a:endParaRPr lang="en-US" sz="1400" dirty="0"/>
            </a:p>
          </p:txBody>
        </p:sp>
        <p:sp>
          <p:nvSpPr>
            <p:cNvPr id="83" name="TextBox 80"/>
            <p:cNvSpPr txBox="1"/>
            <p:nvPr/>
          </p:nvSpPr>
          <p:spPr>
            <a:xfrm>
              <a:off x="844299" y="4071239"/>
              <a:ext cx="2514603" cy="263085"/>
            </a:xfrm>
            <a:prstGeom prst="rect">
              <a:avLst/>
            </a:prstGeom>
          </p:spPr>
          <p:txBody>
            <a:bodyPr wrap="square" lIns="0" tIns="0" rIns="0" bIns="0" rtlCol="0" anchor="ctr">
              <a:spAutoFit/>
            </a:bodyPr>
            <a:lstStyle/>
            <a:p>
              <a:pPr algn="l" latinLnBrk="1">
                <a:lnSpc>
                  <a:spcPct val="116199"/>
                </a:lnSpc>
              </a:pPr>
              <a:r>
                <a:rPr lang="en-US" altLang="zh-CN" sz="1600" dirty="0">
                  <a:solidFill>
                    <a:srgbClr val="000000"/>
                  </a:solidFill>
                  <a:latin typeface="Microsoft YaHei"/>
                  <a:ea typeface="Microsoft YaHei"/>
                </a:rPr>
                <a:t>2021</a:t>
              </a:r>
              <a:r>
                <a:rPr lang="zh-CN" altLang="en-US" sz="1600" dirty="0">
                  <a:solidFill>
                    <a:srgbClr val="000000"/>
                  </a:solidFill>
                  <a:latin typeface="Microsoft YaHei"/>
                  <a:ea typeface="Microsoft YaHei"/>
                </a:rPr>
                <a:t>年</a:t>
              </a:r>
              <a:r>
                <a:rPr lang="en-US" altLang="zh-CN" sz="1600" dirty="0">
                  <a:solidFill>
                    <a:srgbClr val="000000"/>
                  </a:solidFill>
                  <a:latin typeface="Microsoft YaHei"/>
                  <a:ea typeface="Microsoft YaHei"/>
                </a:rPr>
                <a:t>10</a:t>
              </a:r>
              <a:r>
                <a:rPr lang="zh-CN" altLang="en-US" sz="1600" dirty="0">
                  <a:solidFill>
                    <a:srgbClr val="000000"/>
                  </a:solidFill>
                  <a:latin typeface="Microsoft YaHei"/>
                  <a:ea typeface="Microsoft YaHei"/>
                </a:rPr>
                <a:t>月底</a:t>
              </a:r>
              <a:endParaRPr lang="en-US" altLang="zh-CN" sz="1600" dirty="0">
                <a:solidFill>
                  <a:srgbClr val="000000"/>
                </a:solidFill>
                <a:latin typeface="Microsoft YaHei"/>
                <a:ea typeface="Microsoft YaHei"/>
              </a:endParaRPr>
            </a:p>
          </p:txBody>
        </p:sp>
        <p:sp>
          <p:nvSpPr>
            <p:cNvPr id="85" name="TextBox 81"/>
            <p:cNvSpPr txBox="1"/>
            <p:nvPr/>
          </p:nvSpPr>
          <p:spPr>
            <a:xfrm>
              <a:off x="8128295" y="3536978"/>
              <a:ext cx="2540000" cy="295978"/>
            </a:xfrm>
            <a:prstGeom prst="rect">
              <a:avLst/>
            </a:prstGeom>
          </p:spPr>
          <p:txBody>
            <a:bodyPr lIns="0" tIns="0" rIns="0" bIns="0" rtlCol="0" anchor="ctr">
              <a:spAutoFit/>
            </a:bodyPr>
            <a:lstStyle/>
            <a:p>
              <a:pPr algn="r" latinLnBrk="1">
                <a:lnSpc>
                  <a:spcPct val="116199"/>
                </a:lnSpc>
              </a:pPr>
              <a:r>
                <a:rPr lang="zh-CN" altLang="en-US" b="1" dirty="0">
                  <a:solidFill>
                    <a:srgbClr val="162A88"/>
                  </a:solidFill>
                  <a:latin typeface="Microsoft YaHei"/>
                  <a:ea typeface="Microsoft YaHei"/>
                </a:rPr>
                <a:t>活动地点</a:t>
              </a:r>
              <a:endParaRPr lang="en-US" b="1" dirty="0">
                <a:solidFill>
                  <a:srgbClr val="162A88"/>
                </a:solidFill>
                <a:latin typeface="Microsoft YaHei"/>
                <a:ea typeface="Microsoft YaHei"/>
              </a:endParaRPr>
            </a:p>
          </p:txBody>
        </p:sp>
        <p:sp>
          <p:nvSpPr>
            <p:cNvPr id="86" name="TextBox 82"/>
            <p:cNvSpPr txBox="1"/>
            <p:nvPr/>
          </p:nvSpPr>
          <p:spPr>
            <a:xfrm>
              <a:off x="8597900" y="3996186"/>
              <a:ext cx="2112562" cy="263085"/>
            </a:xfrm>
            <a:prstGeom prst="rect">
              <a:avLst/>
            </a:prstGeom>
          </p:spPr>
          <p:txBody>
            <a:bodyPr wrap="square" lIns="0" tIns="0" rIns="0" bIns="0" rtlCol="0" anchor="ctr">
              <a:spAutoFit/>
            </a:bodyPr>
            <a:lstStyle/>
            <a:p>
              <a:pPr algn="r" latinLnBrk="1">
                <a:lnSpc>
                  <a:spcPct val="116199"/>
                </a:lnSpc>
              </a:pPr>
              <a:r>
                <a:rPr lang="zh-CN" altLang="en-US" sz="1600" dirty="0">
                  <a:solidFill>
                    <a:srgbClr val="000000"/>
                  </a:solidFill>
                  <a:latin typeface="Microsoft YaHei"/>
                  <a:ea typeface="Microsoft YaHei"/>
                </a:rPr>
                <a:t>梅园羽毛球场、球馆</a:t>
              </a:r>
              <a:endParaRPr lang="en-US" sz="1600" dirty="0">
                <a:solidFill>
                  <a:srgbClr val="000000"/>
                </a:solidFill>
                <a:latin typeface="Microsoft YaHei"/>
                <a:ea typeface="Microsoft YaHei"/>
              </a:endParaRPr>
            </a:p>
          </p:txBody>
        </p:sp>
      </p:grpSp>
      <p:sp>
        <p:nvSpPr>
          <p:cNvPr id="78" name="Freeform 2"/>
          <p:cNvSpPr/>
          <p:nvPr/>
        </p:nvSpPr>
        <p:spPr>
          <a:xfrm rot="5400000">
            <a:off x="2086235" y="406670"/>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C63E55"/>
          </a:solidFill>
        </p:spPr>
        <p:txBody>
          <a:bodyPr lIns="127000" rIns="127000" rtlCol="0" anchor="ctr"/>
          <a:lstStyle/>
          <a:p>
            <a:pPr algn="l"/>
            <a:endParaRPr lang="en-US" sz="1100"/>
          </a:p>
        </p:txBody>
      </p:sp>
      <p:sp>
        <p:nvSpPr>
          <p:cNvPr id="81" name="Freeform 3"/>
          <p:cNvSpPr/>
          <p:nvPr/>
        </p:nvSpPr>
        <p:spPr>
          <a:xfrm rot="5400000">
            <a:off x="9361281" y="379664"/>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C63E55"/>
          </a:solidFill>
        </p:spPr>
        <p:txBody>
          <a:bodyPr lIns="127000" rIns="127000" rtlCol="0" anchor="ctr"/>
          <a:lstStyle/>
          <a:p>
            <a:pPr algn="l"/>
            <a:endParaRPr lang="en-US" sz="1100"/>
          </a:p>
        </p:txBody>
      </p:sp>
      <p:sp>
        <p:nvSpPr>
          <p:cNvPr id="84" name="Freeform 4"/>
          <p:cNvSpPr/>
          <p:nvPr/>
        </p:nvSpPr>
        <p:spPr>
          <a:xfrm rot="5400000">
            <a:off x="2086236" y="3320596"/>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162A88"/>
          </a:solidFill>
        </p:spPr>
        <p:txBody>
          <a:bodyPr lIns="127000" rIns="127000" rtlCol="0" anchor="ctr"/>
          <a:lstStyle/>
          <a:p>
            <a:pPr algn="l"/>
            <a:endParaRPr lang="en-US" sz="1100"/>
          </a:p>
        </p:txBody>
      </p:sp>
      <p:sp>
        <p:nvSpPr>
          <p:cNvPr id="87" name="Freeform 5"/>
          <p:cNvSpPr/>
          <p:nvPr/>
        </p:nvSpPr>
        <p:spPr>
          <a:xfrm rot="5400000">
            <a:off x="9409864" y="3322306"/>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162A88"/>
          </a:solidFill>
        </p:spPr>
        <p:txBody>
          <a:bodyPr lIns="127000" rIns="127000" rtlCol="0" anchor="ctr"/>
          <a:lstStyle/>
          <a:p>
            <a:pPr algn="l"/>
            <a:endParaRPr lang="en-US" sz="110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grpSp>
        <p:nvGrpSpPr>
          <p:cNvPr id="73" name="Group 1"/>
          <p:cNvGrpSpPr/>
          <p:nvPr/>
        </p:nvGrpSpPr>
        <p:grpSpPr>
          <a:xfrm>
            <a:off x="831789" y="623947"/>
            <a:ext cx="9674628" cy="4667532"/>
            <a:chOff x="831789" y="623947"/>
            <a:chExt cx="9674628" cy="4667532"/>
          </a:xfrm>
        </p:grpSpPr>
        <p:pic>
          <p:nvPicPr>
            <p:cNvPr id="74" name="Picture 73"/>
            <p:cNvPicPr>
              <a:picLocks noChangeAspect="1"/>
            </p:cNvPicPr>
            <p:nvPr/>
          </p:nvPicPr>
          <p:blipFill>
            <a:blip r:embed="rId3"/>
            <a:stretch>
              <a:fillRect/>
            </a:stretch>
          </p:blipFill>
          <p:spPr>
            <a:xfrm>
              <a:off x="4521366" y="1413189"/>
              <a:ext cx="2516161" cy="3878290"/>
            </a:xfrm>
            <a:prstGeom prst="rect">
              <a:avLst/>
            </a:prstGeom>
          </p:spPr>
        </p:pic>
        <p:sp>
          <p:nvSpPr>
            <p:cNvPr id="75" name="TextBox 74"/>
            <p:cNvSpPr txBox="1"/>
            <p:nvPr/>
          </p:nvSpPr>
          <p:spPr>
            <a:xfrm>
              <a:off x="5008232" y="623947"/>
              <a:ext cx="1546324" cy="400879"/>
            </a:xfrm>
            <a:prstGeom prst="rect">
              <a:avLst/>
            </a:prstGeom>
          </p:spPr>
          <p:txBody>
            <a:bodyPr lIns="0" tIns="0" rIns="0" bIns="0" rtlCol="0" anchor="ctr">
              <a:spAutoFit/>
            </a:bodyPr>
            <a:lstStyle/>
            <a:p>
              <a:pPr algn="ctr" latinLnBrk="1">
                <a:lnSpc>
                  <a:spcPct val="116199"/>
                </a:lnSpc>
              </a:pPr>
              <a:r>
                <a:rPr lang="en-US" sz="2400" b="1" dirty="0" err="1">
                  <a:solidFill>
                    <a:srgbClr val="172A88"/>
                  </a:solidFill>
                  <a:latin typeface="Microsoft YaHei"/>
                  <a:ea typeface="Microsoft YaHei"/>
                </a:rPr>
                <a:t>活动</a:t>
              </a:r>
              <a:r>
                <a:rPr lang="zh-CN" altLang="en-US" sz="2400" b="1" dirty="0">
                  <a:solidFill>
                    <a:srgbClr val="172A88"/>
                  </a:solidFill>
                  <a:latin typeface="Microsoft YaHei"/>
                  <a:ea typeface="Microsoft YaHei"/>
                </a:rPr>
                <a:t>介绍</a:t>
              </a:r>
              <a:endParaRPr lang="en-US" sz="1100" dirty="0"/>
            </a:p>
          </p:txBody>
        </p:sp>
        <p:sp>
          <p:nvSpPr>
            <p:cNvPr id="76" name="TextBox 75"/>
            <p:cNvSpPr txBox="1"/>
            <p:nvPr/>
          </p:nvSpPr>
          <p:spPr>
            <a:xfrm>
              <a:off x="831789" y="1803400"/>
              <a:ext cx="2540000" cy="295978"/>
            </a:xfrm>
            <a:prstGeom prst="rect">
              <a:avLst/>
            </a:prstGeom>
          </p:spPr>
          <p:txBody>
            <a:bodyPr lIns="0" tIns="0" rIns="0" bIns="0" rtlCol="0" anchor="ctr">
              <a:spAutoFit/>
            </a:bodyPr>
            <a:lstStyle/>
            <a:p>
              <a:pPr algn="l" latinLnBrk="1">
                <a:lnSpc>
                  <a:spcPct val="116199"/>
                </a:lnSpc>
              </a:pPr>
              <a:r>
                <a:rPr lang="zh-CN" altLang="en-US" b="1" dirty="0">
                  <a:solidFill>
                    <a:srgbClr val="C63E55"/>
                  </a:solidFill>
                  <a:latin typeface="Microsoft YaHei"/>
                  <a:ea typeface="Microsoft YaHei"/>
                </a:rPr>
                <a:t>竞赛方法</a:t>
              </a:r>
              <a:endParaRPr lang="en-US" b="1" dirty="0">
                <a:solidFill>
                  <a:srgbClr val="C63E55"/>
                </a:solidFill>
                <a:latin typeface="Microsoft YaHei"/>
                <a:ea typeface="Microsoft YaHei"/>
              </a:endParaRPr>
            </a:p>
          </p:txBody>
        </p:sp>
        <p:sp>
          <p:nvSpPr>
            <p:cNvPr id="77" name="TextBox 76"/>
            <p:cNvSpPr txBox="1"/>
            <p:nvPr/>
          </p:nvSpPr>
          <p:spPr>
            <a:xfrm>
              <a:off x="831789" y="2352299"/>
              <a:ext cx="3469078" cy="2520305"/>
            </a:xfrm>
            <a:prstGeom prst="rect">
              <a:avLst/>
            </a:prstGeom>
          </p:spPr>
          <p:txBody>
            <a:bodyPr wrap="square" lIns="0" tIns="0" rIns="0" bIns="0" rtlCol="0" anchor="ctr">
              <a:spAutoFit/>
            </a:bodyPr>
            <a:lstStyle/>
            <a:p>
              <a:pPr latinLnBrk="1">
                <a:lnSpc>
                  <a:spcPct val="200000"/>
                </a:lnSpc>
              </a:pPr>
              <a:r>
                <a:rPr lang="zh-CN" altLang="en-US" sz="1400" dirty="0">
                  <a:solidFill>
                    <a:srgbClr val="000000"/>
                  </a:solidFill>
                  <a:latin typeface="Microsoft YaHei"/>
                  <a:ea typeface="Microsoft YaHei"/>
                </a:rPr>
                <a:t>（一）比赛人员分为四个大组，采用淘汰制。</a:t>
              </a:r>
            </a:p>
            <a:p>
              <a:pPr latinLnBrk="1">
                <a:lnSpc>
                  <a:spcPct val="200000"/>
                </a:lnSpc>
              </a:pPr>
              <a:r>
                <a:rPr lang="zh-CN" altLang="en-US" sz="1400" dirty="0">
                  <a:solidFill>
                    <a:srgbClr val="000000"/>
                  </a:solidFill>
                  <a:latin typeface="Microsoft YaHei"/>
                  <a:ea typeface="Microsoft YaHei"/>
                </a:rPr>
                <a:t>（二）比赛采用三局两胜制。</a:t>
              </a:r>
            </a:p>
            <a:p>
              <a:pPr latinLnBrk="1">
                <a:lnSpc>
                  <a:spcPct val="200000"/>
                </a:lnSpc>
              </a:pPr>
              <a:r>
                <a:rPr lang="zh-CN" altLang="en-US" sz="1400" dirty="0">
                  <a:solidFill>
                    <a:srgbClr val="000000"/>
                  </a:solidFill>
                  <a:latin typeface="Microsoft YaHei"/>
                  <a:ea typeface="Microsoft YaHei"/>
                </a:rPr>
                <a:t> </a:t>
              </a:r>
              <a:r>
                <a:rPr lang="en-US" altLang="zh-CN" sz="1400" dirty="0">
                  <a:solidFill>
                    <a:srgbClr val="000000"/>
                  </a:solidFill>
                  <a:latin typeface="Microsoft YaHei"/>
                  <a:ea typeface="Microsoft YaHei"/>
                </a:rPr>
                <a:t>(</a:t>
              </a:r>
              <a:r>
                <a:rPr lang="zh-CN" altLang="en-US" sz="1400" dirty="0">
                  <a:solidFill>
                    <a:srgbClr val="000000"/>
                  </a:solidFill>
                  <a:latin typeface="Microsoft YaHei"/>
                  <a:ea typeface="Microsoft YaHei"/>
                </a:rPr>
                <a:t>三</a:t>
              </a:r>
              <a:r>
                <a:rPr lang="en-US" altLang="zh-CN" sz="1400" dirty="0">
                  <a:solidFill>
                    <a:srgbClr val="000000"/>
                  </a:solidFill>
                  <a:latin typeface="Microsoft YaHei"/>
                  <a:ea typeface="Microsoft YaHei"/>
                </a:rPr>
                <a:t>) </a:t>
              </a:r>
              <a:r>
                <a:rPr lang="zh-CN" altLang="en-US" sz="1400" dirty="0">
                  <a:solidFill>
                    <a:srgbClr val="000000"/>
                  </a:solidFill>
                  <a:latin typeface="Microsoft YaHei"/>
                  <a:ea typeface="Microsoft YaHei"/>
                </a:rPr>
                <a:t>比赛人员在比赛开始时间</a:t>
              </a:r>
              <a:r>
                <a:rPr lang="en-US" altLang="zh-CN" sz="1400" dirty="0">
                  <a:solidFill>
                    <a:srgbClr val="000000"/>
                  </a:solidFill>
                  <a:latin typeface="Microsoft YaHei"/>
                  <a:ea typeface="Microsoft YaHei"/>
                </a:rPr>
                <a:t>15</a:t>
              </a:r>
              <a:r>
                <a:rPr lang="zh-CN" altLang="en-US" sz="1400" dirty="0">
                  <a:solidFill>
                    <a:srgbClr val="000000"/>
                  </a:solidFill>
                  <a:latin typeface="Microsoft YaHei"/>
                  <a:ea typeface="Microsoft YaHei"/>
                </a:rPr>
                <a:t>分钟内未到场则视为弃权。</a:t>
              </a:r>
            </a:p>
            <a:p>
              <a:pPr latinLnBrk="1">
                <a:lnSpc>
                  <a:spcPct val="200000"/>
                </a:lnSpc>
              </a:pPr>
              <a:r>
                <a:rPr lang="zh-CN" altLang="en-US" sz="1400" dirty="0">
                  <a:solidFill>
                    <a:srgbClr val="000000"/>
                  </a:solidFill>
                  <a:latin typeface="Microsoft YaHei"/>
                  <a:ea typeface="Microsoft YaHei"/>
                </a:rPr>
                <a:t>（四）在单打比赛结束后，新生自由组队进行双打趣味赛。</a:t>
              </a:r>
            </a:p>
          </p:txBody>
        </p:sp>
        <p:sp>
          <p:nvSpPr>
            <p:cNvPr id="85" name="TextBox 81"/>
            <p:cNvSpPr txBox="1"/>
            <p:nvPr/>
          </p:nvSpPr>
          <p:spPr>
            <a:xfrm>
              <a:off x="7966417" y="3844354"/>
              <a:ext cx="2540000" cy="295978"/>
            </a:xfrm>
            <a:prstGeom prst="rect">
              <a:avLst/>
            </a:prstGeom>
          </p:spPr>
          <p:txBody>
            <a:bodyPr lIns="0" tIns="0" rIns="0" bIns="0" rtlCol="0" anchor="ctr">
              <a:spAutoFit/>
            </a:bodyPr>
            <a:lstStyle/>
            <a:p>
              <a:pPr algn="r" latinLnBrk="1">
                <a:lnSpc>
                  <a:spcPct val="116199"/>
                </a:lnSpc>
              </a:pPr>
              <a:r>
                <a:rPr lang="zh-CN" altLang="en-US" b="1" dirty="0">
                  <a:solidFill>
                    <a:srgbClr val="162A88"/>
                  </a:solidFill>
                  <a:latin typeface="Microsoft YaHei"/>
                  <a:ea typeface="Microsoft YaHei"/>
                </a:rPr>
                <a:t>裁判与比赛监督</a:t>
              </a:r>
              <a:endParaRPr lang="en-US" b="1" dirty="0">
                <a:solidFill>
                  <a:srgbClr val="162A88"/>
                </a:solidFill>
                <a:latin typeface="Microsoft YaHei"/>
                <a:ea typeface="Microsoft YaHei"/>
              </a:endParaRPr>
            </a:p>
          </p:txBody>
        </p:sp>
        <p:sp>
          <p:nvSpPr>
            <p:cNvPr id="86" name="TextBox 82"/>
            <p:cNvSpPr txBox="1"/>
            <p:nvPr/>
          </p:nvSpPr>
          <p:spPr>
            <a:xfrm>
              <a:off x="7965229" y="2401516"/>
              <a:ext cx="2539999" cy="1227644"/>
            </a:xfrm>
            <a:prstGeom prst="rect">
              <a:avLst/>
            </a:prstGeom>
          </p:spPr>
          <p:txBody>
            <a:bodyPr wrap="square" lIns="0" tIns="0" rIns="0" bIns="0" rtlCol="0" anchor="ctr">
              <a:spAutoFit/>
            </a:bodyPr>
            <a:lstStyle/>
            <a:p>
              <a:pPr algn="r" latinLnBrk="1">
                <a:lnSpc>
                  <a:spcPct val="200000"/>
                </a:lnSpc>
              </a:pPr>
              <a:r>
                <a:rPr lang="zh-CN" altLang="en-US" sz="1400" dirty="0">
                  <a:solidFill>
                    <a:srgbClr val="000000"/>
                  </a:solidFill>
                  <a:latin typeface="Microsoft YaHei"/>
                  <a:ea typeface="Microsoft YaHei"/>
                </a:rPr>
                <a:t>比赛全程有裁判部的同学经赛前培训后对比赛进行裁判，同时会有相关部长与社长在场监督。</a:t>
              </a:r>
              <a:endParaRPr lang="en-US" sz="1400" dirty="0">
                <a:solidFill>
                  <a:srgbClr val="000000"/>
                </a:solidFill>
                <a:latin typeface="Microsoft YaHei"/>
                <a:ea typeface="Microsoft YaHei"/>
              </a:endParaRPr>
            </a:p>
          </p:txBody>
        </p:sp>
      </p:grpSp>
      <p:sp>
        <p:nvSpPr>
          <p:cNvPr id="78" name="Freeform 2"/>
          <p:cNvSpPr/>
          <p:nvPr/>
        </p:nvSpPr>
        <p:spPr>
          <a:xfrm rot="5400000">
            <a:off x="2079758" y="271146"/>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C63E55"/>
          </a:solidFill>
        </p:spPr>
        <p:txBody>
          <a:bodyPr lIns="127000" rIns="127000" rtlCol="0" anchor="ctr"/>
          <a:lstStyle/>
          <a:p>
            <a:pPr algn="l"/>
            <a:endParaRPr lang="en-US" sz="1100"/>
          </a:p>
        </p:txBody>
      </p:sp>
      <p:sp>
        <p:nvSpPr>
          <p:cNvPr id="87" name="Freeform 5"/>
          <p:cNvSpPr/>
          <p:nvPr/>
        </p:nvSpPr>
        <p:spPr>
          <a:xfrm rot="5400000">
            <a:off x="9227084" y="3054972"/>
            <a:ext cx="44063" cy="2514603"/>
          </a:xfrm>
          <a:custGeom>
            <a:avLst/>
            <a:gdLst/>
            <a:ahLst/>
            <a:cxnLst/>
            <a:rect l="l" t="t" r="r" b="b"/>
            <a:pathLst>
              <a:path w="44063" h="2514603">
                <a:moveTo>
                  <a:pt x="0" y="0"/>
                </a:moveTo>
                <a:lnTo>
                  <a:pt x="44063" y="0"/>
                </a:lnTo>
                <a:lnTo>
                  <a:pt x="44063" y="2514603"/>
                </a:lnTo>
                <a:lnTo>
                  <a:pt x="0" y="2514603"/>
                </a:lnTo>
                <a:lnTo>
                  <a:pt x="0" y="0"/>
                </a:lnTo>
                <a:close/>
              </a:path>
            </a:pathLst>
          </a:custGeom>
          <a:solidFill>
            <a:srgbClr val="162A88"/>
          </a:solidFill>
        </p:spPr>
        <p:txBody>
          <a:bodyPr lIns="127000" rIns="127000" rtlCol="0" anchor="ctr"/>
          <a:lstStyle/>
          <a:p>
            <a:pPr algn="l"/>
            <a:endParaRPr lang="en-US" sz="1100"/>
          </a:p>
        </p:txBody>
      </p:sp>
    </p:spTree>
    <p:extLst>
      <p:ext uri="{BB962C8B-B14F-4D97-AF65-F5344CB8AC3E}">
        <p14:creationId xmlns:p14="http://schemas.microsoft.com/office/powerpoint/2010/main" val="490797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18" name="TextBox 9">
            <a:extLst>
              <a:ext uri="{FF2B5EF4-FFF2-40B4-BE49-F238E27FC236}">
                <a16:creationId xmlns:a16="http://schemas.microsoft.com/office/drawing/2014/main" id="{94E12803-742B-4D0F-8C36-6E286017AFFD}"/>
              </a:ext>
            </a:extLst>
          </p:cNvPr>
          <p:cNvSpPr txBox="1"/>
          <p:nvPr/>
        </p:nvSpPr>
        <p:spPr>
          <a:xfrm>
            <a:off x="4876228" y="573985"/>
            <a:ext cx="1908696" cy="394595"/>
          </a:xfrm>
          <a:prstGeom prst="rect">
            <a:avLst/>
          </a:prstGeom>
        </p:spPr>
        <p:txBody>
          <a:bodyPr wrap="square"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r>
              <a:rPr lang="zh-CN" altLang="en-US" dirty="0"/>
              <a:t>预计覆盖人数</a:t>
            </a:r>
            <a:endParaRPr lang="en-US" dirty="0"/>
          </a:p>
        </p:txBody>
      </p:sp>
      <p:pic>
        <p:nvPicPr>
          <p:cNvPr id="4" name="图片 3">
            <a:extLst>
              <a:ext uri="{FF2B5EF4-FFF2-40B4-BE49-F238E27FC236}">
                <a16:creationId xmlns:a16="http://schemas.microsoft.com/office/drawing/2014/main" id="{636A9B8D-151C-4C59-A5D4-2C032EA57A68}"/>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636866" y="1824327"/>
            <a:ext cx="1322235" cy="2853746"/>
          </a:xfrm>
          <a:prstGeom prst="rect">
            <a:avLst/>
          </a:prstGeom>
        </p:spPr>
      </p:pic>
      <p:sp>
        <p:nvSpPr>
          <p:cNvPr id="6" name="文本框 5">
            <a:extLst>
              <a:ext uri="{FF2B5EF4-FFF2-40B4-BE49-F238E27FC236}">
                <a16:creationId xmlns:a16="http://schemas.microsoft.com/office/drawing/2014/main" id="{B68C69D3-8939-486D-9850-C7F4E288CA64}"/>
              </a:ext>
            </a:extLst>
          </p:cNvPr>
          <p:cNvSpPr txBox="1"/>
          <p:nvPr/>
        </p:nvSpPr>
        <p:spPr>
          <a:xfrm>
            <a:off x="3506476" y="1678490"/>
            <a:ext cx="4648200" cy="2646365"/>
          </a:xfrm>
          <a:prstGeom prst="rect">
            <a:avLst/>
          </a:prstGeom>
          <a:noFill/>
        </p:spPr>
        <p:txBody>
          <a:bodyPr wrap="square" rtlCol="0">
            <a:spAutoFit/>
          </a:bodyPr>
          <a:lstStyle/>
          <a:p>
            <a:pPr algn="ctr">
              <a:lnSpc>
                <a:spcPct val="200000"/>
              </a:lnSpc>
            </a:pPr>
            <a:r>
              <a:rPr lang="zh-CN" altLang="en-US" sz="2400" b="1" dirty="0">
                <a:solidFill>
                  <a:schemeClr val="accent2">
                    <a:lumMod val="75000"/>
                  </a:schemeClr>
                </a:solidFill>
                <a:latin typeface="Microsoft YaHei"/>
                <a:ea typeface="Microsoft YaHei"/>
              </a:rPr>
              <a:t>活动对象：</a:t>
            </a:r>
            <a:endParaRPr lang="en-US" altLang="zh-CN" sz="2400" b="1" dirty="0">
              <a:solidFill>
                <a:schemeClr val="accent2">
                  <a:lumMod val="75000"/>
                </a:schemeClr>
              </a:solidFill>
              <a:latin typeface="Microsoft YaHei"/>
              <a:ea typeface="Microsoft YaHei"/>
            </a:endParaRPr>
          </a:p>
          <a:p>
            <a:pPr algn="ctr">
              <a:lnSpc>
                <a:spcPct val="200000"/>
              </a:lnSpc>
            </a:pPr>
            <a:r>
              <a:rPr lang="en-US" altLang="zh-CN" dirty="0">
                <a:latin typeface="Microsoft YaHei"/>
                <a:ea typeface="Microsoft YaHei"/>
              </a:rPr>
              <a:t>2021</a:t>
            </a:r>
            <a:r>
              <a:rPr lang="zh-CN" altLang="en-US" dirty="0">
                <a:latin typeface="Microsoft YaHei"/>
                <a:ea typeface="Microsoft YaHei"/>
              </a:rPr>
              <a:t>级全体新生</a:t>
            </a:r>
            <a:endParaRPr lang="en-US" altLang="zh-CN" dirty="0">
              <a:latin typeface="Microsoft YaHei"/>
              <a:ea typeface="Microsoft YaHei"/>
            </a:endParaRPr>
          </a:p>
          <a:p>
            <a:pPr algn="ctr">
              <a:lnSpc>
                <a:spcPct val="200000"/>
              </a:lnSpc>
            </a:pPr>
            <a:r>
              <a:rPr lang="zh-CN" altLang="en-US" sz="2400" b="1" dirty="0">
                <a:solidFill>
                  <a:schemeClr val="accent2">
                    <a:lumMod val="75000"/>
                  </a:schemeClr>
                </a:solidFill>
                <a:latin typeface="Microsoft YaHei"/>
                <a:ea typeface="Microsoft YaHei"/>
              </a:rPr>
              <a:t>预期参赛人数：</a:t>
            </a:r>
            <a:endParaRPr lang="en-US" altLang="zh-CN" sz="2400" b="1" dirty="0">
              <a:solidFill>
                <a:schemeClr val="accent2">
                  <a:lumMod val="75000"/>
                </a:schemeClr>
              </a:solidFill>
              <a:latin typeface="Microsoft YaHei"/>
              <a:ea typeface="Microsoft YaHei"/>
            </a:endParaRPr>
          </a:p>
          <a:p>
            <a:pPr algn="ctr">
              <a:lnSpc>
                <a:spcPct val="200000"/>
              </a:lnSpc>
            </a:pPr>
            <a:r>
              <a:rPr lang="en-US" altLang="zh-CN" dirty="0">
                <a:latin typeface="Microsoft YaHei"/>
                <a:ea typeface="Microsoft YaHei"/>
              </a:rPr>
              <a:t>150</a:t>
            </a:r>
            <a:r>
              <a:rPr lang="zh-CN" altLang="en-US" dirty="0">
                <a:latin typeface="Microsoft YaHei"/>
                <a:ea typeface="Microsoft YaHei"/>
              </a:rPr>
              <a:t>人</a:t>
            </a:r>
          </a:p>
        </p:txBody>
      </p:sp>
      <p:pic>
        <p:nvPicPr>
          <p:cNvPr id="8" name="图片 7">
            <a:extLst>
              <a:ext uri="{FF2B5EF4-FFF2-40B4-BE49-F238E27FC236}">
                <a16:creationId xmlns:a16="http://schemas.microsoft.com/office/drawing/2014/main" id="{917F226A-A415-4CCA-B2CA-45BFA79141D9}"/>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597901" y="1663198"/>
            <a:ext cx="1990295" cy="3176003"/>
          </a:xfrm>
          <a:prstGeom prst="rect">
            <a:avLst/>
          </a:prstGeom>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115" name="Picture 114"/>
          <p:cNvPicPr>
            <a:picLocks noChangeAspect="1"/>
          </p:cNvPicPr>
          <p:nvPr/>
        </p:nvPicPr>
        <p:blipFill>
          <a:blip r:embed="rId3"/>
          <a:stretch>
            <a:fillRect/>
          </a:stretch>
        </p:blipFill>
        <p:spPr>
          <a:xfrm>
            <a:off x="3421765" y="1446408"/>
            <a:ext cx="2759253" cy="4217394"/>
          </a:xfrm>
          <a:prstGeom prst="rect">
            <a:avLst/>
          </a:prstGeom>
        </p:spPr>
      </p:pic>
      <p:sp>
        <p:nvSpPr>
          <p:cNvPr id="116" name="TextBox 115"/>
          <p:cNvSpPr txBox="1"/>
          <p:nvPr/>
        </p:nvSpPr>
        <p:spPr>
          <a:xfrm>
            <a:off x="5003800" y="586745"/>
            <a:ext cx="1546324" cy="184538"/>
          </a:xfrm>
          <a:prstGeom prst="rect">
            <a:avLst/>
          </a:prstGeom>
        </p:spPr>
        <p:txBody>
          <a:bodyPr lIns="0" tIns="0" rIns="0" bIns="0" rtlCol="0" anchor="ctr">
            <a:spAutoFit/>
          </a:bodyPr>
          <a:lstStyle/>
          <a:p>
            <a:pPr algn="ctr" latinLnBrk="1">
              <a:lnSpc>
                <a:spcPct val="116199"/>
              </a:lnSpc>
            </a:pPr>
            <a:endParaRPr lang="en-US" sz="1100" dirty="0"/>
          </a:p>
        </p:txBody>
      </p:sp>
      <p:sp>
        <p:nvSpPr>
          <p:cNvPr id="117" name="TextBox 116"/>
          <p:cNvSpPr txBox="1"/>
          <p:nvPr/>
        </p:nvSpPr>
        <p:spPr>
          <a:xfrm>
            <a:off x="1183701" y="2469849"/>
            <a:ext cx="1684834" cy="328808"/>
          </a:xfrm>
          <a:prstGeom prst="rect">
            <a:avLst/>
          </a:prstGeom>
        </p:spPr>
        <p:txBody>
          <a:bodyPr lIns="0" tIns="0" rIns="0" bIns="0" rtlCol="0" anchor="ctr">
            <a:spAutoFit/>
          </a:bodyPr>
          <a:lstStyle/>
          <a:p>
            <a:pPr algn="l" latinLnBrk="1">
              <a:lnSpc>
                <a:spcPct val="116199"/>
              </a:lnSpc>
            </a:pPr>
            <a:r>
              <a:rPr lang="zh-CN" altLang="en-US" sz="2000" b="1" dirty="0">
                <a:solidFill>
                  <a:srgbClr val="C63E55"/>
                </a:solidFill>
                <a:latin typeface="Microsoft YaHei"/>
                <a:ea typeface="Microsoft YaHei"/>
              </a:rPr>
              <a:t>奖项设置</a:t>
            </a:r>
            <a:endParaRPr lang="en-US" sz="2000" b="1" dirty="0">
              <a:solidFill>
                <a:srgbClr val="C63E55"/>
              </a:solidFill>
              <a:latin typeface="Microsoft YaHei"/>
              <a:ea typeface="Microsoft YaHei"/>
            </a:endParaRPr>
          </a:p>
        </p:txBody>
      </p:sp>
      <p:sp>
        <p:nvSpPr>
          <p:cNvPr id="125" name="TextBox 122"/>
          <p:cNvSpPr txBox="1"/>
          <p:nvPr/>
        </p:nvSpPr>
        <p:spPr>
          <a:xfrm>
            <a:off x="6616700" y="1636189"/>
            <a:ext cx="1684834" cy="334066"/>
          </a:xfrm>
          <a:prstGeom prst="rect">
            <a:avLst/>
          </a:prstGeom>
        </p:spPr>
        <p:txBody>
          <a:bodyPr lIns="0" tIns="0" rIns="0" bIns="0" rtlCol="0" anchor="ctr">
            <a:spAutoFit/>
          </a:bodyPr>
          <a:lstStyle/>
          <a:p>
            <a:pPr algn="l" latinLnBrk="1">
              <a:lnSpc>
                <a:spcPct val="116199"/>
              </a:lnSpc>
            </a:pPr>
            <a:r>
              <a:rPr lang="zh-CN" altLang="en-US" sz="2000" b="1" dirty="0">
                <a:solidFill>
                  <a:srgbClr val="162A88"/>
                </a:solidFill>
                <a:latin typeface="Microsoft YaHei"/>
                <a:ea typeface="Microsoft YaHei"/>
              </a:rPr>
              <a:t>奖励设计</a:t>
            </a:r>
            <a:endParaRPr lang="en-US" sz="1600" dirty="0"/>
          </a:p>
        </p:txBody>
      </p:sp>
      <p:sp>
        <p:nvSpPr>
          <p:cNvPr id="121" name="Freeform 2"/>
          <p:cNvSpPr/>
          <p:nvPr/>
        </p:nvSpPr>
        <p:spPr>
          <a:xfrm rot="5400000">
            <a:off x="3225044" y="1796055"/>
            <a:ext cx="34287" cy="1676397"/>
          </a:xfrm>
          <a:custGeom>
            <a:avLst/>
            <a:gdLst/>
            <a:ahLst/>
            <a:cxnLst/>
            <a:rect l="l" t="t" r="r" b="b"/>
            <a:pathLst>
              <a:path w="34287" h="1676397">
                <a:moveTo>
                  <a:pt x="0" y="0"/>
                </a:moveTo>
                <a:lnTo>
                  <a:pt x="34287" y="0"/>
                </a:lnTo>
                <a:lnTo>
                  <a:pt x="34287" y="1676397"/>
                </a:lnTo>
                <a:lnTo>
                  <a:pt x="0" y="1676397"/>
                </a:lnTo>
                <a:lnTo>
                  <a:pt x="0" y="0"/>
                </a:lnTo>
                <a:close/>
              </a:path>
            </a:pathLst>
          </a:custGeom>
          <a:solidFill>
            <a:srgbClr val="C63E55"/>
          </a:solidFill>
        </p:spPr>
        <p:txBody>
          <a:bodyPr lIns="127000" rIns="127000" rtlCol="0" anchor="ctr"/>
          <a:lstStyle/>
          <a:p>
            <a:pPr algn="l"/>
            <a:endParaRPr lang="en-US" sz="1100"/>
          </a:p>
        </p:txBody>
      </p:sp>
      <p:sp>
        <p:nvSpPr>
          <p:cNvPr id="128" name="Freeform 5"/>
          <p:cNvSpPr/>
          <p:nvPr/>
        </p:nvSpPr>
        <p:spPr>
          <a:xfrm rot="5400000">
            <a:off x="5660540" y="1006157"/>
            <a:ext cx="25506" cy="1594130"/>
          </a:xfrm>
          <a:custGeom>
            <a:avLst/>
            <a:gdLst/>
            <a:ahLst/>
            <a:cxnLst/>
            <a:rect l="l" t="t" r="r" b="b"/>
            <a:pathLst>
              <a:path w="25506" h="1594130">
                <a:moveTo>
                  <a:pt x="0" y="0"/>
                </a:moveTo>
                <a:lnTo>
                  <a:pt x="25507" y="0"/>
                </a:lnTo>
                <a:lnTo>
                  <a:pt x="25507" y="1594130"/>
                </a:lnTo>
                <a:lnTo>
                  <a:pt x="0" y="1594130"/>
                </a:lnTo>
                <a:lnTo>
                  <a:pt x="0" y="0"/>
                </a:lnTo>
                <a:close/>
              </a:path>
            </a:pathLst>
          </a:custGeom>
          <a:solidFill>
            <a:srgbClr val="162A88"/>
          </a:solidFill>
        </p:spPr>
        <p:txBody>
          <a:bodyPr lIns="127000" rIns="127000" rtlCol="0" anchor="ctr"/>
          <a:lstStyle/>
          <a:p>
            <a:pPr algn="l"/>
            <a:endParaRPr lang="en-US" sz="1100"/>
          </a:p>
        </p:txBody>
      </p:sp>
      <p:sp>
        <p:nvSpPr>
          <p:cNvPr id="18" name="TextBox 9">
            <a:extLst>
              <a:ext uri="{FF2B5EF4-FFF2-40B4-BE49-F238E27FC236}">
                <a16:creationId xmlns:a16="http://schemas.microsoft.com/office/drawing/2014/main" id="{94E12803-742B-4D0F-8C36-6E286017AFFD}"/>
              </a:ext>
            </a:extLst>
          </p:cNvPr>
          <p:cNvSpPr txBox="1"/>
          <p:nvPr/>
        </p:nvSpPr>
        <p:spPr>
          <a:xfrm>
            <a:off x="4876228" y="573985"/>
            <a:ext cx="1908696" cy="394595"/>
          </a:xfrm>
          <a:prstGeom prst="rect">
            <a:avLst/>
          </a:prstGeom>
        </p:spPr>
        <p:txBody>
          <a:bodyPr wrap="square" lIns="0" tIns="0" rIns="0" bIns="0" rtlCol="0" anchor="ctr">
            <a:spAutoFit/>
          </a:bodyPr>
          <a:lstStyle>
            <a:defPPr>
              <a:defRPr lang="en-US"/>
            </a:defPPr>
            <a:lvl1pPr algn="ctr" latinLnBrk="1">
              <a:lnSpc>
                <a:spcPct val="116199"/>
              </a:lnSpc>
              <a:defRPr sz="2400" b="1">
                <a:solidFill>
                  <a:srgbClr val="172A88"/>
                </a:solidFill>
                <a:latin typeface="Microsoft YaHei"/>
                <a:ea typeface="Microsoft YaHei"/>
              </a:defRPr>
            </a:lvl1pPr>
          </a:lstStyle>
          <a:p>
            <a:r>
              <a:rPr lang="zh-CN" altLang="en-US" dirty="0"/>
              <a:t>奖项奖励</a:t>
            </a:r>
            <a:endParaRPr lang="en-US" dirty="0"/>
          </a:p>
        </p:txBody>
      </p:sp>
      <p:sp>
        <p:nvSpPr>
          <p:cNvPr id="2" name="文本框 1">
            <a:extLst>
              <a:ext uri="{FF2B5EF4-FFF2-40B4-BE49-F238E27FC236}">
                <a16:creationId xmlns:a16="http://schemas.microsoft.com/office/drawing/2014/main" id="{73D628E5-1C73-4006-BE02-09242445BE3C}"/>
              </a:ext>
            </a:extLst>
          </p:cNvPr>
          <p:cNvSpPr txBox="1"/>
          <p:nvPr/>
        </p:nvSpPr>
        <p:spPr>
          <a:xfrm>
            <a:off x="630470" y="3053622"/>
            <a:ext cx="2895600" cy="1002967"/>
          </a:xfrm>
          <a:prstGeom prst="rect">
            <a:avLst/>
          </a:prstGeom>
          <a:noFill/>
        </p:spPr>
        <p:txBody>
          <a:bodyPr wrap="square" rtlCol="0">
            <a:spAutoFit/>
          </a:bodyPr>
          <a:lstStyle/>
          <a:p>
            <a:pPr>
              <a:lnSpc>
                <a:spcPct val="200000"/>
              </a:lnSpc>
            </a:pPr>
            <a:r>
              <a:rPr lang="zh-CN" altLang="en-US" sz="1600" dirty="0">
                <a:latin typeface="微软雅黑" panose="020B0503020204020204" pitchFamily="34" charset="-122"/>
                <a:ea typeface="微软雅黑" panose="020B0503020204020204" pitchFamily="34" charset="-122"/>
              </a:rPr>
              <a:t>男子单打、女子单打</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sz="1600" dirty="0">
                <a:latin typeface="微软雅黑" panose="020B0503020204020204" pitchFamily="34" charset="-122"/>
                <a:ea typeface="微软雅黑" panose="020B0503020204020204" pitchFamily="34" charset="-122"/>
              </a:rPr>
              <a:t>分别决出冠、亚、季军各一人</a:t>
            </a:r>
          </a:p>
        </p:txBody>
      </p:sp>
      <p:sp>
        <p:nvSpPr>
          <p:cNvPr id="19" name="文本框 18">
            <a:extLst>
              <a:ext uri="{FF2B5EF4-FFF2-40B4-BE49-F238E27FC236}">
                <a16:creationId xmlns:a16="http://schemas.microsoft.com/office/drawing/2014/main" id="{2927ED57-8742-4922-A71A-41D393AE93A9}"/>
              </a:ext>
            </a:extLst>
          </p:cNvPr>
          <p:cNvSpPr txBox="1"/>
          <p:nvPr/>
        </p:nvSpPr>
        <p:spPr>
          <a:xfrm>
            <a:off x="6235700" y="1987766"/>
            <a:ext cx="5438758" cy="2972737"/>
          </a:xfrm>
          <a:prstGeom prst="rect">
            <a:avLst/>
          </a:prstGeom>
          <a:noFill/>
        </p:spPr>
        <p:txBody>
          <a:bodyPr wrap="square" rtlCol="0">
            <a:spAutoFit/>
          </a:bodyPr>
          <a:lstStyle/>
          <a:p>
            <a:pPr>
              <a:lnSpc>
                <a:spcPct val="200000"/>
              </a:lnSpc>
            </a:pPr>
            <a:r>
              <a:rPr lang="zh-CN" altLang="en-US" sz="1600" dirty="0">
                <a:latin typeface="微软雅黑" panose="020B0503020204020204" pitchFamily="34" charset="-122"/>
                <a:ea typeface="微软雅黑" panose="020B0503020204020204" pitchFamily="34" charset="-122"/>
              </a:rPr>
              <a:t>第一名：</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sz="1600" dirty="0">
                <a:latin typeface="微软雅黑" panose="020B0503020204020204" pitchFamily="34" charset="-122"/>
                <a:ea typeface="微软雅黑" panose="020B0503020204020204" pitchFamily="34" charset="-122"/>
              </a:rPr>
              <a:t>冠军奖杯 </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奖牌 </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羽毛球包</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 </a:t>
            </a:r>
          </a:p>
          <a:p>
            <a:pPr>
              <a:lnSpc>
                <a:spcPct val="200000"/>
              </a:lnSpc>
            </a:pPr>
            <a:r>
              <a:rPr lang="zh-CN" altLang="en-US" sz="1600" dirty="0">
                <a:latin typeface="微软雅黑" panose="020B0503020204020204" pitchFamily="34" charset="-122"/>
                <a:ea typeface="微软雅黑" panose="020B0503020204020204" pitchFamily="34" charset="-122"/>
              </a:rPr>
              <a:t>第二名：</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sz="1600" dirty="0">
                <a:latin typeface="微软雅黑" panose="020B0503020204020204" pitchFamily="34" charset="-122"/>
                <a:ea typeface="微软雅黑" panose="020B0503020204020204" pitchFamily="34" charset="-122"/>
              </a:rPr>
              <a:t>亚军奖牌 </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一桶</a:t>
            </a:r>
            <a:r>
              <a:rPr lang="en-US" altLang="zh-CN" sz="1600" dirty="0">
                <a:latin typeface="微软雅黑" panose="020B0503020204020204" pitchFamily="34" charset="-122"/>
                <a:ea typeface="微软雅黑" panose="020B0503020204020204" pitchFamily="34" charset="-122"/>
              </a:rPr>
              <a:t>RSL2</a:t>
            </a:r>
            <a:r>
              <a:rPr lang="zh-CN" altLang="en-US" sz="1600" dirty="0">
                <a:latin typeface="微软雅黑" panose="020B0503020204020204" pitchFamily="34" charset="-122"/>
                <a:ea typeface="微软雅黑" panose="020B0503020204020204" pitchFamily="34" charset="-122"/>
              </a:rPr>
              <a:t>号羽毛球</a:t>
            </a:r>
          </a:p>
          <a:p>
            <a:pPr>
              <a:lnSpc>
                <a:spcPct val="200000"/>
              </a:lnSpc>
            </a:pPr>
            <a:r>
              <a:rPr lang="zh-CN" altLang="en-US" sz="1600" dirty="0">
                <a:latin typeface="微软雅黑" panose="020B0503020204020204" pitchFamily="34" charset="-122"/>
                <a:ea typeface="微软雅黑" panose="020B0503020204020204" pitchFamily="34" charset="-122"/>
              </a:rPr>
              <a:t>第三名：</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sz="1600" dirty="0">
                <a:latin typeface="微软雅黑" panose="020B0503020204020204" pitchFamily="34" charset="-122"/>
                <a:ea typeface="微软雅黑" panose="020B0503020204020204" pitchFamily="34" charset="-122"/>
              </a:rPr>
              <a:t>季军奖牌 </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运动水杯</a:t>
            </a:r>
          </a:p>
        </p:txBody>
      </p:sp>
    </p:spTree>
    <p:extLst>
      <p:ext uri="{BB962C8B-B14F-4D97-AF65-F5344CB8AC3E}">
        <p14:creationId xmlns:p14="http://schemas.microsoft.com/office/powerpoint/2010/main" val="33774192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rcRect/>
          <a:stretch>
            <a:fillRect/>
          </a:stretch>
        </a:blipFill>
        <a:effectLst/>
      </p:bgPr>
    </p:bg>
    <p:spTree>
      <p:nvGrpSpPr>
        <p:cNvPr id="1" name=""/>
        <p:cNvGrpSpPr/>
        <p:nvPr/>
      </p:nvGrpSpPr>
      <p:grpSpPr>
        <a:xfrm>
          <a:off x="0" y="0"/>
          <a:ext cx="0" cy="0"/>
          <a:chOff x="0" y="0"/>
          <a:chExt cx="0" cy="0"/>
        </a:xfrm>
      </p:grpSpPr>
      <p:grpSp>
        <p:nvGrpSpPr>
          <p:cNvPr id="142" name="Group 1"/>
          <p:cNvGrpSpPr/>
          <p:nvPr/>
        </p:nvGrpSpPr>
        <p:grpSpPr>
          <a:xfrm>
            <a:off x="927247" y="596803"/>
            <a:ext cx="9699432" cy="4749612"/>
            <a:chOff x="927247" y="596803"/>
            <a:chExt cx="9699432" cy="4749612"/>
          </a:xfrm>
        </p:grpSpPr>
        <p:pic>
          <p:nvPicPr>
            <p:cNvPr id="143" name="Picture 142"/>
            <p:cNvPicPr>
              <a:picLocks noChangeAspect="1"/>
            </p:cNvPicPr>
            <p:nvPr/>
          </p:nvPicPr>
          <p:blipFill>
            <a:blip r:embed="rId4"/>
            <a:stretch>
              <a:fillRect/>
            </a:stretch>
          </p:blipFill>
          <p:spPr>
            <a:xfrm>
              <a:off x="3952742" y="1730229"/>
              <a:ext cx="3640825" cy="3600815"/>
            </a:xfrm>
            <a:prstGeom prst="rect">
              <a:avLst/>
            </a:prstGeom>
          </p:spPr>
        </p:pic>
        <p:sp>
          <p:nvSpPr>
            <p:cNvPr id="148" name="TextBox 143"/>
            <p:cNvSpPr txBox="1"/>
            <p:nvPr/>
          </p:nvSpPr>
          <p:spPr>
            <a:xfrm>
              <a:off x="5004525" y="596803"/>
              <a:ext cx="1546324" cy="400879"/>
            </a:xfrm>
            <a:prstGeom prst="rect">
              <a:avLst/>
            </a:prstGeom>
          </p:spPr>
          <p:txBody>
            <a:bodyPr lIns="0" tIns="0" rIns="0" bIns="0" rtlCol="0" anchor="ctr">
              <a:spAutoFit/>
            </a:bodyPr>
            <a:lstStyle/>
            <a:p>
              <a:pPr algn="ctr" latinLnBrk="1">
                <a:lnSpc>
                  <a:spcPct val="116199"/>
                </a:lnSpc>
              </a:pPr>
              <a:r>
                <a:rPr lang="zh-CN" altLang="en-US" sz="2400" b="1" dirty="0">
                  <a:solidFill>
                    <a:srgbClr val="172A88"/>
                  </a:solidFill>
                  <a:latin typeface="Microsoft YaHei"/>
                  <a:ea typeface="Microsoft YaHei"/>
                </a:rPr>
                <a:t>经费使用</a:t>
              </a:r>
              <a:endParaRPr lang="en-US" sz="1100" dirty="0"/>
            </a:p>
          </p:txBody>
        </p:sp>
        <p:sp>
          <p:nvSpPr>
            <p:cNvPr id="149" name="TextBox 144"/>
            <p:cNvSpPr txBox="1"/>
            <p:nvPr/>
          </p:nvSpPr>
          <p:spPr>
            <a:xfrm>
              <a:off x="927247" y="1769770"/>
              <a:ext cx="2540000" cy="295978"/>
            </a:xfrm>
            <a:prstGeom prst="rect">
              <a:avLst/>
            </a:prstGeom>
          </p:spPr>
          <p:txBody>
            <a:bodyPr lIns="0" tIns="0" rIns="0" bIns="0" rtlCol="0" anchor="ctr">
              <a:spAutoFit/>
            </a:bodyPr>
            <a:lstStyle/>
            <a:p>
              <a:pPr algn="l" latinLnBrk="1">
                <a:lnSpc>
                  <a:spcPct val="116199"/>
                </a:lnSpc>
              </a:pPr>
              <a:r>
                <a:rPr lang="zh-CN" altLang="en-US" b="1" dirty="0">
                  <a:solidFill>
                    <a:srgbClr val="C63E55"/>
                  </a:solidFill>
                  <a:latin typeface="Microsoft YaHei"/>
                  <a:ea typeface="Microsoft YaHei"/>
                </a:rPr>
                <a:t>预算表：</a:t>
              </a:r>
              <a:endParaRPr lang="en-US" b="1" dirty="0">
                <a:solidFill>
                  <a:srgbClr val="C63E55"/>
                </a:solidFill>
                <a:latin typeface="Microsoft YaHei"/>
                <a:ea typeface="Microsoft YaHei"/>
              </a:endParaRPr>
            </a:p>
          </p:txBody>
        </p:sp>
        <p:sp>
          <p:nvSpPr>
            <p:cNvPr id="153" name="TextBox 148"/>
            <p:cNvSpPr txBox="1"/>
            <p:nvPr/>
          </p:nvSpPr>
          <p:spPr>
            <a:xfrm>
              <a:off x="8086679" y="1767373"/>
              <a:ext cx="2540000" cy="300660"/>
            </a:xfrm>
            <a:prstGeom prst="rect">
              <a:avLst/>
            </a:prstGeom>
          </p:spPr>
          <p:txBody>
            <a:bodyPr lIns="0" tIns="0" rIns="0" bIns="0" rtlCol="0" anchor="ctr">
              <a:spAutoFit/>
            </a:bodyPr>
            <a:lstStyle/>
            <a:p>
              <a:pPr algn="r" latinLnBrk="1">
                <a:lnSpc>
                  <a:spcPct val="116199"/>
                </a:lnSpc>
              </a:pPr>
              <a:r>
                <a:rPr lang="zh-CN" altLang="en-US" b="1" dirty="0">
                  <a:solidFill>
                    <a:srgbClr val="162A88"/>
                  </a:solidFill>
                  <a:latin typeface="Microsoft YaHei"/>
                  <a:ea typeface="Microsoft YaHei"/>
                </a:rPr>
                <a:t>比赛开销</a:t>
              </a:r>
              <a:endParaRPr lang="en-US" sz="1400" dirty="0"/>
            </a:p>
          </p:txBody>
        </p:sp>
        <p:sp>
          <p:nvSpPr>
            <p:cNvPr id="154" name="TextBox 149"/>
            <p:cNvSpPr txBox="1"/>
            <p:nvPr/>
          </p:nvSpPr>
          <p:spPr>
            <a:xfrm>
              <a:off x="8216900" y="1913296"/>
              <a:ext cx="2409779" cy="1658531"/>
            </a:xfrm>
            <a:prstGeom prst="rect">
              <a:avLst/>
            </a:prstGeom>
          </p:spPr>
          <p:txBody>
            <a:bodyPr wrap="square" lIns="0" tIns="0" rIns="0" bIns="0" rtlCol="0" anchor="ctr">
              <a:spAutoFit/>
            </a:bodyPr>
            <a:lstStyle/>
            <a:p>
              <a:pPr algn="r" latinLnBrk="1">
                <a:lnSpc>
                  <a:spcPct val="200000"/>
                </a:lnSpc>
              </a:pPr>
              <a:r>
                <a:rPr lang="zh-CN" altLang="en-US" sz="1400" dirty="0">
                  <a:solidFill>
                    <a:srgbClr val="000000"/>
                  </a:solidFill>
                  <a:latin typeface="Microsoft YaHei"/>
                  <a:ea typeface="Microsoft YaHei"/>
                </a:rPr>
                <a:t>比赛用球（粉胜利）</a:t>
              </a:r>
              <a:r>
                <a:rPr lang="en-US" altLang="zh-CN" sz="1400" dirty="0">
                  <a:solidFill>
                    <a:srgbClr val="000000"/>
                  </a:solidFill>
                  <a:latin typeface="Microsoft YaHei"/>
                  <a:ea typeface="Microsoft YaHei"/>
                </a:rPr>
                <a:t>15</a:t>
              </a:r>
              <a:r>
                <a:rPr lang="zh-CN" altLang="en-US" sz="1400" dirty="0">
                  <a:solidFill>
                    <a:srgbClr val="000000"/>
                  </a:solidFill>
                  <a:latin typeface="Microsoft YaHei"/>
                  <a:ea typeface="Microsoft YaHei"/>
                </a:rPr>
                <a:t>桶</a:t>
              </a:r>
              <a:endParaRPr lang="en-US" altLang="zh-CN" sz="1400" dirty="0">
                <a:solidFill>
                  <a:srgbClr val="000000"/>
                </a:solidFill>
                <a:latin typeface="Microsoft YaHei"/>
                <a:ea typeface="Microsoft YaHei"/>
              </a:endParaRPr>
            </a:p>
            <a:p>
              <a:pPr algn="r" latinLnBrk="1">
                <a:lnSpc>
                  <a:spcPct val="200000"/>
                </a:lnSpc>
              </a:pPr>
              <a:r>
                <a:rPr lang="zh-CN" altLang="en-US" sz="1400" dirty="0">
                  <a:solidFill>
                    <a:srgbClr val="000000"/>
                  </a:solidFill>
                  <a:latin typeface="Microsoft YaHei"/>
                  <a:ea typeface="Microsoft YaHei"/>
                </a:rPr>
                <a:t>共</a:t>
              </a:r>
              <a:r>
                <a:rPr lang="en-US" altLang="zh-CN" sz="1400" dirty="0">
                  <a:solidFill>
                    <a:srgbClr val="000000"/>
                  </a:solidFill>
                  <a:latin typeface="Microsoft YaHei"/>
                  <a:ea typeface="Microsoft YaHei"/>
                </a:rPr>
                <a:t>990</a:t>
              </a:r>
              <a:r>
                <a:rPr lang="zh-CN" altLang="en-US" sz="1400" dirty="0">
                  <a:solidFill>
                    <a:srgbClr val="000000"/>
                  </a:solidFill>
                  <a:latin typeface="Microsoft YaHei"/>
                  <a:ea typeface="Microsoft YaHei"/>
                </a:rPr>
                <a:t>元</a:t>
              </a:r>
              <a:endParaRPr lang="en-US" altLang="zh-CN" sz="1400" dirty="0">
                <a:solidFill>
                  <a:srgbClr val="000000"/>
                </a:solidFill>
                <a:latin typeface="Microsoft YaHei"/>
                <a:ea typeface="Microsoft YaHei"/>
              </a:endParaRPr>
            </a:p>
            <a:p>
              <a:pPr algn="r" latinLnBrk="1">
                <a:lnSpc>
                  <a:spcPct val="200000"/>
                </a:lnSpc>
              </a:pPr>
              <a:r>
                <a:rPr lang="zh-CN" altLang="en-US" sz="1400" dirty="0">
                  <a:solidFill>
                    <a:srgbClr val="000000"/>
                  </a:solidFill>
                  <a:latin typeface="Microsoft YaHei"/>
                  <a:ea typeface="Microsoft YaHei"/>
                </a:rPr>
                <a:t>比赛场地费用</a:t>
              </a:r>
              <a:r>
                <a:rPr lang="en-US" altLang="zh-CN" sz="1400" dirty="0">
                  <a:solidFill>
                    <a:srgbClr val="000000"/>
                  </a:solidFill>
                  <a:latin typeface="Microsoft YaHei"/>
                  <a:ea typeface="Microsoft YaHei"/>
                </a:rPr>
                <a:t>4</a:t>
              </a:r>
              <a:r>
                <a:rPr lang="zh-CN" altLang="en-US" sz="1400" dirty="0">
                  <a:solidFill>
                    <a:srgbClr val="000000"/>
                  </a:solidFill>
                  <a:latin typeface="Microsoft YaHei"/>
                  <a:ea typeface="Microsoft YaHei"/>
                </a:rPr>
                <a:t>个场</a:t>
              </a:r>
              <a:r>
                <a:rPr lang="en-US" altLang="zh-CN" sz="1400" dirty="0">
                  <a:solidFill>
                    <a:srgbClr val="000000"/>
                  </a:solidFill>
                  <a:latin typeface="Microsoft YaHei"/>
                  <a:ea typeface="Microsoft YaHei"/>
                </a:rPr>
                <a:t>6</a:t>
              </a:r>
              <a:r>
                <a:rPr lang="zh-CN" altLang="en-US" sz="1400" dirty="0">
                  <a:solidFill>
                    <a:srgbClr val="000000"/>
                  </a:solidFill>
                  <a:latin typeface="Microsoft YaHei"/>
                  <a:ea typeface="Microsoft YaHei"/>
                </a:rPr>
                <a:t>个小时</a:t>
              </a:r>
              <a:endParaRPr lang="en-US" altLang="zh-CN" sz="1400" dirty="0">
                <a:solidFill>
                  <a:srgbClr val="000000"/>
                </a:solidFill>
                <a:latin typeface="Microsoft YaHei"/>
                <a:ea typeface="Microsoft YaHei"/>
              </a:endParaRPr>
            </a:p>
            <a:p>
              <a:pPr algn="r" latinLnBrk="1">
                <a:lnSpc>
                  <a:spcPct val="200000"/>
                </a:lnSpc>
              </a:pPr>
              <a:r>
                <a:rPr lang="zh-CN" altLang="en-US" sz="1400" dirty="0">
                  <a:solidFill>
                    <a:srgbClr val="000000"/>
                  </a:solidFill>
                  <a:latin typeface="Microsoft YaHei"/>
                  <a:ea typeface="Microsoft YaHei"/>
                </a:rPr>
                <a:t>共</a:t>
              </a:r>
              <a:r>
                <a:rPr lang="en-US" altLang="zh-CN" sz="1400" dirty="0">
                  <a:solidFill>
                    <a:srgbClr val="000000"/>
                  </a:solidFill>
                  <a:latin typeface="Microsoft YaHei"/>
                  <a:ea typeface="Microsoft YaHei"/>
                </a:rPr>
                <a:t>840</a:t>
              </a:r>
              <a:r>
                <a:rPr lang="zh-CN" altLang="en-US" sz="1400" dirty="0">
                  <a:solidFill>
                    <a:srgbClr val="000000"/>
                  </a:solidFill>
                  <a:latin typeface="Microsoft YaHei"/>
                  <a:ea typeface="Microsoft YaHei"/>
                </a:rPr>
                <a:t>元</a:t>
              </a:r>
              <a:endParaRPr lang="en-US" sz="1400" dirty="0">
                <a:solidFill>
                  <a:srgbClr val="000000"/>
                </a:solidFill>
                <a:latin typeface="Microsoft YaHei"/>
                <a:ea typeface="Microsoft YaHei"/>
              </a:endParaRPr>
            </a:p>
          </p:txBody>
        </p:sp>
        <p:sp>
          <p:nvSpPr>
            <p:cNvPr id="155" name="TextBox 150"/>
            <p:cNvSpPr txBox="1"/>
            <p:nvPr/>
          </p:nvSpPr>
          <p:spPr>
            <a:xfrm>
              <a:off x="8086679" y="4133708"/>
              <a:ext cx="2540000" cy="300660"/>
            </a:xfrm>
            <a:prstGeom prst="rect">
              <a:avLst/>
            </a:prstGeom>
          </p:spPr>
          <p:txBody>
            <a:bodyPr lIns="0" tIns="0" rIns="0" bIns="0" rtlCol="0" anchor="ctr">
              <a:spAutoFit/>
            </a:bodyPr>
            <a:lstStyle/>
            <a:p>
              <a:pPr algn="r" latinLnBrk="1">
                <a:lnSpc>
                  <a:spcPct val="116199"/>
                </a:lnSpc>
              </a:pPr>
              <a:r>
                <a:rPr lang="zh-CN" altLang="en-US" b="1" dirty="0">
                  <a:solidFill>
                    <a:srgbClr val="C63E55"/>
                  </a:solidFill>
                  <a:latin typeface="Microsoft YaHei"/>
                  <a:ea typeface="Microsoft YaHei"/>
                </a:rPr>
                <a:t>奖品开销</a:t>
              </a:r>
              <a:endParaRPr lang="en-US" sz="1400" dirty="0"/>
            </a:p>
          </p:txBody>
        </p:sp>
        <p:sp>
          <p:nvSpPr>
            <p:cNvPr id="156" name="TextBox 151"/>
            <p:cNvSpPr txBox="1"/>
            <p:nvPr/>
          </p:nvSpPr>
          <p:spPr>
            <a:xfrm>
              <a:off x="8806511" y="4549658"/>
              <a:ext cx="1820168" cy="796757"/>
            </a:xfrm>
            <a:prstGeom prst="rect">
              <a:avLst/>
            </a:prstGeom>
          </p:spPr>
          <p:txBody>
            <a:bodyPr wrap="square" lIns="0" tIns="0" rIns="0" bIns="0" rtlCol="0" anchor="ctr">
              <a:spAutoFit/>
            </a:bodyPr>
            <a:lstStyle>
              <a:defPPr>
                <a:defRPr lang="en-US"/>
              </a:defPPr>
              <a:lvl1pPr algn="r" latinLnBrk="1">
                <a:lnSpc>
                  <a:spcPct val="200000"/>
                </a:lnSpc>
                <a:defRPr sz="1400">
                  <a:solidFill>
                    <a:srgbClr val="000000"/>
                  </a:solidFill>
                  <a:latin typeface="Microsoft YaHei"/>
                  <a:ea typeface="Microsoft YaHei"/>
                </a:defRPr>
              </a:lvl1pPr>
            </a:lstStyle>
            <a:p>
              <a:r>
                <a:rPr lang="zh-CN" altLang="en-US" dirty="0"/>
                <a:t>奖杯、奖牌及各类奖品</a:t>
              </a:r>
              <a:endParaRPr lang="en-US" altLang="zh-CN" dirty="0"/>
            </a:p>
            <a:p>
              <a:r>
                <a:rPr lang="zh-CN" altLang="en-US" dirty="0"/>
                <a:t>共</a:t>
              </a:r>
              <a:r>
                <a:rPr lang="en-US" altLang="zh-CN" dirty="0"/>
                <a:t>567</a:t>
              </a:r>
              <a:r>
                <a:rPr lang="zh-CN" altLang="en-US" dirty="0"/>
                <a:t>元</a:t>
              </a:r>
              <a:endParaRPr lang="en-US" dirty="0"/>
            </a:p>
          </p:txBody>
        </p:sp>
      </p:grpSp>
      <p:sp>
        <p:nvSpPr>
          <p:cNvPr id="144" name="Freeform 2"/>
          <p:cNvSpPr/>
          <p:nvPr/>
        </p:nvSpPr>
        <p:spPr>
          <a:xfrm>
            <a:off x="3143081" y="1886885"/>
            <a:ext cx="325837" cy="325837"/>
          </a:xfrm>
          <a:custGeom>
            <a:avLst/>
            <a:gdLst/>
            <a:ahLst/>
            <a:cxnLst/>
            <a:rect l="l" t="t" r="r" b="b"/>
            <a:pathLst>
              <a:path w="325837" h="325837">
                <a:moveTo>
                  <a:pt x="162919" y="0"/>
                </a:moveTo>
                <a:cubicBezTo>
                  <a:pt x="252893" y="0"/>
                  <a:pt x="325837" y="72944"/>
                  <a:pt x="325837" y="162918"/>
                </a:cubicBezTo>
                <a:cubicBezTo>
                  <a:pt x="325837" y="252892"/>
                  <a:pt x="252893" y="325836"/>
                  <a:pt x="162919" y="325836"/>
                </a:cubicBezTo>
                <a:cubicBezTo>
                  <a:pt x="72944" y="325836"/>
                  <a:pt x="0" y="252892"/>
                  <a:pt x="0" y="162918"/>
                </a:cubicBezTo>
                <a:cubicBezTo>
                  <a:pt x="0" y="72944"/>
                  <a:pt x="72944" y="0"/>
                  <a:pt x="162919" y="0"/>
                </a:cubicBezTo>
                <a:close/>
              </a:path>
            </a:pathLst>
          </a:custGeom>
          <a:solidFill>
            <a:srgbClr val="C63E55"/>
          </a:solidFill>
        </p:spPr>
        <p:txBody>
          <a:bodyPr lIns="127000" rIns="127000" rtlCol="0" anchor="ctr"/>
          <a:lstStyle/>
          <a:p>
            <a:pPr algn="l"/>
            <a:endParaRPr lang="en-US" sz="1100"/>
          </a:p>
        </p:txBody>
      </p:sp>
      <p:sp>
        <p:nvSpPr>
          <p:cNvPr id="146" name="Freeform 4"/>
          <p:cNvSpPr/>
          <p:nvPr/>
        </p:nvSpPr>
        <p:spPr>
          <a:xfrm>
            <a:off x="8088411" y="1886949"/>
            <a:ext cx="325837" cy="325837"/>
          </a:xfrm>
          <a:custGeom>
            <a:avLst/>
            <a:gdLst/>
            <a:ahLst/>
            <a:cxnLst/>
            <a:rect l="l" t="t" r="r" b="b"/>
            <a:pathLst>
              <a:path w="325837" h="325837">
                <a:moveTo>
                  <a:pt x="162918" y="0"/>
                </a:moveTo>
                <a:cubicBezTo>
                  <a:pt x="252893" y="0"/>
                  <a:pt x="325837" y="72944"/>
                  <a:pt x="325837" y="162919"/>
                </a:cubicBezTo>
                <a:cubicBezTo>
                  <a:pt x="325837" y="252893"/>
                  <a:pt x="252893" y="325837"/>
                  <a:pt x="162918" y="325837"/>
                </a:cubicBezTo>
                <a:cubicBezTo>
                  <a:pt x="72944" y="325837"/>
                  <a:pt x="0" y="252893"/>
                  <a:pt x="0" y="162919"/>
                </a:cubicBezTo>
                <a:cubicBezTo>
                  <a:pt x="0" y="72944"/>
                  <a:pt x="72944" y="0"/>
                  <a:pt x="162918" y="0"/>
                </a:cubicBezTo>
                <a:close/>
              </a:path>
            </a:pathLst>
          </a:custGeom>
          <a:solidFill>
            <a:srgbClr val="172A88"/>
          </a:solidFill>
        </p:spPr>
        <p:txBody>
          <a:bodyPr lIns="127000" rIns="127000" rtlCol="0" anchor="ctr"/>
          <a:lstStyle/>
          <a:p>
            <a:pPr algn="l"/>
            <a:endParaRPr lang="en-US" sz="1100"/>
          </a:p>
        </p:txBody>
      </p:sp>
      <p:sp>
        <p:nvSpPr>
          <p:cNvPr id="147" name="Freeform 5"/>
          <p:cNvSpPr/>
          <p:nvPr/>
        </p:nvSpPr>
        <p:spPr>
          <a:xfrm>
            <a:off x="8086598" y="4848718"/>
            <a:ext cx="325837" cy="325837"/>
          </a:xfrm>
          <a:custGeom>
            <a:avLst/>
            <a:gdLst/>
            <a:ahLst/>
            <a:cxnLst/>
            <a:rect l="l" t="t" r="r" b="b"/>
            <a:pathLst>
              <a:path w="325837" h="325837">
                <a:moveTo>
                  <a:pt x="162918" y="0"/>
                </a:moveTo>
                <a:cubicBezTo>
                  <a:pt x="252893" y="0"/>
                  <a:pt x="325837" y="72944"/>
                  <a:pt x="325837" y="162918"/>
                </a:cubicBezTo>
                <a:cubicBezTo>
                  <a:pt x="325837" y="252892"/>
                  <a:pt x="252893" y="325836"/>
                  <a:pt x="162918" y="325836"/>
                </a:cubicBezTo>
                <a:cubicBezTo>
                  <a:pt x="72944" y="325836"/>
                  <a:pt x="0" y="252892"/>
                  <a:pt x="0" y="162918"/>
                </a:cubicBezTo>
                <a:cubicBezTo>
                  <a:pt x="0" y="72944"/>
                  <a:pt x="72944" y="0"/>
                  <a:pt x="162918" y="0"/>
                </a:cubicBezTo>
                <a:close/>
              </a:path>
            </a:pathLst>
          </a:custGeom>
          <a:solidFill>
            <a:srgbClr val="C63E55"/>
          </a:solidFill>
        </p:spPr>
        <p:txBody>
          <a:bodyPr lIns="127000" rIns="127000" rtlCol="0" anchor="ctr"/>
          <a:lstStyle/>
          <a:p>
            <a:pPr algn="l"/>
            <a:endParaRPr lang="en-US" sz="1100"/>
          </a:p>
        </p:txBody>
      </p:sp>
      <p:graphicFrame>
        <p:nvGraphicFramePr>
          <p:cNvPr id="2" name="表格 1">
            <a:extLst>
              <a:ext uri="{FF2B5EF4-FFF2-40B4-BE49-F238E27FC236}">
                <a16:creationId xmlns:a16="http://schemas.microsoft.com/office/drawing/2014/main" id="{B1A63EFD-5377-4AF8-9C6A-454EB346BDB9}"/>
              </a:ext>
            </a:extLst>
          </p:cNvPr>
          <p:cNvGraphicFramePr>
            <a:graphicFrameLocks noGrp="1"/>
          </p:cNvGraphicFramePr>
          <p:nvPr>
            <p:extLst>
              <p:ext uri="{D42A27DB-BD31-4B8C-83A1-F6EECF244321}">
                <p14:modId xmlns:p14="http://schemas.microsoft.com/office/powerpoint/2010/main" val="1717822667"/>
              </p:ext>
            </p:extLst>
          </p:nvPr>
        </p:nvGraphicFramePr>
        <p:xfrm>
          <a:off x="368300" y="2349481"/>
          <a:ext cx="3190366" cy="3200401"/>
        </p:xfrm>
        <a:graphic>
          <a:graphicData uri="http://schemas.openxmlformats.org/drawingml/2006/table">
            <a:tbl>
              <a:tblPr firstRow="1" firstCol="1" bandRow="1">
                <a:tableStyleId>{0660B408-B3CF-4A94-85FC-2B1E0A45F4A2}</a:tableStyleId>
              </a:tblPr>
              <a:tblGrid>
                <a:gridCol w="1139818">
                  <a:extLst>
                    <a:ext uri="{9D8B030D-6E8A-4147-A177-3AD203B41FA5}">
                      <a16:colId xmlns:a16="http://schemas.microsoft.com/office/drawing/2014/main" val="2235067549"/>
                    </a:ext>
                  </a:extLst>
                </a:gridCol>
                <a:gridCol w="647076">
                  <a:extLst>
                    <a:ext uri="{9D8B030D-6E8A-4147-A177-3AD203B41FA5}">
                      <a16:colId xmlns:a16="http://schemas.microsoft.com/office/drawing/2014/main" val="1564517787"/>
                    </a:ext>
                  </a:extLst>
                </a:gridCol>
                <a:gridCol w="606081">
                  <a:extLst>
                    <a:ext uri="{9D8B030D-6E8A-4147-A177-3AD203B41FA5}">
                      <a16:colId xmlns:a16="http://schemas.microsoft.com/office/drawing/2014/main" val="1058357091"/>
                    </a:ext>
                  </a:extLst>
                </a:gridCol>
                <a:gridCol w="797391">
                  <a:extLst>
                    <a:ext uri="{9D8B030D-6E8A-4147-A177-3AD203B41FA5}">
                      <a16:colId xmlns:a16="http://schemas.microsoft.com/office/drawing/2014/main" val="2410689579"/>
                    </a:ext>
                  </a:extLst>
                </a:gridCol>
              </a:tblGrid>
              <a:tr h="350044">
                <a:tc>
                  <a:txBody>
                    <a:bodyPr/>
                    <a:lstStyle/>
                    <a:p>
                      <a:pPr algn="just">
                        <a:spcAft>
                          <a:spcPts val="0"/>
                        </a:spcAft>
                      </a:pPr>
                      <a:r>
                        <a:rPr lang="zh-CN" sz="1100" kern="0" dirty="0">
                          <a:effectLst/>
                        </a:rPr>
                        <a:t>名称</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1100" kern="0" dirty="0">
                          <a:effectLst/>
                        </a:rPr>
                        <a:t>单价</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1100" kern="0">
                          <a:effectLst/>
                        </a:rPr>
                        <a:t>数量</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zh-CN" sz="1100" kern="0" dirty="0">
                          <a:effectLst/>
                        </a:rPr>
                        <a:t>总价（元） </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16513327"/>
                  </a:ext>
                </a:extLst>
              </a:tr>
              <a:tr h="350044">
                <a:tc>
                  <a:txBody>
                    <a:bodyPr/>
                    <a:lstStyle/>
                    <a:p>
                      <a:pPr algn="just">
                        <a:spcAft>
                          <a:spcPts val="0"/>
                        </a:spcAft>
                      </a:pPr>
                      <a:r>
                        <a:rPr lang="zh-CN" sz="1100" kern="0" dirty="0">
                          <a:effectLst/>
                        </a:rPr>
                        <a:t>奖杯</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a:effectLst/>
                        </a:rPr>
                        <a:t>28</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a:effectLst/>
                        </a:rPr>
                        <a:t>2</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a:effectLst/>
                        </a:rPr>
                        <a:t>56</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83646160"/>
                  </a:ext>
                </a:extLst>
              </a:tr>
              <a:tr h="350044">
                <a:tc>
                  <a:txBody>
                    <a:bodyPr/>
                    <a:lstStyle/>
                    <a:p>
                      <a:pPr algn="just">
                        <a:spcAft>
                          <a:spcPts val="0"/>
                        </a:spcAft>
                      </a:pPr>
                      <a:r>
                        <a:rPr lang="zh-CN" sz="1100" kern="0" dirty="0">
                          <a:effectLst/>
                        </a:rPr>
                        <a:t>奖牌</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a:effectLst/>
                        </a:rPr>
                        <a:t>16.5</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a:effectLst/>
                        </a:rPr>
                        <a:t>6</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dirty="0">
                          <a:effectLst/>
                        </a:rPr>
                        <a:t>99</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67705215"/>
                  </a:ext>
                </a:extLst>
              </a:tr>
              <a:tr h="350044">
                <a:tc>
                  <a:txBody>
                    <a:bodyPr/>
                    <a:lstStyle/>
                    <a:p>
                      <a:pPr algn="just">
                        <a:spcAft>
                          <a:spcPts val="0"/>
                        </a:spcAft>
                      </a:pPr>
                      <a:r>
                        <a:rPr lang="zh-CN" altLang="en-US" sz="1100" kern="0" dirty="0">
                          <a:effectLst/>
                          <a:latin typeface="+mn-ea"/>
                          <a:ea typeface="+mn-ea"/>
                          <a:cs typeface="Times New Roman" panose="02020603050405020304" pitchFamily="18" charset="0"/>
                        </a:rPr>
                        <a:t>羽毛球包</a:t>
                      </a:r>
                      <a:endParaRPr lang="zh-CN" sz="120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1100" kern="0" dirty="0">
                          <a:effectLst/>
                        </a:rPr>
                        <a:t>25.44</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altLang="zh-CN" sz="1100" kern="0" dirty="0">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dirty="0">
                          <a:effectLst/>
                        </a:rPr>
                        <a:t>240</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75060700"/>
                  </a:ext>
                </a:extLst>
              </a:tr>
              <a:tr h="366713">
                <a:tc>
                  <a:txBody>
                    <a:bodyPr/>
                    <a:lstStyle/>
                    <a:p>
                      <a:pPr algn="just">
                        <a:spcAft>
                          <a:spcPts val="0"/>
                        </a:spcAft>
                      </a:pPr>
                      <a:r>
                        <a:rPr lang="zh-CN" sz="1100" kern="0" dirty="0">
                          <a:effectLst/>
                        </a:rPr>
                        <a:t>比赛用球</a:t>
                      </a:r>
                      <a:br>
                        <a:rPr lang="en-US" sz="1100" kern="0" dirty="0">
                          <a:effectLst/>
                        </a:rPr>
                      </a:br>
                      <a:r>
                        <a:rPr lang="zh-CN" sz="1100" kern="0" dirty="0">
                          <a:effectLst/>
                        </a:rPr>
                        <a:t>（</a:t>
                      </a:r>
                      <a:r>
                        <a:rPr lang="zh-CN" altLang="en-US" sz="1100" kern="0" dirty="0">
                          <a:effectLst/>
                        </a:rPr>
                        <a:t>粉胜利</a:t>
                      </a:r>
                      <a:r>
                        <a:rPr lang="zh-CN" sz="1100" kern="0" dirty="0">
                          <a:effectLst/>
                        </a:rPr>
                        <a:t>）</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66</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dirty="0">
                          <a:effectLst/>
                        </a:rPr>
                        <a:t>15</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altLang="zh-CN" sz="1100" kern="0" dirty="0">
                          <a:effectLst/>
                          <a:latin typeface="微软雅黑" panose="020B0503020204020204" pitchFamily="34" charset="-122"/>
                          <a:ea typeface="微软雅黑" panose="020B0503020204020204" pitchFamily="34" charset="-122"/>
                          <a:cs typeface="Times New Roman" panose="02020603050405020304" pitchFamily="18" charset="0"/>
                        </a:rPr>
                        <a:t>990</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56201089"/>
                  </a:ext>
                </a:extLst>
              </a:tr>
              <a:tr h="350044">
                <a:tc>
                  <a:txBody>
                    <a:bodyPr/>
                    <a:lstStyle/>
                    <a:p>
                      <a:pPr algn="just">
                        <a:spcAft>
                          <a:spcPts val="0"/>
                        </a:spcAft>
                      </a:pPr>
                      <a:r>
                        <a:rPr lang="zh-CN" altLang="en-US" sz="1200" kern="100" dirty="0">
                          <a:effectLst/>
                          <a:latin typeface="+mn-ea"/>
                          <a:ea typeface="+mn-ea"/>
                          <a:cs typeface="Times New Roman" panose="02020603050405020304" pitchFamily="18" charset="0"/>
                        </a:rPr>
                        <a:t>场地费</a:t>
                      </a:r>
                      <a:endParaRPr lang="zh-CN" sz="120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altLang="zh-CN" sz="1100" kern="0" dirty="0">
                          <a:effectLst/>
                          <a:latin typeface="微软雅黑" panose="020B0503020204020204" pitchFamily="34" charset="-122"/>
                          <a:ea typeface="微软雅黑" panose="020B0503020204020204" pitchFamily="34" charset="-122"/>
                          <a:cs typeface="Times New Roman" panose="02020603050405020304" pitchFamily="18" charset="0"/>
                        </a:rPr>
                        <a:t>35</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altLang="zh-CN" sz="1100" kern="0" dirty="0">
                          <a:effectLst/>
                          <a:latin typeface="微软雅黑" panose="020B0503020204020204" pitchFamily="34" charset="-122"/>
                          <a:ea typeface="微软雅黑" panose="020B0503020204020204" pitchFamily="34" charset="-122"/>
                          <a:cs typeface="Times New Roman" panose="02020603050405020304" pitchFamily="18" charset="0"/>
                        </a:rPr>
                        <a:t>24</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altLang="zh-CN" sz="1100" kern="0" dirty="0">
                          <a:effectLst/>
                          <a:latin typeface="微软雅黑" panose="020B0503020204020204" pitchFamily="34" charset="-122"/>
                          <a:ea typeface="微软雅黑" panose="020B0503020204020204" pitchFamily="34" charset="-122"/>
                          <a:cs typeface="Times New Roman" panose="02020603050405020304" pitchFamily="18" charset="0"/>
                        </a:rPr>
                        <a:t>840</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68131318"/>
                  </a:ext>
                </a:extLst>
              </a:tr>
              <a:tr h="350044">
                <a:tc>
                  <a:txBody>
                    <a:bodyPr/>
                    <a:lstStyle/>
                    <a:p>
                      <a:pPr algn="just">
                        <a:spcAft>
                          <a:spcPts val="0"/>
                        </a:spcAft>
                      </a:pPr>
                      <a:r>
                        <a:rPr lang="zh-CN" sz="1100" kern="0">
                          <a:effectLst/>
                        </a:rPr>
                        <a:t>亚狮龙羽毛球</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dirty="0">
                          <a:effectLst/>
                        </a:rPr>
                        <a:t>86</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a:effectLst/>
                        </a:rPr>
                        <a:t>2</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100" kern="0" dirty="0">
                          <a:effectLst/>
                        </a:rPr>
                        <a:t>172</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76248485"/>
                  </a:ext>
                </a:extLst>
              </a:tr>
              <a:tr h="350044">
                <a:tc>
                  <a:txBody>
                    <a:bodyPr/>
                    <a:lstStyle/>
                    <a:p>
                      <a:pPr algn="just">
                        <a:spcAft>
                          <a:spcPts val="0"/>
                        </a:spcAft>
                      </a:pP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02466207"/>
                  </a:ext>
                </a:extLst>
              </a:tr>
              <a:tr h="191690">
                <a:tc gridSpan="4">
                  <a:txBody>
                    <a:bodyPr/>
                    <a:lstStyle/>
                    <a:p>
                      <a:pPr algn="just">
                        <a:spcAft>
                          <a:spcPts val="0"/>
                        </a:spcAft>
                      </a:pPr>
                      <a:r>
                        <a:rPr lang="zh-CN" sz="1100" kern="0" dirty="0">
                          <a:effectLst/>
                        </a:rPr>
                        <a:t>机动费用：</a:t>
                      </a:r>
                      <a:r>
                        <a:rPr lang="en-US" altLang="zh-CN" sz="1100" kern="0" dirty="0">
                          <a:effectLst/>
                        </a:rPr>
                        <a:t>103</a:t>
                      </a:r>
                      <a:r>
                        <a:rPr lang="en-US" sz="1100" kern="0" dirty="0">
                          <a:effectLst/>
                        </a:rPr>
                        <a:t> </a:t>
                      </a:r>
                      <a:r>
                        <a:rPr lang="zh-CN" sz="1100" kern="0" dirty="0">
                          <a:effectLst/>
                        </a:rPr>
                        <a:t>元</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17480740"/>
                  </a:ext>
                </a:extLst>
              </a:tr>
              <a:tr h="191690">
                <a:tc gridSpan="4">
                  <a:txBody>
                    <a:bodyPr/>
                    <a:lstStyle/>
                    <a:p>
                      <a:pPr algn="just">
                        <a:spcAft>
                          <a:spcPts val="0"/>
                        </a:spcAft>
                      </a:pPr>
                      <a:r>
                        <a:rPr lang="zh-CN" sz="1100" kern="0" dirty="0">
                          <a:effectLst/>
                        </a:rPr>
                        <a:t>总计：</a:t>
                      </a:r>
                      <a:r>
                        <a:rPr lang="en-US" sz="1100" kern="0" dirty="0">
                          <a:effectLst/>
                        </a:rPr>
                        <a:t>2500</a:t>
                      </a:r>
                      <a:r>
                        <a:rPr lang="zh-CN" sz="1100" kern="0" dirty="0">
                          <a:effectLst/>
                        </a:rPr>
                        <a:t>元</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0133732"/>
                  </a:ext>
                </a:extLst>
              </a:tr>
            </a:tbl>
          </a:graphicData>
        </a:graphic>
      </p:graphicFrame>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pic>
        <p:nvPicPr>
          <p:cNvPr id="132" name="Picture 131"/>
          <p:cNvPicPr>
            <a:picLocks noChangeAspect="1"/>
          </p:cNvPicPr>
          <p:nvPr/>
        </p:nvPicPr>
        <p:blipFill>
          <a:blip r:embed="rId3"/>
          <a:stretch>
            <a:fillRect/>
          </a:stretch>
        </p:blipFill>
        <p:spPr>
          <a:xfrm>
            <a:off x="1026250" y="3783615"/>
            <a:ext cx="718692" cy="746158"/>
          </a:xfrm>
          <a:prstGeom prst="rect">
            <a:avLst/>
          </a:prstGeom>
        </p:spPr>
      </p:pic>
      <p:pic>
        <p:nvPicPr>
          <p:cNvPr id="133" name="Picture 132"/>
          <p:cNvPicPr>
            <a:picLocks noChangeAspect="1"/>
          </p:cNvPicPr>
          <p:nvPr/>
        </p:nvPicPr>
        <p:blipFill>
          <a:blip r:embed="rId4"/>
          <a:stretch>
            <a:fillRect/>
          </a:stretch>
        </p:blipFill>
        <p:spPr>
          <a:xfrm>
            <a:off x="1021872" y="2234810"/>
            <a:ext cx="718692" cy="746158"/>
          </a:xfrm>
          <a:prstGeom prst="rect">
            <a:avLst/>
          </a:prstGeom>
        </p:spPr>
      </p:pic>
      <p:sp>
        <p:nvSpPr>
          <p:cNvPr id="135" name="TextBox 134"/>
          <p:cNvSpPr txBox="1"/>
          <p:nvPr/>
        </p:nvSpPr>
        <p:spPr>
          <a:xfrm>
            <a:off x="1044440" y="592939"/>
            <a:ext cx="1546324" cy="394595"/>
          </a:xfrm>
          <a:prstGeom prst="rect">
            <a:avLst/>
          </a:prstGeom>
        </p:spPr>
        <p:txBody>
          <a:bodyPr lIns="0" tIns="0" rIns="0" bIns="0" rtlCol="0" anchor="ctr">
            <a:spAutoFit/>
          </a:bodyPr>
          <a:lstStyle/>
          <a:p>
            <a:pPr algn="ctr" latinLnBrk="1">
              <a:lnSpc>
                <a:spcPct val="116199"/>
              </a:lnSpc>
            </a:pPr>
            <a:r>
              <a:rPr lang="zh-CN" altLang="en-US" sz="2400" b="1" dirty="0">
                <a:solidFill>
                  <a:srgbClr val="172A88"/>
                </a:solidFill>
                <a:latin typeface="Microsoft YaHei"/>
                <a:ea typeface="Microsoft YaHei"/>
              </a:rPr>
              <a:t>报道宣传</a:t>
            </a:r>
            <a:endParaRPr lang="en-US" sz="2400" b="1" dirty="0">
              <a:solidFill>
                <a:srgbClr val="172A88"/>
              </a:solidFill>
              <a:latin typeface="Microsoft YaHei"/>
              <a:ea typeface="Microsoft YaHei"/>
            </a:endParaRPr>
          </a:p>
        </p:txBody>
      </p:sp>
      <p:sp>
        <p:nvSpPr>
          <p:cNvPr id="138" name="TextBox 137"/>
          <p:cNvSpPr txBox="1"/>
          <p:nvPr/>
        </p:nvSpPr>
        <p:spPr>
          <a:xfrm>
            <a:off x="2143992" y="2155478"/>
            <a:ext cx="1684834" cy="300660"/>
          </a:xfrm>
          <a:prstGeom prst="rect">
            <a:avLst/>
          </a:prstGeom>
        </p:spPr>
        <p:txBody>
          <a:bodyPr lIns="0" tIns="0" rIns="0" bIns="0" rtlCol="0" anchor="ctr">
            <a:spAutoFit/>
          </a:bodyPr>
          <a:lstStyle/>
          <a:p>
            <a:pPr algn="l" latinLnBrk="1">
              <a:lnSpc>
                <a:spcPct val="116199"/>
              </a:lnSpc>
            </a:pPr>
            <a:r>
              <a:rPr lang="zh-CN" altLang="en-US" b="1" dirty="0">
                <a:solidFill>
                  <a:srgbClr val="162A88"/>
                </a:solidFill>
                <a:latin typeface="Microsoft YaHei"/>
                <a:ea typeface="Microsoft YaHei"/>
              </a:rPr>
              <a:t>线上宣传：</a:t>
            </a:r>
            <a:endParaRPr lang="en-US" sz="1400" dirty="0"/>
          </a:p>
        </p:txBody>
      </p:sp>
      <p:sp>
        <p:nvSpPr>
          <p:cNvPr id="139" name="TextBox 138"/>
          <p:cNvSpPr txBox="1"/>
          <p:nvPr/>
        </p:nvSpPr>
        <p:spPr>
          <a:xfrm>
            <a:off x="2143992" y="2344899"/>
            <a:ext cx="3040261" cy="1227644"/>
          </a:xfrm>
          <a:prstGeom prst="rect">
            <a:avLst/>
          </a:prstGeom>
        </p:spPr>
        <p:txBody>
          <a:bodyPr lIns="0" tIns="0" rIns="0" bIns="0" rtlCol="0" anchor="ctr">
            <a:spAutoFit/>
          </a:bodyPr>
          <a:lstStyle/>
          <a:p>
            <a:pPr algn="l" latinLnBrk="1">
              <a:lnSpc>
                <a:spcPct val="200000"/>
              </a:lnSpc>
            </a:pPr>
            <a:r>
              <a:rPr lang="zh-CN" altLang="en-US" sz="1400" dirty="0">
                <a:latin typeface="微软雅黑" panose="020B0503020204020204" pitchFamily="34" charset="-122"/>
                <a:ea typeface="微软雅黑" panose="020B0503020204020204" pitchFamily="34" charset="-122"/>
              </a:rPr>
              <a:t>公众号、官方</a:t>
            </a:r>
            <a:r>
              <a:rPr lang="en-US" altLang="zh-CN" sz="1400" dirty="0">
                <a:latin typeface="微软雅黑" panose="020B0503020204020204" pitchFamily="34" charset="-122"/>
                <a:ea typeface="微软雅黑" panose="020B0503020204020204" pitchFamily="34" charset="-122"/>
              </a:rPr>
              <a:t>QQ</a:t>
            </a:r>
            <a:r>
              <a:rPr lang="zh-CN" altLang="en-US" sz="1400" dirty="0">
                <a:latin typeface="微软雅黑" panose="020B0503020204020204" pitchFamily="34" charset="-122"/>
                <a:ea typeface="微软雅黑" panose="020B0503020204020204" pitchFamily="34" charset="-122"/>
              </a:rPr>
              <a:t>号、官方</a:t>
            </a:r>
            <a:r>
              <a:rPr lang="en-US" altLang="zh-CN" sz="1400" dirty="0">
                <a:latin typeface="微软雅黑" panose="020B0503020204020204" pitchFamily="34" charset="-122"/>
                <a:ea typeface="微软雅黑" panose="020B0503020204020204" pitchFamily="34" charset="-122"/>
              </a:rPr>
              <a:t>QQ</a:t>
            </a:r>
            <a:r>
              <a:rPr lang="zh-CN" altLang="en-US" sz="1400" dirty="0">
                <a:latin typeface="微软雅黑" panose="020B0503020204020204" pitchFamily="34" charset="-122"/>
                <a:ea typeface="微软雅黑" panose="020B0503020204020204" pitchFamily="34" charset="-122"/>
              </a:rPr>
              <a:t>群等在线推文宣传与后期报道</a:t>
            </a:r>
            <a:endParaRPr lang="en-US" altLang="zh-CN" sz="1400" dirty="0">
              <a:latin typeface="微软雅黑" panose="020B0503020204020204" pitchFamily="34" charset="-122"/>
              <a:ea typeface="微软雅黑" panose="020B0503020204020204" pitchFamily="34" charset="-122"/>
            </a:endParaRPr>
          </a:p>
          <a:p>
            <a:pPr algn="l" latinLnBrk="1">
              <a:lnSpc>
                <a:spcPct val="200000"/>
              </a:lnSpc>
            </a:pPr>
            <a:r>
              <a:rPr lang="zh-CN" altLang="en-US" sz="1400" dirty="0">
                <a:latin typeface="微软雅黑" panose="020B0503020204020204" pitchFamily="34" charset="-122"/>
                <a:ea typeface="微软雅黑" panose="020B0503020204020204" pitchFamily="34" charset="-122"/>
              </a:rPr>
              <a:t>哔哩哔哩视频剪辑</a:t>
            </a:r>
            <a:endParaRPr lang="en-US" sz="1400" dirty="0">
              <a:latin typeface="微软雅黑" panose="020B0503020204020204" pitchFamily="34" charset="-122"/>
              <a:ea typeface="微软雅黑" panose="020B0503020204020204" pitchFamily="34" charset="-122"/>
            </a:endParaRPr>
          </a:p>
        </p:txBody>
      </p:sp>
      <p:sp>
        <p:nvSpPr>
          <p:cNvPr id="140" name="TextBox 139"/>
          <p:cNvSpPr txBox="1"/>
          <p:nvPr/>
        </p:nvSpPr>
        <p:spPr>
          <a:xfrm>
            <a:off x="2147257" y="3761963"/>
            <a:ext cx="1684834" cy="300660"/>
          </a:xfrm>
          <a:prstGeom prst="rect">
            <a:avLst/>
          </a:prstGeom>
        </p:spPr>
        <p:txBody>
          <a:bodyPr lIns="0" tIns="0" rIns="0" bIns="0" rtlCol="0" anchor="ctr">
            <a:spAutoFit/>
          </a:bodyPr>
          <a:lstStyle/>
          <a:p>
            <a:pPr algn="l" latinLnBrk="1">
              <a:lnSpc>
                <a:spcPct val="116199"/>
              </a:lnSpc>
            </a:pPr>
            <a:r>
              <a:rPr lang="zh-CN" altLang="en-US" b="1" dirty="0">
                <a:solidFill>
                  <a:srgbClr val="C63E55"/>
                </a:solidFill>
                <a:latin typeface="Microsoft YaHei"/>
                <a:ea typeface="Microsoft YaHei"/>
              </a:rPr>
              <a:t>线下宣传：</a:t>
            </a:r>
            <a:endParaRPr lang="en-US" sz="1400" dirty="0"/>
          </a:p>
        </p:txBody>
      </p:sp>
      <p:sp>
        <p:nvSpPr>
          <p:cNvPr id="141" name="TextBox 140"/>
          <p:cNvSpPr txBox="1"/>
          <p:nvPr/>
        </p:nvSpPr>
        <p:spPr>
          <a:xfrm>
            <a:off x="2143992" y="4467487"/>
            <a:ext cx="3017143" cy="230191"/>
          </a:xfrm>
          <a:prstGeom prst="rect">
            <a:avLst/>
          </a:prstGeom>
        </p:spPr>
        <p:txBody>
          <a:bodyPr lIns="0" tIns="0" rIns="0" bIns="0" rtlCol="0" anchor="ctr">
            <a:spAutoFit/>
          </a:bodyPr>
          <a:lstStyle/>
          <a:p>
            <a:pPr algn="l" latinLnBrk="1">
              <a:lnSpc>
                <a:spcPct val="116199"/>
              </a:lnSpc>
            </a:pPr>
            <a:r>
              <a:rPr lang="zh-CN" altLang="en-US" sz="1400" dirty="0">
                <a:latin typeface="微软雅黑" panose="020B0503020204020204" pitchFamily="34" charset="-122"/>
                <a:ea typeface="微软雅黑" panose="020B0503020204020204" pitchFamily="34" charset="-122"/>
              </a:rPr>
              <a:t>定点摆摊、海报等</a:t>
            </a:r>
            <a:endParaRPr lang="en-US" sz="1400" dirty="0">
              <a:latin typeface="微软雅黑" panose="020B0503020204020204" pitchFamily="34" charset="-122"/>
              <a:ea typeface="微软雅黑" panose="020B0503020204020204" pitchFamily="34" charset="-122"/>
            </a:endParaRPr>
          </a:p>
        </p:txBody>
      </p:sp>
      <p:pic>
        <p:nvPicPr>
          <p:cNvPr id="130" name="Picture 1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21684" y="812799"/>
            <a:ext cx="2318398" cy="502319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 name="图片 5">
            <a:extLst>
              <a:ext uri="{FF2B5EF4-FFF2-40B4-BE49-F238E27FC236}">
                <a16:creationId xmlns:a16="http://schemas.microsoft.com/office/drawing/2014/main" id="{202B4215-6E39-4DE8-9DDA-26CFC5F119A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16900" y="2305808"/>
            <a:ext cx="2630443" cy="350671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49" name="Freeform 1"/>
          <p:cNvSpPr/>
          <p:nvPr/>
        </p:nvSpPr>
        <p:spPr>
          <a:xfrm>
            <a:off x="-52209" y="518617"/>
            <a:ext cx="2362197" cy="668589"/>
          </a:xfrm>
          <a:custGeom>
            <a:avLst/>
            <a:gdLst/>
            <a:ahLst/>
            <a:cxnLst/>
            <a:rect l="l" t="t" r="r" b="b"/>
            <a:pathLst>
              <a:path w="2362197" h="668589">
                <a:moveTo>
                  <a:pt x="0" y="0"/>
                </a:moveTo>
                <a:lnTo>
                  <a:pt x="2362198" y="0"/>
                </a:lnTo>
                <a:lnTo>
                  <a:pt x="2362198" y="668589"/>
                </a:lnTo>
                <a:lnTo>
                  <a:pt x="0" y="668589"/>
                </a:lnTo>
                <a:lnTo>
                  <a:pt x="0" y="0"/>
                </a:lnTo>
                <a:close/>
              </a:path>
            </a:pathLst>
          </a:custGeom>
          <a:solidFill>
            <a:srgbClr val="162A88"/>
          </a:solidFill>
        </p:spPr>
        <p:txBody>
          <a:bodyPr lIns="127000" rIns="127000" rtlCol="0" anchor="ctr"/>
          <a:lstStyle/>
          <a:p>
            <a:pPr algn="l"/>
            <a:endParaRPr lang="en-US" sz="1100"/>
          </a:p>
        </p:txBody>
      </p:sp>
      <p:sp>
        <p:nvSpPr>
          <p:cNvPr id="52" name="TextBox 51"/>
          <p:cNvSpPr txBox="1"/>
          <p:nvPr/>
        </p:nvSpPr>
        <p:spPr>
          <a:xfrm>
            <a:off x="7505584" y="2628443"/>
            <a:ext cx="3073516" cy="1662186"/>
          </a:xfrm>
          <a:prstGeom prst="rect">
            <a:avLst/>
          </a:prstGeom>
        </p:spPr>
        <p:txBody>
          <a:bodyPr wrap="square" lIns="0" tIns="0" rIns="0" bIns="0" rtlCol="0" anchor="ctr">
            <a:spAutoFit/>
          </a:bodyPr>
          <a:lstStyle/>
          <a:p>
            <a:pPr algn="l" latinLnBrk="1">
              <a:lnSpc>
                <a:spcPct val="200000"/>
              </a:lnSpc>
            </a:pPr>
            <a:r>
              <a:rPr lang="zh-CN" altLang="en-US" sz="1400" b="1" dirty="0">
                <a:solidFill>
                  <a:srgbClr val="C63E55"/>
                </a:solidFill>
                <a:latin typeface="Microsoft YaHei"/>
                <a:ea typeface="Microsoft YaHei"/>
              </a:rPr>
              <a:t>上届新生赛自宣传至比赛结束历时两周，共有四十余位新生参加，并于</a:t>
            </a:r>
            <a:r>
              <a:rPr lang="en-US" altLang="zh-CN" sz="1400" b="1" dirty="0">
                <a:solidFill>
                  <a:srgbClr val="C63E55"/>
                </a:solidFill>
                <a:latin typeface="Microsoft YaHei"/>
                <a:ea typeface="Microsoft YaHei"/>
              </a:rPr>
              <a:t>11</a:t>
            </a:r>
            <a:r>
              <a:rPr lang="zh-CN" altLang="en-US" sz="1400" b="1" dirty="0">
                <a:solidFill>
                  <a:srgbClr val="C63E55"/>
                </a:solidFill>
                <a:latin typeface="Microsoft YaHei"/>
                <a:ea typeface="Microsoft YaHei"/>
              </a:rPr>
              <a:t>月</a:t>
            </a:r>
            <a:r>
              <a:rPr lang="en-US" altLang="zh-CN" sz="1400" b="1" dirty="0">
                <a:solidFill>
                  <a:srgbClr val="C63E55"/>
                </a:solidFill>
                <a:latin typeface="Microsoft YaHei"/>
                <a:ea typeface="Microsoft YaHei"/>
              </a:rPr>
              <a:t>22</a:t>
            </a:r>
            <a:r>
              <a:rPr lang="zh-CN" altLang="en-US" sz="1400" b="1" dirty="0">
                <a:solidFill>
                  <a:srgbClr val="C63E55"/>
                </a:solidFill>
                <a:latin typeface="Microsoft YaHei"/>
                <a:ea typeface="Microsoft YaHei"/>
              </a:rPr>
              <a:t>日进行比赛，最终决出男女单打冠亚军，新生赛圆满落幕。</a:t>
            </a:r>
            <a:endParaRPr lang="en-US" sz="1100" dirty="0"/>
          </a:p>
        </p:txBody>
      </p:sp>
      <p:sp>
        <p:nvSpPr>
          <p:cNvPr id="58" name="TextBox 55"/>
          <p:cNvSpPr txBox="1"/>
          <p:nvPr/>
        </p:nvSpPr>
        <p:spPr>
          <a:xfrm>
            <a:off x="458243" y="656788"/>
            <a:ext cx="1546324" cy="400879"/>
          </a:xfrm>
          <a:prstGeom prst="rect">
            <a:avLst/>
          </a:prstGeom>
        </p:spPr>
        <p:txBody>
          <a:bodyPr lIns="0" tIns="0" rIns="0" bIns="0" rtlCol="0" anchor="ctr">
            <a:spAutoFit/>
          </a:bodyPr>
          <a:lstStyle/>
          <a:p>
            <a:pPr algn="ctr" latinLnBrk="1">
              <a:lnSpc>
                <a:spcPct val="116199"/>
              </a:lnSpc>
            </a:pPr>
            <a:r>
              <a:rPr lang="zh-CN" altLang="en-US" sz="2400" b="1" dirty="0">
                <a:solidFill>
                  <a:srgbClr val="FFFFFF"/>
                </a:solidFill>
                <a:latin typeface="Microsoft YaHei"/>
                <a:ea typeface="Microsoft YaHei"/>
              </a:rPr>
              <a:t>往届情况</a:t>
            </a:r>
            <a:endParaRPr lang="en-US" sz="1100" dirty="0"/>
          </a:p>
        </p:txBody>
      </p:sp>
      <p:sp>
        <p:nvSpPr>
          <p:cNvPr id="56" name="Freeform 3"/>
          <p:cNvSpPr/>
          <p:nvPr/>
        </p:nvSpPr>
        <p:spPr>
          <a:xfrm>
            <a:off x="6921500" y="2641600"/>
            <a:ext cx="50684" cy="1839642"/>
          </a:xfrm>
          <a:custGeom>
            <a:avLst/>
            <a:gdLst/>
            <a:ahLst/>
            <a:cxnLst/>
            <a:rect l="l" t="t" r="r" b="b"/>
            <a:pathLst>
              <a:path w="59886" h="766542">
                <a:moveTo>
                  <a:pt x="0" y="0"/>
                </a:moveTo>
                <a:lnTo>
                  <a:pt x="59886" y="0"/>
                </a:lnTo>
                <a:lnTo>
                  <a:pt x="59886" y="766542"/>
                </a:lnTo>
                <a:lnTo>
                  <a:pt x="0" y="766542"/>
                </a:lnTo>
                <a:lnTo>
                  <a:pt x="0" y="0"/>
                </a:lnTo>
                <a:close/>
              </a:path>
            </a:pathLst>
          </a:custGeom>
          <a:solidFill>
            <a:srgbClr val="C63E55"/>
          </a:solidFill>
        </p:spPr>
        <p:txBody>
          <a:bodyPr lIns="127000" rIns="127000" rtlCol="0" anchor="ctr"/>
          <a:lstStyle/>
          <a:p>
            <a:pPr algn="l"/>
            <a:endParaRPr lang="en-US" sz="1100"/>
          </a:p>
        </p:txBody>
      </p:sp>
      <p:pic>
        <p:nvPicPr>
          <p:cNvPr id="3" name="图片 2">
            <a:extLst>
              <a:ext uri="{FF2B5EF4-FFF2-40B4-BE49-F238E27FC236}">
                <a16:creationId xmlns:a16="http://schemas.microsoft.com/office/drawing/2014/main" id="{70C66CF6-BF8D-4E84-ADAA-CCD57E80A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716358"/>
            <a:ext cx="2759463" cy="1839642"/>
          </a:xfrm>
          <a:prstGeom prst="rect">
            <a:avLst/>
          </a:prstGeom>
        </p:spPr>
      </p:pic>
      <p:pic>
        <p:nvPicPr>
          <p:cNvPr id="5" name="图片 4">
            <a:extLst>
              <a:ext uri="{FF2B5EF4-FFF2-40B4-BE49-F238E27FC236}">
                <a16:creationId xmlns:a16="http://schemas.microsoft.com/office/drawing/2014/main" id="{AF03A56D-8BE4-4D8C-853B-B5F2D83709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3111" y="1733718"/>
            <a:ext cx="2759463" cy="1839642"/>
          </a:xfrm>
          <a:prstGeom prst="rect">
            <a:avLst/>
          </a:prstGeom>
        </p:spPr>
      </p:pic>
      <p:pic>
        <p:nvPicPr>
          <p:cNvPr id="7" name="图片 6">
            <a:extLst>
              <a:ext uri="{FF2B5EF4-FFF2-40B4-BE49-F238E27FC236}">
                <a16:creationId xmlns:a16="http://schemas.microsoft.com/office/drawing/2014/main" id="{935E0532-0343-4978-A1B1-8F8AC312D7B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3661212"/>
            <a:ext cx="2759463" cy="1839642"/>
          </a:xfrm>
          <a:prstGeom prst="rect">
            <a:avLst/>
          </a:prstGeom>
        </p:spPr>
      </p:pic>
      <p:pic>
        <p:nvPicPr>
          <p:cNvPr id="8" name="图片 7">
            <a:extLst>
              <a:ext uri="{FF2B5EF4-FFF2-40B4-BE49-F238E27FC236}">
                <a16:creationId xmlns:a16="http://schemas.microsoft.com/office/drawing/2014/main" id="{E6AB94C3-B3E2-400E-8109-217FA7CD14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3111" y="3661213"/>
            <a:ext cx="2759463" cy="1839642"/>
          </a:xfrm>
          <a:prstGeom prst="rect">
            <a:avLst/>
          </a:prstGeom>
        </p:spPr>
      </p:pic>
    </p:spTree>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1315</Words>
  <Application>Microsoft Office PowerPoint</Application>
  <PresentationFormat>自定义</PresentationFormat>
  <Paragraphs>263</Paragraphs>
  <Slides>27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Kiona Regular</vt:lpstr>
      <vt:lpstr>等线</vt:lpstr>
      <vt:lpstr>仿宋</vt:lpstr>
      <vt:lpstr>Microsoft YaHei</vt:lpstr>
      <vt:lpstr>Microsoft YaHei</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Zhsyocl</dc:creator>
  <cp:lastModifiedBy>韩 昊辰</cp:lastModifiedBy>
  <cp:revision>48</cp:revision>
  <dcterms:created xsi:type="dcterms:W3CDTF">2006-08-16T00:00:00Z</dcterms:created>
  <dcterms:modified xsi:type="dcterms:W3CDTF">2022-11-25T03:30:34Z</dcterms:modified>
</cp:coreProperties>
</file>