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1.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notesSlides/notesSlide2.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notesSlides/notesSlide3.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4.xml" ContentType="application/vnd.openxmlformats-officedocument.presentationml.notesSlide+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notesSlides/notesSlide5.xml" ContentType="application/vnd.openxmlformats-officedocument.presentationml.notesSlide+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notesSlides/notesSlide6.xml" ContentType="application/vnd.openxmlformats-officedocument.presentationml.notesSlide+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notesSlides/notesSlide7.xml" ContentType="application/vnd.openxmlformats-officedocument.presentationml.notesSlide+xml"/>
  <Override PartName="/ppt/tags/tag554.xml" ContentType="application/vnd.openxmlformats-officedocument.presentationml.tags+xml"/>
  <Override PartName="/ppt/notesSlides/notesSlide8.xml" ContentType="application/vnd.openxmlformats-officedocument.presentationml.notesSlide+xml"/>
  <Override PartName="/ppt/tags/tag555.xml" ContentType="application/vnd.openxmlformats-officedocument.presentationml.tags+xml"/>
  <Override PartName="/ppt/notesSlides/notesSlide9.xml" ContentType="application/vnd.openxmlformats-officedocument.presentationml.notesSlide+xml"/>
  <Override PartName="/ppt/tags/tag556.xml" ContentType="application/vnd.openxmlformats-officedocument.presentationml.tags+xml"/>
  <Override PartName="/ppt/notesSlides/notesSlide10.xml" ContentType="application/vnd.openxmlformats-officedocument.presentationml.notesSlide+xml"/>
  <Override PartName="/ppt/tags/tag557.xml" ContentType="application/vnd.openxmlformats-officedocument.presentationml.tags+xml"/>
  <Override PartName="/ppt/notesSlides/notesSlide11.xml" ContentType="application/vnd.openxmlformats-officedocument.presentationml.notesSlide+xml"/>
  <Override PartName="/ppt/tags/tag558.xml" ContentType="application/vnd.openxmlformats-officedocument.presentationml.tags+xml"/>
  <Override PartName="/ppt/notesSlides/notesSlide12.xml" ContentType="application/vnd.openxmlformats-officedocument.presentationml.notesSlide+xml"/>
  <Override PartName="/ppt/tags/tag55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9" r:id="rId2"/>
  </p:sldMasterIdLst>
  <p:notesMasterIdLst>
    <p:notesMasterId r:id="rId38"/>
  </p:notesMasterIdLst>
  <p:handoutMasterIdLst>
    <p:handoutMasterId r:id="rId39"/>
  </p:handoutMasterIdLst>
  <p:sldIdLst>
    <p:sldId id="256" r:id="rId3"/>
    <p:sldId id="257" r:id="rId4"/>
    <p:sldId id="258" r:id="rId5"/>
    <p:sldId id="289" r:id="rId6"/>
    <p:sldId id="263" r:id="rId7"/>
    <p:sldId id="291" r:id="rId8"/>
    <p:sldId id="307" r:id="rId9"/>
    <p:sldId id="293" r:id="rId10"/>
    <p:sldId id="294" r:id="rId11"/>
    <p:sldId id="295" r:id="rId12"/>
    <p:sldId id="296" r:id="rId13"/>
    <p:sldId id="297" r:id="rId14"/>
    <p:sldId id="322" r:id="rId15"/>
    <p:sldId id="298" r:id="rId16"/>
    <p:sldId id="299" r:id="rId17"/>
    <p:sldId id="300" r:id="rId18"/>
    <p:sldId id="301" r:id="rId19"/>
    <p:sldId id="337" r:id="rId20"/>
    <p:sldId id="302" r:id="rId21"/>
    <p:sldId id="332" r:id="rId22"/>
    <p:sldId id="335" r:id="rId23"/>
    <p:sldId id="336" r:id="rId24"/>
    <p:sldId id="303" r:id="rId25"/>
    <p:sldId id="304" r:id="rId26"/>
    <p:sldId id="347" r:id="rId27"/>
    <p:sldId id="348" r:id="rId28"/>
    <p:sldId id="349" r:id="rId29"/>
    <p:sldId id="350" r:id="rId30"/>
    <p:sldId id="351" r:id="rId31"/>
    <p:sldId id="352" r:id="rId32"/>
    <p:sldId id="353" r:id="rId33"/>
    <p:sldId id="354" r:id="rId34"/>
    <p:sldId id="355" r:id="rId35"/>
    <p:sldId id="356" r:id="rId36"/>
    <p:sldId id="357" r:id="rId37"/>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39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zh"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53B59"/>
    <a:srgbClr val="5B54B6"/>
    <a:srgbClr val="473B9B"/>
    <a:srgbClr val="22189D"/>
    <a:srgbClr val="2B1FC9"/>
    <a:srgbClr val="26158C"/>
    <a:srgbClr val="EAECEF"/>
    <a:srgbClr val="29227D"/>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0" autoAdjust="0"/>
    <p:restoredTop sz="94660"/>
  </p:normalViewPr>
  <p:slideViewPr>
    <p:cSldViewPr snapToGrid="0" showGuides="1">
      <p:cViewPr varScale="1">
        <p:scale>
          <a:sx n="80" d="100"/>
          <a:sy n="80" d="100"/>
        </p:scale>
        <p:origin x="60" y="108"/>
      </p:cViewPr>
      <p:guideLst>
        <p:guide orient="horz" pos="2145"/>
        <p:guide pos="390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字魂59号-创粗黑" panose="00000500000000000000" charset="-122"/>
              <a:ea typeface="字魂59号-创粗黑" panose="00000500000000000000" charset="-122"/>
              <a:cs typeface="字魂57号-创细黑"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字魂59号-创粗黑" panose="00000500000000000000" charset="-122"/>
              </a:rPr>
              <a:t>2024/4/22</a:t>
            </a:fld>
            <a:endParaRPr lang="zh-CN" altLang="en-US">
              <a:latin typeface="字魂59号-创粗黑"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字魂59号-创粗黑" panose="00000500000000000000" charset="-122"/>
              <a:ea typeface="字魂59号-创粗黑" panose="00000500000000000000" charset="-122"/>
              <a:cs typeface="字魂57号-创细黑"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字魂59号-创粗黑" panose="00000500000000000000" charset="-122"/>
              </a:rPr>
              <a:t>‹#›</a:t>
            </a:fld>
            <a:endParaRPr lang="zh-CN" altLang="en-US">
              <a:latin typeface="字魂59号-创粗黑" panose="000005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charset="-122"/>
                <a:ea typeface="字魂59号-创粗黑" panose="00000500000000000000" charset="-122"/>
                <a:cs typeface="字魂57号-创细黑"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charset="-122"/>
                <a:ea typeface="字魂59号-创粗黑" panose="00000500000000000000" charset="-122"/>
                <a:cs typeface="字魂57号-创细黑" panose="00000500000000000000" charset="-122"/>
              </a:defRPr>
            </a:lvl1pPr>
          </a:lstStyle>
          <a:p>
            <a:fld id="{D2A48B96-639E-45A3-A0BA-2464DFDB1FAA}"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charset="-122"/>
                <a:ea typeface="字魂59号-创粗黑" panose="00000500000000000000" charset="-122"/>
                <a:cs typeface="字魂57号-创细黑"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charset="-122"/>
                <a:ea typeface="字魂59号-创粗黑" panose="00000500000000000000" charset="-122"/>
                <a:cs typeface="字魂57号-创细黑" panose="000005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字魂59号-创粗黑" panose="00000500000000000000" charset="-122"/>
        <a:ea typeface="字魂59号-创粗黑" panose="00000500000000000000" charset="-122"/>
        <a:cs typeface="字魂57号-创细黑" panose="00000500000000000000" charset="-122"/>
      </a:defRPr>
    </a:lvl1pPr>
    <a:lvl2pPr marL="457200" algn="l" defTabSz="914400" rtl="0" eaLnBrk="1" latinLnBrk="0" hangingPunct="1">
      <a:defRPr sz="1200" kern="1200">
        <a:solidFill>
          <a:schemeClr val="tx1"/>
        </a:solidFill>
        <a:latin typeface="字魂59号-创粗黑" panose="00000500000000000000" charset="-122"/>
        <a:ea typeface="字魂59号-创粗黑" panose="00000500000000000000" charset="-122"/>
        <a:cs typeface="字魂57号-创细黑" panose="00000500000000000000" charset="-122"/>
      </a:defRPr>
    </a:lvl2pPr>
    <a:lvl3pPr marL="914400" algn="l" defTabSz="914400" rtl="0" eaLnBrk="1" latinLnBrk="0" hangingPunct="1">
      <a:defRPr sz="1200" kern="1200">
        <a:solidFill>
          <a:schemeClr val="tx1"/>
        </a:solidFill>
        <a:latin typeface="字魂59号-创粗黑" panose="00000500000000000000" charset="-122"/>
        <a:ea typeface="字魂59号-创粗黑" panose="00000500000000000000" charset="-122"/>
        <a:cs typeface="字魂57号-创细黑" panose="00000500000000000000" charset="-122"/>
      </a:defRPr>
    </a:lvl3pPr>
    <a:lvl4pPr marL="1371600" algn="l" defTabSz="914400" rtl="0" eaLnBrk="1" latinLnBrk="0" hangingPunct="1">
      <a:defRPr sz="1200" kern="1200">
        <a:solidFill>
          <a:schemeClr val="tx1"/>
        </a:solidFill>
        <a:latin typeface="字魂59号-创粗黑" panose="00000500000000000000" charset="-122"/>
        <a:ea typeface="字魂59号-创粗黑" panose="00000500000000000000" charset="-122"/>
        <a:cs typeface="字魂57号-创细黑" panose="00000500000000000000" charset="-122"/>
      </a:defRPr>
    </a:lvl4pPr>
    <a:lvl5pPr marL="1828800" algn="l" defTabSz="914400" rtl="0" eaLnBrk="1" latinLnBrk="0" hangingPunct="1">
      <a:defRPr sz="1200" kern="1200">
        <a:solidFill>
          <a:schemeClr val="tx1"/>
        </a:solidFill>
        <a:latin typeface="字魂59号-创粗黑" panose="00000500000000000000" charset="-122"/>
        <a:ea typeface="字魂59号-创粗黑" panose="00000500000000000000" charset="-122"/>
        <a:cs typeface="字魂57号-创细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solidFill>
                  <a:prstClr val="black"/>
                </a:solidFill>
                <a:latin typeface="Calibri" panose="020F0502020204030204"/>
                <a:ea typeface="宋体" panose="02010600030101010101" pitchFamily="2" charset="-122"/>
              </a:rPr>
              <a:t>30</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solidFill>
                  <a:prstClr val="black"/>
                </a:solidFill>
                <a:latin typeface="Calibri" panose="020F0502020204030204"/>
                <a:ea typeface="宋体" panose="02010600030101010101" pitchFamily="2" charset="-122"/>
              </a:rPr>
              <a:t>31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solidFill>
                  <a:prstClr val="black"/>
                </a:solidFill>
                <a:latin typeface="Calibri" panose="020F0502020204030204"/>
                <a:ea typeface="宋体" panose="02010600030101010101" pitchFamily="2" charset="-122"/>
              </a:rPr>
              <a:t>28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solidFill>
                  <a:prstClr val="black"/>
                </a:solidFill>
                <a:latin typeface="Calibri" panose="020F0502020204030204"/>
                <a:ea typeface="宋体" panose="02010600030101010101" pitchFamily="2" charset="-122"/>
              </a:rPr>
              <a:t>29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2.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9"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9"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0.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9"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88.xml"/><Relationship Id="rId3" Type="http://schemas.openxmlformats.org/officeDocument/2006/relationships/tags" Target="../tags/tag183.xml"/><Relationship Id="rId7" Type="http://schemas.openxmlformats.org/officeDocument/2006/relationships/tags" Target="../tags/tag187.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9"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9"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9"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2.xml"/><Relationship Id="rId3" Type="http://schemas.openxmlformats.org/officeDocument/2006/relationships/tags" Target="../tags/tag207.xml"/><Relationship Id="rId7" Type="http://schemas.openxmlformats.org/officeDocument/2006/relationships/tags" Target="../tags/tag2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9"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9"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6.xml"/><Relationship Id="rId3" Type="http://schemas.openxmlformats.org/officeDocument/2006/relationships/tags" Target="../tags/tag231.xml"/><Relationship Id="rId7" Type="http://schemas.openxmlformats.org/officeDocument/2006/relationships/tags" Target="../tags/tag235.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9"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9"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5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10" Type="http://schemas.openxmlformats.org/officeDocument/2006/relationships/hyperlink" Target="http://www.1ppt.com/hangye/" TargetMode="External"/><Relationship Id="rId4" Type="http://schemas.openxmlformats.org/officeDocument/2006/relationships/tags" Target="../tags/tag248.xml"/><Relationship Id="rId9"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slideMaster" Target="../slideMasters/slideMaster1.xml"/><Relationship Id="rId4" Type="http://schemas.openxmlformats.org/officeDocument/2006/relationships/tags" Target="../tags/tag256.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62.xml"/><Relationship Id="rId7" Type="http://schemas.openxmlformats.org/officeDocument/2006/relationships/slideMaster" Target="../slideMasters/slideMaster1.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Master" Target="../slideMasters/slideMaster1.xml"/><Relationship Id="rId5" Type="http://schemas.openxmlformats.org/officeDocument/2006/relationships/tags" Target="../tags/tag270.xml"/><Relationship Id="rId4" Type="http://schemas.openxmlformats.org/officeDocument/2006/relationships/tags" Target="../tags/tag269.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slideMaster" Target="../slideMasters/slideMaster1.xml"/><Relationship Id="rId4" Type="http://schemas.openxmlformats.org/officeDocument/2006/relationships/tags" Target="../tags/tag274.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slideMaster" Target="../slideMasters/slideMaster1.xml"/><Relationship Id="rId5" Type="http://schemas.openxmlformats.org/officeDocument/2006/relationships/tags" Target="../tags/tag279.xml"/><Relationship Id="rId4" Type="http://schemas.openxmlformats.org/officeDocument/2006/relationships/tags" Target="../tags/tag27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10"/>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10"/>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2024/4/22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2024/4/22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2024/4/22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2024/4/22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2.xml"/><Relationship Id="rId47" Type="http://schemas.openxmlformats.org/officeDocument/2006/relationships/tags" Target="../tags/tag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6.xml"/><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4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字魂57号-创细黑" panose="00000500000000000000" charset="-122"/>
                <a:ea typeface="字魂59号-创粗黑" panose="00000500000000000000" charset="-122"/>
                <a:cs typeface="字魂57号-创细黑" panose="00000500000000000000" charset="-122"/>
              </a:defRPr>
            </a:lvl1pPr>
          </a:lstStyle>
          <a:p>
            <a:fld id="{760FBDFE-C587-4B4C-A407-44438C67B59E}" type="datetimeFigureOut">
              <a:rPr lang="zh-CN" altLang="en-US" smtClean="0"/>
              <a:t>2024/4/22</a:t>
            </a:fld>
            <a:endParaRPr lang="zh-CN" altLang="en-US"/>
          </a:p>
        </p:txBody>
      </p:sp>
      <p:sp>
        <p:nvSpPr>
          <p:cNvPr id="5" name="页脚占位符 4"/>
          <p:cNvSpPr>
            <a:spLocks noGrp="1"/>
          </p:cNvSpPr>
          <p:nvPr>
            <p:ph type="ftr" sz="quarter" idx="3"/>
            <p:custDataLst>
              <p:tags r:id="rId4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字魂57号-创细黑" panose="00000500000000000000" charset="-122"/>
                <a:ea typeface="字魂59号-创粗黑" panose="00000500000000000000" charset="-122"/>
                <a:cs typeface="字魂57号-创细黑" panose="00000500000000000000" charset="-122"/>
              </a:defRPr>
            </a:lvl1pPr>
          </a:lstStyle>
          <a:p>
            <a:endParaRPr lang="zh-CN" altLang="en-US" dirty="0"/>
          </a:p>
        </p:txBody>
      </p:sp>
      <p:sp>
        <p:nvSpPr>
          <p:cNvPr id="6" name="灯片编号占位符 5"/>
          <p:cNvSpPr>
            <a:spLocks noGrp="1"/>
          </p:cNvSpPr>
          <p:nvPr>
            <p:ph type="sldNum" sz="quarter" idx="4"/>
            <p:custDataLst>
              <p:tags r:id="rId4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字魂57号-创细黑" panose="00000500000000000000" charset="-122"/>
                <a:ea typeface="字魂59号-创粗黑" panose="00000500000000000000" charset="-122"/>
                <a:cs typeface="字魂57号-创细黑" panose="00000500000000000000" charset="-122"/>
              </a:defRPr>
            </a:lvl1pPr>
          </a:lstStyle>
          <a:p>
            <a:fld id="{49AE70B2-8BF9-45C0-BB95-33D1B9D3A854}" type="slidenum">
              <a:rPr lang="zh-CN" altLang="en-US" smtClean="0"/>
              <a:t>‹#›</a:t>
            </a:fld>
            <a:endParaRPr lang="zh-CN" altLang="en-US" dirty="0"/>
          </a:p>
        </p:txBody>
      </p:sp>
    </p:spTree>
    <p:custDataLst>
      <p:tags r:id="rId4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字魂57号-创细黑" panose="00000500000000000000" charset="-122"/>
          <a:ea typeface="字魂59号-创粗黑" panose="00000500000000000000" charset="-122"/>
          <a:cs typeface="字魂57号-创细黑"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字魂57号-创细黑" panose="00000500000000000000" charset="-122"/>
          <a:ea typeface="字魂59号-创粗黑" panose="00000500000000000000" charset="-122"/>
          <a:cs typeface="字魂57号-创细黑"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字魂57号-创细黑" panose="00000500000000000000" charset="-122"/>
          <a:ea typeface="字魂59号-创粗黑" panose="00000500000000000000" charset="-122"/>
          <a:cs typeface="字魂57号-创细黑"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字魂57号-创细黑" panose="00000500000000000000" charset="-122"/>
          <a:ea typeface="字魂59号-创粗黑" panose="00000500000000000000" charset="-122"/>
          <a:cs typeface="字魂57号-创细黑"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字魂57号-创细黑" panose="00000500000000000000" charset="-122"/>
          <a:ea typeface="字魂59号-创粗黑" panose="00000500000000000000" charset="-122"/>
          <a:cs typeface="字魂57号-创细黑"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字魂57号-创细黑" panose="00000500000000000000" charset="-122"/>
          <a:ea typeface="字魂59号-创粗黑" panose="00000500000000000000" charset="-122"/>
          <a:cs typeface="字魂57号-创细黑"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282.xml"/><Relationship Id="rId7" Type="http://schemas.openxmlformats.org/officeDocument/2006/relationships/notesSlide" Target="../notesSlides/notesSlide1.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slideLayout" Target="../slideLayouts/slideLayout1.xml"/><Relationship Id="rId5" Type="http://schemas.openxmlformats.org/officeDocument/2006/relationships/tags" Target="../tags/tag284.xml"/><Relationship Id="rId10" Type="http://schemas.openxmlformats.org/officeDocument/2006/relationships/image" Target="../media/image3.png"/><Relationship Id="rId4" Type="http://schemas.openxmlformats.org/officeDocument/2006/relationships/tags" Target="../tags/tag283.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32.xml"/><Relationship Id="rId7" Type="http://schemas.openxmlformats.org/officeDocument/2006/relationships/image" Target="../media/image11.png"/><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slideLayout" Target="../slideLayouts/slideLayout2.xml"/><Relationship Id="rId10" Type="http://schemas.openxmlformats.org/officeDocument/2006/relationships/image" Target="../media/image14.jpeg"/><Relationship Id="rId4" Type="http://schemas.openxmlformats.org/officeDocument/2006/relationships/tags" Target="../tags/tag333.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13" Type="http://schemas.openxmlformats.org/officeDocument/2006/relationships/tags" Target="../tags/tag346.xml"/><Relationship Id="rId18" Type="http://schemas.openxmlformats.org/officeDocument/2006/relationships/tags" Target="../tags/tag351.xml"/><Relationship Id="rId26" Type="http://schemas.openxmlformats.org/officeDocument/2006/relationships/tags" Target="../tags/tag359.xml"/><Relationship Id="rId21" Type="http://schemas.openxmlformats.org/officeDocument/2006/relationships/tags" Target="../tags/tag354.xml"/><Relationship Id="rId34" Type="http://schemas.openxmlformats.org/officeDocument/2006/relationships/slideLayout" Target="../slideLayouts/slideLayout2.xml"/><Relationship Id="rId7" Type="http://schemas.openxmlformats.org/officeDocument/2006/relationships/tags" Target="../tags/tag340.xml"/><Relationship Id="rId12" Type="http://schemas.openxmlformats.org/officeDocument/2006/relationships/tags" Target="../tags/tag345.xml"/><Relationship Id="rId17" Type="http://schemas.openxmlformats.org/officeDocument/2006/relationships/tags" Target="../tags/tag350.xml"/><Relationship Id="rId25" Type="http://schemas.openxmlformats.org/officeDocument/2006/relationships/tags" Target="../tags/tag358.xml"/><Relationship Id="rId33" Type="http://schemas.openxmlformats.org/officeDocument/2006/relationships/tags" Target="../tags/tag366.xml"/><Relationship Id="rId2" Type="http://schemas.openxmlformats.org/officeDocument/2006/relationships/tags" Target="../tags/tag335.xml"/><Relationship Id="rId16" Type="http://schemas.openxmlformats.org/officeDocument/2006/relationships/tags" Target="../tags/tag349.xml"/><Relationship Id="rId20" Type="http://schemas.openxmlformats.org/officeDocument/2006/relationships/tags" Target="../tags/tag353.xml"/><Relationship Id="rId29" Type="http://schemas.openxmlformats.org/officeDocument/2006/relationships/tags" Target="../tags/tag362.xml"/><Relationship Id="rId1" Type="http://schemas.openxmlformats.org/officeDocument/2006/relationships/tags" Target="../tags/tag334.xml"/><Relationship Id="rId6" Type="http://schemas.openxmlformats.org/officeDocument/2006/relationships/tags" Target="../tags/tag339.xml"/><Relationship Id="rId11" Type="http://schemas.openxmlformats.org/officeDocument/2006/relationships/tags" Target="../tags/tag344.xml"/><Relationship Id="rId24" Type="http://schemas.openxmlformats.org/officeDocument/2006/relationships/tags" Target="../tags/tag357.xml"/><Relationship Id="rId32" Type="http://schemas.openxmlformats.org/officeDocument/2006/relationships/tags" Target="../tags/tag365.xml"/><Relationship Id="rId37" Type="http://schemas.openxmlformats.org/officeDocument/2006/relationships/image" Target="../media/image3.png"/><Relationship Id="rId5" Type="http://schemas.openxmlformats.org/officeDocument/2006/relationships/tags" Target="../tags/tag338.xml"/><Relationship Id="rId15" Type="http://schemas.openxmlformats.org/officeDocument/2006/relationships/tags" Target="../tags/tag348.xml"/><Relationship Id="rId23" Type="http://schemas.openxmlformats.org/officeDocument/2006/relationships/tags" Target="../tags/tag356.xml"/><Relationship Id="rId28" Type="http://schemas.openxmlformats.org/officeDocument/2006/relationships/tags" Target="../tags/tag361.xml"/><Relationship Id="rId36" Type="http://schemas.openxmlformats.org/officeDocument/2006/relationships/image" Target="../media/image11.png"/><Relationship Id="rId10" Type="http://schemas.openxmlformats.org/officeDocument/2006/relationships/tags" Target="../tags/tag343.xml"/><Relationship Id="rId19" Type="http://schemas.openxmlformats.org/officeDocument/2006/relationships/tags" Target="../tags/tag352.xml"/><Relationship Id="rId31" Type="http://schemas.openxmlformats.org/officeDocument/2006/relationships/tags" Target="../tags/tag364.xml"/><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tags" Target="../tags/tag347.xml"/><Relationship Id="rId22" Type="http://schemas.openxmlformats.org/officeDocument/2006/relationships/tags" Target="../tags/tag355.xml"/><Relationship Id="rId27" Type="http://schemas.openxmlformats.org/officeDocument/2006/relationships/tags" Target="../tags/tag360.xml"/><Relationship Id="rId30" Type="http://schemas.openxmlformats.org/officeDocument/2006/relationships/tags" Target="../tags/tag363.xml"/><Relationship Id="rId35" Type="http://schemas.openxmlformats.org/officeDocument/2006/relationships/image" Target="../media/image12.png"/><Relationship Id="rId8" Type="http://schemas.openxmlformats.org/officeDocument/2006/relationships/tags" Target="../tags/tag341.xml"/><Relationship Id="rId3" Type="http://schemas.openxmlformats.org/officeDocument/2006/relationships/tags" Target="../tags/tag336.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9.xml"/><Relationship Id="rId7" Type="http://schemas.openxmlformats.org/officeDocument/2006/relationships/tags" Target="../tags/tag373.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tags" Target="../tags/tag372.xml"/><Relationship Id="rId11" Type="http://schemas.openxmlformats.org/officeDocument/2006/relationships/image" Target="../media/image3.png"/><Relationship Id="rId5" Type="http://schemas.openxmlformats.org/officeDocument/2006/relationships/tags" Target="../tags/tag371.xml"/><Relationship Id="rId10" Type="http://schemas.openxmlformats.org/officeDocument/2006/relationships/image" Target="../media/image11.png"/><Relationship Id="rId4" Type="http://schemas.openxmlformats.org/officeDocument/2006/relationships/tags" Target="../tags/tag370.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76.xml"/><Relationship Id="rId7" Type="http://schemas.openxmlformats.org/officeDocument/2006/relationships/image" Target="../media/image12.png"/><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377.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80.xml"/><Relationship Id="rId7" Type="http://schemas.openxmlformats.org/officeDocument/2006/relationships/image" Target="../media/image12.png"/><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slideLayout" Target="../slideLayouts/slideLayout2.xml"/><Relationship Id="rId5" Type="http://schemas.openxmlformats.org/officeDocument/2006/relationships/tags" Target="../tags/tag382.xml"/><Relationship Id="rId4" Type="http://schemas.openxmlformats.org/officeDocument/2006/relationships/tags" Target="../tags/tag381.xml"/></Relationships>
</file>

<file path=ppt/slides/_rels/slide15.xml.rels><?xml version="1.0" encoding="UTF-8" standalone="yes"?>
<Relationships xmlns="http://schemas.openxmlformats.org/package/2006/relationships"><Relationship Id="rId8" Type="http://schemas.openxmlformats.org/officeDocument/2006/relationships/tags" Target="../tags/tag390.xml"/><Relationship Id="rId13" Type="http://schemas.openxmlformats.org/officeDocument/2006/relationships/tags" Target="../tags/tag395.xml"/><Relationship Id="rId18" Type="http://schemas.openxmlformats.org/officeDocument/2006/relationships/image" Target="../media/image16.png"/><Relationship Id="rId3" Type="http://schemas.openxmlformats.org/officeDocument/2006/relationships/tags" Target="../tags/tag385.xml"/><Relationship Id="rId7" Type="http://schemas.openxmlformats.org/officeDocument/2006/relationships/tags" Target="../tags/tag389.xml"/><Relationship Id="rId12" Type="http://schemas.openxmlformats.org/officeDocument/2006/relationships/tags" Target="../tags/tag394.xml"/><Relationship Id="rId17" Type="http://schemas.openxmlformats.org/officeDocument/2006/relationships/image" Target="../media/image12.png"/><Relationship Id="rId2" Type="http://schemas.openxmlformats.org/officeDocument/2006/relationships/tags" Target="../tags/tag384.xml"/><Relationship Id="rId16" Type="http://schemas.openxmlformats.org/officeDocument/2006/relationships/image" Target="../media/image3.png"/><Relationship Id="rId1" Type="http://schemas.openxmlformats.org/officeDocument/2006/relationships/tags" Target="../tags/tag383.xml"/><Relationship Id="rId6" Type="http://schemas.openxmlformats.org/officeDocument/2006/relationships/tags" Target="../tags/tag388.xml"/><Relationship Id="rId11" Type="http://schemas.openxmlformats.org/officeDocument/2006/relationships/tags" Target="../tags/tag393.xml"/><Relationship Id="rId5" Type="http://schemas.openxmlformats.org/officeDocument/2006/relationships/tags" Target="../tags/tag387.xml"/><Relationship Id="rId15" Type="http://schemas.openxmlformats.org/officeDocument/2006/relationships/notesSlide" Target="../notesSlides/notesSlide5.xml"/><Relationship Id="rId10" Type="http://schemas.openxmlformats.org/officeDocument/2006/relationships/tags" Target="../tags/tag392.xml"/><Relationship Id="rId4" Type="http://schemas.openxmlformats.org/officeDocument/2006/relationships/tags" Target="../tags/tag386.xml"/><Relationship Id="rId9" Type="http://schemas.openxmlformats.org/officeDocument/2006/relationships/tags" Target="../tags/tag391.xml"/><Relationship Id="rId1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403.xml"/><Relationship Id="rId13" Type="http://schemas.openxmlformats.org/officeDocument/2006/relationships/tags" Target="../tags/tag408.xml"/><Relationship Id="rId18" Type="http://schemas.openxmlformats.org/officeDocument/2006/relationships/tags" Target="../tags/tag413.xml"/><Relationship Id="rId26" Type="http://schemas.openxmlformats.org/officeDocument/2006/relationships/tags" Target="../tags/tag421.xml"/><Relationship Id="rId3" Type="http://schemas.openxmlformats.org/officeDocument/2006/relationships/tags" Target="../tags/tag398.xml"/><Relationship Id="rId21" Type="http://schemas.openxmlformats.org/officeDocument/2006/relationships/tags" Target="../tags/tag416.xml"/><Relationship Id="rId7" Type="http://schemas.openxmlformats.org/officeDocument/2006/relationships/tags" Target="../tags/tag402.xml"/><Relationship Id="rId12" Type="http://schemas.openxmlformats.org/officeDocument/2006/relationships/tags" Target="../tags/tag407.xml"/><Relationship Id="rId17" Type="http://schemas.openxmlformats.org/officeDocument/2006/relationships/tags" Target="../tags/tag412.xml"/><Relationship Id="rId25" Type="http://schemas.openxmlformats.org/officeDocument/2006/relationships/tags" Target="../tags/tag420.xml"/><Relationship Id="rId2" Type="http://schemas.openxmlformats.org/officeDocument/2006/relationships/tags" Target="../tags/tag397.xml"/><Relationship Id="rId16" Type="http://schemas.openxmlformats.org/officeDocument/2006/relationships/tags" Target="../tags/tag411.xml"/><Relationship Id="rId20" Type="http://schemas.openxmlformats.org/officeDocument/2006/relationships/tags" Target="../tags/tag415.xml"/><Relationship Id="rId29" Type="http://schemas.openxmlformats.org/officeDocument/2006/relationships/image" Target="../media/image12.png"/><Relationship Id="rId1" Type="http://schemas.openxmlformats.org/officeDocument/2006/relationships/tags" Target="../tags/tag396.xml"/><Relationship Id="rId6" Type="http://schemas.openxmlformats.org/officeDocument/2006/relationships/tags" Target="../tags/tag401.xml"/><Relationship Id="rId11" Type="http://schemas.openxmlformats.org/officeDocument/2006/relationships/tags" Target="../tags/tag406.xml"/><Relationship Id="rId24" Type="http://schemas.openxmlformats.org/officeDocument/2006/relationships/tags" Target="../tags/tag419.xml"/><Relationship Id="rId5" Type="http://schemas.openxmlformats.org/officeDocument/2006/relationships/tags" Target="../tags/tag400.xml"/><Relationship Id="rId15" Type="http://schemas.openxmlformats.org/officeDocument/2006/relationships/tags" Target="../tags/tag410.xml"/><Relationship Id="rId23" Type="http://schemas.openxmlformats.org/officeDocument/2006/relationships/tags" Target="../tags/tag418.xml"/><Relationship Id="rId28" Type="http://schemas.openxmlformats.org/officeDocument/2006/relationships/image" Target="../media/image3.png"/><Relationship Id="rId10" Type="http://schemas.openxmlformats.org/officeDocument/2006/relationships/tags" Target="../tags/tag405.xml"/><Relationship Id="rId19" Type="http://schemas.openxmlformats.org/officeDocument/2006/relationships/tags" Target="../tags/tag414.xml"/><Relationship Id="rId4" Type="http://schemas.openxmlformats.org/officeDocument/2006/relationships/tags" Target="../tags/tag399.xml"/><Relationship Id="rId9" Type="http://schemas.openxmlformats.org/officeDocument/2006/relationships/tags" Target="../tags/tag404.xml"/><Relationship Id="rId14" Type="http://schemas.openxmlformats.org/officeDocument/2006/relationships/tags" Target="../tags/tag409.xml"/><Relationship Id="rId22" Type="http://schemas.openxmlformats.org/officeDocument/2006/relationships/tags" Target="../tags/tag417.xml"/><Relationship Id="rId27"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tags" Target="../tags/tag434.xml"/><Relationship Id="rId3" Type="http://schemas.openxmlformats.org/officeDocument/2006/relationships/tags" Target="../tags/tag424.xml"/><Relationship Id="rId7" Type="http://schemas.openxmlformats.org/officeDocument/2006/relationships/tags" Target="../tags/tag428.xml"/><Relationship Id="rId12" Type="http://schemas.openxmlformats.org/officeDocument/2006/relationships/tags" Target="../tags/tag433.xml"/><Relationship Id="rId2" Type="http://schemas.openxmlformats.org/officeDocument/2006/relationships/tags" Target="../tags/tag423.xml"/><Relationship Id="rId16" Type="http://schemas.openxmlformats.org/officeDocument/2006/relationships/image" Target="../media/image12.png"/><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5" Type="http://schemas.openxmlformats.org/officeDocument/2006/relationships/tags" Target="../tags/tag426.xml"/><Relationship Id="rId15" Type="http://schemas.openxmlformats.org/officeDocument/2006/relationships/image" Target="../media/image3.png"/><Relationship Id="rId10" Type="http://schemas.openxmlformats.org/officeDocument/2006/relationships/tags" Target="../tags/tag431.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442.xml"/><Relationship Id="rId13" Type="http://schemas.openxmlformats.org/officeDocument/2006/relationships/tags" Target="../tags/tag447.xml"/><Relationship Id="rId18" Type="http://schemas.openxmlformats.org/officeDocument/2006/relationships/image" Target="../media/image12.png"/><Relationship Id="rId3" Type="http://schemas.openxmlformats.org/officeDocument/2006/relationships/tags" Target="../tags/tag437.xml"/><Relationship Id="rId7" Type="http://schemas.openxmlformats.org/officeDocument/2006/relationships/tags" Target="../tags/tag441.xml"/><Relationship Id="rId12" Type="http://schemas.openxmlformats.org/officeDocument/2006/relationships/tags" Target="../tags/tag446.xml"/><Relationship Id="rId17" Type="http://schemas.openxmlformats.org/officeDocument/2006/relationships/image" Target="../media/image3.png"/><Relationship Id="rId2" Type="http://schemas.openxmlformats.org/officeDocument/2006/relationships/tags" Target="../tags/tag436.xml"/><Relationship Id="rId16" Type="http://schemas.openxmlformats.org/officeDocument/2006/relationships/slideLayout" Target="../slideLayouts/slideLayout2.xml"/><Relationship Id="rId1" Type="http://schemas.openxmlformats.org/officeDocument/2006/relationships/tags" Target="../tags/tag435.xml"/><Relationship Id="rId6" Type="http://schemas.openxmlformats.org/officeDocument/2006/relationships/tags" Target="../tags/tag440.xml"/><Relationship Id="rId11" Type="http://schemas.openxmlformats.org/officeDocument/2006/relationships/tags" Target="../tags/tag445.xml"/><Relationship Id="rId5" Type="http://schemas.openxmlformats.org/officeDocument/2006/relationships/tags" Target="../tags/tag439.xml"/><Relationship Id="rId15" Type="http://schemas.openxmlformats.org/officeDocument/2006/relationships/tags" Target="../tags/tag449.xml"/><Relationship Id="rId10" Type="http://schemas.openxmlformats.org/officeDocument/2006/relationships/tags" Target="../tags/tag444.xml"/><Relationship Id="rId4" Type="http://schemas.openxmlformats.org/officeDocument/2006/relationships/tags" Target="../tags/tag438.xml"/><Relationship Id="rId9" Type="http://schemas.openxmlformats.org/officeDocument/2006/relationships/tags" Target="../tags/tag443.xml"/><Relationship Id="rId14" Type="http://schemas.openxmlformats.org/officeDocument/2006/relationships/tags" Target="../tags/tag448.xml"/></Relationships>
</file>

<file path=ppt/slides/_rels/slide19.xml.rels><?xml version="1.0" encoding="UTF-8" standalone="yes"?>
<Relationships xmlns="http://schemas.openxmlformats.org/package/2006/relationships"><Relationship Id="rId8" Type="http://schemas.openxmlformats.org/officeDocument/2006/relationships/tags" Target="../tags/tag457.xml"/><Relationship Id="rId13" Type="http://schemas.openxmlformats.org/officeDocument/2006/relationships/tags" Target="../tags/tag462.xml"/><Relationship Id="rId18" Type="http://schemas.openxmlformats.org/officeDocument/2006/relationships/slideLayout" Target="../slideLayouts/slideLayout2.xml"/><Relationship Id="rId3" Type="http://schemas.openxmlformats.org/officeDocument/2006/relationships/tags" Target="../tags/tag452.xml"/><Relationship Id="rId21" Type="http://schemas.openxmlformats.org/officeDocument/2006/relationships/image" Target="../media/image17.png"/><Relationship Id="rId7" Type="http://schemas.openxmlformats.org/officeDocument/2006/relationships/tags" Target="../tags/tag456.xml"/><Relationship Id="rId12" Type="http://schemas.openxmlformats.org/officeDocument/2006/relationships/tags" Target="../tags/tag461.xml"/><Relationship Id="rId17" Type="http://schemas.openxmlformats.org/officeDocument/2006/relationships/tags" Target="../tags/tag466.xml"/><Relationship Id="rId2" Type="http://schemas.openxmlformats.org/officeDocument/2006/relationships/tags" Target="../tags/tag451.xml"/><Relationship Id="rId16" Type="http://schemas.openxmlformats.org/officeDocument/2006/relationships/tags" Target="../tags/tag465.xml"/><Relationship Id="rId20" Type="http://schemas.openxmlformats.org/officeDocument/2006/relationships/image" Target="../media/image12.png"/><Relationship Id="rId1" Type="http://schemas.openxmlformats.org/officeDocument/2006/relationships/tags" Target="../tags/tag450.xml"/><Relationship Id="rId6" Type="http://schemas.openxmlformats.org/officeDocument/2006/relationships/tags" Target="../tags/tag455.xml"/><Relationship Id="rId11" Type="http://schemas.openxmlformats.org/officeDocument/2006/relationships/tags" Target="../tags/tag460.xml"/><Relationship Id="rId5" Type="http://schemas.openxmlformats.org/officeDocument/2006/relationships/tags" Target="../tags/tag454.xml"/><Relationship Id="rId15" Type="http://schemas.openxmlformats.org/officeDocument/2006/relationships/tags" Target="../tags/tag464.xml"/><Relationship Id="rId10" Type="http://schemas.openxmlformats.org/officeDocument/2006/relationships/tags" Target="../tags/tag459.xml"/><Relationship Id="rId19" Type="http://schemas.openxmlformats.org/officeDocument/2006/relationships/image" Target="../media/image3.png"/><Relationship Id="rId4" Type="http://schemas.openxmlformats.org/officeDocument/2006/relationships/tags" Target="../tags/tag453.xml"/><Relationship Id="rId9" Type="http://schemas.openxmlformats.org/officeDocument/2006/relationships/tags" Target="../tags/tag458.xml"/><Relationship Id="rId14" Type="http://schemas.openxmlformats.org/officeDocument/2006/relationships/tags" Target="../tags/tag4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tags" Target="../tags/tag474.xml"/><Relationship Id="rId13" Type="http://schemas.openxmlformats.org/officeDocument/2006/relationships/tags" Target="../tags/tag479.xml"/><Relationship Id="rId18" Type="http://schemas.openxmlformats.org/officeDocument/2006/relationships/tags" Target="../tags/tag484.xml"/><Relationship Id="rId3" Type="http://schemas.openxmlformats.org/officeDocument/2006/relationships/tags" Target="../tags/tag469.xml"/><Relationship Id="rId21" Type="http://schemas.openxmlformats.org/officeDocument/2006/relationships/image" Target="../media/image12.png"/><Relationship Id="rId7" Type="http://schemas.openxmlformats.org/officeDocument/2006/relationships/tags" Target="../tags/tag473.xml"/><Relationship Id="rId12" Type="http://schemas.openxmlformats.org/officeDocument/2006/relationships/tags" Target="../tags/tag478.xml"/><Relationship Id="rId17" Type="http://schemas.openxmlformats.org/officeDocument/2006/relationships/tags" Target="../tags/tag483.xml"/><Relationship Id="rId2" Type="http://schemas.openxmlformats.org/officeDocument/2006/relationships/tags" Target="../tags/tag468.xml"/><Relationship Id="rId16" Type="http://schemas.openxmlformats.org/officeDocument/2006/relationships/tags" Target="../tags/tag482.xml"/><Relationship Id="rId20" Type="http://schemas.openxmlformats.org/officeDocument/2006/relationships/image" Target="../media/image3.png"/><Relationship Id="rId1" Type="http://schemas.openxmlformats.org/officeDocument/2006/relationships/tags" Target="../tags/tag467.xml"/><Relationship Id="rId6" Type="http://schemas.openxmlformats.org/officeDocument/2006/relationships/tags" Target="../tags/tag472.xml"/><Relationship Id="rId11" Type="http://schemas.openxmlformats.org/officeDocument/2006/relationships/tags" Target="../tags/tag477.xml"/><Relationship Id="rId5" Type="http://schemas.openxmlformats.org/officeDocument/2006/relationships/tags" Target="../tags/tag471.xml"/><Relationship Id="rId15" Type="http://schemas.openxmlformats.org/officeDocument/2006/relationships/tags" Target="../tags/tag481.xml"/><Relationship Id="rId10" Type="http://schemas.openxmlformats.org/officeDocument/2006/relationships/tags" Target="../tags/tag476.xml"/><Relationship Id="rId19" Type="http://schemas.openxmlformats.org/officeDocument/2006/relationships/slideLayout" Target="../slideLayouts/slideLayout2.xml"/><Relationship Id="rId4" Type="http://schemas.openxmlformats.org/officeDocument/2006/relationships/tags" Target="../tags/tag470.xml"/><Relationship Id="rId9" Type="http://schemas.openxmlformats.org/officeDocument/2006/relationships/tags" Target="../tags/tag475.xml"/><Relationship Id="rId14" Type="http://schemas.openxmlformats.org/officeDocument/2006/relationships/tags" Target="../tags/tag480.xml"/><Relationship Id="rId22"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tags" Target="../tags/tag492.xml"/><Relationship Id="rId13" Type="http://schemas.openxmlformats.org/officeDocument/2006/relationships/tags" Target="../tags/tag497.xml"/><Relationship Id="rId18" Type="http://schemas.openxmlformats.org/officeDocument/2006/relationships/tags" Target="../tags/tag502.xml"/><Relationship Id="rId3" Type="http://schemas.openxmlformats.org/officeDocument/2006/relationships/tags" Target="../tags/tag487.xml"/><Relationship Id="rId21" Type="http://schemas.openxmlformats.org/officeDocument/2006/relationships/image" Target="../media/image3.png"/><Relationship Id="rId7" Type="http://schemas.openxmlformats.org/officeDocument/2006/relationships/tags" Target="../tags/tag491.xml"/><Relationship Id="rId12" Type="http://schemas.openxmlformats.org/officeDocument/2006/relationships/tags" Target="../tags/tag496.xml"/><Relationship Id="rId17" Type="http://schemas.openxmlformats.org/officeDocument/2006/relationships/tags" Target="../tags/tag501.xml"/><Relationship Id="rId2" Type="http://schemas.openxmlformats.org/officeDocument/2006/relationships/tags" Target="../tags/tag486.xml"/><Relationship Id="rId16" Type="http://schemas.openxmlformats.org/officeDocument/2006/relationships/tags" Target="../tags/tag500.xml"/><Relationship Id="rId20" Type="http://schemas.openxmlformats.org/officeDocument/2006/relationships/slideLayout" Target="../slideLayouts/slideLayout2.xml"/><Relationship Id="rId1" Type="http://schemas.openxmlformats.org/officeDocument/2006/relationships/tags" Target="../tags/tag485.xml"/><Relationship Id="rId6" Type="http://schemas.openxmlformats.org/officeDocument/2006/relationships/tags" Target="../tags/tag490.xml"/><Relationship Id="rId11" Type="http://schemas.openxmlformats.org/officeDocument/2006/relationships/tags" Target="../tags/tag495.xml"/><Relationship Id="rId5" Type="http://schemas.openxmlformats.org/officeDocument/2006/relationships/tags" Target="../tags/tag489.xml"/><Relationship Id="rId15" Type="http://schemas.openxmlformats.org/officeDocument/2006/relationships/tags" Target="../tags/tag499.xml"/><Relationship Id="rId23" Type="http://schemas.openxmlformats.org/officeDocument/2006/relationships/image" Target="../media/image19.png"/><Relationship Id="rId10" Type="http://schemas.openxmlformats.org/officeDocument/2006/relationships/tags" Target="../tags/tag494.xml"/><Relationship Id="rId19" Type="http://schemas.openxmlformats.org/officeDocument/2006/relationships/tags" Target="../tags/tag503.xml"/><Relationship Id="rId4" Type="http://schemas.openxmlformats.org/officeDocument/2006/relationships/tags" Target="../tags/tag488.xml"/><Relationship Id="rId9" Type="http://schemas.openxmlformats.org/officeDocument/2006/relationships/tags" Target="../tags/tag493.xml"/><Relationship Id="rId14" Type="http://schemas.openxmlformats.org/officeDocument/2006/relationships/tags" Target="../tags/tag498.xml"/><Relationship Id="rId22"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tags" Target="../tags/tag511.xml"/><Relationship Id="rId13" Type="http://schemas.openxmlformats.org/officeDocument/2006/relationships/tags" Target="../tags/tag516.xml"/><Relationship Id="rId18" Type="http://schemas.openxmlformats.org/officeDocument/2006/relationships/slideLayout" Target="../slideLayouts/slideLayout2.xml"/><Relationship Id="rId3" Type="http://schemas.openxmlformats.org/officeDocument/2006/relationships/tags" Target="../tags/tag506.xml"/><Relationship Id="rId21" Type="http://schemas.openxmlformats.org/officeDocument/2006/relationships/image" Target="../media/image20.png"/><Relationship Id="rId7" Type="http://schemas.openxmlformats.org/officeDocument/2006/relationships/tags" Target="../tags/tag510.xml"/><Relationship Id="rId12" Type="http://schemas.openxmlformats.org/officeDocument/2006/relationships/tags" Target="../tags/tag515.xml"/><Relationship Id="rId17" Type="http://schemas.openxmlformats.org/officeDocument/2006/relationships/tags" Target="../tags/tag520.xml"/><Relationship Id="rId2" Type="http://schemas.openxmlformats.org/officeDocument/2006/relationships/tags" Target="../tags/tag505.xml"/><Relationship Id="rId16" Type="http://schemas.openxmlformats.org/officeDocument/2006/relationships/tags" Target="../tags/tag519.xml"/><Relationship Id="rId20" Type="http://schemas.openxmlformats.org/officeDocument/2006/relationships/image" Target="../media/image12.png"/><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tags" Target="../tags/tag514.xml"/><Relationship Id="rId5" Type="http://schemas.openxmlformats.org/officeDocument/2006/relationships/tags" Target="../tags/tag508.xml"/><Relationship Id="rId15" Type="http://schemas.openxmlformats.org/officeDocument/2006/relationships/tags" Target="../tags/tag518.xml"/><Relationship Id="rId10" Type="http://schemas.openxmlformats.org/officeDocument/2006/relationships/tags" Target="../tags/tag513.xml"/><Relationship Id="rId19" Type="http://schemas.openxmlformats.org/officeDocument/2006/relationships/image" Target="../media/image3.png"/><Relationship Id="rId4" Type="http://schemas.openxmlformats.org/officeDocument/2006/relationships/tags" Target="../tags/tag507.xml"/><Relationship Id="rId9" Type="http://schemas.openxmlformats.org/officeDocument/2006/relationships/tags" Target="../tags/tag512.xml"/><Relationship Id="rId14" Type="http://schemas.openxmlformats.org/officeDocument/2006/relationships/tags" Target="../tags/tag517.xml"/></Relationships>
</file>

<file path=ppt/slides/_rels/slide23.xml.rels><?xml version="1.0" encoding="UTF-8" standalone="yes"?>
<Relationships xmlns="http://schemas.openxmlformats.org/package/2006/relationships"><Relationship Id="rId8" Type="http://schemas.openxmlformats.org/officeDocument/2006/relationships/tags" Target="../tags/tag528.xml"/><Relationship Id="rId13" Type="http://schemas.openxmlformats.org/officeDocument/2006/relationships/tags" Target="../tags/tag533.xml"/><Relationship Id="rId3" Type="http://schemas.openxmlformats.org/officeDocument/2006/relationships/tags" Target="../tags/tag523.xml"/><Relationship Id="rId7" Type="http://schemas.openxmlformats.org/officeDocument/2006/relationships/tags" Target="../tags/tag527.xml"/><Relationship Id="rId12" Type="http://schemas.openxmlformats.org/officeDocument/2006/relationships/tags" Target="../tags/tag532.xml"/><Relationship Id="rId17" Type="http://schemas.openxmlformats.org/officeDocument/2006/relationships/image" Target="../media/image21.png"/><Relationship Id="rId2" Type="http://schemas.openxmlformats.org/officeDocument/2006/relationships/tags" Target="../tags/tag522.xml"/><Relationship Id="rId16" Type="http://schemas.openxmlformats.org/officeDocument/2006/relationships/image" Target="../media/image12.png"/><Relationship Id="rId1" Type="http://schemas.openxmlformats.org/officeDocument/2006/relationships/tags" Target="../tags/tag521.xml"/><Relationship Id="rId6" Type="http://schemas.openxmlformats.org/officeDocument/2006/relationships/tags" Target="../tags/tag526.xml"/><Relationship Id="rId11" Type="http://schemas.openxmlformats.org/officeDocument/2006/relationships/tags" Target="../tags/tag531.xml"/><Relationship Id="rId5" Type="http://schemas.openxmlformats.org/officeDocument/2006/relationships/tags" Target="../tags/tag525.xml"/><Relationship Id="rId15" Type="http://schemas.openxmlformats.org/officeDocument/2006/relationships/image" Target="../media/image3.png"/><Relationship Id="rId10" Type="http://schemas.openxmlformats.org/officeDocument/2006/relationships/tags" Target="../tags/tag530.xml"/><Relationship Id="rId4" Type="http://schemas.openxmlformats.org/officeDocument/2006/relationships/tags" Target="../tags/tag524.xml"/><Relationship Id="rId9" Type="http://schemas.openxmlformats.org/officeDocument/2006/relationships/tags" Target="../tags/tag529.xml"/><Relationship Id="rId1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541.xml"/><Relationship Id="rId13" Type="http://schemas.openxmlformats.org/officeDocument/2006/relationships/tags" Target="../tags/tag546.xml"/><Relationship Id="rId18" Type="http://schemas.openxmlformats.org/officeDocument/2006/relationships/image" Target="../media/image12.png"/><Relationship Id="rId3" Type="http://schemas.openxmlformats.org/officeDocument/2006/relationships/tags" Target="../tags/tag536.xml"/><Relationship Id="rId7" Type="http://schemas.openxmlformats.org/officeDocument/2006/relationships/tags" Target="../tags/tag540.xml"/><Relationship Id="rId12" Type="http://schemas.openxmlformats.org/officeDocument/2006/relationships/tags" Target="../tags/tag545.xml"/><Relationship Id="rId17" Type="http://schemas.openxmlformats.org/officeDocument/2006/relationships/image" Target="../media/image3.png"/><Relationship Id="rId2" Type="http://schemas.openxmlformats.org/officeDocument/2006/relationships/tags" Target="../tags/tag535.xml"/><Relationship Id="rId16" Type="http://schemas.openxmlformats.org/officeDocument/2006/relationships/slideLayout" Target="../slideLayouts/slideLayout2.xml"/><Relationship Id="rId20" Type="http://schemas.openxmlformats.org/officeDocument/2006/relationships/image" Target="../media/image23.png"/><Relationship Id="rId1" Type="http://schemas.openxmlformats.org/officeDocument/2006/relationships/tags" Target="../tags/tag534.xml"/><Relationship Id="rId6" Type="http://schemas.openxmlformats.org/officeDocument/2006/relationships/tags" Target="../tags/tag539.xml"/><Relationship Id="rId11" Type="http://schemas.openxmlformats.org/officeDocument/2006/relationships/tags" Target="../tags/tag544.xml"/><Relationship Id="rId5" Type="http://schemas.openxmlformats.org/officeDocument/2006/relationships/tags" Target="../tags/tag538.xml"/><Relationship Id="rId15" Type="http://schemas.openxmlformats.org/officeDocument/2006/relationships/tags" Target="../tags/tag548.xml"/><Relationship Id="rId10" Type="http://schemas.openxmlformats.org/officeDocument/2006/relationships/tags" Target="../tags/tag543.xml"/><Relationship Id="rId19" Type="http://schemas.openxmlformats.org/officeDocument/2006/relationships/image" Target="../media/image22.png"/><Relationship Id="rId4" Type="http://schemas.openxmlformats.org/officeDocument/2006/relationships/tags" Target="../tags/tag537.xml"/><Relationship Id="rId9" Type="http://schemas.openxmlformats.org/officeDocument/2006/relationships/tags" Target="../tags/tag542.xml"/><Relationship Id="rId14" Type="http://schemas.openxmlformats.org/officeDocument/2006/relationships/tags" Target="../tags/tag54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50.xml"/><Relationship Id="rId1" Type="http://schemas.openxmlformats.org/officeDocument/2006/relationships/tags" Target="../tags/tag549.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tags" Target="../tags/tag553.xml"/><Relationship Id="rId2" Type="http://schemas.openxmlformats.org/officeDocument/2006/relationships/tags" Target="../tags/tag552.xml"/><Relationship Id="rId1" Type="http://schemas.openxmlformats.org/officeDocument/2006/relationships/tags" Target="../tags/tag551.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54.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555.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56.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55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0.xml"/><Relationship Id="rId1" Type="http://schemas.openxmlformats.org/officeDocument/2006/relationships/tags" Target="../tags/tag55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0.xml"/><Relationship Id="rId1" Type="http://schemas.openxmlformats.org/officeDocument/2006/relationships/tags" Target="../tags/tag559.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562.xml"/><Relationship Id="rId7" Type="http://schemas.openxmlformats.org/officeDocument/2006/relationships/notesSlide" Target="../notesSlides/notesSlide15.xml"/><Relationship Id="rId2" Type="http://schemas.openxmlformats.org/officeDocument/2006/relationships/tags" Target="../tags/tag561.xml"/><Relationship Id="rId1" Type="http://schemas.openxmlformats.org/officeDocument/2006/relationships/tags" Target="../tags/tag560.xml"/><Relationship Id="rId6" Type="http://schemas.openxmlformats.org/officeDocument/2006/relationships/slideLayout" Target="../slideLayouts/slideLayout1.xml"/><Relationship Id="rId5" Type="http://schemas.openxmlformats.org/officeDocument/2006/relationships/tags" Target="../tags/tag564.xml"/><Relationship Id="rId10" Type="http://schemas.openxmlformats.org/officeDocument/2006/relationships/image" Target="../media/image3.png"/><Relationship Id="rId4" Type="http://schemas.openxmlformats.org/officeDocument/2006/relationships/tags" Target="../tags/tag563.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slideLayout" Target="../slideLayouts/slideLayout2.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tags" Target="../tags/tag300.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5" Type="http://schemas.openxmlformats.org/officeDocument/2006/relationships/tags" Target="../tags/tag293.xml"/><Relationship Id="rId15" Type="http://schemas.openxmlformats.org/officeDocument/2006/relationships/image" Target="../media/image4.png"/><Relationship Id="rId10" Type="http://schemas.openxmlformats.org/officeDocument/2006/relationships/tags" Target="../tags/tag298.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tags" Target="../tags/tag308.xml"/><Relationship Id="rId13" Type="http://schemas.openxmlformats.org/officeDocument/2006/relationships/image" Target="../media/image3.png"/><Relationship Id="rId3" Type="http://schemas.openxmlformats.org/officeDocument/2006/relationships/tags" Target="../tags/tag303.xml"/><Relationship Id="rId7" Type="http://schemas.openxmlformats.org/officeDocument/2006/relationships/tags" Target="../tags/tag307.xml"/><Relationship Id="rId12" Type="http://schemas.openxmlformats.org/officeDocument/2006/relationships/slideLayout" Target="../slideLayouts/slideLayout2.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tags" Target="../tags/tag311.xml"/><Relationship Id="rId5" Type="http://schemas.openxmlformats.org/officeDocument/2006/relationships/tags" Target="../tags/tag305.xml"/><Relationship Id="rId15" Type="http://schemas.openxmlformats.org/officeDocument/2006/relationships/image" Target="../media/image6.png"/><Relationship Id="rId10" Type="http://schemas.openxmlformats.org/officeDocument/2006/relationships/tags" Target="../tags/tag310.xml"/><Relationship Id="rId4" Type="http://schemas.openxmlformats.org/officeDocument/2006/relationships/tags" Target="../tags/tag304.xml"/><Relationship Id="rId9" Type="http://schemas.openxmlformats.org/officeDocument/2006/relationships/tags" Target="../tags/tag309.xml"/><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14.xml"/><Relationship Id="rId7" Type="http://schemas.openxmlformats.org/officeDocument/2006/relationships/image" Target="../media/image3.png"/><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slideLayout" Target="../slideLayouts/slideLayout2.xml"/><Relationship Id="rId5" Type="http://schemas.openxmlformats.org/officeDocument/2006/relationships/tags" Target="../tags/tag316.xml"/><Relationship Id="rId4" Type="http://schemas.openxmlformats.org/officeDocument/2006/relationships/tags" Target="../tags/tag315.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19.xml"/><Relationship Id="rId7" Type="http://schemas.openxmlformats.org/officeDocument/2006/relationships/image" Target="../media/image9.png"/><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image" Target="../media/image8.png"/><Relationship Id="rId5" Type="http://schemas.openxmlformats.org/officeDocument/2006/relationships/slideLayout" Target="../slideLayouts/slideLayout2.xml"/><Relationship Id="rId10" Type="http://schemas.openxmlformats.org/officeDocument/2006/relationships/image" Target="../media/image11.png"/><Relationship Id="rId4" Type="http://schemas.openxmlformats.org/officeDocument/2006/relationships/tags" Target="../tags/tag320.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25.xml"/><Relationship Id="rId7" Type="http://schemas.openxmlformats.org/officeDocument/2006/relationships/tags" Target="../tags/tag329.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11" Type="http://schemas.openxmlformats.org/officeDocument/2006/relationships/image" Target="../media/image11.png"/><Relationship Id="rId5" Type="http://schemas.openxmlformats.org/officeDocument/2006/relationships/tags" Target="../tags/tag327.xml"/><Relationship Id="rId10" Type="http://schemas.openxmlformats.org/officeDocument/2006/relationships/image" Target="../media/image12.png"/><Relationship Id="rId4" Type="http://schemas.openxmlformats.org/officeDocument/2006/relationships/tags" Target="../tags/tag326.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5ba4ad82c8118"/>
          <p:cNvPicPr>
            <a:picLocks noChangeAspect="1"/>
          </p:cNvPicPr>
          <p:nvPr/>
        </p:nvPicPr>
        <p:blipFill>
          <a:blip r:embed="rId8"/>
          <a:stretch>
            <a:fillRect/>
          </a:stretch>
        </p:blipFill>
        <p:spPr>
          <a:xfrm rot="5400000">
            <a:off x="2667000" y="-2667000"/>
            <a:ext cx="6858000" cy="12192000"/>
          </a:xfrm>
          <a:prstGeom prst="rect">
            <a:avLst/>
          </a:prstGeom>
        </p:spPr>
      </p:pic>
      <p:sp>
        <p:nvSpPr>
          <p:cNvPr id="7" name="矩形 6"/>
          <p:cNvSpPr/>
          <p:nvPr/>
        </p:nvSpPr>
        <p:spPr>
          <a:xfrm>
            <a:off x="0" y="-47625"/>
            <a:ext cx="5697855" cy="6905625"/>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8" name="矩形 7"/>
          <p:cNvSpPr/>
          <p:nvPr/>
        </p:nvSpPr>
        <p:spPr>
          <a:xfrm>
            <a:off x="5697220" y="-24130"/>
            <a:ext cx="6494780" cy="6905625"/>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9" name="圆角矩形 8"/>
          <p:cNvSpPr/>
          <p:nvPr/>
        </p:nvSpPr>
        <p:spPr>
          <a:xfrm>
            <a:off x="9288780" y="3928745"/>
            <a:ext cx="3047365" cy="2952750"/>
          </a:xfrm>
          <a:prstGeom prst="roundRect">
            <a:avLst>
              <a:gd name="adj" fmla="val 6408"/>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1" name="圆角矩形 10"/>
          <p:cNvSpPr/>
          <p:nvPr/>
        </p:nvSpPr>
        <p:spPr>
          <a:xfrm>
            <a:off x="843280" y="-47625"/>
            <a:ext cx="2311400" cy="2049145"/>
          </a:xfrm>
          <a:prstGeom prst="roundRect">
            <a:avLst>
              <a:gd name="adj" fmla="val 9637"/>
            </a:avLst>
          </a:prstGeom>
          <a:solidFill>
            <a:srgbClr val="26158C">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0" name="圆角矩形 9"/>
          <p:cNvSpPr/>
          <p:nvPr/>
        </p:nvSpPr>
        <p:spPr>
          <a:xfrm>
            <a:off x="1296035" y="983615"/>
            <a:ext cx="9458960" cy="5123180"/>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2" name="图片 1" descr="重庆大学logo1"/>
          <p:cNvPicPr>
            <a:picLocks noChangeAspect="1"/>
          </p:cNvPicPr>
          <p:nvPr/>
        </p:nvPicPr>
        <p:blipFill>
          <a:blip r:embed="rId9"/>
          <a:stretch>
            <a:fillRect/>
          </a:stretch>
        </p:blipFill>
        <p:spPr>
          <a:xfrm>
            <a:off x="10868660" y="5487670"/>
            <a:ext cx="1249680" cy="1261745"/>
          </a:xfrm>
          <a:prstGeom prst="rect">
            <a:avLst/>
          </a:prstGeom>
        </p:spPr>
      </p:pic>
      <p:pic>
        <p:nvPicPr>
          <p:cNvPr id="46" name="图片 45"/>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4" name="矩形 3"/>
          <p:cNvSpPr/>
          <p:nvPr>
            <p:custDataLst>
              <p:tags r:id="rId3"/>
            </p:custDataLst>
          </p:nvPr>
        </p:nvSpPr>
        <p:spPr>
          <a:xfrm>
            <a:off x="1181735" y="1588770"/>
            <a:ext cx="9686925" cy="2553335"/>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kern="100">
                <a:solidFill>
                  <a:schemeClr val="bg1"/>
                </a:solidFill>
                <a:latin typeface="汉仪书魂体简" panose="02010609000101010101" charset="-122"/>
                <a:ea typeface="汉仪书魂体简" panose="02010609000101010101" charset="-122"/>
                <a:cs typeface="汉仪书魂体简" panose="02010609000101010101" charset="-122"/>
                <a:sym typeface="+mn-lt"/>
              </a:rPr>
              <a:t>iSulad</a:t>
            </a:r>
            <a:r>
              <a:rPr lang="zh-CN" altLang="en-US" sz="8000" b="1" kern="100">
                <a:solidFill>
                  <a:schemeClr val="bg1"/>
                </a:solidFill>
                <a:latin typeface="汉仪书魂体简" panose="02010609000101010101" charset="-122"/>
                <a:ea typeface="汉仪书魂体简" panose="02010609000101010101" charset="-122"/>
                <a:cs typeface="汉仪书魂体简" panose="02010609000101010101" charset="-122"/>
                <a:sym typeface="+mn-lt"/>
              </a:rPr>
              <a:t>轻量级</a:t>
            </a:r>
            <a:r>
              <a:rPr lang="zh-CN" altLang="en-US" sz="8000" b="1" kern="100" dirty="0">
                <a:solidFill>
                  <a:schemeClr val="bg1"/>
                </a:solidFill>
                <a:latin typeface="汉仪书魂体简" panose="02010609000101010101" charset="-122"/>
                <a:ea typeface="汉仪书魂体简" panose="02010609000101010101" charset="-122"/>
                <a:cs typeface="汉仪书魂体简" panose="02010609000101010101" charset="-122"/>
                <a:sym typeface="+mn-lt"/>
              </a:rPr>
              <a:t>容器</a:t>
            </a:r>
          </a:p>
          <a:p>
            <a:pPr algn="ctr"/>
            <a:r>
              <a:rPr lang="zh-CN" altLang="en-US" sz="8000" b="1" kern="100" dirty="0">
                <a:solidFill>
                  <a:schemeClr val="bg1"/>
                </a:solidFill>
                <a:latin typeface="汉仪书魂体简" panose="02010609000101010101" charset="-122"/>
                <a:ea typeface="汉仪书魂体简" panose="02010609000101010101" charset="-122"/>
                <a:cs typeface="汉仪书魂体简" panose="02010609000101010101" charset="-122"/>
                <a:sym typeface="+mn-lt"/>
              </a:rPr>
              <a:t>引擎架构特点</a:t>
            </a:r>
          </a:p>
        </p:txBody>
      </p:sp>
      <p:sp>
        <p:nvSpPr>
          <p:cNvPr id="5" name="六边形 4"/>
          <p:cNvSpPr/>
          <p:nvPr>
            <p:custDataLst>
              <p:tags r:id="rId4"/>
            </p:custDataLst>
          </p:nvPr>
        </p:nvSpPr>
        <p:spPr>
          <a:xfrm flipH="1">
            <a:off x="4008120" y="4695825"/>
            <a:ext cx="4164330" cy="431800"/>
          </a:xfrm>
          <a:prstGeom prst="hexagon">
            <a:avLst/>
          </a:prstGeom>
          <a:solidFill>
            <a:schemeClr val="bg1"/>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sp>
        <p:nvSpPr>
          <p:cNvPr id="12" name="Rectangle 4"/>
          <p:cNvSpPr txBox="1">
            <a:spLocks noChangeArrowheads="1"/>
          </p:cNvSpPr>
          <p:nvPr>
            <p:custDataLst>
              <p:tags r:id="rId5"/>
            </p:custDataLst>
          </p:nvPr>
        </p:nvSpPr>
        <p:spPr bwMode="auto">
          <a:xfrm>
            <a:off x="3903345" y="4658360"/>
            <a:ext cx="438594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ctr"/>
            <a:r>
              <a:rPr lang="zh-CN" altLang="en-US" sz="1600" dirty="0">
                <a:solidFill>
                  <a:schemeClr val="tx1"/>
                </a:solidFill>
                <a:latin typeface="+mn-lt"/>
                <a:ea typeface="+mn-ea"/>
                <a:cs typeface="+mn-ea"/>
                <a:sym typeface="+mn-lt"/>
              </a:rPr>
              <a:t>汇报人：易千喜、杨松鸣、韩昊辰、祝志恒</a:t>
            </a:r>
            <a:endParaRPr lang="zh-CN" altLang="zh-CN" sz="1600" dirty="0">
              <a:solidFill>
                <a:schemeClr val="tx1"/>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out)">
                                      <p:cBhvr>
                                        <p:cTn id="10" dur="20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 grpId="0"/>
      <p:bldP spid="5" grpId="0" bldLvl="0" animBg="1"/>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013075" y="5492750"/>
            <a:ext cx="6165850" cy="5090160"/>
            <a:chOff x="4745" y="1944"/>
            <a:chExt cx="9710" cy="8016"/>
          </a:xfrm>
        </p:grpSpPr>
        <p:pic>
          <p:nvPicPr>
            <p:cNvPr id="31" name="图片 30" descr="R"/>
            <p:cNvPicPr>
              <a:picLocks noChangeAspect="1"/>
            </p:cNvPicPr>
            <p:nvPr>
              <p:custDataLst>
                <p:tags r:id="rId3"/>
              </p:custDataLst>
            </p:nvPr>
          </p:nvPicPr>
          <p:blipFill>
            <a:blip r:embed="rId6"/>
            <a:stretch>
              <a:fillRect/>
            </a:stretch>
          </p:blipFill>
          <p:spPr>
            <a:xfrm>
              <a:off x="4745" y="1944"/>
              <a:ext cx="9710" cy="8017"/>
            </a:xfrm>
            <a:prstGeom prst="rect">
              <a:avLst/>
            </a:prstGeom>
          </p:spPr>
        </p:pic>
        <p:pic>
          <p:nvPicPr>
            <p:cNvPr id="32" name="图片 31"/>
            <p:cNvPicPr/>
            <p:nvPr>
              <p:custDataLst>
                <p:tags r:id="rId4"/>
              </p:custDataLst>
            </p:nvPr>
          </p:nvPicPr>
          <p:blipFill>
            <a:blip r:embed="rId7"/>
            <a:stretch>
              <a:fillRect/>
            </a:stretch>
          </p:blipFill>
          <p:spPr>
            <a:xfrm>
              <a:off x="5533" y="3923"/>
              <a:ext cx="8761" cy="4815"/>
            </a:xfrm>
            <a:prstGeom prst="rect">
              <a:avLst/>
            </a:prstGeom>
            <a:noFill/>
            <a:ln w="9525">
              <a:noFill/>
            </a:ln>
          </p:spPr>
        </p:pic>
      </p:gr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Kubernetes</a:t>
            </a:r>
            <a:endPar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cxnSp>
        <p:nvCxnSpPr>
          <p:cNvPr id="20" name="Прямая соединительная линия 15"/>
          <p:cNvCxnSpPr/>
          <p:nvPr/>
        </p:nvCxnSpPr>
        <p:spPr>
          <a:xfrm>
            <a:off x="4054862" y="3048628"/>
            <a:ext cx="840817" cy="0"/>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14"/>
          <p:cNvCxnSpPr/>
          <p:nvPr/>
        </p:nvCxnSpPr>
        <p:spPr>
          <a:xfrm>
            <a:off x="4895679" y="2045097"/>
            <a:ext cx="0" cy="2085578"/>
          </a:xfrm>
          <a:prstGeom prst="line">
            <a:avLst/>
          </a:prstGeom>
          <a:ln>
            <a:solidFill>
              <a:srgbClr val="5B7D6A"/>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378450" y="2284730"/>
            <a:ext cx="5681345" cy="1932940"/>
          </a:xfrm>
          <a:prstGeom prst="rect">
            <a:avLst/>
          </a:prstGeom>
          <a:no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defRPr sz="1800" spc="0">
                <a:solidFill>
                  <a:srgbClr val="000000"/>
                </a:solidFill>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sym typeface="+mn-lt"/>
              </a:rPr>
              <a:t>Kubernetes 最初由 Google 的工程师开发和设计。2015 年，Google 将 Kubernetes 项目捐赠给新成立的云原生计算基金会（CNCF）</a:t>
            </a:r>
            <a:endParaRPr kumimoji="0" lang="zh-CN" altLang="en-US" sz="1200" i="0" u="none" strike="noStrike" kern="1200" cap="none" normalizeH="0" baseline="0"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sym typeface="+mn-lt"/>
            </a:endParaRPr>
          </a:p>
          <a:p>
            <a:pPr marL="0" marR="0" lvl="0" indent="0" algn="just" defTabSz="914400" rtl="0" eaLnBrk="1" fontAlgn="auto" latinLnBrk="0" hangingPunct="1">
              <a:lnSpc>
                <a:spcPct val="100000"/>
              </a:lnSpc>
              <a:spcBef>
                <a:spcPts val="0"/>
              </a:spcBef>
              <a:spcAft>
                <a:spcPts val="0"/>
              </a:spcAft>
              <a:buClrTx/>
              <a:buSzTx/>
              <a:buFontTx/>
              <a:buNone/>
              <a:defRPr sz="1800" spc="0">
                <a:solidFill>
                  <a:srgbClr val="000000"/>
                </a:solidFill>
              </a:defRPr>
            </a:pPr>
            <a:endParaRPr kumimoji="0" lang="zh-CN" altLang="en-US" sz="1200" i="0" u="none" strike="noStrike" kern="1200" cap="none" normalizeH="0" baseline="0"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sym typeface="+mn-lt"/>
            </a:endParaRPr>
          </a:p>
          <a:p>
            <a:pPr marL="0" marR="0" lvl="0" indent="0" algn="just" defTabSz="914400" rtl="0" eaLnBrk="1" fontAlgn="auto" latinLnBrk="0" hangingPunct="1">
              <a:lnSpc>
                <a:spcPct val="100000"/>
              </a:lnSpc>
              <a:spcBef>
                <a:spcPts val="0"/>
              </a:spcBef>
              <a:spcAft>
                <a:spcPts val="0"/>
              </a:spcAft>
              <a:buClrTx/>
              <a:buSzTx/>
              <a:buFontTx/>
              <a:buNone/>
              <a:defRPr sz="1800" spc="0">
                <a:solidFill>
                  <a:srgbClr val="000000"/>
                </a:solidFill>
              </a:defRPr>
            </a:pPr>
            <a:r>
              <a:rPr lang="zh-CN" altLang="en-US" sz="1200" b="1" dirty="0">
                <a:solidFill>
                  <a:srgbClr val="002060"/>
                </a:solidFill>
                <a:latin typeface="微软雅黑" panose="020B0503020204020204" pitchFamily="34" charset="-122"/>
                <a:ea typeface="微软雅黑" panose="020B0503020204020204" pitchFamily="34" charset="-122"/>
                <a:cs typeface="字魂59号-创粗黑" panose="00000500000000000000" charset="-122"/>
                <a:sym typeface="+mn-lt"/>
              </a:rPr>
              <a:t>在生产环境中，Kubernetes提供了一个便捷有效的平台，让用户可以在物理机和虚拟机（VM）上集群调度和运行容器。</a:t>
            </a:r>
          </a:p>
          <a:p>
            <a:pPr marL="0" marR="0" lvl="0" indent="0" algn="l" defTabSz="914400" rtl="0" eaLnBrk="1" fontAlgn="auto" latinLnBrk="0" hangingPunct="1">
              <a:lnSpc>
                <a:spcPct val="100000"/>
              </a:lnSpc>
              <a:spcBef>
                <a:spcPts val="0"/>
              </a:spcBef>
              <a:spcAft>
                <a:spcPts val="0"/>
              </a:spcAft>
              <a:buClrTx/>
              <a:buSzTx/>
              <a:buFontTx/>
              <a:buNone/>
              <a:defRPr sz="1800" spc="0">
                <a:solidFill>
                  <a:srgbClr val="000000"/>
                </a:solidFill>
              </a:defRPr>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sym typeface="+mn-lt"/>
            </a:endParaRPr>
          </a:p>
          <a:p>
            <a:pPr marL="0" marR="0" lvl="0" indent="0" algn="just" defTabSz="914400" rtl="0" eaLnBrk="1" fontAlgn="auto" latinLnBrk="0" hangingPunct="1">
              <a:lnSpc>
                <a:spcPct val="100000"/>
              </a:lnSpc>
              <a:spcBef>
                <a:spcPts val="0"/>
              </a:spcBef>
              <a:spcAft>
                <a:spcPts val="0"/>
              </a:spcAft>
              <a:buClrTx/>
              <a:buSzTx/>
              <a:buFontTx/>
              <a:buNone/>
              <a:defRPr sz="1800" spc="0">
                <a:solidFill>
                  <a:srgbClr val="000000"/>
                </a:solidFill>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sym typeface="+mn-lt"/>
              </a:rPr>
              <a:t>由于</a:t>
            </a:r>
            <a:r>
              <a:rPr lang="zh-CN" altLang="en-US" sz="1200" b="1" dirty="0">
                <a:solidFill>
                  <a:schemeClr val="tx1"/>
                </a:solidFill>
                <a:latin typeface="微软雅黑" panose="020B0503020204020204" pitchFamily="34" charset="-122"/>
                <a:ea typeface="微软雅黑" panose="020B0503020204020204" pitchFamily="34" charset="-122"/>
                <a:cs typeface="字魂59号-创粗黑" panose="00000500000000000000" charset="-122"/>
                <a:sym typeface="+mn-lt"/>
              </a:rPr>
              <a:t> </a:t>
            </a:r>
            <a:r>
              <a:rPr lang="zh-CN" altLang="en-US" sz="1200" b="1" dirty="0">
                <a:solidFill>
                  <a:srgbClr val="002060"/>
                </a:solidFill>
                <a:latin typeface="微软雅黑" panose="020B0503020204020204" pitchFamily="34" charset="-122"/>
                <a:ea typeface="微软雅黑" panose="020B0503020204020204" pitchFamily="34" charset="-122"/>
                <a:cs typeface="字魂59号-创粗黑" panose="00000500000000000000" charset="-122"/>
                <a:sym typeface="+mn-lt"/>
              </a:rPr>
              <a:t>Kubernetes 的实质在于实现运维任务自动化</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sym typeface="+mn-lt"/>
              </a:rPr>
              <a:t>，所以用户可以将其它应用平台或管理系统分配给的许多相同任务交给容器来执行。借助 Kubernetes 模式，开发人员可以使用 Kubernetes 作为运行时平台来创建云原生应用。模式是 Kubernetes 开发人员在构建基于容器的应用和服务时所需的工具。</a:t>
            </a:r>
          </a:p>
          <a:p>
            <a:pPr>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15" name="文本框 14"/>
          <p:cNvSpPr txBox="1"/>
          <p:nvPr/>
        </p:nvSpPr>
        <p:spPr>
          <a:xfrm>
            <a:off x="5436235" y="1619250"/>
            <a:ext cx="4633595" cy="521970"/>
          </a:xfrm>
          <a:prstGeom prst="rect">
            <a:avLst/>
          </a:prstGeom>
          <a:noFill/>
        </p:spPr>
        <p:txBody>
          <a:bodyPr wrap="square" rtlCol="0">
            <a:spAutoFit/>
          </a:bodyPr>
          <a:lstStyle/>
          <a:p>
            <a:r>
              <a:rPr lang="zh-CN" altLang="en-US" sz="28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Kubernetes（</a:t>
            </a:r>
            <a:r>
              <a:rPr lang="en-US" altLang="zh-CN" sz="28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K8s</a:t>
            </a:r>
            <a:r>
              <a:rPr lang="zh-CN" altLang="en-US" sz="28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a:t>
            </a:r>
            <a:endParaRPr lang="zh-CN" altLang="en-US" sz="28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pic>
        <p:nvPicPr>
          <p:cNvPr id="6" name="图片 5" descr="kubernetes_logo_icon_168359"/>
          <p:cNvPicPr>
            <a:picLocks noChangeAspect="1"/>
          </p:cNvPicPr>
          <p:nvPr/>
        </p:nvPicPr>
        <p:blipFill>
          <a:blip r:embed="rId9"/>
          <a:stretch>
            <a:fillRect/>
          </a:stretch>
        </p:blipFill>
        <p:spPr>
          <a:xfrm>
            <a:off x="1042670" y="1534160"/>
            <a:ext cx="2757170" cy="2757170"/>
          </a:xfrm>
          <a:prstGeom prst="rect">
            <a:avLst/>
          </a:prstGeom>
        </p:spPr>
      </p:pic>
      <p:sp>
        <p:nvSpPr>
          <p:cNvPr id="2" name="圆角矩形 1"/>
          <p:cNvSpPr/>
          <p:nvPr/>
        </p:nvSpPr>
        <p:spPr>
          <a:xfrm>
            <a:off x="3502660" y="5328285"/>
            <a:ext cx="5617845" cy="78295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p:cNvSpPr/>
          <p:nvPr/>
        </p:nvSpPr>
        <p:spPr>
          <a:xfrm>
            <a:off x="3575685" y="4511040"/>
            <a:ext cx="2594610" cy="457835"/>
          </a:xfrm>
          <a:prstGeom prst="rect">
            <a:avLst/>
          </a:prstGeom>
          <a:noFill/>
          <a:ln>
            <a:solidFill>
              <a:schemeClr val="tx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rPr>
              <a:t>人类驾驶员</a:t>
            </a:r>
          </a:p>
        </p:txBody>
      </p:sp>
      <p:sp>
        <p:nvSpPr>
          <p:cNvPr id="23" name="矩形 22"/>
          <p:cNvSpPr/>
          <p:nvPr/>
        </p:nvSpPr>
        <p:spPr>
          <a:xfrm>
            <a:off x="6265545" y="4511040"/>
            <a:ext cx="2784475" cy="457835"/>
          </a:xfrm>
          <a:prstGeom prst="rect">
            <a:avLst/>
          </a:prstGeom>
          <a:noFill/>
          <a:ln>
            <a:solidFill>
              <a:schemeClr val="tx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字魂59号-创粗黑" panose="00000500000000000000" charset="-122"/>
              </a:rPr>
              <a:t>AI自动驾驶</a:t>
            </a:r>
          </a:p>
        </p:txBody>
      </p:sp>
      <p:pic>
        <p:nvPicPr>
          <p:cNvPr id="25" name="图片 24" descr="nqIBv8hTRk"/>
          <p:cNvPicPr>
            <a:picLocks noChangeAspect="1"/>
          </p:cNvPicPr>
          <p:nvPr/>
        </p:nvPicPr>
        <p:blipFill>
          <a:blip r:embed="rId10"/>
          <a:stretch>
            <a:fillRect/>
          </a:stretch>
        </p:blipFill>
        <p:spPr>
          <a:xfrm>
            <a:off x="42545" y="4423410"/>
            <a:ext cx="2900045" cy="1932305"/>
          </a:xfrm>
          <a:prstGeom prst="rect">
            <a:avLst/>
          </a:prstGeom>
        </p:spPr>
      </p:pic>
      <p:pic>
        <p:nvPicPr>
          <p:cNvPr id="26" name="图片 25" descr="QQ截图20231023093136"/>
          <p:cNvPicPr>
            <a:picLocks noChangeAspect="1"/>
          </p:cNvPicPr>
          <p:nvPr/>
        </p:nvPicPr>
        <p:blipFill>
          <a:blip r:embed="rId11"/>
          <a:stretch>
            <a:fillRect/>
          </a:stretch>
        </p:blipFill>
        <p:spPr>
          <a:xfrm>
            <a:off x="9249410" y="4363720"/>
            <a:ext cx="2879725" cy="1957070"/>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par>
                                <p:cTn id="21" presetID="8" presetClass="emph" presetSubtype="0" fill="hold" nodeType="withEffect">
                                  <p:stCondLst>
                                    <p:cond delay="0"/>
                                  </p:stCondLst>
                                  <p:childTnLst>
                                    <p:animRot by="240000000">
                                      <p:cBhvr>
                                        <p:cTn id="22" dur="203000" fill="hold"/>
                                        <p:tgtEl>
                                          <p:spTgt spid="6"/>
                                        </p:tgtEl>
                                        <p:attrNameLst>
                                          <p:attrName>r</p:attrName>
                                        </p:attrNameLst>
                                      </p:cBhvr>
                                    </p:animRot>
                                  </p:childTnLst>
                                </p:cTn>
                              </p:par>
                              <p:par>
                                <p:cTn id="23" presetID="9" presetClass="entr" presetSubtype="0" fill="hold" grpId="0" nodeType="withEffect">
                                  <p:stCondLst>
                                    <p:cond delay="0"/>
                                  </p:stCondLst>
                                  <p:childTnLst>
                                    <p:set>
                                      <p:cBhvr>
                                        <p:cTn id="24" dur="3000" fill="hold">
                                          <p:stCondLst>
                                            <p:cond delay="0"/>
                                          </p:stCondLst>
                                        </p:cTn>
                                        <p:tgtEl>
                                          <p:spTgt spid="9"/>
                                        </p:tgtEl>
                                        <p:attrNameLst>
                                          <p:attrName>style.visibility</p:attrName>
                                        </p:attrNameLst>
                                      </p:cBhvr>
                                      <p:to>
                                        <p:strVal val="visible"/>
                                      </p:to>
                                    </p:set>
                                    <p:animEffect transition="in" filter="dissolve">
                                      <p:cBhvr>
                                        <p:cTn id="25" dur="3000"/>
                                        <p:tgtEl>
                                          <p:spTgt spid="9"/>
                                        </p:tgtEl>
                                      </p:cBhvr>
                                    </p:animEffect>
                                  </p:childTnLst>
                                </p:cTn>
                              </p:par>
                              <p:par>
                                <p:cTn id="26" presetID="9" presetClass="entr" presetSubtype="0" fill="hold" grpId="0" nodeType="withEffect">
                                  <p:stCondLst>
                                    <p:cond delay="0"/>
                                  </p:stCondLst>
                                  <p:childTnLst>
                                    <p:set>
                                      <p:cBhvr>
                                        <p:cTn id="27" dur="3000" fill="hold">
                                          <p:stCondLst>
                                            <p:cond delay="0"/>
                                          </p:stCondLst>
                                        </p:cTn>
                                        <p:tgtEl>
                                          <p:spTgt spid="23"/>
                                        </p:tgtEl>
                                        <p:attrNameLst>
                                          <p:attrName>style.visibility</p:attrName>
                                        </p:attrNameLst>
                                      </p:cBhvr>
                                      <p:to>
                                        <p:strVal val="visible"/>
                                      </p:to>
                                    </p:set>
                                    <p:animEffect transition="in" filter="dissolve">
                                      <p:cBhvr>
                                        <p:cTn id="28" dur="30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linds(horizontal)">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9" grpId="0" animBg="1"/>
      <p:bldP spid="9" grpId="1" animBg="1"/>
      <p:bldP spid="23" grpId="0" animBg="1"/>
      <p:bldP spid="2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013075" y="5492750"/>
            <a:ext cx="6165850" cy="5090160"/>
            <a:chOff x="4745" y="1944"/>
            <a:chExt cx="9710" cy="8016"/>
          </a:xfrm>
        </p:grpSpPr>
        <p:pic>
          <p:nvPicPr>
            <p:cNvPr id="31" name="图片 30" descr="R"/>
            <p:cNvPicPr>
              <a:picLocks noChangeAspect="1"/>
            </p:cNvPicPr>
            <p:nvPr>
              <p:custDataLst>
                <p:tags r:id="rId32"/>
              </p:custDataLst>
            </p:nvPr>
          </p:nvPicPr>
          <p:blipFill>
            <a:blip r:embed="rId35"/>
            <a:stretch>
              <a:fillRect/>
            </a:stretch>
          </p:blipFill>
          <p:spPr>
            <a:xfrm>
              <a:off x="4745" y="1944"/>
              <a:ext cx="9710" cy="8017"/>
            </a:xfrm>
            <a:prstGeom prst="rect">
              <a:avLst/>
            </a:prstGeom>
          </p:spPr>
        </p:pic>
        <p:pic>
          <p:nvPicPr>
            <p:cNvPr id="32" name="图片 31"/>
            <p:cNvPicPr/>
            <p:nvPr>
              <p:custDataLst>
                <p:tags r:id="rId33"/>
              </p:custDataLst>
            </p:nvPr>
          </p:nvPicPr>
          <p:blipFill>
            <a:blip r:embed="rId36"/>
            <a:stretch>
              <a:fillRect/>
            </a:stretch>
          </p:blipFill>
          <p:spPr>
            <a:xfrm>
              <a:off x="5533" y="3923"/>
              <a:ext cx="8761" cy="4815"/>
            </a:xfrm>
            <a:prstGeom prst="rect">
              <a:avLst/>
            </a:prstGeom>
            <a:noFill/>
            <a:ln w="9525">
              <a:noFill/>
            </a:ln>
          </p:spPr>
        </p:pic>
      </p:gr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37">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Freeform 6"/>
          <p:cNvSpPr/>
          <p:nvPr>
            <p:custDataLst>
              <p:tags r:id="rId3"/>
            </p:custDataLst>
          </p:nvPr>
        </p:nvSpPr>
        <p:spPr bwMode="auto">
          <a:xfrm>
            <a:off x="6129124" y="4477737"/>
            <a:ext cx="4285" cy="2117"/>
          </a:xfrm>
          <a:custGeom>
            <a:avLst/>
            <a:gdLst>
              <a:gd name="T0" fmla="*/ 2 w 4"/>
              <a:gd name="T1" fmla="*/ 0 h 4"/>
              <a:gd name="T2" fmla="*/ 4 w 4"/>
              <a:gd name="T3" fmla="*/ 4 h 4"/>
              <a:gd name="T4" fmla="*/ 0 w 4"/>
              <a:gd name="T5" fmla="*/ 4 h 4"/>
              <a:gd name="T6" fmla="*/ 2 w 4"/>
              <a:gd name="T7" fmla="*/ 0 h 4"/>
            </a:gdLst>
            <a:ahLst/>
            <a:cxnLst>
              <a:cxn ang="0">
                <a:pos x="T0" y="T1"/>
              </a:cxn>
              <a:cxn ang="0">
                <a:pos x="T2" y="T3"/>
              </a:cxn>
              <a:cxn ang="0">
                <a:pos x="T4" y="T5"/>
              </a:cxn>
              <a:cxn ang="0">
                <a:pos x="T6" y="T7"/>
              </a:cxn>
            </a:cxnLst>
            <a:rect l="0" t="0" r="r" b="b"/>
            <a:pathLst>
              <a:path w="4" h="4">
                <a:moveTo>
                  <a:pt x="2" y="0"/>
                </a:moveTo>
                <a:lnTo>
                  <a:pt x="4" y="4"/>
                </a:lnTo>
                <a:lnTo>
                  <a:pt x="0" y="4"/>
                </a:lnTo>
                <a:lnTo>
                  <a:pt x="2" y="0"/>
                </a:lnTo>
                <a:close/>
              </a:path>
            </a:pathLst>
          </a:custGeom>
          <a:solidFill>
            <a:srgbClr val="FFCA00"/>
          </a:solidFill>
          <a:ln w="0">
            <a:noFill/>
            <a:prstDash val="solid"/>
            <a:round/>
          </a:ln>
        </p:spPr>
        <p:txBody>
          <a:bodyPr vert="horz" wrap="square" lIns="130911" tIns="65456" rIns="130911" bIns="65456" numCol="1" anchor="t" anchorCtr="0" compatLnSpc="1"/>
          <a:lstStyle/>
          <a:p>
            <a:pPr algn="ctr" defTabSz="967740" fontAlgn="base">
              <a:spcBef>
                <a:spcPct val="0"/>
              </a:spcBef>
              <a:spcAft>
                <a:spcPct val="0"/>
              </a:spcAft>
            </a:pPr>
            <a:endParaRPr lang="en-US" sz="2965">
              <a:solidFill>
                <a:srgbClr val="000000"/>
              </a:solidFill>
              <a:latin typeface="+mn-ea"/>
              <a:sym typeface="Gill Sans" charset="0"/>
            </a:endParaRPr>
          </a:p>
        </p:txBody>
      </p:sp>
      <p:sp>
        <p:nvSpPr>
          <p:cNvPr id="6" name="Freeform 46"/>
          <p:cNvSpPr/>
          <p:nvPr/>
        </p:nvSpPr>
        <p:spPr bwMode="auto">
          <a:xfrm>
            <a:off x="1303278" y="1737919"/>
            <a:ext cx="3643026"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7" name="Rectangle 37"/>
          <p:cNvSpPr/>
          <p:nvPr/>
        </p:nvSpPr>
        <p:spPr bwMode="auto">
          <a:xfrm>
            <a:off x="1993900" y="1985645"/>
            <a:ext cx="2207260" cy="40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lnSpc>
                <a:spcPct val="125000"/>
              </a:lnSpc>
              <a:spcBef>
                <a:spcPct val="0"/>
              </a:spcBef>
              <a:spcAft>
                <a:spcPct val="0"/>
              </a:spcAft>
            </a:pPr>
            <a:r>
              <a:rPr lang="en-US" b="1" dirty="0">
                <a:solidFill>
                  <a:srgbClr val="4D4D4D"/>
                </a:solidFill>
                <a:latin typeface="+mn-ea"/>
                <a:cs typeface="Lato Light" charset="0"/>
                <a:sym typeface="Lato Light" charset="0"/>
              </a:rPr>
              <a:t>跨多个主机编排容器</a:t>
            </a:r>
          </a:p>
        </p:txBody>
      </p:sp>
      <p:sp>
        <p:nvSpPr>
          <p:cNvPr id="8" name="Freeform 46"/>
          <p:cNvSpPr/>
          <p:nvPr/>
        </p:nvSpPr>
        <p:spPr bwMode="auto">
          <a:xfrm>
            <a:off x="1303278" y="2777820"/>
            <a:ext cx="44712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9" name="Rectangle 37"/>
          <p:cNvSpPr/>
          <p:nvPr/>
        </p:nvSpPr>
        <p:spPr bwMode="auto">
          <a:xfrm>
            <a:off x="1983740" y="2808605"/>
            <a:ext cx="381571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lnSpc>
                <a:spcPct val="125000"/>
              </a:lnSpc>
              <a:spcBef>
                <a:spcPct val="0"/>
              </a:spcBef>
              <a:spcAft>
                <a:spcPct val="0"/>
              </a:spcAft>
            </a:pPr>
            <a:r>
              <a:rPr lang="en-US" b="1" dirty="0">
                <a:solidFill>
                  <a:srgbClr val="4D4D4D"/>
                </a:solidFill>
                <a:latin typeface="+mn-ea"/>
                <a:cs typeface="Lato Light" charset="0"/>
                <a:sym typeface="Gill Sans" charset="0"/>
              </a:rPr>
              <a:t>更充分地利用硬件，最大化企业应用运行所需资源的效用</a:t>
            </a:r>
          </a:p>
        </p:txBody>
      </p:sp>
      <p:sp>
        <p:nvSpPr>
          <p:cNvPr id="12" name="Rectangle 37"/>
          <p:cNvSpPr/>
          <p:nvPr/>
        </p:nvSpPr>
        <p:spPr bwMode="auto">
          <a:xfrm>
            <a:off x="1983740" y="3895090"/>
            <a:ext cx="3270250" cy="638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lnSpc>
                <a:spcPct val="125000"/>
              </a:lnSpc>
              <a:spcBef>
                <a:spcPct val="0"/>
              </a:spcBef>
              <a:spcAft>
                <a:spcPct val="0"/>
              </a:spcAft>
            </a:pPr>
            <a:r>
              <a:rPr lang="en-US" b="1" dirty="0">
                <a:solidFill>
                  <a:srgbClr val="4D4D4D"/>
                </a:solidFill>
                <a:latin typeface="+mn-ea"/>
                <a:cs typeface="Lato Light" charset="0"/>
                <a:sym typeface="Lato Light" charset="0"/>
              </a:rPr>
              <a:t>控制和自动化应用的部署与更新</a:t>
            </a:r>
          </a:p>
        </p:txBody>
      </p:sp>
      <p:grpSp>
        <p:nvGrpSpPr>
          <p:cNvPr id="13" name="Group 5"/>
          <p:cNvGrpSpPr/>
          <p:nvPr/>
        </p:nvGrpSpPr>
        <p:grpSpPr>
          <a:xfrm>
            <a:off x="1448700" y="2004354"/>
            <a:ext cx="403258" cy="352053"/>
            <a:chOff x="1079332" y="2203296"/>
            <a:chExt cx="298739" cy="264080"/>
          </a:xfrm>
        </p:grpSpPr>
        <p:sp>
          <p:nvSpPr>
            <p:cNvPr id="14" name="Oval 2"/>
            <p:cNvSpPr/>
            <p:nvPr>
              <p:custDataLst>
                <p:tags r:id="rId30"/>
              </p:custDataLst>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15" name="Rectangle 22"/>
            <p:cNvSpPr/>
            <p:nvPr>
              <p:custDataLst>
                <p:tags r:id="rId31"/>
              </p:custDataLst>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1</a:t>
              </a:r>
            </a:p>
          </p:txBody>
        </p:sp>
      </p:grpSp>
      <p:grpSp>
        <p:nvGrpSpPr>
          <p:cNvPr id="16" name="Group 235"/>
          <p:cNvGrpSpPr/>
          <p:nvPr/>
        </p:nvGrpSpPr>
        <p:grpSpPr>
          <a:xfrm>
            <a:off x="1448700" y="3013476"/>
            <a:ext cx="403258" cy="352053"/>
            <a:chOff x="1079332" y="2203296"/>
            <a:chExt cx="298739" cy="264080"/>
          </a:xfrm>
        </p:grpSpPr>
        <p:sp>
          <p:nvSpPr>
            <p:cNvPr id="17" name="Oval 236"/>
            <p:cNvSpPr/>
            <p:nvPr>
              <p:custDataLst>
                <p:tags r:id="rId28"/>
              </p:custDataLst>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19" name="Rectangle 22"/>
            <p:cNvSpPr/>
            <p:nvPr>
              <p:custDataLst>
                <p:tags r:id="rId29"/>
              </p:custDataLst>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2</a:t>
              </a:r>
            </a:p>
          </p:txBody>
        </p:sp>
      </p:grpSp>
      <p:grpSp>
        <p:nvGrpSpPr>
          <p:cNvPr id="20" name="Group 238"/>
          <p:cNvGrpSpPr/>
          <p:nvPr/>
        </p:nvGrpSpPr>
        <p:grpSpPr>
          <a:xfrm>
            <a:off x="1448700" y="3925197"/>
            <a:ext cx="403258" cy="352053"/>
            <a:chOff x="1079332" y="2203296"/>
            <a:chExt cx="298739" cy="264080"/>
          </a:xfrm>
        </p:grpSpPr>
        <p:sp>
          <p:nvSpPr>
            <p:cNvPr id="21" name="Oval 239"/>
            <p:cNvSpPr/>
            <p:nvPr>
              <p:custDataLst>
                <p:tags r:id="rId26"/>
              </p:custDataLst>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22" name="Rectangle 22"/>
            <p:cNvSpPr/>
            <p:nvPr>
              <p:custDataLst>
                <p:tags r:id="rId27"/>
              </p:custDataLst>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3</a:t>
              </a:r>
            </a:p>
          </p:txBody>
        </p:sp>
      </p:grpSp>
      <p:grpSp>
        <p:nvGrpSpPr>
          <p:cNvPr id="33" name="Group 6"/>
          <p:cNvGrpSpPr/>
          <p:nvPr/>
        </p:nvGrpSpPr>
        <p:grpSpPr>
          <a:xfrm>
            <a:off x="5831439" y="2050741"/>
            <a:ext cx="1111281" cy="947533"/>
            <a:chOff x="4326126" y="2238091"/>
            <a:chExt cx="823252" cy="710758"/>
          </a:xfrm>
        </p:grpSpPr>
        <p:grpSp>
          <p:nvGrpSpPr>
            <p:cNvPr id="34" name="Group 214"/>
            <p:cNvGrpSpPr/>
            <p:nvPr/>
          </p:nvGrpSpPr>
          <p:grpSpPr>
            <a:xfrm>
              <a:off x="4326126" y="2238091"/>
              <a:ext cx="823252" cy="710758"/>
              <a:chOff x="3755667" y="1931353"/>
              <a:chExt cx="680374" cy="587404"/>
            </a:xfrm>
          </p:grpSpPr>
          <p:sp>
            <p:nvSpPr>
              <p:cNvPr id="36" name="Freeform 46"/>
              <p:cNvSpPr/>
              <p:nvPr>
                <p:custDataLst>
                  <p:tags r:id="rId24"/>
                </p:custDataLst>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37" name="Freeform 46"/>
              <p:cNvSpPr/>
              <p:nvPr>
                <p:custDataLst>
                  <p:tags r:id="rId25"/>
                </p:custDataLst>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35" name="Freeform 6"/>
            <p:cNvSpPr>
              <a:spLocks noEditPoints="1"/>
            </p:cNvSpPr>
            <p:nvPr>
              <p:custDataLst>
                <p:tags r:id="rId23"/>
              </p:custDataLst>
            </p:nvPr>
          </p:nvSpPr>
          <p:spPr bwMode="auto">
            <a:xfrm>
              <a:off x="4564534" y="2452577"/>
              <a:ext cx="325676" cy="291624"/>
            </a:xfrm>
            <a:custGeom>
              <a:avLst/>
              <a:gdLst>
                <a:gd name="T0" fmla="*/ 18 w 158"/>
                <a:gd name="T1" fmla="*/ 22 h 141"/>
                <a:gd name="T2" fmla="*/ 18 w 158"/>
                <a:gd name="T3" fmla="*/ 138 h 141"/>
                <a:gd name="T4" fmla="*/ 15 w 158"/>
                <a:gd name="T5" fmla="*/ 141 h 141"/>
                <a:gd name="T6" fmla="*/ 9 w 158"/>
                <a:gd name="T7" fmla="*/ 141 h 141"/>
                <a:gd name="T8" fmla="*/ 6 w 158"/>
                <a:gd name="T9" fmla="*/ 138 h 141"/>
                <a:gd name="T10" fmla="*/ 6 w 158"/>
                <a:gd name="T11" fmla="*/ 22 h 141"/>
                <a:gd name="T12" fmla="*/ 0 w 158"/>
                <a:gd name="T13" fmla="*/ 12 h 141"/>
                <a:gd name="T14" fmla="*/ 12 w 158"/>
                <a:gd name="T15" fmla="*/ 0 h 141"/>
                <a:gd name="T16" fmla="*/ 24 w 158"/>
                <a:gd name="T17" fmla="*/ 12 h 141"/>
                <a:gd name="T18" fmla="*/ 18 w 158"/>
                <a:gd name="T19" fmla="*/ 22 h 141"/>
                <a:gd name="T20" fmla="*/ 158 w 158"/>
                <a:gd name="T21" fmla="*/ 88 h 141"/>
                <a:gd name="T22" fmla="*/ 155 w 158"/>
                <a:gd name="T23" fmla="*/ 93 h 141"/>
                <a:gd name="T24" fmla="*/ 154 w 158"/>
                <a:gd name="T25" fmla="*/ 94 h 141"/>
                <a:gd name="T26" fmla="*/ 120 w 158"/>
                <a:gd name="T27" fmla="*/ 105 h 141"/>
                <a:gd name="T28" fmla="*/ 105 w 158"/>
                <a:gd name="T29" fmla="*/ 101 h 141"/>
                <a:gd name="T30" fmla="*/ 103 w 158"/>
                <a:gd name="T31" fmla="*/ 100 h 141"/>
                <a:gd name="T32" fmla="*/ 75 w 158"/>
                <a:gd name="T33" fmla="*/ 92 h 141"/>
                <a:gd name="T34" fmla="*/ 32 w 158"/>
                <a:gd name="T35" fmla="*/ 105 h 141"/>
                <a:gd name="T36" fmla="*/ 29 w 158"/>
                <a:gd name="T37" fmla="*/ 106 h 141"/>
                <a:gd name="T38" fmla="*/ 27 w 158"/>
                <a:gd name="T39" fmla="*/ 105 h 141"/>
                <a:gd name="T40" fmla="*/ 24 w 158"/>
                <a:gd name="T41" fmla="*/ 100 h 141"/>
                <a:gd name="T42" fmla="*/ 24 w 158"/>
                <a:gd name="T43" fmla="*/ 32 h 141"/>
                <a:gd name="T44" fmla="*/ 26 w 158"/>
                <a:gd name="T45" fmla="*/ 27 h 141"/>
                <a:gd name="T46" fmla="*/ 72 w 158"/>
                <a:gd name="T47" fmla="*/ 12 h 141"/>
                <a:gd name="T48" fmla="*/ 110 w 158"/>
                <a:gd name="T49" fmla="*/ 23 h 141"/>
                <a:gd name="T50" fmla="*/ 119 w 158"/>
                <a:gd name="T51" fmla="*/ 25 h 141"/>
                <a:gd name="T52" fmla="*/ 147 w 158"/>
                <a:gd name="T53" fmla="*/ 14 h 141"/>
                <a:gd name="T54" fmla="*/ 150 w 158"/>
                <a:gd name="T55" fmla="*/ 13 h 141"/>
                <a:gd name="T56" fmla="*/ 156 w 158"/>
                <a:gd name="T57" fmla="*/ 13 h 141"/>
                <a:gd name="T58" fmla="*/ 158 w 158"/>
                <a:gd name="T59" fmla="*/ 18 h 141"/>
                <a:gd name="T60" fmla="*/ 158 w 158"/>
                <a:gd name="T61" fmla="*/ 88 h 141"/>
                <a:gd name="T62" fmla="*/ 70 w 158"/>
                <a:gd name="T63" fmla="*/ 24 h 141"/>
                <a:gd name="T64" fmla="*/ 35 w 158"/>
                <a:gd name="T65" fmla="*/ 36 h 141"/>
                <a:gd name="T66" fmla="*/ 35 w 158"/>
                <a:gd name="T67" fmla="*/ 53 h 141"/>
                <a:gd name="T68" fmla="*/ 70 w 158"/>
                <a:gd name="T69" fmla="*/ 42 h 141"/>
                <a:gd name="T70" fmla="*/ 70 w 158"/>
                <a:gd name="T71" fmla="*/ 24 h 141"/>
                <a:gd name="T72" fmla="*/ 70 w 158"/>
                <a:gd name="T73" fmla="*/ 63 h 141"/>
                <a:gd name="T74" fmla="*/ 35 w 158"/>
                <a:gd name="T75" fmla="*/ 73 h 141"/>
                <a:gd name="T76" fmla="*/ 35 w 158"/>
                <a:gd name="T77" fmla="*/ 90 h 141"/>
                <a:gd name="T78" fmla="*/ 70 w 158"/>
                <a:gd name="T79" fmla="*/ 80 h 141"/>
                <a:gd name="T80" fmla="*/ 70 w 158"/>
                <a:gd name="T81" fmla="*/ 63 h 141"/>
                <a:gd name="T82" fmla="*/ 147 w 158"/>
                <a:gd name="T83" fmla="*/ 68 h 141"/>
                <a:gd name="T84" fmla="*/ 111 w 158"/>
                <a:gd name="T85" fmla="*/ 74 h 141"/>
                <a:gd name="T86" fmla="*/ 111 w 158"/>
                <a:gd name="T87" fmla="*/ 54 h 141"/>
                <a:gd name="T88" fmla="*/ 108 w 158"/>
                <a:gd name="T89" fmla="*/ 52 h 141"/>
                <a:gd name="T90" fmla="*/ 75 w 158"/>
                <a:gd name="T91" fmla="*/ 42 h 141"/>
                <a:gd name="T92" fmla="*/ 70 w 158"/>
                <a:gd name="T93" fmla="*/ 42 h 141"/>
                <a:gd name="T94" fmla="*/ 70 w 158"/>
                <a:gd name="T95" fmla="*/ 63 h 141"/>
                <a:gd name="T96" fmla="*/ 72 w 158"/>
                <a:gd name="T97" fmla="*/ 63 h 141"/>
                <a:gd name="T98" fmla="*/ 108 w 158"/>
                <a:gd name="T99" fmla="*/ 73 h 141"/>
                <a:gd name="T100" fmla="*/ 111 w 158"/>
                <a:gd name="T101" fmla="*/ 74 h 141"/>
                <a:gd name="T102" fmla="*/ 111 w 158"/>
                <a:gd name="T103" fmla="*/ 91 h 141"/>
                <a:gd name="T104" fmla="*/ 120 w 158"/>
                <a:gd name="T105" fmla="*/ 93 h 141"/>
                <a:gd name="T106" fmla="*/ 147 w 158"/>
                <a:gd name="T107" fmla="*/ 84 h 141"/>
                <a:gd name="T108" fmla="*/ 147 w 158"/>
                <a:gd name="T109" fmla="*/ 68 h 141"/>
                <a:gd name="T110" fmla="*/ 147 w 158"/>
                <a:gd name="T111" fmla="*/ 28 h 141"/>
                <a:gd name="T112" fmla="*/ 119 w 158"/>
                <a:gd name="T113" fmla="*/ 36 h 141"/>
                <a:gd name="T114" fmla="*/ 111 w 158"/>
                <a:gd name="T115" fmla="*/ 36 h 141"/>
                <a:gd name="T116" fmla="*/ 111 w 158"/>
                <a:gd name="T117" fmla="*/ 54 h 141"/>
                <a:gd name="T118" fmla="*/ 147 w 158"/>
                <a:gd name="T119" fmla="*/ 45 h 141"/>
                <a:gd name="T120" fmla="*/ 147 w 158"/>
                <a:gd name="T121" fmla="*/ 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8" h="141">
                  <a:moveTo>
                    <a:pt x="18" y="22"/>
                  </a:moveTo>
                  <a:cubicBezTo>
                    <a:pt x="18" y="138"/>
                    <a:pt x="18" y="138"/>
                    <a:pt x="18" y="138"/>
                  </a:cubicBezTo>
                  <a:cubicBezTo>
                    <a:pt x="18" y="140"/>
                    <a:pt x="16" y="141"/>
                    <a:pt x="15" y="141"/>
                  </a:cubicBezTo>
                  <a:cubicBezTo>
                    <a:pt x="9" y="141"/>
                    <a:pt x="9" y="141"/>
                    <a:pt x="9" y="141"/>
                  </a:cubicBezTo>
                  <a:cubicBezTo>
                    <a:pt x="7" y="141"/>
                    <a:pt x="6" y="140"/>
                    <a:pt x="6" y="138"/>
                  </a:cubicBezTo>
                  <a:cubicBezTo>
                    <a:pt x="6" y="22"/>
                    <a:pt x="6" y="22"/>
                    <a:pt x="6" y="22"/>
                  </a:cubicBezTo>
                  <a:cubicBezTo>
                    <a:pt x="3" y="20"/>
                    <a:pt x="0" y="16"/>
                    <a:pt x="0" y="12"/>
                  </a:cubicBezTo>
                  <a:cubicBezTo>
                    <a:pt x="0" y="6"/>
                    <a:pt x="5" y="0"/>
                    <a:pt x="12" y="0"/>
                  </a:cubicBezTo>
                  <a:cubicBezTo>
                    <a:pt x="18" y="0"/>
                    <a:pt x="24" y="6"/>
                    <a:pt x="24" y="12"/>
                  </a:cubicBezTo>
                  <a:cubicBezTo>
                    <a:pt x="24" y="16"/>
                    <a:pt x="21" y="20"/>
                    <a:pt x="18" y="22"/>
                  </a:cubicBezTo>
                  <a:close/>
                  <a:moveTo>
                    <a:pt x="158" y="88"/>
                  </a:moveTo>
                  <a:cubicBezTo>
                    <a:pt x="158" y="90"/>
                    <a:pt x="157" y="92"/>
                    <a:pt x="155" y="93"/>
                  </a:cubicBezTo>
                  <a:cubicBezTo>
                    <a:pt x="155" y="93"/>
                    <a:pt x="154" y="94"/>
                    <a:pt x="154" y="94"/>
                  </a:cubicBezTo>
                  <a:cubicBezTo>
                    <a:pt x="148" y="97"/>
                    <a:pt x="134" y="105"/>
                    <a:pt x="120" y="105"/>
                  </a:cubicBezTo>
                  <a:cubicBezTo>
                    <a:pt x="114" y="105"/>
                    <a:pt x="110" y="103"/>
                    <a:pt x="105" y="101"/>
                  </a:cubicBezTo>
                  <a:cubicBezTo>
                    <a:pt x="103" y="100"/>
                    <a:pt x="103" y="100"/>
                    <a:pt x="103" y="100"/>
                  </a:cubicBezTo>
                  <a:cubicBezTo>
                    <a:pt x="94" y="95"/>
                    <a:pt x="86" y="92"/>
                    <a:pt x="75" y="92"/>
                  </a:cubicBezTo>
                  <a:cubicBezTo>
                    <a:pt x="62" y="92"/>
                    <a:pt x="43" y="99"/>
                    <a:pt x="32" y="105"/>
                  </a:cubicBezTo>
                  <a:cubicBezTo>
                    <a:pt x="32" y="106"/>
                    <a:pt x="30" y="106"/>
                    <a:pt x="29" y="106"/>
                  </a:cubicBezTo>
                  <a:cubicBezTo>
                    <a:pt x="28" y="106"/>
                    <a:pt x="27" y="106"/>
                    <a:pt x="27" y="105"/>
                  </a:cubicBezTo>
                  <a:cubicBezTo>
                    <a:pt x="25" y="104"/>
                    <a:pt x="24" y="102"/>
                    <a:pt x="24" y="100"/>
                  </a:cubicBezTo>
                  <a:cubicBezTo>
                    <a:pt x="24" y="32"/>
                    <a:pt x="24" y="32"/>
                    <a:pt x="24" y="32"/>
                  </a:cubicBezTo>
                  <a:cubicBezTo>
                    <a:pt x="24" y="30"/>
                    <a:pt x="25" y="28"/>
                    <a:pt x="26" y="27"/>
                  </a:cubicBezTo>
                  <a:cubicBezTo>
                    <a:pt x="32" y="24"/>
                    <a:pt x="53" y="12"/>
                    <a:pt x="72" y="12"/>
                  </a:cubicBezTo>
                  <a:cubicBezTo>
                    <a:pt x="87" y="12"/>
                    <a:pt x="100" y="18"/>
                    <a:pt x="110" y="23"/>
                  </a:cubicBezTo>
                  <a:cubicBezTo>
                    <a:pt x="113" y="24"/>
                    <a:pt x="116" y="25"/>
                    <a:pt x="119" y="25"/>
                  </a:cubicBezTo>
                  <a:cubicBezTo>
                    <a:pt x="129" y="25"/>
                    <a:pt x="141" y="18"/>
                    <a:pt x="147" y="14"/>
                  </a:cubicBezTo>
                  <a:cubicBezTo>
                    <a:pt x="148" y="14"/>
                    <a:pt x="149" y="13"/>
                    <a:pt x="150" y="13"/>
                  </a:cubicBezTo>
                  <a:cubicBezTo>
                    <a:pt x="152" y="12"/>
                    <a:pt x="154" y="12"/>
                    <a:pt x="156" y="13"/>
                  </a:cubicBezTo>
                  <a:cubicBezTo>
                    <a:pt x="157" y="14"/>
                    <a:pt x="158" y="16"/>
                    <a:pt x="158" y="18"/>
                  </a:cubicBezTo>
                  <a:lnTo>
                    <a:pt x="158" y="88"/>
                  </a:lnTo>
                  <a:close/>
                  <a:moveTo>
                    <a:pt x="70" y="24"/>
                  </a:moveTo>
                  <a:cubicBezTo>
                    <a:pt x="59" y="25"/>
                    <a:pt x="45" y="30"/>
                    <a:pt x="35" y="36"/>
                  </a:cubicBezTo>
                  <a:cubicBezTo>
                    <a:pt x="35" y="53"/>
                    <a:pt x="35" y="53"/>
                    <a:pt x="35" y="53"/>
                  </a:cubicBezTo>
                  <a:cubicBezTo>
                    <a:pt x="46" y="47"/>
                    <a:pt x="59" y="42"/>
                    <a:pt x="70" y="42"/>
                  </a:cubicBezTo>
                  <a:lnTo>
                    <a:pt x="70" y="24"/>
                  </a:lnTo>
                  <a:close/>
                  <a:moveTo>
                    <a:pt x="70" y="63"/>
                  </a:moveTo>
                  <a:cubicBezTo>
                    <a:pt x="59" y="64"/>
                    <a:pt x="46" y="68"/>
                    <a:pt x="35" y="73"/>
                  </a:cubicBezTo>
                  <a:cubicBezTo>
                    <a:pt x="35" y="90"/>
                    <a:pt x="35" y="90"/>
                    <a:pt x="35" y="90"/>
                  </a:cubicBezTo>
                  <a:cubicBezTo>
                    <a:pt x="46" y="85"/>
                    <a:pt x="59" y="81"/>
                    <a:pt x="70" y="80"/>
                  </a:cubicBezTo>
                  <a:lnTo>
                    <a:pt x="70" y="63"/>
                  </a:lnTo>
                  <a:close/>
                  <a:moveTo>
                    <a:pt x="147" y="68"/>
                  </a:moveTo>
                  <a:cubicBezTo>
                    <a:pt x="138" y="72"/>
                    <a:pt x="124" y="78"/>
                    <a:pt x="111" y="74"/>
                  </a:cubicBezTo>
                  <a:cubicBezTo>
                    <a:pt x="111" y="54"/>
                    <a:pt x="111" y="54"/>
                    <a:pt x="111" y="54"/>
                  </a:cubicBezTo>
                  <a:cubicBezTo>
                    <a:pt x="110" y="53"/>
                    <a:pt x="109" y="53"/>
                    <a:pt x="108" y="52"/>
                  </a:cubicBezTo>
                  <a:cubicBezTo>
                    <a:pt x="97" y="47"/>
                    <a:pt x="89" y="42"/>
                    <a:pt x="75" y="42"/>
                  </a:cubicBezTo>
                  <a:cubicBezTo>
                    <a:pt x="73" y="42"/>
                    <a:pt x="72" y="42"/>
                    <a:pt x="70" y="42"/>
                  </a:cubicBezTo>
                  <a:cubicBezTo>
                    <a:pt x="70" y="63"/>
                    <a:pt x="70" y="63"/>
                    <a:pt x="70" y="63"/>
                  </a:cubicBezTo>
                  <a:cubicBezTo>
                    <a:pt x="71" y="63"/>
                    <a:pt x="72" y="63"/>
                    <a:pt x="72" y="63"/>
                  </a:cubicBezTo>
                  <a:cubicBezTo>
                    <a:pt x="86" y="63"/>
                    <a:pt x="97" y="67"/>
                    <a:pt x="108" y="73"/>
                  </a:cubicBezTo>
                  <a:cubicBezTo>
                    <a:pt x="109" y="73"/>
                    <a:pt x="110" y="74"/>
                    <a:pt x="111" y="74"/>
                  </a:cubicBezTo>
                  <a:cubicBezTo>
                    <a:pt x="111" y="91"/>
                    <a:pt x="111" y="91"/>
                    <a:pt x="111" y="91"/>
                  </a:cubicBezTo>
                  <a:cubicBezTo>
                    <a:pt x="114" y="92"/>
                    <a:pt x="117" y="93"/>
                    <a:pt x="120" y="93"/>
                  </a:cubicBezTo>
                  <a:cubicBezTo>
                    <a:pt x="130" y="93"/>
                    <a:pt x="141" y="87"/>
                    <a:pt x="147" y="84"/>
                  </a:cubicBezTo>
                  <a:lnTo>
                    <a:pt x="147" y="68"/>
                  </a:lnTo>
                  <a:close/>
                  <a:moveTo>
                    <a:pt x="147" y="28"/>
                  </a:moveTo>
                  <a:cubicBezTo>
                    <a:pt x="139" y="32"/>
                    <a:pt x="129" y="36"/>
                    <a:pt x="119" y="36"/>
                  </a:cubicBezTo>
                  <a:cubicBezTo>
                    <a:pt x="116" y="36"/>
                    <a:pt x="114" y="36"/>
                    <a:pt x="111" y="36"/>
                  </a:cubicBezTo>
                  <a:cubicBezTo>
                    <a:pt x="111" y="54"/>
                    <a:pt x="111" y="54"/>
                    <a:pt x="111" y="54"/>
                  </a:cubicBezTo>
                  <a:cubicBezTo>
                    <a:pt x="124" y="57"/>
                    <a:pt x="138" y="50"/>
                    <a:pt x="147" y="45"/>
                  </a:cubicBezTo>
                  <a:lnTo>
                    <a:pt x="147" y="28"/>
                  </a:ln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53" name="Group 14"/>
          <p:cNvGrpSpPr/>
          <p:nvPr/>
        </p:nvGrpSpPr>
        <p:grpSpPr>
          <a:xfrm>
            <a:off x="5253217" y="3998554"/>
            <a:ext cx="1111281" cy="947533"/>
            <a:chOff x="3897771" y="3699175"/>
            <a:chExt cx="823252" cy="710758"/>
          </a:xfrm>
        </p:grpSpPr>
        <p:grpSp>
          <p:nvGrpSpPr>
            <p:cNvPr id="54" name="Group 226"/>
            <p:cNvGrpSpPr/>
            <p:nvPr/>
          </p:nvGrpSpPr>
          <p:grpSpPr>
            <a:xfrm>
              <a:off x="3897771" y="3699175"/>
              <a:ext cx="823252" cy="710758"/>
              <a:chOff x="3755667" y="1931353"/>
              <a:chExt cx="680374" cy="587404"/>
            </a:xfrm>
          </p:grpSpPr>
          <p:sp>
            <p:nvSpPr>
              <p:cNvPr id="56" name="Freeform 46"/>
              <p:cNvSpPr/>
              <p:nvPr>
                <p:custDataLst>
                  <p:tags r:id="rId21"/>
                </p:custDataLst>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57" name="Freeform 46"/>
              <p:cNvSpPr/>
              <p:nvPr>
                <p:custDataLst>
                  <p:tags r:id="rId22"/>
                </p:custDataLst>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55" name="Freeform 10"/>
            <p:cNvSpPr>
              <a:spLocks noEditPoints="1"/>
            </p:cNvSpPr>
            <p:nvPr>
              <p:custDataLst>
                <p:tags r:id="rId20"/>
              </p:custDataLst>
            </p:nvPr>
          </p:nvSpPr>
          <p:spPr bwMode="auto">
            <a:xfrm>
              <a:off x="4160844" y="3911642"/>
              <a:ext cx="309068" cy="285823"/>
            </a:xfrm>
            <a:custGeom>
              <a:avLst/>
              <a:gdLst>
                <a:gd name="T0" fmla="*/ 152 w 152"/>
                <a:gd name="T1" fmla="*/ 114 h 140"/>
                <a:gd name="T2" fmla="*/ 149 w 152"/>
                <a:gd name="T3" fmla="*/ 117 h 140"/>
                <a:gd name="T4" fmla="*/ 129 w 152"/>
                <a:gd name="T5" fmla="*/ 117 h 140"/>
                <a:gd name="T6" fmla="*/ 129 w 152"/>
                <a:gd name="T7" fmla="*/ 131 h 140"/>
                <a:gd name="T8" fmla="*/ 120 w 152"/>
                <a:gd name="T9" fmla="*/ 140 h 140"/>
                <a:gd name="T10" fmla="*/ 32 w 152"/>
                <a:gd name="T11" fmla="*/ 140 h 140"/>
                <a:gd name="T12" fmla="*/ 23 w 152"/>
                <a:gd name="T13" fmla="*/ 131 h 140"/>
                <a:gd name="T14" fmla="*/ 23 w 152"/>
                <a:gd name="T15" fmla="*/ 117 h 140"/>
                <a:gd name="T16" fmla="*/ 3 w 152"/>
                <a:gd name="T17" fmla="*/ 117 h 140"/>
                <a:gd name="T18" fmla="*/ 0 w 152"/>
                <a:gd name="T19" fmla="*/ 114 h 140"/>
                <a:gd name="T20" fmla="*/ 0 w 152"/>
                <a:gd name="T21" fmla="*/ 76 h 140"/>
                <a:gd name="T22" fmla="*/ 17 w 152"/>
                <a:gd name="T23" fmla="*/ 58 h 140"/>
                <a:gd name="T24" fmla="*/ 23 w 152"/>
                <a:gd name="T25" fmla="*/ 58 h 140"/>
                <a:gd name="T26" fmla="*/ 23 w 152"/>
                <a:gd name="T27" fmla="*/ 8 h 140"/>
                <a:gd name="T28" fmla="*/ 32 w 152"/>
                <a:gd name="T29" fmla="*/ 0 h 140"/>
                <a:gd name="T30" fmla="*/ 94 w 152"/>
                <a:gd name="T31" fmla="*/ 0 h 140"/>
                <a:gd name="T32" fmla="*/ 109 w 152"/>
                <a:gd name="T33" fmla="*/ 6 h 140"/>
                <a:gd name="T34" fmla="*/ 123 w 152"/>
                <a:gd name="T35" fmla="*/ 20 h 140"/>
                <a:gd name="T36" fmla="*/ 129 w 152"/>
                <a:gd name="T37" fmla="*/ 35 h 140"/>
                <a:gd name="T38" fmla="*/ 129 w 152"/>
                <a:gd name="T39" fmla="*/ 58 h 140"/>
                <a:gd name="T40" fmla="*/ 135 w 152"/>
                <a:gd name="T41" fmla="*/ 58 h 140"/>
                <a:gd name="T42" fmla="*/ 152 w 152"/>
                <a:gd name="T43" fmla="*/ 76 h 140"/>
                <a:gd name="T44" fmla="*/ 152 w 152"/>
                <a:gd name="T45" fmla="*/ 114 h 140"/>
                <a:gd name="T46" fmla="*/ 117 w 152"/>
                <a:gd name="T47" fmla="*/ 70 h 140"/>
                <a:gd name="T48" fmla="*/ 117 w 152"/>
                <a:gd name="T49" fmla="*/ 35 h 140"/>
                <a:gd name="T50" fmla="*/ 102 w 152"/>
                <a:gd name="T51" fmla="*/ 35 h 140"/>
                <a:gd name="T52" fmla="*/ 94 w 152"/>
                <a:gd name="T53" fmla="*/ 26 h 140"/>
                <a:gd name="T54" fmla="*/ 94 w 152"/>
                <a:gd name="T55" fmla="*/ 11 h 140"/>
                <a:gd name="T56" fmla="*/ 35 w 152"/>
                <a:gd name="T57" fmla="*/ 11 h 140"/>
                <a:gd name="T58" fmla="*/ 35 w 152"/>
                <a:gd name="T59" fmla="*/ 70 h 140"/>
                <a:gd name="T60" fmla="*/ 117 w 152"/>
                <a:gd name="T61" fmla="*/ 70 h 140"/>
                <a:gd name="T62" fmla="*/ 117 w 152"/>
                <a:gd name="T63" fmla="*/ 129 h 140"/>
                <a:gd name="T64" fmla="*/ 117 w 152"/>
                <a:gd name="T65" fmla="*/ 105 h 140"/>
                <a:gd name="T66" fmla="*/ 35 w 152"/>
                <a:gd name="T67" fmla="*/ 105 h 140"/>
                <a:gd name="T68" fmla="*/ 35 w 152"/>
                <a:gd name="T69" fmla="*/ 129 h 140"/>
                <a:gd name="T70" fmla="*/ 117 w 152"/>
                <a:gd name="T71" fmla="*/ 129 h 140"/>
                <a:gd name="T72" fmla="*/ 135 w 152"/>
                <a:gd name="T73" fmla="*/ 70 h 140"/>
                <a:gd name="T74" fmla="*/ 129 w 152"/>
                <a:gd name="T75" fmla="*/ 76 h 140"/>
                <a:gd name="T76" fmla="*/ 135 w 152"/>
                <a:gd name="T77" fmla="*/ 82 h 140"/>
                <a:gd name="T78" fmla="*/ 140 w 152"/>
                <a:gd name="T79" fmla="*/ 76 h 140"/>
                <a:gd name="T80" fmla="*/ 135 w 152"/>
                <a:gd name="T81"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140">
                  <a:moveTo>
                    <a:pt x="152" y="114"/>
                  </a:moveTo>
                  <a:cubicBezTo>
                    <a:pt x="152" y="115"/>
                    <a:pt x="151" y="117"/>
                    <a:pt x="149" y="117"/>
                  </a:cubicBezTo>
                  <a:cubicBezTo>
                    <a:pt x="129" y="117"/>
                    <a:pt x="129" y="117"/>
                    <a:pt x="129" y="117"/>
                  </a:cubicBezTo>
                  <a:cubicBezTo>
                    <a:pt x="129" y="131"/>
                    <a:pt x="129" y="131"/>
                    <a:pt x="129" y="131"/>
                  </a:cubicBezTo>
                  <a:cubicBezTo>
                    <a:pt x="129" y="136"/>
                    <a:pt x="125" y="140"/>
                    <a:pt x="120" y="140"/>
                  </a:cubicBezTo>
                  <a:cubicBezTo>
                    <a:pt x="32" y="140"/>
                    <a:pt x="32" y="140"/>
                    <a:pt x="32" y="140"/>
                  </a:cubicBezTo>
                  <a:cubicBezTo>
                    <a:pt x="27" y="140"/>
                    <a:pt x="23" y="136"/>
                    <a:pt x="23" y="131"/>
                  </a:cubicBezTo>
                  <a:cubicBezTo>
                    <a:pt x="23" y="117"/>
                    <a:pt x="23" y="117"/>
                    <a:pt x="23" y="117"/>
                  </a:cubicBezTo>
                  <a:cubicBezTo>
                    <a:pt x="3" y="117"/>
                    <a:pt x="3" y="117"/>
                    <a:pt x="3" y="117"/>
                  </a:cubicBezTo>
                  <a:cubicBezTo>
                    <a:pt x="1" y="117"/>
                    <a:pt x="0" y="115"/>
                    <a:pt x="0" y="114"/>
                  </a:cubicBezTo>
                  <a:cubicBezTo>
                    <a:pt x="0" y="76"/>
                    <a:pt x="0" y="76"/>
                    <a:pt x="0" y="76"/>
                  </a:cubicBezTo>
                  <a:cubicBezTo>
                    <a:pt x="0" y="66"/>
                    <a:pt x="8" y="58"/>
                    <a:pt x="17" y="58"/>
                  </a:cubicBezTo>
                  <a:cubicBezTo>
                    <a:pt x="23" y="58"/>
                    <a:pt x="23" y="58"/>
                    <a:pt x="23" y="58"/>
                  </a:cubicBezTo>
                  <a:cubicBezTo>
                    <a:pt x="23" y="8"/>
                    <a:pt x="23" y="8"/>
                    <a:pt x="23" y="8"/>
                  </a:cubicBezTo>
                  <a:cubicBezTo>
                    <a:pt x="23" y="4"/>
                    <a:pt x="27" y="0"/>
                    <a:pt x="32" y="0"/>
                  </a:cubicBezTo>
                  <a:cubicBezTo>
                    <a:pt x="94" y="0"/>
                    <a:pt x="94" y="0"/>
                    <a:pt x="94" y="0"/>
                  </a:cubicBezTo>
                  <a:cubicBezTo>
                    <a:pt x="98" y="0"/>
                    <a:pt x="105" y="2"/>
                    <a:pt x="109" y="6"/>
                  </a:cubicBezTo>
                  <a:cubicBezTo>
                    <a:pt x="123" y="20"/>
                    <a:pt x="123" y="20"/>
                    <a:pt x="123" y="20"/>
                  </a:cubicBezTo>
                  <a:cubicBezTo>
                    <a:pt x="126" y="23"/>
                    <a:pt x="129" y="30"/>
                    <a:pt x="129" y="35"/>
                  </a:cubicBezTo>
                  <a:cubicBezTo>
                    <a:pt x="129" y="58"/>
                    <a:pt x="129" y="58"/>
                    <a:pt x="129" y="58"/>
                  </a:cubicBezTo>
                  <a:cubicBezTo>
                    <a:pt x="135" y="58"/>
                    <a:pt x="135" y="58"/>
                    <a:pt x="135" y="58"/>
                  </a:cubicBezTo>
                  <a:cubicBezTo>
                    <a:pt x="144" y="58"/>
                    <a:pt x="152" y="66"/>
                    <a:pt x="152" y="76"/>
                  </a:cubicBezTo>
                  <a:lnTo>
                    <a:pt x="152" y="114"/>
                  </a:lnTo>
                  <a:close/>
                  <a:moveTo>
                    <a:pt x="117" y="70"/>
                  </a:moveTo>
                  <a:cubicBezTo>
                    <a:pt x="117" y="35"/>
                    <a:pt x="117" y="35"/>
                    <a:pt x="117" y="35"/>
                  </a:cubicBezTo>
                  <a:cubicBezTo>
                    <a:pt x="102" y="35"/>
                    <a:pt x="102" y="35"/>
                    <a:pt x="102" y="35"/>
                  </a:cubicBezTo>
                  <a:cubicBezTo>
                    <a:pt x="98" y="35"/>
                    <a:pt x="94" y="31"/>
                    <a:pt x="94" y="26"/>
                  </a:cubicBezTo>
                  <a:cubicBezTo>
                    <a:pt x="94" y="11"/>
                    <a:pt x="94" y="11"/>
                    <a:pt x="94" y="11"/>
                  </a:cubicBezTo>
                  <a:cubicBezTo>
                    <a:pt x="35" y="11"/>
                    <a:pt x="35" y="11"/>
                    <a:pt x="35" y="11"/>
                  </a:cubicBezTo>
                  <a:cubicBezTo>
                    <a:pt x="35" y="70"/>
                    <a:pt x="35" y="70"/>
                    <a:pt x="35" y="70"/>
                  </a:cubicBezTo>
                  <a:lnTo>
                    <a:pt x="117" y="70"/>
                  </a:lnTo>
                  <a:close/>
                  <a:moveTo>
                    <a:pt x="117" y="129"/>
                  </a:moveTo>
                  <a:cubicBezTo>
                    <a:pt x="117" y="105"/>
                    <a:pt x="117" y="105"/>
                    <a:pt x="117" y="105"/>
                  </a:cubicBezTo>
                  <a:cubicBezTo>
                    <a:pt x="35" y="105"/>
                    <a:pt x="35" y="105"/>
                    <a:pt x="35" y="105"/>
                  </a:cubicBezTo>
                  <a:cubicBezTo>
                    <a:pt x="35" y="129"/>
                    <a:pt x="35" y="129"/>
                    <a:pt x="35" y="129"/>
                  </a:cubicBezTo>
                  <a:lnTo>
                    <a:pt x="117" y="129"/>
                  </a:lnTo>
                  <a:close/>
                  <a:moveTo>
                    <a:pt x="135" y="70"/>
                  </a:moveTo>
                  <a:cubicBezTo>
                    <a:pt x="131" y="70"/>
                    <a:pt x="129" y="73"/>
                    <a:pt x="129" y="76"/>
                  </a:cubicBezTo>
                  <a:cubicBezTo>
                    <a:pt x="129" y="79"/>
                    <a:pt x="131" y="82"/>
                    <a:pt x="135" y="82"/>
                  </a:cubicBezTo>
                  <a:cubicBezTo>
                    <a:pt x="138" y="82"/>
                    <a:pt x="140" y="79"/>
                    <a:pt x="140" y="76"/>
                  </a:cubicBezTo>
                  <a:cubicBezTo>
                    <a:pt x="140" y="73"/>
                    <a:pt x="138" y="70"/>
                    <a:pt x="135" y="70"/>
                  </a:cubicBez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58" name="Group 3"/>
          <p:cNvGrpSpPr/>
          <p:nvPr/>
        </p:nvGrpSpPr>
        <p:grpSpPr>
          <a:xfrm>
            <a:off x="4964962" y="1559595"/>
            <a:ext cx="1111281" cy="947533"/>
            <a:chOff x="3684228" y="1869676"/>
            <a:chExt cx="823252" cy="710758"/>
          </a:xfrm>
        </p:grpSpPr>
        <p:grpSp>
          <p:nvGrpSpPr>
            <p:cNvPr id="59" name="Group 1"/>
            <p:cNvGrpSpPr/>
            <p:nvPr/>
          </p:nvGrpSpPr>
          <p:grpSpPr>
            <a:xfrm>
              <a:off x="3684228" y="1869676"/>
              <a:ext cx="823252" cy="710758"/>
              <a:chOff x="3755667" y="1931353"/>
              <a:chExt cx="680374" cy="587404"/>
            </a:xfrm>
            <a:solidFill>
              <a:srgbClr val="FFFFFF"/>
            </a:solidFill>
          </p:grpSpPr>
          <p:sp>
            <p:nvSpPr>
              <p:cNvPr id="61" name="Freeform 46"/>
              <p:cNvSpPr/>
              <p:nvPr>
                <p:custDataLst>
                  <p:tags r:id="rId18"/>
                </p:custDataLst>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62" name="Freeform 46"/>
              <p:cNvSpPr/>
              <p:nvPr>
                <p:custDataLst>
                  <p:tags r:id="rId19"/>
                </p:custDataLst>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grp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60" name="Freeform 11"/>
            <p:cNvSpPr>
              <a:spLocks noEditPoints="1"/>
            </p:cNvSpPr>
            <p:nvPr>
              <p:custDataLst>
                <p:tags r:id="rId17"/>
              </p:custDataLst>
            </p:nvPr>
          </p:nvSpPr>
          <p:spPr bwMode="auto">
            <a:xfrm>
              <a:off x="3950778" y="2059444"/>
              <a:ext cx="290153" cy="341524"/>
            </a:xfrm>
            <a:custGeom>
              <a:avLst/>
              <a:gdLst>
                <a:gd name="T0" fmla="*/ 118 w 129"/>
                <a:gd name="T1" fmla="*/ 87 h 152"/>
                <a:gd name="T2" fmla="*/ 107 w 129"/>
                <a:gd name="T3" fmla="*/ 99 h 152"/>
                <a:gd name="T4" fmla="*/ 51 w 129"/>
                <a:gd name="T5" fmla="*/ 107 h 152"/>
                <a:gd name="T6" fmla="*/ 15 w 129"/>
                <a:gd name="T7" fmla="*/ 94 h 152"/>
                <a:gd name="T8" fmla="*/ 9 w 129"/>
                <a:gd name="T9" fmla="*/ 79 h 152"/>
                <a:gd name="T10" fmla="*/ 0 w 129"/>
                <a:gd name="T11" fmla="*/ 22 h 152"/>
                <a:gd name="T12" fmla="*/ 17 w 129"/>
                <a:gd name="T13" fmla="*/ 8 h 152"/>
                <a:gd name="T14" fmla="*/ 46 w 129"/>
                <a:gd name="T15" fmla="*/ 2 h 152"/>
                <a:gd name="T16" fmla="*/ 107 w 129"/>
                <a:gd name="T17" fmla="*/ 6 h 152"/>
                <a:gd name="T18" fmla="*/ 127 w 129"/>
                <a:gd name="T19" fmla="*/ 18 h 152"/>
                <a:gd name="T20" fmla="*/ 128 w 129"/>
                <a:gd name="T21" fmla="*/ 27 h 152"/>
                <a:gd name="T22" fmla="*/ 118 w 129"/>
                <a:gd name="T23" fmla="*/ 87 h 152"/>
                <a:gd name="T24" fmla="*/ 101 w 129"/>
                <a:gd name="T25" fmla="*/ 141 h 152"/>
                <a:gd name="T26" fmla="*/ 47 w 129"/>
                <a:gd name="T27" fmla="*/ 148 h 152"/>
                <a:gd name="T28" fmla="*/ 21 w 129"/>
                <a:gd name="T29" fmla="*/ 135 h 152"/>
                <a:gd name="T30" fmla="*/ 16 w 129"/>
                <a:gd name="T31" fmla="*/ 108 h 152"/>
                <a:gd name="T32" fmla="*/ 16 w 129"/>
                <a:gd name="T33" fmla="*/ 106 h 152"/>
                <a:gd name="T34" fmla="*/ 18 w 129"/>
                <a:gd name="T35" fmla="*/ 106 h 152"/>
                <a:gd name="T36" fmla="*/ 111 w 129"/>
                <a:gd name="T37" fmla="*/ 106 h 152"/>
                <a:gd name="T38" fmla="*/ 112 w 129"/>
                <a:gd name="T39" fmla="*/ 115 h 152"/>
                <a:gd name="T40" fmla="*/ 101 w 129"/>
                <a:gd name="T41" fmla="*/ 141 h 152"/>
                <a:gd name="T42" fmla="*/ 89 w 129"/>
                <a:gd name="T43" fmla="*/ 13 h 152"/>
                <a:gd name="T44" fmla="*/ 38 w 129"/>
                <a:gd name="T45" fmla="*/ 13 h 152"/>
                <a:gd name="T46" fmla="*/ 22 w 129"/>
                <a:gd name="T47" fmla="*/ 20 h 152"/>
                <a:gd name="T48" fmla="*/ 44 w 129"/>
                <a:gd name="T49" fmla="*/ 28 h 152"/>
                <a:gd name="T50" fmla="*/ 85 w 129"/>
                <a:gd name="T51" fmla="*/ 28 h 152"/>
                <a:gd name="T52" fmla="*/ 106 w 129"/>
                <a:gd name="T53" fmla="*/ 20 h 152"/>
                <a:gd name="T54" fmla="*/ 89 w 129"/>
                <a:gd name="T55" fmla="*/ 13 h 152"/>
                <a:gd name="T56" fmla="*/ 56 w 129"/>
                <a:gd name="T57" fmla="*/ 54 h 152"/>
                <a:gd name="T58" fmla="*/ 44 w 129"/>
                <a:gd name="T59" fmla="*/ 74 h 152"/>
                <a:gd name="T60" fmla="*/ 66 w 129"/>
                <a:gd name="T61" fmla="*/ 93 h 152"/>
                <a:gd name="T62" fmla="*/ 84 w 129"/>
                <a:gd name="T63" fmla="*/ 70 h 152"/>
                <a:gd name="T64" fmla="*/ 56 w 129"/>
                <a:gd name="T65" fmla="*/ 54 h 152"/>
                <a:gd name="T66" fmla="*/ 59 w 129"/>
                <a:gd name="T67" fmla="*/ 82 h 152"/>
                <a:gd name="T68" fmla="*/ 59 w 129"/>
                <a:gd name="T69" fmla="*/ 64 h 152"/>
                <a:gd name="T70" fmla="*/ 74 w 129"/>
                <a:gd name="T71" fmla="*/ 72 h 152"/>
                <a:gd name="T72" fmla="*/ 59 w 129"/>
                <a:gd name="T73"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 h="152">
                  <a:moveTo>
                    <a:pt x="118" y="87"/>
                  </a:moveTo>
                  <a:cubicBezTo>
                    <a:pt x="117" y="93"/>
                    <a:pt x="111" y="96"/>
                    <a:pt x="107" y="99"/>
                  </a:cubicBezTo>
                  <a:cubicBezTo>
                    <a:pt x="89" y="107"/>
                    <a:pt x="69" y="109"/>
                    <a:pt x="51" y="107"/>
                  </a:cubicBezTo>
                  <a:cubicBezTo>
                    <a:pt x="38" y="106"/>
                    <a:pt x="25" y="102"/>
                    <a:pt x="15" y="94"/>
                  </a:cubicBezTo>
                  <a:cubicBezTo>
                    <a:pt x="10" y="90"/>
                    <a:pt x="10" y="84"/>
                    <a:pt x="9" y="79"/>
                  </a:cubicBezTo>
                  <a:cubicBezTo>
                    <a:pt x="6" y="60"/>
                    <a:pt x="2" y="41"/>
                    <a:pt x="0" y="22"/>
                  </a:cubicBezTo>
                  <a:cubicBezTo>
                    <a:pt x="1" y="14"/>
                    <a:pt x="10" y="10"/>
                    <a:pt x="17" y="8"/>
                  </a:cubicBezTo>
                  <a:cubicBezTo>
                    <a:pt x="26" y="4"/>
                    <a:pt x="36" y="3"/>
                    <a:pt x="46" y="2"/>
                  </a:cubicBezTo>
                  <a:cubicBezTo>
                    <a:pt x="66" y="0"/>
                    <a:pt x="87" y="1"/>
                    <a:pt x="107" y="6"/>
                  </a:cubicBezTo>
                  <a:cubicBezTo>
                    <a:pt x="115" y="9"/>
                    <a:pt x="122" y="12"/>
                    <a:pt x="127" y="18"/>
                  </a:cubicBezTo>
                  <a:cubicBezTo>
                    <a:pt x="129" y="20"/>
                    <a:pt x="129" y="24"/>
                    <a:pt x="128" y="27"/>
                  </a:cubicBezTo>
                  <a:cubicBezTo>
                    <a:pt x="125" y="47"/>
                    <a:pt x="121" y="67"/>
                    <a:pt x="118" y="87"/>
                  </a:cubicBezTo>
                  <a:close/>
                  <a:moveTo>
                    <a:pt x="101" y="141"/>
                  </a:moveTo>
                  <a:cubicBezTo>
                    <a:pt x="85" y="151"/>
                    <a:pt x="65" y="152"/>
                    <a:pt x="47" y="148"/>
                  </a:cubicBezTo>
                  <a:cubicBezTo>
                    <a:pt x="37" y="147"/>
                    <a:pt x="26" y="144"/>
                    <a:pt x="21" y="135"/>
                  </a:cubicBezTo>
                  <a:cubicBezTo>
                    <a:pt x="18" y="126"/>
                    <a:pt x="17" y="117"/>
                    <a:pt x="16" y="108"/>
                  </a:cubicBezTo>
                  <a:cubicBezTo>
                    <a:pt x="16" y="106"/>
                    <a:pt x="16" y="106"/>
                    <a:pt x="16" y="106"/>
                  </a:cubicBezTo>
                  <a:cubicBezTo>
                    <a:pt x="18" y="106"/>
                    <a:pt x="18" y="106"/>
                    <a:pt x="18" y="106"/>
                  </a:cubicBezTo>
                  <a:cubicBezTo>
                    <a:pt x="45" y="124"/>
                    <a:pt x="83" y="124"/>
                    <a:pt x="111" y="106"/>
                  </a:cubicBezTo>
                  <a:cubicBezTo>
                    <a:pt x="115" y="107"/>
                    <a:pt x="112" y="112"/>
                    <a:pt x="112" y="115"/>
                  </a:cubicBezTo>
                  <a:cubicBezTo>
                    <a:pt x="109" y="124"/>
                    <a:pt x="110" y="136"/>
                    <a:pt x="101" y="141"/>
                  </a:cubicBezTo>
                  <a:close/>
                  <a:moveTo>
                    <a:pt x="89" y="13"/>
                  </a:moveTo>
                  <a:cubicBezTo>
                    <a:pt x="72" y="11"/>
                    <a:pt x="55" y="10"/>
                    <a:pt x="38" y="13"/>
                  </a:cubicBezTo>
                  <a:cubicBezTo>
                    <a:pt x="32" y="14"/>
                    <a:pt x="26" y="15"/>
                    <a:pt x="22" y="20"/>
                  </a:cubicBezTo>
                  <a:cubicBezTo>
                    <a:pt x="28" y="26"/>
                    <a:pt x="36" y="27"/>
                    <a:pt x="44" y="28"/>
                  </a:cubicBezTo>
                  <a:cubicBezTo>
                    <a:pt x="57" y="29"/>
                    <a:pt x="71" y="30"/>
                    <a:pt x="85" y="28"/>
                  </a:cubicBezTo>
                  <a:cubicBezTo>
                    <a:pt x="92" y="27"/>
                    <a:pt x="101" y="26"/>
                    <a:pt x="106" y="20"/>
                  </a:cubicBezTo>
                  <a:cubicBezTo>
                    <a:pt x="102" y="15"/>
                    <a:pt x="95" y="14"/>
                    <a:pt x="89" y="13"/>
                  </a:cubicBezTo>
                  <a:close/>
                  <a:moveTo>
                    <a:pt x="56" y="54"/>
                  </a:moveTo>
                  <a:cubicBezTo>
                    <a:pt x="48" y="57"/>
                    <a:pt x="43" y="65"/>
                    <a:pt x="44" y="74"/>
                  </a:cubicBezTo>
                  <a:cubicBezTo>
                    <a:pt x="44" y="85"/>
                    <a:pt x="55" y="94"/>
                    <a:pt x="66" y="93"/>
                  </a:cubicBezTo>
                  <a:cubicBezTo>
                    <a:pt x="77" y="92"/>
                    <a:pt x="86" y="81"/>
                    <a:pt x="84" y="70"/>
                  </a:cubicBezTo>
                  <a:cubicBezTo>
                    <a:pt x="83" y="57"/>
                    <a:pt x="68" y="48"/>
                    <a:pt x="56" y="54"/>
                  </a:cubicBezTo>
                  <a:close/>
                  <a:moveTo>
                    <a:pt x="59" y="82"/>
                  </a:moveTo>
                  <a:cubicBezTo>
                    <a:pt x="52" y="79"/>
                    <a:pt x="52" y="67"/>
                    <a:pt x="59" y="64"/>
                  </a:cubicBezTo>
                  <a:cubicBezTo>
                    <a:pt x="65" y="60"/>
                    <a:pt x="74" y="65"/>
                    <a:pt x="74" y="72"/>
                  </a:cubicBezTo>
                  <a:cubicBezTo>
                    <a:pt x="75" y="80"/>
                    <a:pt x="66" y="86"/>
                    <a:pt x="59" y="82"/>
                  </a:cubicBez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grpSp>
        <p:nvGrpSpPr>
          <p:cNvPr id="73" name="Group 7"/>
          <p:cNvGrpSpPr/>
          <p:nvPr/>
        </p:nvGrpSpPr>
        <p:grpSpPr>
          <a:xfrm>
            <a:off x="6487943" y="3052771"/>
            <a:ext cx="1111281" cy="947533"/>
            <a:chOff x="4964418" y="2602479"/>
            <a:chExt cx="823252" cy="710758"/>
          </a:xfrm>
        </p:grpSpPr>
        <p:grpSp>
          <p:nvGrpSpPr>
            <p:cNvPr id="74" name="Group 220"/>
            <p:cNvGrpSpPr/>
            <p:nvPr/>
          </p:nvGrpSpPr>
          <p:grpSpPr>
            <a:xfrm>
              <a:off x="4964418" y="2602479"/>
              <a:ext cx="823252" cy="710758"/>
              <a:chOff x="3755667" y="1931353"/>
              <a:chExt cx="680374" cy="587404"/>
            </a:xfrm>
          </p:grpSpPr>
          <p:sp>
            <p:nvSpPr>
              <p:cNvPr id="75" name="Freeform 46"/>
              <p:cNvSpPr/>
              <p:nvPr>
                <p:custDataLst>
                  <p:tags r:id="rId15"/>
                </p:custDataLst>
              </p:nvPr>
            </p:nvSpPr>
            <p:spPr bwMode="auto">
              <a:xfrm>
                <a:off x="3755667" y="1931353"/>
                <a:ext cx="680374" cy="587404"/>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1F497D"/>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sp>
            <p:nvSpPr>
              <p:cNvPr id="76" name="Freeform 46"/>
              <p:cNvSpPr/>
              <p:nvPr>
                <p:custDataLst>
                  <p:tags r:id="rId16"/>
                </p:custDataLst>
              </p:nvPr>
            </p:nvSpPr>
            <p:spPr bwMode="auto">
              <a:xfrm>
                <a:off x="3840267" y="2004393"/>
                <a:ext cx="511175" cy="441325"/>
              </a:xfrm>
              <a:custGeom>
                <a:avLst/>
                <a:gdLst>
                  <a:gd name="T0" fmla="*/ 161 w 643"/>
                  <a:gd name="T1" fmla="*/ 0 h 555"/>
                  <a:gd name="T2" fmla="*/ 482 w 643"/>
                  <a:gd name="T3" fmla="*/ 0 h 555"/>
                  <a:gd name="T4" fmla="*/ 643 w 643"/>
                  <a:gd name="T5" fmla="*/ 277 h 555"/>
                  <a:gd name="T6" fmla="*/ 482 w 643"/>
                  <a:gd name="T7" fmla="*/ 555 h 555"/>
                  <a:gd name="T8" fmla="*/ 161 w 643"/>
                  <a:gd name="T9" fmla="*/ 555 h 555"/>
                  <a:gd name="T10" fmla="*/ 0 w 643"/>
                  <a:gd name="T11" fmla="*/ 277 h 555"/>
                  <a:gd name="T12" fmla="*/ 161 w 643"/>
                  <a:gd name="T13" fmla="*/ 0 h 555"/>
                </a:gdLst>
                <a:ahLst/>
                <a:cxnLst>
                  <a:cxn ang="0">
                    <a:pos x="T0" y="T1"/>
                  </a:cxn>
                  <a:cxn ang="0">
                    <a:pos x="T2" y="T3"/>
                  </a:cxn>
                  <a:cxn ang="0">
                    <a:pos x="T4" y="T5"/>
                  </a:cxn>
                  <a:cxn ang="0">
                    <a:pos x="T6" y="T7"/>
                  </a:cxn>
                  <a:cxn ang="0">
                    <a:pos x="T8" y="T9"/>
                  </a:cxn>
                  <a:cxn ang="0">
                    <a:pos x="T10" y="T11"/>
                  </a:cxn>
                  <a:cxn ang="0">
                    <a:pos x="T12" y="T13"/>
                  </a:cxn>
                </a:cxnLst>
                <a:rect l="0" t="0" r="r" b="b"/>
                <a:pathLst>
                  <a:path w="643" h="555">
                    <a:moveTo>
                      <a:pt x="161" y="0"/>
                    </a:moveTo>
                    <a:lnTo>
                      <a:pt x="482" y="0"/>
                    </a:lnTo>
                    <a:lnTo>
                      <a:pt x="643" y="277"/>
                    </a:lnTo>
                    <a:lnTo>
                      <a:pt x="482" y="555"/>
                    </a:lnTo>
                    <a:lnTo>
                      <a:pt x="161" y="555"/>
                    </a:lnTo>
                    <a:lnTo>
                      <a:pt x="0" y="277"/>
                    </a:lnTo>
                    <a:lnTo>
                      <a:pt x="161" y="0"/>
                    </a:lnTo>
                    <a:close/>
                  </a:path>
                </a:pathLst>
              </a:custGeom>
              <a:solidFill>
                <a:srgbClr val="FFFFFF"/>
              </a:solidFill>
              <a:ln w="0">
                <a:noFill/>
                <a:prstDash val="solid"/>
                <a:round/>
              </a:ln>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77" name="Freeform 8"/>
            <p:cNvSpPr>
              <a:spLocks noEditPoints="1"/>
            </p:cNvSpPr>
            <p:nvPr>
              <p:custDataLst>
                <p:tags r:id="rId14"/>
              </p:custDataLst>
            </p:nvPr>
          </p:nvSpPr>
          <p:spPr bwMode="auto">
            <a:xfrm>
              <a:off x="5209647" y="2816545"/>
              <a:ext cx="320093" cy="266264"/>
            </a:xfrm>
            <a:custGeom>
              <a:avLst/>
              <a:gdLst>
                <a:gd name="T0" fmla="*/ 141 w 141"/>
                <a:gd name="T1" fmla="*/ 103 h 117"/>
                <a:gd name="T2" fmla="*/ 126 w 141"/>
                <a:gd name="T3" fmla="*/ 117 h 117"/>
                <a:gd name="T4" fmla="*/ 15 w 141"/>
                <a:gd name="T5" fmla="*/ 117 h 117"/>
                <a:gd name="T6" fmla="*/ 0 w 141"/>
                <a:gd name="T7" fmla="*/ 103 h 117"/>
                <a:gd name="T8" fmla="*/ 0 w 141"/>
                <a:gd name="T9" fmla="*/ 73 h 117"/>
                <a:gd name="T10" fmla="*/ 2 w 141"/>
                <a:gd name="T11" fmla="*/ 66 h 117"/>
                <a:gd name="T12" fmla="*/ 20 w 141"/>
                <a:gd name="T13" fmla="*/ 11 h 117"/>
                <a:gd name="T14" fmla="*/ 35 w 141"/>
                <a:gd name="T15" fmla="*/ 0 h 117"/>
                <a:gd name="T16" fmla="*/ 106 w 141"/>
                <a:gd name="T17" fmla="*/ 0 h 117"/>
                <a:gd name="T18" fmla="*/ 121 w 141"/>
                <a:gd name="T19" fmla="*/ 11 h 117"/>
                <a:gd name="T20" fmla="*/ 140 w 141"/>
                <a:gd name="T21" fmla="*/ 66 h 117"/>
                <a:gd name="T22" fmla="*/ 141 w 141"/>
                <a:gd name="T23" fmla="*/ 73 h 117"/>
                <a:gd name="T24" fmla="*/ 141 w 141"/>
                <a:gd name="T25" fmla="*/ 103 h 117"/>
                <a:gd name="T26" fmla="*/ 129 w 141"/>
                <a:gd name="T27" fmla="*/ 73 h 117"/>
                <a:gd name="T28" fmla="*/ 126 w 141"/>
                <a:gd name="T29" fmla="*/ 70 h 117"/>
                <a:gd name="T30" fmla="*/ 15 w 141"/>
                <a:gd name="T31" fmla="*/ 70 h 117"/>
                <a:gd name="T32" fmla="*/ 12 w 141"/>
                <a:gd name="T33" fmla="*/ 73 h 117"/>
                <a:gd name="T34" fmla="*/ 12 w 141"/>
                <a:gd name="T35" fmla="*/ 103 h 117"/>
                <a:gd name="T36" fmla="*/ 15 w 141"/>
                <a:gd name="T37" fmla="*/ 105 h 117"/>
                <a:gd name="T38" fmla="*/ 126 w 141"/>
                <a:gd name="T39" fmla="*/ 105 h 117"/>
                <a:gd name="T40" fmla="*/ 129 w 141"/>
                <a:gd name="T41" fmla="*/ 103 h 117"/>
                <a:gd name="T42" fmla="*/ 129 w 141"/>
                <a:gd name="T43" fmla="*/ 73 h 117"/>
                <a:gd name="T44" fmla="*/ 125 w 141"/>
                <a:gd name="T45" fmla="*/ 59 h 117"/>
                <a:gd name="T46" fmla="*/ 110 w 141"/>
                <a:gd name="T47" fmla="*/ 14 h 117"/>
                <a:gd name="T48" fmla="*/ 106 w 141"/>
                <a:gd name="T49" fmla="*/ 12 h 117"/>
                <a:gd name="T50" fmla="*/ 35 w 141"/>
                <a:gd name="T51" fmla="*/ 12 h 117"/>
                <a:gd name="T52" fmla="*/ 31 w 141"/>
                <a:gd name="T53" fmla="*/ 14 h 117"/>
                <a:gd name="T54" fmla="*/ 17 w 141"/>
                <a:gd name="T55" fmla="*/ 59 h 117"/>
                <a:gd name="T56" fmla="*/ 125 w 141"/>
                <a:gd name="T57" fmla="*/ 59 h 117"/>
                <a:gd name="T58" fmla="*/ 88 w 141"/>
                <a:gd name="T59" fmla="*/ 95 h 117"/>
                <a:gd name="T60" fmla="*/ 81 w 141"/>
                <a:gd name="T61" fmla="*/ 88 h 117"/>
                <a:gd name="T62" fmla="*/ 88 w 141"/>
                <a:gd name="T63" fmla="*/ 81 h 117"/>
                <a:gd name="T64" fmla="*/ 96 w 141"/>
                <a:gd name="T65" fmla="*/ 88 h 117"/>
                <a:gd name="T66" fmla="*/ 88 w 141"/>
                <a:gd name="T67" fmla="*/ 95 h 117"/>
                <a:gd name="T68" fmla="*/ 112 w 141"/>
                <a:gd name="T69" fmla="*/ 95 h 117"/>
                <a:gd name="T70" fmla="*/ 104 w 141"/>
                <a:gd name="T71" fmla="*/ 88 h 117"/>
                <a:gd name="T72" fmla="*/ 112 w 141"/>
                <a:gd name="T73" fmla="*/ 81 h 117"/>
                <a:gd name="T74" fmla="*/ 119 w 141"/>
                <a:gd name="T75" fmla="*/ 88 h 117"/>
                <a:gd name="T76" fmla="*/ 112 w 141"/>
                <a:gd name="T77" fmla="*/ 9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17">
                  <a:moveTo>
                    <a:pt x="141" y="103"/>
                  </a:moveTo>
                  <a:cubicBezTo>
                    <a:pt x="141" y="111"/>
                    <a:pt x="134" y="117"/>
                    <a:pt x="126" y="117"/>
                  </a:cubicBezTo>
                  <a:cubicBezTo>
                    <a:pt x="15" y="117"/>
                    <a:pt x="15" y="117"/>
                    <a:pt x="15" y="117"/>
                  </a:cubicBezTo>
                  <a:cubicBezTo>
                    <a:pt x="7" y="117"/>
                    <a:pt x="0" y="111"/>
                    <a:pt x="0" y="103"/>
                  </a:cubicBezTo>
                  <a:cubicBezTo>
                    <a:pt x="0" y="73"/>
                    <a:pt x="0" y="73"/>
                    <a:pt x="0" y="73"/>
                  </a:cubicBezTo>
                  <a:cubicBezTo>
                    <a:pt x="0" y="71"/>
                    <a:pt x="1" y="69"/>
                    <a:pt x="2" y="66"/>
                  </a:cubicBezTo>
                  <a:cubicBezTo>
                    <a:pt x="20" y="11"/>
                    <a:pt x="20" y="11"/>
                    <a:pt x="20" y="11"/>
                  </a:cubicBezTo>
                  <a:cubicBezTo>
                    <a:pt x="22" y="4"/>
                    <a:pt x="28" y="0"/>
                    <a:pt x="35" y="0"/>
                  </a:cubicBezTo>
                  <a:cubicBezTo>
                    <a:pt x="106" y="0"/>
                    <a:pt x="106" y="0"/>
                    <a:pt x="106" y="0"/>
                  </a:cubicBezTo>
                  <a:cubicBezTo>
                    <a:pt x="113" y="0"/>
                    <a:pt x="119" y="4"/>
                    <a:pt x="121" y="11"/>
                  </a:cubicBezTo>
                  <a:cubicBezTo>
                    <a:pt x="140" y="66"/>
                    <a:pt x="140" y="66"/>
                    <a:pt x="140" y="66"/>
                  </a:cubicBezTo>
                  <a:cubicBezTo>
                    <a:pt x="140" y="69"/>
                    <a:pt x="141" y="71"/>
                    <a:pt x="141" y="73"/>
                  </a:cubicBezTo>
                  <a:lnTo>
                    <a:pt x="141" y="103"/>
                  </a:lnTo>
                  <a:close/>
                  <a:moveTo>
                    <a:pt x="129" y="73"/>
                  </a:moveTo>
                  <a:cubicBezTo>
                    <a:pt x="129" y="72"/>
                    <a:pt x="128" y="70"/>
                    <a:pt x="126" y="70"/>
                  </a:cubicBezTo>
                  <a:cubicBezTo>
                    <a:pt x="15" y="70"/>
                    <a:pt x="15" y="70"/>
                    <a:pt x="15" y="70"/>
                  </a:cubicBezTo>
                  <a:cubicBezTo>
                    <a:pt x="13" y="70"/>
                    <a:pt x="12" y="72"/>
                    <a:pt x="12" y="73"/>
                  </a:cubicBezTo>
                  <a:cubicBezTo>
                    <a:pt x="12" y="103"/>
                    <a:pt x="12" y="103"/>
                    <a:pt x="12" y="103"/>
                  </a:cubicBezTo>
                  <a:cubicBezTo>
                    <a:pt x="12" y="104"/>
                    <a:pt x="13" y="105"/>
                    <a:pt x="15" y="105"/>
                  </a:cubicBezTo>
                  <a:cubicBezTo>
                    <a:pt x="126" y="105"/>
                    <a:pt x="126" y="105"/>
                    <a:pt x="126" y="105"/>
                  </a:cubicBezTo>
                  <a:cubicBezTo>
                    <a:pt x="128" y="105"/>
                    <a:pt x="129" y="104"/>
                    <a:pt x="129" y="103"/>
                  </a:cubicBezTo>
                  <a:lnTo>
                    <a:pt x="129" y="73"/>
                  </a:lnTo>
                  <a:close/>
                  <a:moveTo>
                    <a:pt x="125" y="59"/>
                  </a:moveTo>
                  <a:cubicBezTo>
                    <a:pt x="110" y="14"/>
                    <a:pt x="110" y="14"/>
                    <a:pt x="110" y="14"/>
                  </a:cubicBezTo>
                  <a:cubicBezTo>
                    <a:pt x="110" y="13"/>
                    <a:pt x="108" y="12"/>
                    <a:pt x="106" y="12"/>
                  </a:cubicBezTo>
                  <a:cubicBezTo>
                    <a:pt x="35" y="12"/>
                    <a:pt x="35" y="12"/>
                    <a:pt x="35" y="12"/>
                  </a:cubicBezTo>
                  <a:cubicBezTo>
                    <a:pt x="33" y="12"/>
                    <a:pt x="32" y="13"/>
                    <a:pt x="31" y="14"/>
                  </a:cubicBezTo>
                  <a:cubicBezTo>
                    <a:pt x="17" y="59"/>
                    <a:pt x="17" y="59"/>
                    <a:pt x="17" y="59"/>
                  </a:cubicBezTo>
                  <a:lnTo>
                    <a:pt x="125" y="59"/>
                  </a:lnTo>
                  <a:close/>
                  <a:moveTo>
                    <a:pt x="88" y="95"/>
                  </a:moveTo>
                  <a:cubicBezTo>
                    <a:pt x="84" y="95"/>
                    <a:pt x="81" y="92"/>
                    <a:pt x="81" y="88"/>
                  </a:cubicBezTo>
                  <a:cubicBezTo>
                    <a:pt x="81" y="84"/>
                    <a:pt x="84" y="81"/>
                    <a:pt x="88" y="81"/>
                  </a:cubicBezTo>
                  <a:cubicBezTo>
                    <a:pt x="92" y="81"/>
                    <a:pt x="96" y="84"/>
                    <a:pt x="96" y="88"/>
                  </a:cubicBezTo>
                  <a:cubicBezTo>
                    <a:pt x="96" y="92"/>
                    <a:pt x="92" y="95"/>
                    <a:pt x="88" y="95"/>
                  </a:cubicBezTo>
                  <a:close/>
                  <a:moveTo>
                    <a:pt x="112" y="95"/>
                  </a:moveTo>
                  <a:cubicBezTo>
                    <a:pt x="108" y="95"/>
                    <a:pt x="104" y="92"/>
                    <a:pt x="104" y="88"/>
                  </a:cubicBezTo>
                  <a:cubicBezTo>
                    <a:pt x="104" y="84"/>
                    <a:pt x="108" y="81"/>
                    <a:pt x="112" y="81"/>
                  </a:cubicBezTo>
                  <a:cubicBezTo>
                    <a:pt x="116" y="81"/>
                    <a:pt x="119" y="84"/>
                    <a:pt x="119" y="88"/>
                  </a:cubicBezTo>
                  <a:cubicBezTo>
                    <a:pt x="119" y="92"/>
                    <a:pt x="116" y="95"/>
                    <a:pt x="112" y="95"/>
                  </a:cubicBezTo>
                  <a:close/>
                </a:path>
              </a:pathLst>
            </a:custGeom>
            <a:solidFill>
              <a:srgbClr val="1F497D"/>
            </a:solidFill>
            <a:ln>
              <a:noFill/>
            </a:ln>
            <a:extLst>
              <a:ext uri="{91240B29-F687-4F45-9708-019B960494DF}">
                <a14:hiddenLine xmlns:a14="http://schemas.microsoft.com/office/drawing/2010/main" w="9525">
                  <a:solidFill>
                    <a:srgbClr val="000000"/>
                  </a:solidFill>
                  <a:round/>
                </a14:hiddenLine>
              </a:ext>
            </a:extLst>
          </p:spPr>
          <p:txBody>
            <a:bodyPr vert="horz" wrap="square" lIns="96757" tIns="48378" rIns="96757" bIns="48378" numCol="1" anchor="t" anchorCtr="0" compatLnSpc="1"/>
            <a:lstStyle/>
            <a:p>
              <a:pPr algn="ctr" defTabSz="967740" fontAlgn="base">
                <a:spcBef>
                  <a:spcPct val="0"/>
                </a:spcBef>
                <a:spcAft>
                  <a:spcPct val="0"/>
                </a:spcAft>
                <a:defRPr/>
              </a:pPr>
              <a:endParaRPr lang="en-US" sz="2965" kern="0">
                <a:solidFill>
                  <a:srgbClr val="000000"/>
                </a:solidFill>
                <a:latin typeface="+mn-ea"/>
                <a:sym typeface="Gill Sans" charset="0"/>
              </a:endParaRPr>
            </a:p>
          </p:txBody>
        </p:sp>
      </p:grpSp>
      <p:sp>
        <p:nvSpPr>
          <p:cNvPr id="78" name="Freeform 46"/>
          <p:cNvSpPr/>
          <p:nvPr/>
        </p:nvSpPr>
        <p:spPr bwMode="auto">
          <a:xfrm flipH="1">
            <a:off x="7705327" y="2839049"/>
            <a:ext cx="3231561"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79" name="Freeform 46"/>
          <p:cNvSpPr/>
          <p:nvPr/>
        </p:nvSpPr>
        <p:spPr bwMode="auto">
          <a:xfrm flipH="1">
            <a:off x="6820535" y="1776095"/>
            <a:ext cx="4116070" cy="121285"/>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80" name="Freeform 46"/>
          <p:cNvSpPr/>
          <p:nvPr/>
        </p:nvSpPr>
        <p:spPr bwMode="auto">
          <a:xfrm>
            <a:off x="1303278" y="3764839"/>
            <a:ext cx="3643026"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81" name="Freeform 46"/>
          <p:cNvSpPr/>
          <p:nvPr/>
        </p:nvSpPr>
        <p:spPr bwMode="auto">
          <a:xfrm>
            <a:off x="1303278" y="4481754"/>
            <a:ext cx="3643026"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grpSp>
        <p:nvGrpSpPr>
          <p:cNvPr id="82" name="Group 238"/>
          <p:cNvGrpSpPr/>
          <p:nvPr/>
        </p:nvGrpSpPr>
        <p:grpSpPr>
          <a:xfrm>
            <a:off x="1448700" y="4708152"/>
            <a:ext cx="403258" cy="352053"/>
            <a:chOff x="1079332" y="2203296"/>
            <a:chExt cx="298739" cy="264080"/>
          </a:xfrm>
        </p:grpSpPr>
        <p:sp>
          <p:nvSpPr>
            <p:cNvPr id="83" name="Oval 239"/>
            <p:cNvSpPr/>
            <p:nvPr>
              <p:custDataLst>
                <p:tags r:id="rId12"/>
              </p:custDataLst>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84" name="Rectangle 22"/>
            <p:cNvSpPr/>
            <p:nvPr>
              <p:custDataLst>
                <p:tags r:id="rId13"/>
              </p:custDataLst>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4</a:t>
              </a:r>
            </a:p>
          </p:txBody>
        </p:sp>
      </p:grpSp>
      <p:sp>
        <p:nvSpPr>
          <p:cNvPr id="85" name="Rectangle 37"/>
          <p:cNvSpPr/>
          <p:nvPr/>
        </p:nvSpPr>
        <p:spPr bwMode="auto">
          <a:xfrm>
            <a:off x="1983740" y="4539615"/>
            <a:ext cx="3270250" cy="638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lnSpc>
                <a:spcPct val="125000"/>
              </a:lnSpc>
              <a:spcBef>
                <a:spcPct val="0"/>
              </a:spcBef>
              <a:spcAft>
                <a:spcPct val="0"/>
              </a:spcAft>
            </a:pPr>
            <a:r>
              <a:rPr lang="en-US" b="1" dirty="0">
                <a:solidFill>
                  <a:srgbClr val="4D4D4D"/>
                </a:solidFill>
                <a:latin typeface="+mn-ea"/>
                <a:cs typeface="Lato Light" charset="0"/>
                <a:sym typeface="Lato Light" charset="0"/>
              </a:rPr>
              <a:t>挂载和添加运行状态应用所需的存储</a:t>
            </a:r>
          </a:p>
        </p:txBody>
      </p:sp>
      <p:grpSp>
        <p:nvGrpSpPr>
          <p:cNvPr id="87" name="Group 238"/>
          <p:cNvGrpSpPr/>
          <p:nvPr/>
        </p:nvGrpSpPr>
        <p:grpSpPr>
          <a:xfrm>
            <a:off x="7316100" y="2004957"/>
            <a:ext cx="403258" cy="352053"/>
            <a:chOff x="1079332" y="2203296"/>
            <a:chExt cx="298739" cy="264080"/>
          </a:xfrm>
        </p:grpSpPr>
        <p:sp>
          <p:nvSpPr>
            <p:cNvPr id="88" name="Oval 239"/>
            <p:cNvSpPr/>
            <p:nvPr>
              <p:custDataLst>
                <p:tags r:id="rId10"/>
              </p:custDataLst>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89" name="Rectangle 22"/>
            <p:cNvSpPr/>
            <p:nvPr>
              <p:custDataLst>
                <p:tags r:id="rId11"/>
              </p:custDataLst>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5</a:t>
              </a:r>
            </a:p>
          </p:txBody>
        </p:sp>
      </p:grpSp>
      <p:grpSp>
        <p:nvGrpSpPr>
          <p:cNvPr id="90" name="Group 238"/>
          <p:cNvGrpSpPr/>
          <p:nvPr/>
        </p:nvGrpSpPr>
        <p:grpSpPr>
          <a:xfrm>
            <a:off x="7759330" y="3186692"/>
            <a:ext cx="403258" cy="352053"/>
            <a:chOff x="1079332" y="2203296"/>
            <a:chExt cx="298739" cy="264080"/>
          </a:xfrm>
        </p:grpSpPr>
        <p:sp>
          <p:nvSpPr>
            <p:cNvPr id="91" name="Oval 239"/>
            <p:cNvSpPr/>
            <p:nvPr>
              <p:custDataLst>
                <p:tags r:id="rId8"/>
              </p:custDataLst>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92" name="Rectangle 22"/>
            <p:cNvSpPr/>
            <p:nvPr>
              <p:custDataLst>
                <p:tags r:id="rId9"/>
              </p:custDataLst>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6</a:t>
              </a:r>
            </a:p>
          </p:txBody>
        </p:sp>
      </p:grpSp>
      <p:sp>
        <p:nvSpPr>
          <p:cNvPr id="93" name="文本框 92"/>
          <p:cNvSpPr txBox="1"/>
          <p:nvPr/>
        </p:nvSpPr>
        <p:spPr>
          <a:xfrm>
            <a:off x="8121650" y="3048000"/>
            <a:ext cx="3028315" cy="922020"/>
          </a:xfrm>
          <a:prstGeom prst="rect">
            <a:avLst/>
          </a:prstGeom>
          <a:noFill/>
        </p:spPr>
        <p:txBody>
          <a:bodyPr wrap="square" rtlCol="0">
            <a:spAutoFit/>
          </a:bodyPr>
          <a:lstStyle/>
          <a:p>
            <a:r>
              <a:rPr lang="en-US" b="1" dirty="0">
                <a:solidFill>
                  <a:srgbClr val="4D4D4D"/>
                </a:solidFill>
                <a:latin typeface="+mn-ea"/>
                <a:cs typeface="Lato Light" charset="0"/>
              </a:rPr>
              <a:t>对服务进行声明式管理，保证所部署的应用始终按照您期望的方式运行。</a:t>
            </a:r>
          </a:p>
        </p:txBody>
      </p:sp>
      <p:grpSp>
        <p:nvGrpSpPr>
          <p:cNvPr id="94" name="Group 238"/>
          <p:cNvGrpSpPr/>
          <p:nvPr/>
        </p:nvGrpSpPr>
        <p:grpSpPr>
          <a:xfrm>
            <a:off x="6945895" y="4482092"/>
            <a:ext cx="403258" cy="352053"/>
            <a:chOff x="1079332" y="2203296"/>
            <a:chExt cx="298739" cy="264080"/>
          </a:xfrm>
        </p:grpSpPr>
        <p:sp>
          <p:nvSpPr>
            <p:cNvPr id="95" name="Oval 239"/>
            <p:cNvSpPr/>
            <p:nvPr>
              <p:custDataLst>
                <p:tags r:id="rId6"/>
              </p:custDataLst>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lstStyle/>
            <a:p>
              <a:pPr algn="ctr" defTabSz="1309370" fontAlgn="base">
                <a:spcBef>
                  <a:spcPct val="0"/>
                </a:spcBef>
                <a:spcAft>
                  <a:spcPct val="0"/>
                </a:spcAft>
                <a:defRPr/>
              </a:pPr>
              <a:endParaRPr lang="en-US" sz="8040" kern="0">
                <a:solidFill>
                  <a:srgbClr val="000000"/>
                </a:solidFill>
                <a:latin typeface="+mn-ea"/>
                <a:sym typeface="Gill Sans" charset="0"/>
              </a:endParaRPr>
            </a:p>
          </p:txBody>
        </p:sp>
        <p:sp>
          <p:nvSpPr>
            <p:cNvPr id="96" name="Rectangle 22"/>
            <p:cNvSpPr/>
            <p:nvPr>
              <p:custDataLst>
                <p:tags r:id="rId7"/>
              </p:custDataLst>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spcBef>
                  <a:spcPct val="0"/>
                </a:spcBef>
                <a:spcAft>
                  <a:spcPct val="0"/>
                </a:spcAft>
                <a:defRPr/>
              </a:pPr>
              <a:r>
                <a:rPr lang="en-US" sz="2115" kern="0" dirty="0">
                  <a:solidFill>
                    <a:srgbClr val="FFFFFF"/>
                  </a:solidFill>
                  <a:latin typeface="+mn-ea"/>
                  <a:cs typeface="Bebas Neue" charset="0"/>
                  <a:sym typeface="Bebas Neue" charset="0"/>
                </a:rPr>
                <a:t>7</a:t>
              </a:r>
            </a:p>
          </p:txBody>
        </p:sp>
      </p:grpSp>
      <p:sp>
        <p:nvSpPr>
          <p:cNvPr id="97" name="Freeform 46"/>
          <p:cNvSpPr/>
          <p:nvPr/>
        </p:nvSpPr>
        <p:spPr bwMode="auto">
          <a:xfrm flipH="1">
            <a:off x="6820535" y="4112895"/>
            <a:ext cx="4116070" cy="121285"/>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740" fontAlgn="base">
              <a:spcBef>
                <a:spcPct val="0"/>
              </a:spcBef>
              <a:spcAft>
                <a:spcPct val="0"/>
              </a:spcAft>
            </a:pPr>
            <a:endParaRPr lang="en-US" sz="2965">
              <a:solidFill>
                <a:srgbClr val="323232"/>
              </a:solidFill>
              <a:latin typeface="+mn-ea"/>
              <a:cs typeface="Open Sans Condensed Light" pitchFamily="34" charset="0"/>
              <a:sym typeface="Gill Sans" charset="0"/>
            </a:endParaRPr>
          </a:p>
        </p:txBody>
      </p:sp>
      <p:sp>
        <p:nvSpPr>
          <p:cNvPr id="98" name="文本框 97"/>
          <p:cNvSpPr txBox="1"/>
          <p:nvPr/>
        </p:nvSpPr>
        <p:spPr>
          <a:xfrm>
            <a:off x="7512050" y="4213860"/>
            <a:ext cx="3425190" cy="922020"/>
          </a:xfrm>
          <a:prstGeom prst="rect">
            <a:avLst/>
          </a:prstGeom>
          <a:noFill/>
        </p:spPr>
        <p:txBody>
          <a:bodyPr wrap="square" rtlCol="0">
            <a:spAutoFit/>
          </a:bodyPr>
          <a:lstStyle/>
          <a:p>
            <a:r>
              <a:rPr lang="en-US" b="1" dirty="0">
                <a:solidFill>
                  <a:srgbClr val="4D4D4D"/>
                </a:solidFill>
                <a:latin typeface="+mn-ea"/>
                <a:cs typeface="Lato Light" charset="0"/>
              </a:rPr>
              <a:t>应用健康检查和自我修复，以及自动放置、自动启动、启动复制和自动扩展</a:t>
            </a:r>
          </a:p>
        </p:txBody>
      </p:sp>
      <p:sp>
        <p:nvSpPr>
          <p:cNvPr id="86" name="文本框 85"/>
          <p:cNvSpPr txBox="1"/>
          <p:nvPr/>
        </p:nvSpPr>
        <p:spPr>
          <a:xfrm>
            <a:off x="7842885" y="2004060"/>
            <a:ext cx="3306445" cy="368300"/>
          </a:xfrm>
          <a:prstGeom prst="rect">
            <a:avLst/>
          </a:prstGeom>
          <a:noFill/>
        </p:spPr>
        <p:txBody>
          <a:bodyPr wrap="square" rtlCol="0">
            <a:spAutoFit/>
          </a:bodyPr>
          <a:lstStyle/>
          <a:p>
            <a:r>
              <a:rPr lang="en-US" b="1" dirty="0">
                <a:solidFill>
                  <a:srgbClr val="4D4D4D"/>
                </a:solidFill>
                <a:latin typeface="+mn-ea"/>
                <a:cs typeface="Lato Light" charset="0"/>
              </a:rPr>
              <a:t>动态扩展容器化应用及其资源</a:t>
            </a:r>
          </a:p>
        </p:txBody>
      </p:sp>
      <p:sp>
        <p:nvSpPr>
          <p:cNvPr id="2" name="文本框 1"/>
          <p:cNvSpPr txBox="1"/>
          <p:nvPr>
            <p:custDataLst>
              <p:tags r:id="rId4"/>
            </p:custDataLst>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Kubernetes</a:t>
            </a:r>
            <a:endPar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 name="圆角矩形 3"/>
          <p:cNvSpPr/>
          <p:nvPr>
            <p:custDataLst>
              <p:tags r:id="rId5"/>
            </p:custDataLst>
          </p:nvPr>
        </p:nvSpPr>
        <p:spPr>
          <a:xfrm>
            <a:off x="3502660" y="5328285"/>
            <a:ext cx="5617845" cy="78295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par>
                                <p:cTn id="40" presetID="22" presetClass="entr" presetSubtype="4" fill="hold" nodeType="with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wipe(down)">
                                      <p:cBhvr>
                                        <p:cTn id="42" dur="500"/>
                                        <p:tgtEl>
                                          <p:spTgt spid="8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wipe(down)">
                                      <p:cBhvr>
                                        <p:cTn id="45" dur="500"/>
                                        <p:tgtEl>
                                          <p:spTgt spid="86"/>
                                        </p:tgtEl>
                                      </p:cBhvr>
                                    </p:animEffect>
                                  </p:childTnLst>
                                </p:cTn>
                              </p:par>
                            </p:childTnLst>
                          </p:cTn>
                        </p:par>
                        <p:par>
                          <p:cTn id="46" fill="hold">
                            <p:stCondLst>
                              <p:cond delay="2500"/>
                            </p:stCondLst>
                            <p:childTnLst>
                              <p:par>
                                <p:cTn id="47" presetID="53" presetClass="entr" presetSubtype="16" fill="hold" nodeType="afterEffect">
                                  <p:stCondLst>
                                    <p:cond delay="0"/>
                                  </p:stCondLst>
                                  <p:childTnLst>
                                    <p:set>
                                      <p:cBhvr>
                                        <p:cTn id="48" dur="1" fill="hold">
                                          <p:stCondLst>
                                            <p:cond delay="0"/>
                                          </p:stCondLst>
                                        </p:cTn>
                                        <p:tgtEl>
                                          <p:spTgt spid="73"/>
                                        </p:tgtEl>
                                        <p:attrNameLst>
                                          <p:attrName>style.visibility</p:attrName>
                                        </p:attrNameLst>
                                      </p:cBhvr>
                                      <p:to>
                                        <p:strVal val="visible"/>
                                      </p:to>
                                    </p:set>
                                    <p:anim calcmode="lin" valueType="num">
                                      <p:cBhvr>
                                        <p:cTn id="49" dur="500" fill="hold"/>
                                        <p:tgtEl>
                                          <p:spTgt spid="73"/>
                                        </p:tgtEl>
                                        <p:attrNameLst>
                                          <p:attrName>ppt_w</p:attrName>
                                        </p:attrNameLst>
                                      </p:cBhvr>
                                      <p:tavLst>
                                        <p:tav tm="0">
                                          <p:val>
                                            <p:fltVal val="0"/>
                                          </p:val>
                                        </p:tav>
                                        <p:tav tm="100000">
                                          <p:val>
                                            <p:strVal val="#ppt_w"/>
                                          </p:val>
                                        </p:tav>
                                      </p:tavLst>
                                    </p:anim>
                                    <p:anim calcmode="lin" valueType="num">
                                      <p:cBhvr>
                                        <p:cTn id="50" dur="500" fill="hold"/>
                                        <p:tgtEl>
                                          <p:spTgt spid="73"/>
                                        </p:tgtEl>
                                        <p:attrNameLst>
                                          <p:attrName>ppt_h</p:attrName>
                                        </p:attrNameLst>
                                      </p:cBhvr>
                                      <p:tavLst>
                                        <p:tav tm="0">
                                          <p:val>
                                            <p:fltVal val="0"/>
                                          </p:val>
                                        </p:tav>
                                        <p:tav tm="100000">
                                          <p:val>
                                            <p:strVal val="#ppt_h"/>
                                          </p:val>
                                        </p:tav>
                                      </p:tavLst>
                                    </p:anim>
                                    <p:animEffect transition="in" filter="fade">
                                      <p:cBhvr>
                                        <p:cTn id="51" dur="500"/>
                                        <p:tgtEl>
                                          <p:spTgt spid="73"/>
                                        </p:tgtEl>
                                      </p:cBhvr>
                                    </p:animEffect>
                                  </p:childTnLst>
                                </p:cTn>
                              </p:par>
                            </p:childTnLst>
                          </p:cTn>
                        </p:par>
                        <p:par>
                          <p:cTn id="52" fill="hold">
                            <p:stCondLst>
                              <p:cond delay="3000"/>
                            </p:stCondLst>
                            <p:childTnLst>
                              <p:par>
                                <p:cTn id="53" presetID="22" presetClass="entr" presetSubtype="4" fill="hold" grpId="0" nodeType="after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down)">
                                      <p:cBhvr>
                                        <p:cTn id="55" dur="500"/>
                                        <p:tgtEl>
                                          <p:spTgt spid="78"/>
                                        </p:tgtEl>
                                      </p:cBhvr>
                                    </p:animEffect>
                                  </p:childTnLst>
                                </p:cTn>
                              </p:par>
                              <p:par>
                                <p:cTn id="56" presetID="22" presetClass="entr" presetSubtype="4" fill="hold" nodeType="with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wipe(down)">
                                      <p:cBhvr>
                                        <p:cTn id="58" dur="500"/>
                                        <p:tgtEl>
                                          <p:spTgt spid="9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wipe(down)">
                                      <p:cBhvr>
                                        <p:cTn id="61" dur="500"/>
                                        <p:tgtEl>
                                          <p:spTgt spid="93"/>
                                        </p:tgtEl>
                                      </p:cBhvr>
                                    </p:animEffect>
                                  </p:childTnLst>
                                </p:cTn>
                              </p:par>
                            </p:childTnLst>
                          </p:cTn>
                        </p:par>
                        <p:par>
                          <p:cTn id="62" fill="hold">
                            <p:stCondLst>
                              <p:cond delay="3500"/>
                            </p:stCondLst>
                            <p:childTnLst>
                              <p:par>
                                <p:cTn id="63" presetID="53" presetClass="entr" presetSubtype="16" fill="hold" nodeType="afterEffect">
                                  <p:stCondLst>
                                    <p:cond delay="0"/>
                                  </p:stCondLst>
                                  <p:childTnLst>
                                    <p:set>
                                      <p:cBhvr>
                                        <p:cTn id="64" dur="1" fill="hold">
                                          <p:stCondLst>
                                            <p:cond delay="0"/>
                                          </p:stCondLst>
                                        </p:cTn>
                                        <p:tgtEl>
                                          <p:spTgt spid="53"/>
                                        </p:tgtEl>
                                        <p:attrNameLst>
                                          <p:attrName>style.visibility</p:attrName>
                                        </p:attrNameLst>
                                      </p:cBhvr>
                                      <p:to>
                                        <p:strVal val="visible"/>
                                      </p:to>
                                    </p:set>
                                    <p:anim calcmode="lin" valueType="num">
                                      <p:cBhvr>
                                        <p:cTn id="65" dur="500" fill="hold"/>
                                        <p:tgtEl>
                                          <p:spTgt spid="53"/>
                                        </p:tgtEl>
                                        <p:attrNameLst>
                                          <p:attrName>ppt_w</p:attrName>
                                        </p:attrNameLst>
                                      </p:cBhvr>
                                      <p:tavLst>
                                        <p:tav tm="0">
                                          <p:val>
                                            <p:fltVal val="0"/>
                                          </p:val>
                                        </p:tav>
                                        <p:tav tm="100000">
                                          <p:val>
                                            <p:strVal val="#ppt_w"/>
                                          </p:val>
                                        </p:tav>
                                      </p:tavLst>
                                    </p:anim>
                                    <p:anim calcmode="lin" valueType="num">
                                      <p:cBhvr>
                                        <p:cTn id="66" dur="500" fill="hold"/>
                                        <p:tgtEl>
                                          <p:spTgt spid="53"/>
                                        </p:tgtEl>
                                        <p:attrNameLst>
                                          <p:attrName>ppt_h</p:attrName>
                                        </p:attrNameLst>
                                      </p:cBhvr>
                                      <p:tavLst>
                                        <p:tav tm="0">
                                          <p:val>
                                            <p:fltVal val="0"/>
                                          </p:val>
                                        </p:tav>
                                        <p:tav tm="100000">
                                          <p:val>
                                            <p:strVal val="#ppt_h"/>
                                          </p:val>
                                        </p:tav>
                                      </p:tavLst>
                                    </p:anim>
                                    <p:animEffect transition="in" filter="fade">
                                      <p:cBhvr>
                                        <p:cTn id="67" dur="500"/>
                                        <p:tgtEl>
                                          <p:spTgt spid="53"/>
                                        </p:tgtEl>
                                      </p:cBhvr>
                                    </p:animEffect>
                                  </p:childTnLst>
                                </p:cTn>
                              </p:par>
                            </p:childTnLst>
                          </p:cTn>
                        </p:par>
                        <p:par>
                          <p:cTn id="68" fill="hold">
                            <p:stCondLst>
                              <p:cond delay="4000"/>
                            </p:stCondLst>
                            <p:childTnLst>
                              <p:par>
                                <p:cTn id="69" presetID="22" presetClass="entr" presetSubtype="4"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00"/>
                                        <p:tgtEl>
                                          <p:spTgt spid="12"/>
                                        </p:tgtEl>
                                      </p:cBhvr>
                                    </p:animEffect>
                                  </p:childTnLst>
                                </p:cTn>
                              </p:par>
                              <p:par>
                                <p:cTn id="72" presetID="22" presetClass="entr" presetSubtype="4"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down)">
                                      <p:cBhvr>
                                        <p:cTn id="74" dur="500"/>
                                        <p:tgtEl>
                                          <p:spTgt spid="2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down)">
                                      <p:cBhvr>
                                        <p:cTn id="77" dur="500"/>
                                        <p:tgtEl>
                                          <p:spTgt spid="8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wipe(down)">
                                      <p:cBhvr>
                                        <p:cTn id="80" dur="500"/>
                                        <p:tgtEl>
                                          <p:spTgt spid="81"/>
                                        </p:tgtEl>
                                      </p:cBhvr>
                                    </p:animEffect>
                                  </p:childTnLst>
                                </p:cTn>
                              </p:par>
                              <p:par>
                                <p:cTn id="81" presetID="22" presetClass="entr" presetSubtype="4" fill="hold" nodeType="with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down)">
                                      <p:cBhvr>
                                        <p:cTn id="83" dur="500"/>
                                        <p:tgtEl>
                                          <p:spTgt spid="8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85"/>
                                        </p:tgtEl>
                                        <p:attrNameLst>
                                          <p:attrName>style.visibility</p:attrName>
                                        </p:attrNameLst>
                                      </p:cBhvr>
                                      <p:to>
                                        <p:strVal val="visible"/>
                                      </p:to>
                                    </p:set>
                                    <p:animEffect transition="in" filter="wipe(down)">
                                      <p:cBhvr>
                                        <p:cTn id="86" dur="500"/>
                                        <p:tgtEl>
                                          <p:spTgt spid="85"/>
                                        </p:tgtEl>
                                      </p:cBhvr>
                                    </p:animEffect>
                                  </p:childTnLst>
                                </p:cTn>
                              </p:par>
                            </p:childTnLst>
                          </p:cTn>
                        </p:par>
                        <p:par>
                          <p:cTn id="87" fill="hold">
                            <p:stCondLst>
                              <p:cond delay="4500"/>
                            </p:stCondLst>
                            <p:childTnLst>
                              <p:par>
                                <p:cTn id="88" presetID="22" presetClass="entr" presetSubtype="4" fill="hold" nodeType="after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wipe(down)">
                                      <p:cBhvr>
                                        <p:cTn id="90" dur="500"/>
                                        <p:tgtEl>
                                          <p:spTgt spid="94"/>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wipe(down)">
                                      <p:cBhvr>
                                        <p:cTn id="93" dur="500"/>
                                        <p:tgtEl>
                                          <p:spTgt spid="97"/>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98"/>
                                        </p:tgtEl>
                                        <p:attrNameLst>
                                          <p:attrName>style.visibility</p:attrName>
                                        </p:attrNameLst>
                                      </p:cBhvr>
                                      <p:to>
                                        <p:strVal val="visible"/>
                                      </p:to>
                                    </p:set>
                                    <p:animEffect transition="in" filter="wipe(down)">
                                      <p:cBhvr>
                                        <p:cTn id="9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7" grpId="0"/>
      <p:bldP spid="7" grpId="1"/>
      <p:bldP spid="8" grpId="0" bldLvl="0" animBg="1"/>
      <p:bldP spid="8" grpId="1" animBg="1"/>
      <p:bldP spid="9" grpId="0"/>
      <p:bldP spid="9" grpId="1"/>
      <p:bldP spid="12" grpId="0"/>
      <p:bldP spid="12" grpId="1"/>
      <p:bldP spid="78" grpId="0" bldLvl="0" animBg="1"/>
      <p:bldP spid="78" grpId="1" animBg="1"/>
      <p:bldP spid="79" grpId="0" bldLvl="0" animBg="1"/>
      <p:bldP spid="79" grpId="1" animBg="1"/>
      <p:bldP spid="80" grpId="0" bldLvl="0" animBg="1"/>
      <p:bldP spid="80" grpId="1" animBg="1"/>
      <p:bldP spid="81" grpId="0" bldLvl="0" animBg="1"/>
      <p:bldP spid="81" grpId="1" animBg="1"/>
      <p:bldP spid="85" grpId="0"/>
      <p:bldP spid="85" grpId="1"/>
      <p:bldP spid="93" grpId="0"/>
      <p:bldP spid="93" grpId="1"/>
      <p:bldP spid="97" grpId="0" bldLvl="0" animBg="1"/>
      <p:bldP spid="97" grpId="1" animBg="1"/>
      <p:bldP spid="98" grpId="0"/>
      <p:bldP spid="98" grpId="1"/>
      <p:bldP spid="86" grpId="0"/>
      <p:bldP spid="8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013075" y="5492750"/>
            <a:ext cx="6165850" cy="5090160"/>
            <a:chOff x="4745" y="1944"/>
            <a:chExt cx="9710" cy="8016"/>
          </a:xfrm>
        </p:grpSpPr>
        <p:pic>
          <p:nvPicPr>
            <p:cNvPr id="6" name="图片 5" descr="R"/>
            <p:cNvPicPr>
              <a:picLocks noChangeAspect="1"/>
            </p:cNvPicPr>
            <p:nvPr>
              <p:custDataLst>
                <p:tags r:id="rId6"/>
              </p:custDataLst>
            </p:nvPr>
          </p:nvPicPr>
          <p:blipFill>
            <a:blip r:embed="rId9"/>
            <a:stretch>
              <a:fillRect/>
            </a:stretch>
          </p:blipFill>
          <p:spPr>
            <a:xfrm>
              <a:off x="4745" y="1944"/>
              <a:ext cx="9710" cy="8017"/>
            </a:xfrm>
            <a:prstGeom prst="rect">
              <a:avLst/>
            </a:prstGeom>
          </p:spPr>
        </p:pic>
        <p:pic>
          <p:nvPicPr>
            <p:cNvPr id="8" name="图片 7"/>
            <p:cNvPicPr/>
            <p:nvPr>
              <p:custDataLst>
                <p:tags r:id="rId7"/>
              </p:custDataLst>
            </p:nvPr>
          </p:nvPicPr>
          <p:blipFill>
            <a:blip r:embed="rId10"/>
            <a:stretch>
              <a:fillRect/>
            </a:stretch>
          </p:blipFill>
          <p:spPr>
            <a:xfrm>
              <a:off x="5533" y="3923"/>
              <a:ext cx="8761" cy="4815"/>
            </a:xfrm>
            <a:prstGeom prst="rect">
              <a:avLst/>
            </a:prstGeom>
            <a:noFill/>
            <a:ln w="9525">
              <a:noFill/>
            </a:ln>
          </p:spPr>
        </p:pic>
      </p:gr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CLI和</a:t>
            </a:r>
            <a:r>
              <a:rPr lang="en-US" altLang="zh-CN"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CRI interface</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2" name="文本框 1"/>
          <p:cNvSpPr txBox="1"/>
          <p:nvPr>
            <p:custDataLst>
              <p:tags r:id="rId3"/>
            </p:custDataLst>
          </p:nvPr>
        </p:nvSpPr>
        <p:spPr>
          <a:xfrm>
            <a:off x="1499235" y="1456690"/>
            <a:ext cx="9907905" cy="1507490"/>
          </a:xfrm>
          <a:prstGeom prst="rect">
            <a:avLst/>
          </a:prstGeom>
          <a:noFill/>
        </p:spPr>
        <p:txBody>
          <a:bodyPr wrap="square" rtlCol="0">
            <a:noAutofit/>
          </a:bodyPr>
          <a:lstStyle/>
          <a:p>
            <a:r>
              <a:rPr lang="zh-CN" altLang="en-US" b="1" dirty="0">
                <a:solidFill>
                  <a:schemeClr val="tx2">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CLI采用命令行的形式进行镜像和容器管理</a:t>
            </a:r>
          </a:p>
          <a:p>
            <a:endParaRPr lang="zh-CN" altLang="en-US" b="1" dirty="0">
              <a:solidFill>
                <a:schemeClr val="tx2">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CLI是标准的C/S架构模式</a:t>
            </a:r>
            <a:r>
              <a:rPr lang="zh-CN" altLang="en-US">
                <a:latin typeface="微软雅黑" panose="020B0503020204020204" pitchFamily="34" charset="-122"/>
                <a:ea typeface="微软雅黑" panose="020B0503020204020204" pitchFamily="34" charset="-122"/>
                <a:cs typeface="微软雅黑" panose="020B0503020204020204" pitchFamily="34" charset="-122"/>
              </a:rPr>
              <a:t>，将iSulad作为</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daemon服务端，iSula作为独立的客户端命令，供用户使用。iSula提供的命令参数覆盖了常用的大部分应用场景，包括容器的操作接口，如运行、停止.删除、pause等操作，也包括镜像的相关操作，如下载、导入、删除等。</a:t>
            </a:r>
          </a:p>
        </p:txBody>
      </p:sp>
      <p:sp>
        <p:nvSpPr>
          <p:cNvPr id="18" name="文本框 17"/>
          <p:cNvSpPr txBox="1"/>
          <p:nvPr>
            <p:custDataLst>
              <p:tags r:id="rId4"/>
            </p:custDataLst>
          </p:nvPr>
        </p:nvSpPr>
        <p:spPr>
          <a:xfrm>
            <a:off x="1510030" y="3429000"/>
            <a:ext cx="9897745" cy="1476375"/>
          </a:xfrm>
          <a:prstGeom prst="rect">
            <a:avLst/>
          </a:prstGeom>
          <a:noFill/>
        </p:spPr>
        <p:txBody>
          <a:bodyPr wrap="square" rtlCol="0">
            <a:spAutoFit/>
          </a:bodyPr>
          <a:lstStyle/>
          <a:p>
            <a:r>
              <a:rPr lang="zh-CN" altLang="en-US" b="1" dirty="0">
                <a:solidFill>
                  <a:schemeClr val="tx2">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CRI(Container Runtime Interface)是由K8</a:t>
            </a:r>
            <a:r>
              <a:rPr lang="en-US" altLang="zh-CN" b="1" dirty="0">
                <a:solidFill>
                  <a:schemeClr val="tx2">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b="1" dirty="0">
                <a:solidFill>
                  <a:schemeClr val="tx2">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对外提供的容器和镜像的服务接口</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CRI接口基于gRPC</a:t>
            </a:r>
            <a:r>
              <a:rPr lang="zh-CN" altLang="en-US">
                <a:latin typeface="微软雅黑" panose="020B0503020204020204" pitchFamily="34" charset="-122"/>
                <a:ea typeface="微软雅黑" panose="020B0503020204020204" pitchFamily="34" charset="-122"/>
                <a:cs typeface="微软雅黑" panose="020B0503020204020204" pitchFamily="34" charset="-122"/>
              </a:rPr>
              <a:t>实现。i</a:t>
            </a:r>
            <a:r>
              <a:rPr lang="en-US" altLang="zh-CN">
                <a:latin typeface="微软雅黑" panose="020B0503020204020204" pitchFamily="34" charset="-122"/>
                <a:ea typeface="微软雅黑" panose="020B0503020204020204" pitchFamily="34" charset="-122"/>
                <a:cs typeface="微软雅黑" panose="020B0503020204020204" pitchFamily="34" charset="-122"/>
              </a:rPr>
              <a:t>s</a:t>
            </a:r>
            <a:r>
              <a:rPr lang="zh-CN" altLang="en-US">
                <a:latin typeface="微软雅黑" panose="020B0503020204020204" pitchFamily="34" charset="-122"/>
                <a:ea typeface="微软雅黑" panose="020B0503020204020204" pitchFamily="34" charset="-122"/>
                <a:cs typeface="微软雅黑" panose="020B0503020204020204" pitchFamily="34" charset="-122"/>
              </a:rPr>
              <a:t>ulad遵循</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CRI接口规范，实现CRIGRPCServer，CRIgRPC Server 中包括Runtime Service  image Service,分别用来提供容器运行时接口和锁像操作</a:t>
            </a:r>
            <a:r>
              <a:rPr lang="zh-CN" altLang="en-US">
                <a:latin typeface="微软雅黑" panose="020B0503020204020204" pitchFamily="34" charset="-122"/>
                <a:ea typeface="微软雅黑" panose="020B0503020204020204" pitchFamily="34" charset="-122"/>
                <a:cs typeface="微软雅黑" panose="020B0503020204020204" pitchFamily="34" charset="-122"/>
              </a:rPr>
              <a:t>接口。iSulad的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gRPC Server需要监听本地的Unixsocket，而K8s的组件 kubelet 则作为 gRPC Clie运行。</a:t>
            </a:r>
          </a:p>
        </p:txBody>
      </p:sp>
      <p:sp>
        <p:nvSpPr>
          <p:cNvPr id="7" name="圆角矩形 6"/>
          <p:cNvSpPr/>
          <p:nvPr>
            <p:custDataLst>
              <p:tags r:id="rId5"/>
            </p:custDataLst>
          </p:nvPr>
        </p:nvSpPr>
        <p:spPr>
          <a:xfrm>
            <a:off x="3502660" y="5955030"/>
            <a:ext cx="5617845" cy="78295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iSulad架构</a:t>
            </a:r>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示意图</a:t>
            </a:r>
            <a:endParaRPr lang="en-US" altLang="zh-CN"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endParaRP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pic>
        <p:nvPicPr>
          <p:cNvPr id="3" name="图片 2" descr="R"/>
          <p:cNvPicPr>
            <a:picLocks noChangeAspect="1"/>
          </p:cNvPicPr>
          <p:nvPr>
            <p:custDataLst>
              <p:tags r:id="rId3"/>
            </p:custDataLst>
          </p:nvPr>
        </p:nvPicPr>
        <p:blipFill>
          <a:blip r:embed="rId7"/>
          <a:srcRect l="6066"/>
          <a:stretch>
            <a:fillRect/>
          </a:stretch>
        </p:blipFill>
        <p:spPr>
          <a:xfrm>
            <a:off x="3387090" y="1234440"/>
            <a:ext cx="5791835" cy="5090795"/>
          </a:xfrm>
          <a:prstGeom prst="rect">
            <a:avLst/>
          </a:prstGeom>
        </p:spPr>
      </p:pic>
      <p:pic>
        <p:nvPicPr>
          <p:cNvPr id="108" name="图片 107"/>
          <p:cNvPicPr/>
          <p:nvPr>
            <p:custDataLst>
              <p:tags r:id="rId4"/>
            </p:custDataLst>
          </p:nvPr>
        </p:nvPicPr>
        <p:blipFill>
          <a:blip r:embed="rId8"/>
          <a:stretch>
            <a:fillRect/>
          </a:stretch>
        </p:blipFill>
        <p:spPr>
          <a:xfrm>
            <a:off x="3533140" y="2510155"/>
            <a:ext cx="5563235" cy="3057525"/>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08"/>
                                        </p:tgtEl>
                                      </p:cBhvr>
                                    </p:animEffect>
                                    <p:set>
                                      <p:cBhvr>
                                        <p:cTn id="7"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R"/>
          <p:cNvPicPr>
            <a:picLocks noChangeAspect="1"/>
          </p:cNvPicPr>
          <p:nvPr>
            <p:custDataLst>
              <p:tags r:id="rId2"/>
            </p:custDataLst>
          </p:nvPr>
        </p:nvPicPr>
        <p:blipFill>
          <a:blip r:embed="rId7"/>
          <a:stretch>
            <a:fillRect/>
          </a:stretch>
        </p:blipFill>
        <p:spPr>
          <a:xfrm>
            <a:off x="3013075" y="4716780"/>
            <a:ext cx="6165850" cy="5090795"/>
          </a:xfrm>
          <a:prstGeom prst="rect">
            <a:avLst/>
          </a:prstGeom>
        </p:spPr>
      </p:pic>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en-US" altLang="zh-CN"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gRPC</a:t>
            </a:r>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和</a:t>
            </a:r>
            <a:r>
              <a:rPr lang="en-US" altLang="zh-CN"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REST</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18" name="圆角矩形 17"/>
          <p:cNvSpPr/>
          <p:nvPr>
            <p:custDataLst>
              <p:tags r:id="rId4"/>
            </p:custDataLst>
          </p:nvPr>
        </p:nvSpPr>
        <p:spPr>
          <a:xfrm>
            <a:off x="3502660" y="5955030"/>
            <a:ext cx="5617845" cy="78295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aphicFrame>
        <p:nvGraphicFramePr>
          <p:cNvPr id="6" name="表格 5"/>
          <p:cNvGraphicFramePr/>
          <p:nvPr>
            <p:custDataLst>
              <p:tags r:id="rId5"/>
            </p:custDataLst>
          </p:nvPr>
        </p:nvGraphicFramePr>
        <p:xfrm>
          <a:off x="1280795" y="1739265"/>
          <a:ext cx="10194290" cy="3352165"/>
        </p:xfrm>
        <a:graphic>
          <a:graphicData uri="http://schemas.openxmlformats.org/drawingml/2006/table">
            <a:tbl>
              <a:tblPr firstRow="1" bandRow="1">
                <a:tableStyleId>{5C22544A-7EE6-4342-B048-85BDC9FD1C3A}</a:tableStyleId>
              </a:tblPr>
              <a:tblGrid>
                <a:gridCol w="5097145">
                  <a:extLst>
                    <a:ext uri="{9D8B030D-6E8A-4147-A177-3AD203B41FA5}">
                      <a16:colId xmlns:a16="http://schemas.microsoft.com/office/drawing/2014/main" val="20000"/>
                    </a:ext>
                  </a:extLst>
                </a:gridCol>
                <a:gridCol w="5097145">
                  <a:extLst>
                    <a:ext uri="{9D8B030D-6E8A-4147-A177-3AD203B41FA5}">
                      <a16:colId xmlns:a16="http://schemas.microsoft.com/office/drawing/2014/main" val="20001"/>
                    </a:ext>
                  </a:extLst>
                </a:gridCol>
              </a:tblGrid>
              <a:tr h="0">
                <a:tc>
                  <a:txBody>
                    <a:bodyPr/>
                    <a:lstStyle/>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lt"/>
                        </a:rPr>
                        <a:t>gRPC</a:t>
                      </a:r>
                      <a:endParaRPr lang="zh-CN" altLang="en-US"/>
                    </a:p>
                  </a:txBody>
                  <a:tcPr/>
                </a:tc>
                <a:tc>
                  <a:txBody>
                    <a:bodyPr/>
                    <a:lstStyle/>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REST</a:t>
                      </a:r>
                      <a:endParaRPr lang="zh-CN" altLang="en-US"/>
                    </a:p>
                  </a:txBody>
                  <a:tcPr/>
                </a:tc>
                <a:extLst>
                  <a:ext uri="{0D108BD9-81ED-4DB2-BD59-A6C34878D82A}">
                    <a16:rowId xmlns:a16="http://schemas.microsoft.com/office/drawing/2014/main" val="10000"/>
                  </a:ext>
                </a:extLst>
              </a:tr>
              <a:tr h="944245">
                <a:tc>
                  <a:txBody>
                    <a:bodyPr/>
                    <a:lstStyle/>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lt"/>
                        </a:rPr>
                        <a:t>是一种高性能开源的远程过程调用框架，可以在不同的编程语言中自动生成代码，简化了服务端和客户端的交互过程。</a:t>
                      </a:r>
                      <a:endParaRPr lang="zh-CN" altLang="en-US"/>
                    </a:p>
                  </a:txBody>
                  <a:tcPr/>
                </a:tc>
                <a:tc>
                  <a:txBody>
                    <a:bodyPr/>
                    <a:lstStyle/>
                    <a:p>
                      <a:pPr>
                        <a:buNone/>
                      </a:pP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是一种基FHTTP协议的网络架构风格，它使用统一的URL 组织资源，通过不同的 HTTP 方法对资源进行操作。</a:t>
                      </a:r>
                      <a:endParaRPr lang="zh-CN" altLang="en-US"/>
                    </a:p>
                  </a:txBody>
                  <a:tcPr/>
                </a:tc>
                <a:extLst>
                  <a:ext uri="{0D108BD9-81ED-4DB2-BD59-A6C34878D82A}">
                    <a16:rowId xmlns:a16="http://schemas.microsoft.com/office/drawing/2014/main" val="10001"/>
                  </a:ext>
                </a:extLst>
              </a:tr>
              <a:tr h="381000">
                <a:tc>
                  <a:txBody>
                    <a:bodyPr/>
                    <a:lstStyle/>
                    <a:p>
                      <a:pPr>
                        <a:buNone/>
                      </a:pPr>
                      <a:r>
                        <a:rPr lang="zh-CN" altLang="en-US"/>
                        <a:t>建立在</a:t>
                      </a:r>
                      <a:r>
                        <a:rPr lang="en-US" altLang="zh-CN"/>
                        <a:t>HTTP 2</a:t>
                      </a:r>
                      <a:r>
                        <a:rPr lang="zh-CN" altLang="en-US"/>
                        <a:t>基础之上，支持客户</a:t>
                      </a:r>
                      <a:r>
                        <a:rPr lang="en-US" altLang="zh-CN"/>
                        <a:t>-</a:t>
                      </a:r>
                      <a:r>
                        <a:rPr lang="zh-CN" altLang="en-US"/>
                        <a:t>响应通信模式</a:t>
                      </a:r>
                    </a:p>
                  </a:txBody>
                  <a:tcPr/>
                </a:tc>
                <a:tc>
                  <a:txBody>
                    <a:bodyPr/>
                    <a:lstStyle/>
                    <a:p>
                      <a:pPr>
                        <a:buNone/>
                      </a:pPr>
                      <a:r>
                        <a:rPr lang="zh-CN" altLang="en-US"/>
                        <a:t>建立在</a:t>
                      </a:r>
                      <a:r>
                        <a:rPr lang="en-US" altLang="zh-CN"/>
                        <a:t>HTTP 1.1</a:t>
                      </a:r>
                      <a:r>
                        <a:rPr lang="zh-CN" altLang="en-US"/>
                        <a:t>基础之上，支持</a:t>
                      </a:r>
                      <a:r>
                        <a:rPr lang="zh-CN" altLang="en-US" sz="1800">
                          <a:sym typeface="+mn-ea"/>
                        </a:rPr>
                        <a:t>客户</a:t>
                      </a:r>
                      <a:r>
                        <a:rPr lang="en-US" altLang="zh-CN" sz="1800">
                          <a:sym typeface="+mn-ea"/>
                        </a:rPr>
                        <a:t>-</a:t>
                      </a:r>
                      <a:r>
                        <a:rPr lang="zh-CN" altLang="en-US" sz="1800">
                          <a:sym typeface="+mn-ea"/>
                        </a:rPr>
                        <a:t>响应通信模式</a:t>
                      </a:r>
                      <a:endParaRPr lang="zh-CN" altLang="en-US"/>
                    </a:p>
                  </a:txBody>
                  <a:tcPr/>
                </a:tc>
                <a:extLst>
                  <a:ext uri="{0D108BD9-81ED-4DB2-BD59-A6C34878D82A}">
                    <a16:rowId xmlns:a16="http://schemas.microsoft.com/office/drawing/2014/main" val="10002"/>
                  </a:ext>
                </a:extLst>
              </a:tr>
              <a:tr h="381000">
                <a:tc>
                  <a:txBody>
                    <a:bodyPr/>
                    <a:lstStyle/>
                    <a:p>
                      <a:pPr>
                        <a:buNone/>
                      </a:pPr>
                      <a:r>
                        <a:rPr lang="zh-CN" altLang="en-US"/>
                        <a:t>浏览器支持有限，通常需要</a:t>
                      </a:r>
                      <a:r>
                        <a:rPr lang="en-US" altLang="zh-CN"/>
                        <a:t>gRPC-web</a:t>
                      </a:r>
                      <a:r>
                        <a:rPr lang="zh-CN" altLang="en-US"/>
                        <a:t>作为代理层转换</a:t>
                      </a:r>
                    </a:p>
                  </a:txBody>
                  <a:tcPr/>
                </a:tc>
                <a:tc>
                  <a:txBody>
                    <a:bodyPr/>
                    <a:lstStyle/>
                    <a:p>
                      <a:pPr>
                        <a:buNone/>
                      </a:pPr>
                      <a:r>
                        <a:rPr lang="zh-CN" altLang="en-US"/>
                        <a:t>通用的浏览器支持</a:t>
                      </a:r>
                    </a:p>
                  </a:txBody>
                  <a:tcPr/>
                </a:tc>
                <a:extLst>
                  <a:ext uri="{0D108BD9-81ED-4DB2-BD59-A6C34878D82A}">
                    <a16:rowId xmlns:a16="http://schemas.microsoft.com/office/drawing/2014/main" val="10003"/>
                  </a:ext>
                </a:extLst>
              </a:tr>
              <a:tr h="381000">
                <a:tc>
                  <a:txBody>
                    <a:bodyPr/>
                    <a:lstStyle/>
                    <a:p>
                      <a:pPr>
                        <a:buNone/>
                      </a:pPr>
                      <a:r>
                        <a:rPr lang="zh-CN" altLang="en-US"/>
                        <a:t>默认使用</a:t>
                      </a:r>
                      <a:r>
                        <a:rPr lang="en-US" altLang="zh-CN"/>
                        <a:t>Protocol Buffer</a:t>
                      </a:r>
                      <a:r>
                        <a:rPr lang="zh-CN" altLang="en-US"/>
                        <a:t>来序列化数据载荷</a:t>
                      </a:r>
                    </a:p>
                  </a:txBody>
                  <a:tcPr/>
                </a:tc>
                <a:tc>
                  <a:txBody>
                    <a:bodyPr/>
                    <a:lstStyle/>
                    <a:p>
                      <a:pPr>
                        <a:buNone/>
                      </a:pPr>
                      <a:r>
                        <a:rPr lang="zh-CN" altLang="en-US"/>
                        <a:t>使用</a:t>
                      </a:r>
                      <a:r>
                        <a:rPr lang="en-US" altLang="zh-CN"/>
                        <a:t>JSON</a:t>
                      </a:r>
                      <a:r>
                        <a:rPr lang="zh-CN" altLang="en-US"/>
                        <a:t>或</a:t>
                      </a:r>
                      <a:r>
                        <a:rPr lang="en-US" altLang="zh-CN"/>
                        <a:t>XML</a:t>
                      </a:r>
                      <a:r>
                        <a:rPr lang="zh-CN" altLang="en-US"/>
                        <a:t>格式来发送和接收数据</a:t>
                      </a:r>
                    </a:p>
                  </a:txBody>
                  <a:tcPr/>
                </a:tc>
                <a:extLst>
                  <a:ext uri="{0D108BD9-81ED-4DB2-BD59-A6C34878D82A}">
                    <a16:rowId xmlns:a16="http://schemas.microsoft.com/office/drawing/2014/main" val="10004"/>
                  </a:ext>
                </a:extLst>
              </a:tr>
              <a:tr h="381000">
                <a:tc>
                  <a:txBody>
                    <a:bodyPr/>
                    <a:lstStyle/>
                    <a:p>
                      <a:pPr>
                        <a:buNone/>
                      </a:pPr>
                      <a:r>
                        <a:rPr lang="en-US" altLang="zh-CN"/>
                        <a:t>gRPC</a:t>
                      </a:r>
                      <a:r>
                        <a:rPr lang="zh-CN" altLang="en-US"/>
                        <a:t>具有本地代码生成功能</a:t>
                      </a:r>
                    </a:p>
                  </a:txBody>
                  <a:tcPr/>
                </a:tc>
                <a:tc>
                  <a:txBody>
                    <a:bodyPr/>
                    <a:lstStyle/>
                    <a:p>
                      <a:pPr>
                        <a:buNone/>
                      </a:pPr>
                      <a:r>
                        <a:rPr lang="zh-CN" altLang="en-US"/>
                        <a:t>需要使用第三方工具</a:t>
                      </a:r>
                      <a:r>
                        <a:rPr lang="en-US" altLang="zh-CN"/>
                        <a:t>(Swagger</a:t>
                      </a:r>
                      <a:r>
                        <a:rPr lang="zh-CN" altLang="en-US"/>
                        <a:t>、</a:t>
                      </a:r>
                      <a:r>
                        <a:rPr lang="en-US" altLang="zh-CN"/>
                        <a:t>Postman)</a:t>
                      </a:r>
                    </a:p>
                  </a:txBody>
                  <a:tcPr/>
                </a:tc>
                <a:extLst>
                  <a:ext uri="{0D108BD9-81ED-4DB2-BD59-A6C34878D82A}">
                    <a16:rowId xmlns:a16="http://schemas.microsoft.com/office/drawing/2014/main" val="10005"/>
                  </a:ext>
                </a:extLst>
              </a:tr>
            </a:tbl>
          </a:graphicData>
        </a:graphic>
      </p:graphicFrame>
      <p:sp>
        <p:nvSpPr>
          <p:cNvPr id="2" name="文本框 1"/>
          <p:cNvSpPr txBox="1"/>
          <p:nvPr/>
        </p:nvSpPr>
        <p:spPr>
          <a:xfrm>
            <a:off x="3664585" y="5977255"/>
            <a:ext cx="4064000" cy="245110"/>
          </a:xfrm>
          <a:prstGeom prst="rect">
            <a:avLst/>
          </a:prstGeom>
          <a:noFill/>
        </p:spPr>
        <p:txBody>
          <a:bodyPr wrap="square" rtlCol="0">
            <a:spAutoFit/>
          </a:bodyPr>
          <a:lstStyle/>
          <a:p>
            <a:r>
              <a:rPr lang="zh-CN" altLang="en-US" sz="1000" b="1">
                <a:solidFill>
                  <a:srgbClr val="002060"/>
                </a:solidFill>
                <a:latin typeface="微软雅黑" panose="020B0503020204020204" pitchFamily="34" charset="-122"/>
                <a:ea typeface="微软雅黑" panose="020B0503020204020204" pitchFamily="34" charset="-122"/>
              </a:rPr>
              <a:t>两种网络协议</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镜像管理</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grpSp>
        <p:nvGrpSpPr>
          <p:cNvPr id="19" name="组合 18"/>
          <p:cNvGrpSpPr/>
          <p:nvPr/>
        </p:nvGrpSpPr>
        <p:grpSpPr>
          <a:xfrm rot="16200000">
            <a:off x="2564678" y="4035598"/>
            <a:ext cx="6717387" cy="6718027"/>
            <a:chOff x="2564043" y="-248747"/>
            <a:chExt cx="6717387" cy="6718027"/>
          </a:xfrm>
        </p:grpSpPr>
        <p:grpSp>
          <p:nvGrpSpPr>
            <p:cNvPr id="20" name="组合 19"/>
            <p:cNvGrpSpPr/>
            <p:nvPr/>
          </p:nvGrpSpPr>
          <p:grpSpPr>
            <a:xfrm rot="16200000">
              <a:off x="2563723" y="-248427"/>
              <a:ext cx="6718027" cy="6717387"/>
              <a:chOff x="2563723" y="-248427"/>
              <a:chExt cx="6718027" cy="6717387"/>
            </a:xfrm>
          </p:grpSpPr>
          <p:grpSp>
            <p:nvGrpSpPr>
              <p:cNvPr id="21" name="组合 20"/>
              <p:cNvGrpSpPr/>
              <p:nvPr/>
            </p:nvGrpSpPr>
            <p:grpSpPr>
              <a:xfrm rot="16200000">
                <a:off x="2564043" y="-248747"/>
                <a:ext cx="6717387" cy="6718027"/>
                <a:chOff x="2564043" y="-248747"/>
                <a:chExt cx="6717387" cy="6718027"/>
              </a:xfrm>
            </p:grpSpPr>
            <p:grpSp>
              <p:nvGrpSpPr>
                <p:cNvPr id="22" name="组合 21"/>
                <p:cNvGrpSpPr/>
                <p:nvPr/>
              </p:nvGrpSpPr>
              <p:grpSpPr>
                <a:xfrm rot="16200000">
                  <a:off x="2563723" y="-248427"/>
                  <a:ext cx="6718027" cy="6717387"/>
                  <a:chOff x="2563723" y="-248427"/>
                  <a:chExt cx="6718027" cy="6717387"/>
                </a:xfrm>
              </p:grpSpPr>
              <p:sp>
                <p:nvSpPr>
                  <p:cNvPr id="23" name="任意多边形: 形状 15"/>
                  <p:cNvSpPr/>
                  <p:nvPr>
                    <p:custDataLst>
                      <p:tags r:id="rId9"/>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任意多边形: 形状 14"/>
                  <p:cNvSpPr/>
                  <p:nvPr>
                    <p:custDataLst>
                      <p:tags r:id="rId10"/>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6" name="任意多边形: 形状 8"/>
                  <p:cNvSpPr/>
                  <p:nvPr>
                    <p:custDataLst>
                      <p:tags r:id="rId11"/>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6"/>
                  <p:cNvSpPr/>
                  <p:nvPr>
                    <p:custDataLst>
                      <p:tags r:id="rId12"/>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文本框 27"/>
                  <p:cNvSpPr txBox="1"/>
                  <p:nvPr>
                    <p:custDataLst>
                      <p:tags r:id="rId13"/>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29" name="文本框 28"/>
                <p:cNvSpPr txBox="1"/>
                <p:nvPr>
                  <p:custDataLst>
                    <p:tags r:id="rId8"/>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30" name="文本框 29"/>
              <p:cNvSpPr txBox="1"/>
              <p:nvPr>
                <p:custDataLst>
                  <p:tags r:id="rId7"/>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31" name="文本框 30"/>
            <p:cNvSpPr txBox="1"/>
            <p:nvPr>
              <p:custDataLst>
                <p:tags r:id="rId6"/>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
        <p:nvSpPr>
          <p:cNvPr id="13" name="文本框 12"/>
          <p:cNvSpPr txBox="1"/>
          <p:nvPr/>
        </p:nvSpPr>
        <p:spPr>
          <a:xfrm>
            <a:off x="1734185" y="2240280"/>
            <a:ext cx="8237855" cy="386080"/>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pPr marL="285750" lvl="0" indent="-285750">
              <a:buFont typeface="Wingdings" panose="05000000000000000000" pitchFamily="2" charset="2"/>
              <a:buChar char="l"/>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OCI标准镜像格式，支持从远程镜像仓库拉取镜像、运行容器</a:t>
            </a:r>
          </a:p>
        </p:txBody>
      </p:sp>
      <p:sp>
        <p:nvSpPr>
          <p:cNvPr id="14" name="文本框 13"/>
          <p:cNvSpPr txBox="1"/>
          <p:nvPr/>
        </p:nvSpPr>
        <p:spPr>
          <a:xfrm>
            <a:off x="1734185" y="3325495"/>
            <a:ext cx="8343900" cy="386080"/>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pPr marL="285750" lvl="0" indent="-285750">
              <a:buFont typeface="Wingdings" panose="05000000000000000000" pitchFamily="2" charset="2"/>
              <a:buChar char="l"/>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Emebedded</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image</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，是iSulad特有</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的嵌入式镜像，主要适用于嵌入式场景</a:t>
            </a:r>
          </a:p>
        </p:txBody>
      </p:sp>
      <p:sp>
        <p:nvSpPr>
          <p:cNvPr id="16" name="文本框 15"/>
          <p:cNvSpPr txBox="1"/>
          <p:nvPr/>
        </p:nvSpPr>
        <p:spPr>
          <a:xfrm>
            <a:off x="1734185" y="3821430"/>
            <a:ext cx="8405495" cy="386080"/>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pPr marL="285750" lvl="0" indent="-285750">
              <a:buFont typeface="Wingdings" panose="05000000000000000000" pitchFamily="2" charset="2"/>
              <a:buChar char="l"/>
              <a:defRPr/>
            </a:pP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E</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xte</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r</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nal</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rootfs镜像格式，用户可以自行准备待启动的rootfs目录，用于系统容器场景</a:t>
            </a:r>
          </a:p>
        </p:txBody>
      </p:sp>
      <p:sp>
        <p:nvSpPr>
          <p:cNvPr id="2" name="文本框 1"/>
          <p:cNvSpPr txBox="1"/>
          <p:nvPr>
            <p:custDataLst>
              <p:tags r:id="rId3"/>
            </p:custDataLst>
          </p:nvPr>
        </p:nvSpPr>
        <p:spPr>
          <a:xfrm>
            <a:off x="1671320" y="1163955"/>
            <a:ext cx="8595995" cy="1076325"/>
          </a:xfrm>
          <a:prstGeom prst="rect">
            <a:avLst/>
          </a:prstGeom>
          <a:noFill/>
        </p:spPr>
        <p:txBody>
          <a:bodyPr wrap="square" rtlCol="0">
            <a:spAutoFit/>
          </a:bodyPr>
          <a:lstStyle/>
          <a:p>
            <a:pPr algn="l"/>
            <a:r>
              <a:rPr lang="en-US" sz="1600">
                <a:latin typeface="微软雅黑" panose="020B0503020204020204" pitchFamily="34" charset="-122"/>
                <a:ea typeface="微软雅黑" panose="020B0503020204020204" pitchFamily="34" charset="-122"/>
                <a:cs typeface="微软雅黑" panose="020B0503020204020204" pitchFamily="34" charset="-122"/>
              </a:rPr>
              <a:t>       </a:t>
            </a:r>
            <a:r>
              <a:rPr sz="16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iSula</a:t>
            </a:r>
            <a:r>
              <a:rPr lang="en-US" sz="16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d</a:t>
            </a:r>
            <a:r>
              <a:rPr sz="16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的容器镜像构建</a:t>
            </a:r>
            <a:r>
              <a:rPr lang="zh-CN" sz="16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管理</a:t>
            </a:r>
            <a:r>
              <a:rPr sz="1600" b="1" dirty="0" err="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16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是</a:t>
            </a:r>
            <a:r>
              <a:rPr sz="1600" b="1" dirty="0" err="1">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isula-build</a:t>
            </a:r>
            <a:r>
              <a:rPr sz="1600" dirty="0" err="1">
                <a:latin typeface="微软雅黑" panose="020B0503020204020204" pitchFamily="34" charset="-122"/>
                <a:ea typeface="微软雅黑" panose="020B0503020204020204" pitchFamily="34" charset="-122"/>
                <a:cs typeface="微软雅黑" panose="020B0503020204020204" pitchFamily="34" charset="-122"/>
              </a:rPr>
              <a:t>，支持通过Dockerfile文件快速构建容器镜像。isula-build采用服务端</a:t>
            </a:r>
            <a:r>
              <a:rPr sz="1600" dirty="0">
                <a:latin typeface="微软雅黑" panose="020B0503020204020204" pitchFamily="34" charset="-122"/>
                <a:ea typeface="微软雅黑" panose="020B0503020204020204" pitchFamily="34" charset="-122"/>
                <a:cs typeface="微软雅黑" panose="020B0503020204020204" pitchFamily="34" charset="-122"/>
              </a:rPr>
              <a:t>/客户端模式，其中，isula-build为客户端，提供了一组命令行工具，用于镜像构建及管理等；isula-builder为服务端，用于处理客户端管理请求，</a:t>
            </a:r>
            <a:r>
              <a:rPr sz="1600">
                <a:latin typeface="微软雅黑" panose="020B0503020204020204" pitchFamily="34" charset="-122"/>
                <a:ea typeface="微软雅黑" panose="020B0503020204020204" pitchFamily="34" charset="-122"/>
                <a:cs typeface="微软雅黑" panose="020B0503020204020204" pitchFamily="34" charset="-122"/>
              </a:rPr>
              <a:t>作为守护进程常驻后台。</a:t>
            </a:r>
            <a:r>
              <a:rPr lang="en-US" sz="1600">
                <a:latin typeface="微软雅黑" panose="020B0503020204020204" pitchFamily="34" charset="-122"/>
                <a:ea typeface="微软雅黑" panose="020B0503020204020204" pitchFamily="34" charset="-122"/>
                <a:cs typeface="微软雅黑" panose="020B0503020204020204" pitchFamily="34" charset="-122"/>
              </a:rPr>
              <a:t>iSulad</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支持</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以下几种镜像格式：</a:t>
            </a:r>
          </a:p>
        </p:txBody>
      </p:sp>
      <p:sp>
        <p:nvSpPr>
          <p:cNvPr id="12" name="文本框 11"/>
          <p:cNvSpPr txBox="1"/>
          <p:nvPr>
            <p:custDataLst>
              <p:tags r:id="rId4"/>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1</a:t>
            </a:r>
          </a:p>
        </p:txBody>
      </p:sp>
      <p:pic>
        <p:nvPicPr>
          <p:cNvPr id="11" name="图片 10" descr="R"/>
          <p:cNvPicPr>
            <a:picLocks noChangeAspect="1"/>
          </p:cNvPicPr>
          <p:nvPr/>
        </p:nvPicPr>
        <p:blipFill>
          <a:blip r:embed="rId17"/>
          <a:srcRect l="10257" t="37657" r="5541" b="45204"/>
          <a:stretch>
            <a:fillRect/>
          </a:stretch>
        </p:blipFill>
        <p:spPr>
          <a:xfrm>
            <a:off x="3500120" y="208915"/>
            <a:ext cx="5191760" cy="872490"/>
          </a:xfrm>
          <a:prstGeom prst="rect">
            <a:avLst/>
          </a:prstGeom>
        </p:spPr>
      </p:pic>
      <p:sp>
        <p:nvSpPr>
          <p:cNvPr id="6" name="圆角矩形 5"/>
          <p:cNvSpPr/>
          <p:nvPr/>
        </p:nvSpPr>
        <p:spPr>
          <a:xfrm>
            <a:off x="363410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3" name="文本框 2"/>
          <p:cNvSpPr txBox="1"/>
          <p:nvPr>
            <p:custDataLst>
              <p:tags r:id="rId5"/>
            </p:custDataLst>
          </p:nvPr>
        </p:nvSpPr>
        <p:spPr>
          <a:xfrm>
            <a:off x="1734185" y="2811145"/>
            <a:ext cx="8117205" cy="386080"/>
          </a:xfrm>
          <a:prstGeom prst="rect">
            <a:avLst/>
          </a:prstGeom>
          <a:noFill/>
        </p:spPr>
        <p:txBody>
          <a:bodyPr wrap="square" rtlCol="0">
            <a:spAutoFit/>
          </a:bodyPr>
          <a:lstStyle>
            <a:defPPr>
              <a:defRPr lang="zh-CN"/>
            </a:defPPr>
            <a:lvl1pPr>
              <a:lnSpc>
                <a:spcPct val="120000"/>
              </a:lnSpc>
              <a:defRPr>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pPr marL="285750" lvl="0" indent="-285750">
              <a:buFont typeface="Wingdings" panose="05000000000000000000" pitchFamily="2" charset="2"/>
              <a:buChar char="l"/>
              <a:defRPr/>
            </a:pPr>
            <a:r>
              <a:rPr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Docker镜像格式（Image Manifest Version 2, Schema 2）</a:t>
            </a:r>
          </a:p>
        </p:txBody>
      </p:sp>
      <p:pic>
        <p:nvPicPr>
          <p:cNvPr id="7" name="图片 6"/>
          <p:cNvPicPr>
            <a:picLocks noChangeAspect="1"/>
          </p:cNvPicPr>
          <p:nvPr/>
        </p:nvPicPr>
        <p:blipFill>
          <a:blip r:embed="rId18"/>
          <a:stretch>
            <a:fillRect/>
          </a:stretch>
        </p:blipFill>
        <p:spPr>
          <a:xfrm>
            <a:off x="5363845" y="12700"/>
            <a:ext cx="6807200" cy="5234305"/>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6" grpId="0"/>
      <p:bldP spid="16" grpId="1"/>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可拓展性</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28">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Shape 541"/>
          <p:cNvSpPr/>
          <p:nvPr/>
        </p:nvSpPr>
        <p:spPr>
          <a:xfrm>
            <a:off x="455295" y="2906395"/>
            <a:ext cx="2388235" cy="1661795"/>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200" b="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用户可能需要使用不同的容器存储后端来满足特定的性能、可靠性或数据管理需求。</a:t>
            </a:r>
          </a:p>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en-US" altLang="zh-CN"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iSulad</a:t>
            </a:r>
            <a:r>
              <a:rPr kumimoji="0" lang="zh-CN" altLang="en-US"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可以</a:t>
            </a:r>
            <a:r>
              <a:rPr kumimoji="0" lang="zh-CN" altLang="en-US" sz="1200" b="1" i="0" u="none" strike="noStrike" kern="1200" cap="none" spc="24"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支持多种存储后端。</a:t>
            </a:r>
          </a:p>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20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例如使用分布式文件系统对象存储或云存储服务。</a:t>
            </a:r>
          </a:p>
        </p:txBody>
      </p:sp>
      <p:sp>
        <p:nvSpPr>
          <p:cNvPr id="6" name="Shape 540"/>
          <p:cNvSpPr/>
          <p:nvPr/>
        </p:nvSpPr>
        <p:spPr>
          <a:xfrm>
            <a:off x="682625" y="2574925"/>
            <a:ext cx="1962150" cy="289560"/>
          </a:xfrm>
          <a:prstGeom prst="rect">
            <a:avLst/>
          </a:prstGeom>
          <a:noFill/>
          <a:ln w="12700" cap="flat">
            <a:noFill/>
            <a:miter lim="400000"/>
          </a:ln>
          <a:effectLst/>
        </p:spPr>
        <p:txBody>
          <a:bodyPr lIns="0" tIns="0" rIns="0" bIns="0">
            <a:noAutofit/>
          </a:bodyPr>
          <a:lstStyle>
            <a:lvl1pPr algn="l">
              <a:defRPr sz="4200" spc="84">
                <a:solidFill>
                  <a:srgbClr val="AAAAAA"/>
                </a:solidFill>
                <a:latin typeface="Oswald Light"/>
                <a:ea typeface="Oswald Light"/>
                <a:cs typeface="Oswald Light"/>
                <a:sym typeface="Oswald Light"/>
              </a:defRPr>
            </a:lvl1pPr>
          </a:lstStyle>
          <a:p>
            <a:pPr lvl="0">
              <a:defRPr sz="1800" spc="0">
                <a:solidFill>
                  <a:srgbClr val="000000"/>
                </a:solidFill>
              </a:defRPr>
            </a:pPr>
            <a:r>
              <a:rPr lang="zh-CN" altLang="en-US" sz="2000" spc="42" dirty="0">
                <a:solidFill>
                  <a:prstClr val="black"/>
                </a:solidFill>
                <a:cs typeface="+mn-ea"/>
                <a:sym typeface="+mn-lt"/>
              </a:rPr>
              <a:t>容器存储扩展</a:t>
            </a:r>
          </a:p>
        </p:txBody>
      </p:sp>
      <p:sp>
        <p:nvSpPr>
          <p:cNvPr id="11" name="Shape 546"/>
          <p:cNvSpPr/>
          <p:nvPr/>
        </p:nvSpPr>
        <p:spPr>
          <a:xfrm>
            <a:off x="3505200" y="2580005"/>
            <a:ext cx="2308225" cy="1938655"/>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200" b="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用户可能需要定制或适配特定的网络桥接、软件定义网络(SDN)或容器间通信机制。</a:t>
            </a:r>
          </a:p>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en-US" altLang="zh-CN"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iSulad</a:t>
            </a:r>
            <a:r>
              <a:rPr kumimoji="0" lang="zh-CN" altLang="en-US"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的</a:t>
            </a:r>
            <a:r>
              <a:rPr kumimoji="0" lang="zh-CN" altLang="en-US" sz="1200" b="1" i="0" u="none" strike="noStrike" kern="1200" cap="none" spc="24"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用户可以</a:t>
            </a:r>
            <a:r>
              <a:rPr lang="zh-CN" altLang="en-US" sz="1200" b="1" spc="24"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通过开发网络插件</a:t>
            </a:r>
            <a:r>
              <a:rPr kumimoji="0" lang="zh-CN" altLang="en-US" sz="1200" b="1" i="0" u="none" strike="noStrike" kern="1200" cap="none" spc="24"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实现不同网络方案的支持。</a:t>
            </a:r>
          </a:p>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200" b="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例如跨通信的容器网络扩展网络策略和安全性增强等.</a:t>
            </a:r>
          </a:p>
        </p:txBody>
      </p:sp>
      <p:sp>
        <p:nvSpPr>
          <p:cNvPr id="24" name="Shape 551"/>
          <p:cNvSpPr/>
          <p:nvPr/>
        </p:nvSpPr>
        <p:spPr>
          <a:xfrm>
            <a:off x="6551930" y="2520950"/>
            <a:ext cx="2387600" cy="1661795"/>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en-US" altLang="zh-CN"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iSulad</a:t>
            </a:r>
            <a:r>
              <a:rPr kumimoji="0" lang="zh-CN" altLang="en-US"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的</a:t>
            </a:r>
            <a:r>
              <a:rPr kumimoji="0" lang="zh-CN" altLang="en-US" sz="1200" b="1" i="0" u="none" strike="noStrike" kern="1200" cap="none" spc="24"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用户可以扩展需要定制化的容器监控和日志功能。</a:t>
            </a:r>
          </a:p>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20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例如</a:t>
            </a:r>
            <a:r>
              <a:rPr kumimoji="0" lang="zh-CN" altLang="en-US" sz="1200" b="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监控需求、日志收集、报警或集成到监控平台等。通过开发监控和日志插件，可以将自定义监控和日志</a:t>
            </a:r>
            <a:r>
              <a:rPr kumimoji="0" lang="zh-CN" altLang="en-US" sz="1200" b="0" i="0" u="none" strike="noStrike" kern="1200" cap="none" spc="24"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集成到iSulad容器</a:t>
            </a:r>
            <a:r>
              <a:rPr kumimoji="0" lang="zh-CN" altLang="en-US" sz="1200" b="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引擎中</a:t>
            </a:r>
          </a:p>
        </p:txBody>
      </p:sp>
      <p:sp>
        <p:nvSpPr>
          <p:cNvPr id="12" name="Shape 557"/>
          <p:cNvSpPr/>
          <p:nvPr/>
        </p:nvSpPr>
        <p:spPr>
          <a:xfrm>
            <a:off x="9561195" y="2977515"/>
            <a:ext cx="2387600" cy="1661795"/>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i</a:t>
            </a:r>
            <a:r>
              <a:rPr kumimoji="0" lang="en-US" altLang="zh-CN"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S</a:t>
            </a:r>
            <a:r>
              <a:rPr kumimoji="0" lang="zh-CN" altLang="en-US" sz="1200" b="1" i="0" u="none" strike="noStrike" kern="1200" cap="none" spc="24" normalizeH="0" baseline="0" noProof="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ulad的</a:t>
            </a:r>
            <a:r>
              <a:rPr kumimoji="0" lang="zh-CN" altLang="en-US" sz="1200" b="1" i="0" u="none" strike="noStrike" kern="1200" cap="none" spc="24"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用户可以通过安全身份认证扩展加强容器的安全性。</a:t>
            </a:r>
          </a:p>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200" b="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例如实施强化的身份认证、访何控制或加密通信。也</a:t>
            </a:r>
            <a:r>
              <a:rPr kumimoji="0" lang="zh-CN" altLang="en-US" sz="1200" b="0" i="0" u="none" strike="noStrike" kern="1200" cap="none" spc="24"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可以在iSulad容器</a:t>
            </a:r>
            <a:r>
              <a:rPr kumimoji="0" lang="zh-CN" altLang="en-US" sz="1200" b="0" i="0" u="none" strike="noStrike" kern="1200" cap="none" spc="2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引警中集成自定义的安全措施和身份认证机制。</a:t>
            </a:r>
          </a:p>
        </p:txBody>
      </p:sp>
      <p:sp>
        <p:nvSpPr>
          <p:cNvPr id="15" name="Shape 545"/>
          <p:cNvSpPr/>
          <p:nvPr/>
        </p:nvSpPr>
        <p:spPr>
          <a:xfrm>
            <a:off x="4062095" y="2226945"/>
            <a:ext cx="1137285" cy="30734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lvl="0">
              <a:defRPr sz="1800" spc="0">
                <a:solidFill>
                  <a:srgbClr val="000000"/>
                </a:solidFill>
              </a:defRPr>
            </a:pPr>
            <a:r>
              <a:rPr lang="zh-CN" altLang="en-US" sz="2000" spc="42" dirty="0">
                <a:solidFill>
                  <a:prstClr val="black"/>
                </a:solidFill>
                <a:cs typeface="+mn-ea"/>
                <a:sym typeface="+mn-lt"/>
              </a:rPr>
              <a:t>网络扩展</a:t>
            </a:r>
          </a:p>
        </p:txBody>
      </p:sp>
      <p:sp>
        <p:nvSpPr>
          <p:cNvPr id="17" name="Shape 550"/>
          <p:cNvSpPr/>
          <p:nvPr/>
        </p:nvSpPr>
        <p:spPr>
          <a:xfrm>
            <a:off x="6658610" y="2207260"/>
            <a:ext cx="2136775" cy="30734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lvl="0">
              <a:defRPr sz="1800" spc="0">
                <a:solidFill>
                  <a:srgbClr val="000000"/>
                </a:solidFill>
              </a:defRPr>
            </a:pPr>
            <a:r>
              <a:rPr lang="zh-CN" altLang="en-US" sz="2000" spc="42" dirty="0">
                <a:solidFill>
                  <a:prstClr val="black"/>
                </a:solidFill>
                <a:cs typeface="+mn-ea"/>
                <a:sym typeface="+mn-lt"/>
              </a:rPr>
              <a:t>容器监控日志扩展</a:t>
            </a:r>
          </a:p>
        </p:txBody>
      </p:sp>
      <p:sp>
        <p:nvSpPr>
          <p:cNvPr id="32" name="Shape 556"/>
          <p:cNvSpPr/>
          <p:nvPr/>
        </p:nvSpPr>
        <p:spPr>
          <a:xfrm>
            <a:off x="9605645" y="2557145"/>
            <a:ext cx="2097405" cy="30734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lvl="0">
              <a:defRPr sz="1800" spc="0">
                <a:solidFill>
                  <a:srgbClr val="000000"/>
                </a:solidFill>
              </a:defRPr>
            </a:pPr>
            <a:r>
              <a:rPr lang="zh-CN" altLang="en-US" sz="2000" spc="42" dirty="0">
                <a:solidFill>
                  <a:prstClr val="black"/>
                </a:solidFill>
                <a:cs typeface="+mn-ea"/>
                <a:sym typeface="+mn-lt"/>
              </a:rPr>
              <a:t>安全身份认证扩展</a:t>
            </a:r>
          </a:p>
        </p:txBody>
      </p:sp>
      <p:sp>
        <p:nvSpPr>
          <p:cNvPr id="34" name="文本框 33"/>
          <p:cNvSpPr txBox="1"/>
          <p:nvPr>
            <p:custDataLst>
              <p:tags r:id="rId3"/>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2</a:t>
            </a:r>
          </a:p>
        </p:txBody>
      </p:sp>
      <p:pic>
        <p:nvPicPr>
          <p:cNvPr id="2" name="图片 1" descr="R"/>
          <p:cNvPicPr>
            <a:picLocks noChangeAspect="1"/>
          </p:cNvPicPr>
          <p:nvPr>
            <p:custDataLst>
              <p:tags r:id="rId4"/>
            </p:custDataLst>
          </p:nvPr>
        </p:nvPicPr>
        <p:blipFill>
          <a:blip r:embed="rId29"/>
          <a:srcRect l="10257" t="37657" r="5541" b="45204"/>
          <a:stretch>
            <a:fillRect/>
          </a:stretch>
        </p:blipFill>
        <p:spPr>
          <a:xfrm>
            <a:off x="3500120" y="208915"/>
            <a:ext cx="5191760" cy="872490"/>
          </a:xfrm>
          <a:prstGeom prst="rect">
            <a:avLst/>
          </a:prstGeom>
        </p:spPr>
      </p:pic>
      <p:sp>
        <p:nvSpPr>
          <p:cNvPr id="13" name="圆角矩形 12"/>
          <p:cNvSpPr/>
          <p:nvPr>
            <p:custDataLst>
              <p:tags r:id="rId5"/>
            </p:custDataLst>
          </p:nvPr>
        </p:nvSpPr>
        <p:spPr>
          <a:xfrm>
            <a:off x="446722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4" name="Rounded Rectangle 43"/>
          <p:cNvSpPr/>
          <p:nvPr/>
        </p:nvSpPr>
        <p:spPr>
          <a:xfrm>
            <a:off x="10289732" y="1675572"/>
            <a:ext cx="1659251" cy="806824"/>
          </a:xfrm>
          <a:prstGeom prst="roundRect">
            <a:avLst>
              <a:gd name="adj" fmla="val 6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16" name="Rounded Rectangle 44"/>
          <p:cNvSpPr/>
          <p:nvPr/>
        </p:nvSpPr>
        <p:spPr>
          <a:xfrm>
            <a:off x="7280467" y="1302590"/>
            <a:ext cx="1659251" cy="806824"/>
          </a:xfrm>
          <a:prstGeom prst="roundRect">
            <a:avLst>
              <a:gd name="adj" fmla="val 6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3" name="Rounded Rectangle 45"/>
          <p:cNvSpPr/>
          <p:nvPr/>
        </p:nvSpPr>
        <p:spPr>
          <a:xfrm>
            <a:off x="4153727" y="1322765"/>
            <a:ext cx="1659251" cy="806824"/>
          </a:xfrm>
          <a:prstGeom prst="roundRect">
            <a:avLst>
              <a:gd name="adj" fmla="val 6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5" name="Rounded Rectangle 46"/>
          <p:cNvSpPr/>
          <p:nvPr/>
        </p:nvSpPr>
        <p:spPr>
          <a:xfrm>
            <a:off x="1184467" y="1669734"/>
            <a:ext cx="1659251" cy="806824"/>
          </a:xfrm>
          <a:prstGeom prst="roundRect">
            <a:avLst>
              <a:gd name="adj" fmla="val 6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6" name="Rounded Rectangle 42"/>
          <p:cNvSpPr/>
          <p:nvPr/>
        </p:nvSpPr>
        <p:spPr>
          <a:xfrm>
            <a:off x="9560785" y="1675572"/>
            <a:ext cx="761221" cy="806824"/>
          </a:xfrm>
          <a:prstGeom prst="roundRect">
            <a:avLst>
              <a:gd name="adj" fmla="val 6000"/>
            </a:avLst>
          </a:prstGeom>
          <a:solidFill>
            <a:srgbClr val="473B9B">
              <a:alpha val="65000"/>
            </a:srgbClr>
          </a:solidFill>
          <a:ln>
            <a:noFill/>
          </a:ln>
          <a:effectLst>
            <a:outerShdw blurRad="1524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7" name="Rounded Rectangle 40"/>
          <p:cNvSpPr/>
          <p:nvPr/>
        </p:nvSpPr>
        <p:spPr>
          <a:xfrm>
            <a:off x="6551520" y="1302590"/>
            <a:ext cx="761221" cy="806824"/>
          </a:xfrm>
          <a:prstGeom prst="roundRect">
            <a:avLst>
              <a:gd name="adj" fmla="val 6000"/>
            </a:avLst>
          </a:prstGeom>
          <a:solidFill>
            <a:srgbClr val="473B9B"/>
          </a:solidFill>
          <a:ln>
            <a:noFill/>
          </a:ln>
          <a:effectLst>
            <a:outerShdw blurRad="1524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8" name="Rounded Rectangle 38"/>
          <p:cNvSpPr/>
          <p:nvPr/>
        </p:nvSpPr>
        <p:spPr>
          <a:xfrm>
            <a:off x="3424780" y="1322765"/>
            <a:ext cx="761221" cy="806824"/>
          </a:xfrm>
          <a:prstGeom prst="roundRect">
            <a:avLst>
              <a:gd name="adj" fmla="val 6000"/>
            </a:avLst>
          </a:prstGeom>
          <a:solidFill>
            <a:srgbClr val="473B9B">
              <a:alpha val="65000"/>
            </a:srgbClr>
          </a:solidFill>
          <a:ln>
            <a:noFill/>
          </a:ln>
          <a:effectLst>
            <a:outerShdw blurRad="1524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9" name="Rounded Rectangle 3"/>
          <p:cNvSpPr/>
          <p:nvPr/>
        </p:nvSpPr>
        <p:spPr>
          <a:xfrm>
            <a:off x="455520" y="1669734"/>
            <a:ext cx="761221" cy="806824"/>
          </a:xfrm>
          <a:prstGeom prst="roundRect">
            <a:avLst>
              <a:gd name="adj" fmla="val 6000"/>
            </a:avLst>
          </a:prstGeom>
          <a:solidFill>
            <a:srgbClr val="473B9B"/>
          </a:solidFill>
          <a:ln>
            <a:noFill/>
          </a:ln>
          <a:effectLst>
            <a:outerShdw blurRad="1524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0" name="TextBox 9"/>
          <p:cNvSpPr txBox="1"/>
          <p:nvPr/>
        </p:nvSpPr>
        <p:spPr>
          <a:xfrm>
            <a:off x="1270371" y="1857800"/>
            <a:ext cx="1327131" cy="368300"/>
          </a:xfrm>
          <a:prstGeom prst="rect">
            <a:avLst/>
          </a:prstGeom>
          <a:noFill/>
        </p:spPr>
        <p:txBody>
          <a:bodyPr wrap="square" rtlCol="0">
            <a:spAutoFit/>
          </a:bodyPr>
          <a:lstStyle/>
          <a:p>
            <a:pPr algn="ctr"/>
            <a:r>
              <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rPr>
              <a:t>Point 1</a:t>
            </a:r>
          </a:p>
        </p:txBody>
      </p:sp>
      <p:sp>
        <p:nvSpPr>
          <p:cNvPr id="41" name="TextBox 10"/>
          <p:cNvSpPr txBox="1"/>
          <p:nvPr/>
        </p:nvSpPr>
        <p:spPr>
          <a:xfrm>
            <a:off x="4239631" y="1539413"/>
            <a:ext cx="1327131" cy="368300"/>
          </a:xfrm>
          <a:prstGeom prst="rect">
            <a:avLst/>
          </a:prstGeom>
          <a:noFill/>
        </p:spPr>
        <p:txBody>
          <a:bodyPr wrap="square" rtlCol="0">
            <a:spAutoFit/>
          </a:bodyPr>
          <a:lstStyle/>
          <a:p>
            <a:pPr algn="ctr"/>
            <a:r>
              <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rPr>
              <a:t>Point 2</a:t>
            </a:r>
          </a:p>
        </p:txBody>
      </p:sp>
      <p:sp>
        <p:nvSpPr>
          <p:cNvPr id="42" name="TextBox 11"/>
          <p:cNvSpPr txBox="1"/>
          <p:nvPr/>
        </p:nvSpPr>
        <p:spPr>
          <a:xfrm>
            <a:off x="7366371" y="1516736"/>
            <a:ext cx="1327131" cy="368300"/>
          </a:xfrm>
          <a:prstGeom prst="rect">
            <a:avLst/>
          </a:prstGeom>
          <a:noFill/>
        </p:spPr>
        <p:txBody>
          <a:bodyPr wrap="square" rtlCol="0">
            <a:spAutoFit/>
          </a:bodyPr>
          <a:lstStyle/>
          <a:p>
            <a:pPr algn="ctr"/>
            <a:r>
              <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rPr>
              <a:t>Point 3</a:t>
            </a:r>
          </a:p>
        </p:txBody>
      </p:sp>
      <p:sp>
        <p:nvSpPr>
          <p:cNvPr id="43" name="TextBox 12"/>
          <p:cNvSpPr txBox="1"/>
          <p:nvPr/>
        </p:nvSpPr>
        <p:spPr>
          <a:xfrm>
            <a:off x="10375636" y="1887759"/>
            <a:ext cx="1327131" cy="368300"/>
          </a:xfrm>
          <a:prstGeom prst="rect">
            <a:avLst/>
          </a:prstGeom>
          <a:noFill/>
        </p:spPr>
        <p:txBody>
          <a:bodyPr wrap="square" rtlCol="0">
            <a:spAutoFit/>
          </a:bodyPr>
          <a:lstStyle/>
          <a:p>
            <a:pPr algn="ctr"/>
            <a:r>
              <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rPr>
              <a:t>Point 4</a:t>
            </a:r>
          </a:p>
        </p:txBody>
      </p:sp>
      <p:grpSp>
        <p:nvGrpSpPr>
          <p:cNvPr id="44" name="Group 13"/>
          <p:cNvGrpSpPr/>
          <p:nvPr/>
        </p:nvGrpSpPr>
        <p:grpSpPr>
          <a:xfrm>
            <a:off x="3737548" y="1639986"/>
            <a:ext cx="181116" cy="181861"/>
            <a:chOff x="7938" y="928688"/>
            <a:chExt cx="385763" cy="387350"/>
          </a:xfrm>
          <a:solidFill>
            <a:schemeClr val="bg2"/>
          </a:solidFill>
        </p:grpSpPr>
        <p:sp>
          <p:nvSpPr>
            <p:cNvPr id="45" name="Freeform 5"/>
            <p:cNvSpPr/>
            <p:nvPr>
              <p:custDataLst>
                <p:tags r:id="rId25"/>
              </p:custDataLst>
            </p:nvPr>
          </p:nvSpPr>
          <p:spPr bwMode="auto">
            <a:xfrm>
              <a:off x="7938" y="947738"/>
              <a:ext cx="369888" cy="368300"/>
            </a:xfrm>
            <a:custGeom>
              <a:avLst/>
              <a:gdLst>
                <a:gd name="T0" fmla="*/ 68 w 135"/>
                <a:gd name="T1" fmla="*/ 0 h 135"/>
                <a:gd name="T2" fmla="*/ 0 w 135"/>
                <a:gd name="T3" fmla="*/ 68 h 135"/>
                <a:gd name="T4" fmla="*/ 68 w 135"/>
                <a:gd name="T5" fmla="*/ 135 h 135"/>
                <a:gd name="T6" fmla="*/ 135 w 135"/>
                <a:gd name="T7" fmla="*/ 68 h 135"/>
                <a:gd name="T8" fmla="*/ 68 w 135"/>
                <a:gd name="T9" fmla="*/ 68 h 135"/>
                <a:gd name="T10" fmla="*/ 68 w 135"/>
                <a:gd name="T11" fmla="*/ 0 h 135"/>
              </a:gdLst>
              <a:ahLst/>
              <a:cxnLst>
                <a:cxn ang="0">
                  <a:pos x="T0" y="T1"/>
                </a:cxn>
                <a:cxn ang="0">
                  <a:pos x="T2" y="T3"/>
                </a:cxn>
                <a:cxn ang="0">
                  <a:pos x="T4" y="T5"/>
                </a:cxn>
                <a:cxn ang="0">
                  <a:pos x="T6" y="T7"/>
                </a:cxn>
                <a:cxn ang="0">
                  <a:pos x="T8" y="T9"/>
                </a:cxn>
                <a:cxn ang="0">
                  <a:pos x="T10" y="T11"/>
                </a:cxn>
              </a:cxnLst>
              <a:rect l="0" t="0" r="r" b="b"/>
              <a:pathLst>
                <a:path w="135" h="135">
                  <a:moveTo>
                    <a:pt x="68" y="0"/>
                  </a:moveTo>
                  <a:cubicBezTo>
                    <a:pt x="30" y="0"/>
                    <a:pt x="0" y="30"/>
                    <a:pt x="0" y="68"/>
                  </a:cubicBezTo>
                  <a:cubicBezTo>
                    <a:pt x="0" y="105"/>
                    <a:pt x="30" y="135"/>
                    <a:pt x="68" y="135"/>
                  </a:cubicBezTo>
                  <a:cubicBezTo>
                    <a:pt x="105" y="135"/>
                    <a:pt x="135" y="105"/>
                    <a:pt x="135" y="68"/>
                  </a:cubicBezTo>
                  <a:cubicBezTo>
                    <a:pt x="68" y="68"/>
                    <a:pt x="68" y="68"/>
                    <a:pt x="68" y="68"/>
                  </a:cubicBezTo>
                  <a:lnTo>
                    <a:pt x="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7" name="Freeform 6"/>
            <p:cNvSpPr>
              <a:spLocks noEditPoints="1"/>
            </p:cNvSpPr>
            <p:nvPr>
              <p:custDataLst>
                <p:tags r:id="rId26"/>
              </p:custDataLst>
            </p:nvPr>
          </p:nvSpPr>
          <p:spPr bwMode="auto">
            <a:xfrm>
              <a:off x="207963" y="928688"/>
              <a:ext cx="185738" cy="188913"/>
            </a:xfrm>
            <a:custGeom>
              <a:avLst/>
              <a:gdLst>
                <a:gd name="T0" fmla="*/ 48 w 68"/>
                <a:gd name="T1" fmla="*/ 16 h 69"/>
                <a:gd name="T2" fmla="*/ 48 w 68"/>
                <a:gd name="T3" fmla="*/ 15 h 69"/>
                <a:gd name="T4" fmla="*/ 47 w 68"/>
                <a:gd name="T5" fmla="*/ 15 h 69"/>
                <a:gd name="T6" fmla="*/ 47 w 68"/>
                <a:gd name="T7" fmla="*/ 15 h 69"/>
                <a:gd name="T8" fmla="*/ 47 w 68"/>
                <a:gd name="T9" fmla="*/ 15 h 69"/>
                <a:gd name="T10" fmla="*/ 4 w 68"/>
                <a:gd name="T11" fmla="*/ 0 h 69"/>
                <a:gd name="T12" fmla="*/ 0 w 68"/>
                <a:gd name="T13" fmla="*/ 4 h 69"/>
                <a:gd name="T14" fmla="*/ 0 w 68"/>
                <a:gd name="T15" fmla="*/ 65 h 69"/>
                <a:gd name="T16" fmla="*/ 3 w 68"/>
                <a:gd name="T17" fmla="*/ 69 h 69"/>
                <a:gd name="T18" fmla="*/ 4 w 68"/>
                <a:gd name="T19" fmla="*/ 69 h 69"/>
                <a:gd name="T20" fmla="*/ 4 w 68"/>
                <a:gd name="T21" fmla="*/ 69 h 69"/>
                <a:gd name="T22" fmla="*/ 4 w 68"/>
                <a:gd name="T23" fmla="*/ 69 h 69"/>
                <a:gd name="T24" fmla="*/ 64 w 68"/>
                <a:gd name="T25" fmla="*/ 69 h 69"/>
                <a:gd name="T26" fmla="*/ 68 w 68"/>
                <a:gd name="T27" fmla="*/ 65 h 69"/>
                <a:gd name="T28" fmla="*/ 48 w 68"/>
                <a:gd name="T29" fmla="*/ 16 h 69"/>
                <a:gd name="T30" fmla="*/ 8 w 68"/>
                <a:gd name="T31" fmla="*/ 55 h 69"/>
                <a:gd name="T32" fmla="*/ 8 w 68"/>
                <a:gd name="T33" fmla="*/ 8 h 69"/>
                <a:gd name="T34" fmla="*/ 40 w 68"/>
                <a:gd name="T35" fmla="*/ 19 h 69"/>
                <a:gd name="T36" fmla="*/ 8 w 68"/>
                <a:gd name="T37"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69">
                  <a:moveTo>
                    <a:pt x="48" y="16"/>
                  </a:moveTo>
                  <a:cubicBezTo>
                    <a:pt x="48" y="16"/>
                    <a:pt x="48" y="15"/>
                    <a:pt x="48" y="15"/>
                  </a:cubicBezTo>
                  <a:cubicBezTo>
                    <a:pt x="48" y="15"/>
                    <a:pt x="48" y="15"/>
                    <a:pt x="47" y="15"/>
                  </a:cubicBezTo>
                  <a:cubicBezTo>
                    <a:pt x="47" y="15"/>
                    <a:pt x="47" y="15"/>
                    <a:pt x="47" y="15"/>
                  </a:cubicBezTo>
                  <a:cubicBezTo>
                    <a:pt x="47" y="15"/>
                    <a:pt x="47" y="15"/>
                    <a:pt x="47" y="15"/>
                  </a:cubicBezTo>
                  <a:cubicBezTo>
                    <a:pt x="35" y="5"/>
                    <a:pt x="20" y="0"/>
                    <a:pt x="4" y="0"/>
                  </a:cubicBezTo>
                  <a:cubicBezTo>
                    <a:pt x="2" y="0"/>
                    <a:pt x="0" y="2"/>
                    <a:pt x="0" y="4"/>
                  </a:cubicBezTo>
                  <a:cubicBezTo>
                    <a:pt x="0" y="65"/>
                    <a:pt x="0" y="65"/>
                    <a:pt x="0" y="65"/>
                  </a:cubicBezTo>
                  <a:cubicBezTo>
                    <a:pt x="0" y="67"/>
                    <a:pt x="1" y="68"/>
                    <a:pt x="3" y="69"/>
                  </a:cubicBezTo>
                  <a:cubicBezTo>
                    <a:pt x="3" y="69"/>
                    <a:pt x="3" y="69"/>
                    <a:pt x="4" y="69"/>
                  </a:cubicBezTo>
                  <a:cubicBezTo>
                    <a:pt x="4" y="69"/>
                    <a:pt x="4" y="69"/>
                    <a:pt x="4" y="69"/>
                  </a:cubicBezTo>
                  <a:cubicBezTo>
                    <a:pt x="4" y="69"/>
                    <a:pt x="4" y="69"/>
                    <a:pt x="4" y="69"/>
                  </a:cubicBezTo>
                  <a:cubicBezTo>
                    <a:pt x="64" y="69"/>
                    <a:pt x="64" y="69"/>
                    <a:pt x="64" y="69"/>
                  </a:cubicBezTo>
                  <a:cubicBezTo>
                    <a:pt x="66" y="69"/>
                    <a:pt x="68" y="67"/>
                    <a:pt x="68" y="65"/>
                  </a:cubicBezTo>
                  <a:cubicBezTo>
                    <a:pt x="68" y="47"/>
                    <a:pt x="61" y="29"/>
                    <a:pt x="48" y="16"/>
                  </a:cubicBezTo>
                  <a:close/>
                  <a:moveTo>
                    <a:pt x="8" y="55"/>
                  </a:moveTo>
                  <a:cubicBezTo>
                    <a:pt x="8" y="8"/>
                    <a:pt x="8" y="8"/>
                    <a:pt x="8" y="8"/>
                  </a:cubicBezTo>
                  <a:cubicBezTo>
                    <a:pt x="19" y="8"/>
                    <a:pt x="30" y="12"/>
                    <a:pt x="40" y="19"/>
                  </a:cubicBezTo>
                  <a:lnTo>
                    <a:pt x="8"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grpSp>
        <p:nvGrpSpPr>
          <p:cNvPr id="48" name="Group 16"/>
          <p:cNvGrpSpPr/>
          <p:nvPr/>
        </p:nvGrpSpPr>
        <p:grpSpPr>
          <a:xfrm>
            <a:off x="9873553" y="1986711"/>
            <a:ext cx="181861" cy="171427"/>
            <a:chOff x="20638" y="1901825"/>
            <a:chExt cx="387350" cy="365126"/>
          </a:xfrm>
          <a:solidFill>
            <a:schemeClr val="bg2"/>
          </a:solidFill>
        </p:grpSpPr>
        <p:sp>
          <p:nvSpPr>
            <p:cNvPr id="49" name="Freeform 7"/>
            <p:cNvSpPr/>
            <p:nvPr>
              <p:custDataLst>
                <p:tags r:id="rId21"/>
              </p:custDataLst>
            </p:nvPr>
          </p:nvSpPr>
          <p:spPr bwMode="auto">
            <a:xfrm>
              <a:off x="20638" y="2236788"/>
              <a:ext cx="350838" cy="30163"/>
            </a:xfrm>
            <a:custGeom>
              <a:avLst/>
              <a:gdLst>
                <a:gd name="T0" fmla="*/ 123 w 128"/>
                <a:gd name="T1" fmla="*/ 0 h 11"/>
                <a:gd name="T2" fmla="*/ 6 w 128"/>
                <a:gd name="T3" fmla="*/ 0 h 11"/>
                <a:gd name="T4" fmla="*/ 0 w 128"/>
                <a:gd name="T5" fmla="*/ 6 h 11"/>
                <a:gd name="T6" fmla="*/ 6 w 128"/>
                <a:gd name="T7" fmla="*/ 11 h 11"/>
                <a:gd name="T8" fmla="*/ 123 w 128"/>
                <a:gd name="T9" fmla="*/ 11 h 11"/>
                <a:gd name="T10" fmla="*/ 128 w 128"/>
                <a:gd name="T11" fmla="*/ 6 h 11"/>
                <a:gd name="T12" fmla="*/ 123 w 12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8" h="11">
                  <a:moveTo>
                    <a:pt x="123" y="0"/>
                  </a:moveTo>
                  <a:cubicBezTo>
                    <a:pt x="6" y="0"/>
                    <a:pt x="6" y="0"/>
                    <a:pt x="6" y="0"/>
                  </a:cubicBezTo>
                  <a:cubicBezTo>
                    <a:pt x="3" y="0"/>
                    <a:pt x="0" y="3"/>
                    <a:pt x="0" y="6"/>
                  </a:cubicBezTo>
                  <a:cubicBezTo>
                    <a:pt x="0" y="9"/>
                    <a:pt x="3" y="11"/>
                    <a:pt x="6" y="11"/>
                  </a:cubicBezTo>
                  <a:cubicBezTo>
                    <a:pt x="123" y="11"/>
                    <a:pt x="123" y="11"/>
                    <a:pt x="123" y="11"/>
                  </a:cubicBezTo>
                  <a:cubicBezTo>
                    <a:pt x="126" y="11"/>
                    <a:pt x="128" y="9"/>
                    <a:pt x="128" y="6"/>
                  </a:cubicBezTo>
                  <a:cubicBezTo>
                    <a:pt x="128" y="3"/>
                    <a:pt x="126" y="0"/>
                    <a:pt x="1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0" name="Freeform 8"/>
            <p:cNvSpPr>
              <a:spLocks noEditPoints="1"/>
            </p:cNvSpPr>
            <p:nvPr>
              <p:custDataLst>
                <p:tags r:id="rId22"/>
              </p:custDataLst>
            </p:nvPr>
          </p:nvSpPr>
          <p:spPr bwMode="auto">
            <a:xfrm>
              <a:off x="46038" y="2032000"/>
              <a:ext cx="361950" cy="188913"/>
            </a:xfrm>
            <a:custGeom>
              <a:avLst/>
              <a:gdLst>
                <a:gd name="T0" fmla="*/ 132 w 132"/>
                <a:gd name="T1" fmla="*/ 20 h 69"/>
                <a:gd name="T2" fmla="*/ 129 w 132"/>
                <a:gd name="T3" fmla="*/ 17 h 69"/>
                <a:gd name="T4" fmla="*/ 117 w 132"/>
                <a:gd name="T5" fmla="*/ 13 h 69"/>
                <a:gd name="T6" fmla="*/ 110 w 132"/>
                <a:gd name="T7" fmla="*/ 9 h 69"/>
                <a:gd name="T8" fmla="*/ 108 w 132"/>
                <a:gd name="T9" fmla="*/ 3 h 69"/>
                <a:gd name="T10" fmla="*/ 102 w 132"/>
                <a:gd name="T11" fmla="*/ 0 h 69"/>
                <a:gd name="T12" fmla="*/ 8 w 132"/>
                <a:gd name="T13" fmla="*/ 0 h 69"/>
                <a:gd name="T14" fmla="*/ 3 w 132"/>
                <a:gd name="T15" fmla="*/ 3 h 69"/>
                <a:gd name="T16" fmla="*/ 3 w 132"/>
                <a:gd name="T17" fmla="*/ 16 h 69"/>
                <a:gd name="T18" fmla="*/ 14 w 132"/>
                <a:gd name="T19" fmla="*/ 53 h 69"/>
                <a:gd name="T20" fmla="*/ 19 w 132"/>
                <a:gd name="T21" fmla="*/ 66 h 69"/>
                <a:gd name="T22" fmla="*/ 24 w 132"/>
                <a:gd name="T23" fmla="*/ 69 h 69"/>
                <a:gd name="T24" fmla="*/ 89 w 132"/>
                <a:gd name="T25" fmla="*/ 69 h 69"/>
                <a:gd name="T26" fmla="*/ 95 w 132"/>
                <a:gd name="T27" fmla="*/ 66 h 69"/>
                <a:gd name="T28" fmla="*/ 98 w 132"/>
                <a:gd name="T29" fmla="*/ 59 h 69"/>
                <a:gd name="T30" fmla="*/ 106 w 132"/>
                <a:gd name="T31" fmla="*/ 56 h 69"/>
                <a:gd name="T32" fmla="*/ 114 w 132"/>
                <a:gd name="T33" fmla="*/ 56 h 69"/>
                <a:gd name="T34" fmla="*/ 119 w 132"/>
                <a:gd name="T35" fmla="*/ 53 h 69"/>
                <a:gd name="T36" fmla="*/ 132 w 132"/>
                <a:gd name="T37" fmla="*/ 24 h 69"/>
                <a:gd name="T38" fmla="*/ 132 w 132"/>
                <a:gd name="T39" fmla="*/ 20 h 69"/>
                <a:gd name="T40" fmla="*/ 116 w 132"/>
                <a:gd name="T41" fmla="*/ 32 h 69"/>
                <a:gd name="T42" fmla="*/ 114 w 132"/>
                <a:gd name="T43" fmla="*/ 38 h 69"/>
                <a:gd name="T44" fmla="*/ 106 w 132"/>
                <a:gd name="T45" fmla="*/ 46 h 69"/>
                <a:gd name="T46" fmla="*/ 103 w 132"/>
                <a:gd name="T47" fmla="*/ 38 h 69"/>
                <a:gd name="T48" fmla="*/ 105 w 132"/>
                <a:gd name="T49" fmla="*/ 28 h 69"/>
                <a:gd name="T50" fmla="*/ 113 w 132"/>
                <a:gd name="T51" fmla="*/ 23 h 69"/>
                <a:gd name="T52" fmla="*/ 116 w 132"/>
                <a:gd name="T53" fmla="*/ 3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69">
                  <a:moveTo>
                    <a:pt x="132" y="20"/>
                  </a:moveTo>
                  <a:cubicBezTo>
                    <a:pt x="131" y="19"/>
                    <a:pt x="130" y="18"/>
                    <a:pt x="129" y="17"/>
                  </a:cubicBezTo>
                  <a:cubicBezTo>
                    <a:pt x="117" y="13"/>
                    <a:pt x="117" y="13"/>
                    <a:pt x="117" y="13"/>
                  </a:cubicBezTo>
                  <a:cubicBezTo>
                    <a:pt x="113" y="11"/>
                    <a:pt x="110" y="9"/>
                    <a:pt x="110" y="9"/>
                  </a:cubicBezTo>
                  <a:cubicBezTo>
                    <a:pt x="110" y="9"/>
                    <a:pt x="110" y="5"/>
                    <a:pt x="108" y="3"/>
                  </a:cubicBezTo>
                  <a:cubicBezTo>
                    <a:pt x="107" y="1"/>
                    <a:pt x="105" y="0"/>
                    <a:pt x="102" y="0"/>
                  </a:cubicBezTo>
                  <a:cubicBezTo>
                    <a:pt x="8" y="0"/>
                    <a:pt x="8" y="0"/>
                    <a:pt x="8" y="0"/>
                  </a:cubicBezTo>
                  <a:cubicBezTo>
                    <a:pt x="6" y="0"/>
                    <a:pt x="4" y="1"/>
                    <a:pt x="3" y="3"/>
                  </a:cubicBezTo>
                  <a:cubicBezTo>
                    <a:pt x="0" y="5"/>
                    <a:pt x="1" y="12"/>
                    <a:pt x="3" y="16"/>
                  </a:cubicBezTo>
                  <a:cubicBezTo>
                    <a:pt x="14" y="53"/>
                    <a:pt x="14" y="53"/>
                    <a:pt x="14" y="53"/>
                  </a:cubicBezTo>
                  <a:cubicBezTo>
                    <a:pt x="15" y="57"/>
                    <a:pt x="16" y="64"/>
                    <a:pt x="19" y="66"/>
                  </a:cubicBezTo>
                  <a:cubicBezTo>
                    <a:pt x="20" y="68"/>
                    <a:pt x="22" y="69"/>
                    <a:pt x="24" y="69"/>
                  </a:cubicBezTo>
                  <a:cubicBezTo>
                    <a:pt x="89" y="69"/>
                    <a:pt x="89" y="69"/>
                    <a:pt x="89" y="69"/>
                  </a:cubicBezTo>
                  <a:cubicBezTo>
                    <a:pt x="91" y="69"/>
                    <a:pt x="93" y="68"/>
                    <a:pt x="95" y="66"/>
                  </a:cubicBezTo>
                  <a:cubicBezTo>
                    <a:pt x="97" y="64"/>
                    <a:pt x="97" y="60"/>
                    <a:pt x="98" y="59"/>
                  </a:cubicBezTo>
                  <a:cubicBezTo>
                    <a:pt x="98" y="57"/>
                    <a:pt x="102" y="56"/>
                    <a:pt x="106" y="56"/>
                  </a:cubicBezTo>
                  <a:cubicBezTo>
                    <a:pt x="114" y="56"/>
                    <a:pt x="114" y="56"/>
                    <a:pt x="114" y="56"/>
                  </a:cubicBezTo>
                  <a:cubicBezTo>
                    <a:pt x="116" y="56"/>
                    <a:pt x="118" y="55"/>
                    <a:pt x="119" y="53"/>
                  </a:cubicBezTo>
                  <a:cubicBezTo>
                    <a:pt x="132" y="24"/>
                    <a:pt x="132" y="24"/>
                    <a:pt x="132" y="24"/>
                  </a:cubicBezTo>
                  <a:cubicBezTo>
                    <a:pt x="132" y="23"/>
                    <a:pt x="132" y="21"/>
                    <a:pt x="132" y="20"/>
                  </a:cubicBezTo>
                  <a:close/>
                  <a:moveTo>
                    <a:pt x="116" y="32"/>
                  </a:moveTo>
                  <a:cubicBezTo>
                    <a:pt x="114" y="38"/>
                    <a:pt x="114" y="38"/>
                    <a:pt x="114" y="38"/>
                  </a:cubicBezTo>
                  <a:cubicBezTo>
                    <a:pt x="112" y="42"/>
                    <a:pt x="108" y="45"/>
                    <a:pt x="106" y="46"/>
                  </a:cubicBezTo>
                  <a:cubicBezTo>
                    <a:pt x="103" y="46"/>
                    <a:pt x="102" y="42"/>
                    <a:pt x="103" y="38"/>
                  </a:cubicBezTo>
                  <a:cubicBezTo>
                    <a:pt x="105" y="28"/>
                    <a:pt x="105" y="28"/>
                    <a:pt x="105" y="28"/>
                  </a:cubicBezTo>
                  <a:cubicBezTo>
                    <a:pt x="106" y="24"/>
                    <a:pt x="110" y="21"/>
                    <a:pt x="113" y="23"/>
                  </a:cubicBezTo>
                  <a:cubicBezTo>
                    <a:pt x="117" y="24"/>
                    <a:pt x="118" y="28"/>
                    <a:pt x="11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1" name="Freeform 9"/>
            <p:cNvSpPr/>
            <p:nvPr>
              <p:custDataLst>
                <p:tags r:id="rId23"/>
              </p:custDataLst>
            </p:nvPr>
          </p:nvSpPr>
          <p:spPr bwMode="auto">
            <a:xfrm>
              <a:off x="141288" y="1901825"/>
              <a:ext cx="30163" cy="103188"/>
            </a:xfrm>
            <a:custGeom>
              <a:avLst/>
              <a:gdLst>
                <a:gd name="T0" fmla="*/ 4 w 11"/>
                <a:gd name="T1" fmla="*/ 38 h 38"/>
                <a:gd name="T2" fmla="*/ 4 w 11"/>
                <a:gd name="T3" fmla="*/ 26 h 38"/>
                <a:gd name="T4" fmla="*/ 2 w 11"/>
                <a:gd name="T5" fmla="*/ 0 h 38"/>
              </a:gdLst>
              <a:ahLst/>
              <a:cxnLst>
                <a:cxn ang="0">
                  <a:pos x="T0" y="T1"/>
                </a:cxn>
                <a:cxn ang="0">
                  <a:pos x="T2" y="T3"/>
                </a:cxn>
                <a:cxn ang="0">
                  <a:pos x="T4" y="T5"/>
                </a:cxn>
              </a:cxnLst>
              <a:rect l="0" t="0" r="r" b="b"/>
              <a:pathLst>
                <a:path w="11" h="38">
                  <a:moveTo>
                    <a:pt x="4" y="38"/>
                  </a:moveTo>
                  <a:cubicBezTo>
                    <a:pt x="4" y="38"/>
                    <a:pt x="0" y="33"/>
                    <a:pt x="4" y="26"/>
                  </a:cubicBezTo>
                  <a:cubicBezTo>
                    <a:pt x="9" y="19"/>
                    <a:pt x="11" y="5"/>
                    <a:pt x="2" y="0"/>
                  </a:cubicBezTo>
                </a:path>
              </a:pathLst>
            </a:custGeom>
            <a:grpFill/>
            <a:ln w="22225" cap="rnd">
              <a:solidFill>
                <a:schemeClr val="bg2"/>
              </a:solidFill>
              <a:prstDash val="solid"/>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2" name="Freeform 10"/>
            <p:cNvSpPr/>
            <p:nvPr>
              <p:custDataLst>
                <p:tags r:id="rId24"/>
              </p:custDataLst>
            </p:nvPr>
          </p:nvSpPr>
          <p:spPr bwMode="auto">
            <a:xfrm>
              <a:off x="209551" y="1901825"/>
              <a:ext cx="30163" cy="103188"/>
            </a:xfrm>
            <a:custGeom>
              <a:avLst/>
              <a:gdLst>
                <a:gd name="T0" fmla="*/ 4 w 11"/>
                <a:gd name="T1" fmla="*/ 38 h 38"/>
                <a:gd name="T2" fmla="*/ 4 w 11"/>
                <a:gd name="T3" fmla="*/ 26 h 38"/>
                <a:gd name="T4" fmla="*/ 2 w 11"/>
                <a:gd name="T5" fmla="*/ 0 h 38"/>
              </a:gdLst>
              <a:ahLst/>
              <a:cxnLst>
                <a:cxn ang="0">
                  <a:pos x="T0" y="T1"/>
                </a:cxn>
                <a:cxn ang="0">
                  <a:pos x="T2" y="T3"/>
                </a:cxn>
                <a:cxn ang="0">
                  <a:pos x="T4" y="T5"/>
                </a:cxn>
              </a:cxnLst>
              <a:rect l="0" t="0" r="r" b="b"/>
              <a:pathLst>
                <a:path w="11" h="38">
                  <a:moveTo>
                    <a:pt x="4" y="38"/>
                  </a:moveTo>
                  <a:cubicBezTo>
                    <a:pt x="4" y="38"/>
                    <a:pt x="0" y="33"/>
                    <a:pt x="4" y="26"/>
                  </a:cubicBezTo>
                  <a:cubicBezTo>
                    <a:pt x="9" y="19"/>
                    <a:pt x="11" y="5"/>
                    <a:pt x="2" y="0"/>
                  </a:cubicBezTo>
                </a:path>
              </a:pathLst>
            </a:custGeom>
            <a:grpFill/>
            <a:ln w="22225" cap="rnd">
              <a:solidFill>
                <a:schemeClr val="bg2"/>
              </a:solidFill>
              <a:prstDash val="solid"/>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grpSp>
        <p:nvGrpSpPr>
          <p:cNvPr id="53" name="Group 21"/>
          <p:cNvGrpSpPr/>
          <p:nvPr/>
        </p:nvGrpSpPr>
        <p:grpSpPr>
          <a:xfrm>
            <a:off x="6867269" y="1622024"/>
            <a:ext cx="181861" cy="158756"/>
            <a:chOff x="20638" y="2970213"/>
            <a:chExt cx="387350" cy="338137"/>
          </a:xfrm>
          <a:solidFill>
            <a:schemeClr val="bg2"/>
          </a:solidFill>
        </p:grpSpPr>
        <p:sp>
          <p:nvSpPr>
            <p:cNvPr id="54" name="Freeform 11"/>
            <p:cNvSpPr/>
            <p:nvPr>
              <p:custDataLst>
                <p:tags r:id="rId18"/>
              </p:custDataLst>
            </p:nvPr>
          </p:nvSpPr>
          <p:spPr bwMode="auto">
            <a:xfrm>
              <a:off x="73026" y="3032125"/>
              <a:ext cx="279400" cy="276225"/>
            </a:xfrm>
            <a:custGeom>
              <a:avLst/>
              <a:gdLst>
                <a:gd name="T0" fmla="*/ 0 w 102"/>
                <a:gd name="T1" fmla="*/ 98 h 101"/>
                <a:gd name="T2" fmla="*/ 3 w 102"/>
                <a:gd name="T3" fmla="*/ 101 h 101"/>
                <a:gd name="T4" fmla="*/ 39 w 102"/>
                <a:gd name="T5" fmla="*/ 101 h 101"/>
                <a:gd name="T6" fmla="*/ 39 w 102"/>
                <a:gd name="T7" fmla="*/ 72 h 101"/>
                <a:gd name="T8" fmla="*/ 43 w 102"/>
                <a:gd name="T9" fmla="*/ 68 h 101"/>
                <a:gd name="T10" fmla="*/ 58 w 102"/>
                <a:gd name="T11" fmla="*/ 68 h 101"/>
                <a:gd name="T12" fmla="*/ 63 w 102"/>
                <a:gd name="T13" fmla="*/ 72 h 101"/>
                <a:gd name="T14" fmla="*/ 63 w 102"/>
                <a:gd name="T15" fmla="*/ 101 h 101"/>
                <a:gd name="T16" fmla="*/ 98 w 102"/>
                <a:gd name="T17" fmla="*/ 101 h 101"/>
                <a:gd name="T18" fmla="*/ 101 w 102"/>
                <a:gd name="T19" fmla="*/ 97 h 101"/>
                <a:gd name="T20" fmla="*/ 101 w 102"/>
                <a:gd name="T21" fmla="*/ 44 h 101"/>
                <a:gd name="T22" fmla="*/ 52 w 102"/>
                <a:gd name="T23" fmla="*/ 0 h 101"/>
                <a:gd name="T24" fmla="*/ 0 w 102"/>
                <a:gd name="T25" fmla="*/ 44 h 101"/>
                <a:gd name="T26" fmla="*/ 0 w 102"/>
                <a:gd name="T27" fmla="*/ 9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1">
                  <a:moveTo>
                    <a:pt x="0" y="98"/>
                  </a:moveTo>
                  <a:cubicBezTo>
                    <a:pt x="0" y="98"/>
                    <a:pt x="0" y="101"/>
                    <a:pt x="3" y="101"/>
                  </a:cubicBezTo>
                  <a:cubicBezTo>
                    <a:pt x="7" y="101"/>
                    <a:pt x="39" y="101"/>
                    <a:pt x="39" y="101"/>
                  </a:cubicBezTo>
                  <a:cubicBezTo>
                    <a:pt x="39" y="72"/>
                    <a:pt x="39" y="72"/>
                    <a:pt x="39" y="72"/>
                  </a:cubicBezTo>
                  <a:cubicBezTo>
                    <a:pt x="39" y="72"/>
                    <a:pt x="38" y="68"/>
                    <a:pt x="43" y="68"/>
                  </a:cubicBezTo>
                  <a:cubicBezTo>
                    <a:pt x="58" y="68"/>
                    <a:pt x="58" y="68"/>
                    <a:pt x="58" y="68"/>
                  </a:cubicBezTo>
                  <a:cubicBezTo>
                    <a:pt x="63" y="68"/>
                    <a:pt x="63" y="72"/>
                    <a:pt x="63" y="72"/>
                  </a:cubicBezTo>
                  <a:cubicBezTo>
                    <a:pt x="63" y="101"/>
                    <a:pt x="63" y="101"/>
                    <a:pt x="63" y="101"/>
                  </a:cubicBezTo>
                  <a:cubicBezTo>
                    <a:pt x="63" y="101"/>
                    <a:pt x="93" y="101"/>
                    <a:pt x="98" y="101"/>
                  </a:cubicBezTo>
                  <a:cubicBezTo>
                    <a:pt x="102" y="101"/>
                    <a:pt x="101" y="97"/>
                    <a:pt x="101" y="97"/>
                  </a:cubicBezTo>
                  <a:cubicBezTo>
                    <a:pt x="101" y="44"/>
                    <a:pt x="101" y="44"/>
                    <a:pt x="101" y="44"/>
                  </a:cubicBezTo>
                  <a:cubicBezTo>
                    <a:pt x="52" y="0"/>
                    <a:pt x="52" y="0"/>
                    <a:pt x="52" y="0"/>
                  </a:cubicBezTo>
                  <a:cubicBezTo>
                    <a:pt x="0" y="44"/>
                    <a:pt x="0" y="44"/>
                    <a:pt x="0" y="44"/>
                  </a:cubicBezTo>
                  <a:lnTo>
                    <a:pt x="0"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5" name="Freeform 12"/>
            <p:cNvSpPr/>
            <p:nvPr>
              <p:custDataLst>
                <p:tags r:id="rId19"/>
              </p:custDataLst>
            </p:nvPr>
          </p:nvSpPr>
          <p:spPr bwMode="auto">
            <a:xfrm>
              <a:off x="20638" y="2970213"/>
              <a:ext cx="387350" cy="193675"/>
            </a:xfrm>
            <a:custGeom>
              <a:avLst/>
              <a:gdLst>
                <a:gd name="T0" fmla="*/ 0 w 141"/>
                <a:gd name="T1" fmla="*/ 63 h 71"/>
                <a:gd name="T2" fmla="*/ 14 w 141"/>
                <a:gd name="T3" fmla="*/ 63 h 71"/>
                <a:gd name="T4" fmla="*/ 72 w 141"/>
                <a:gd name="T5" fmla="*/ 14 h 71"/>
                <a:gd name="T6" fmla="*/ 126 w 141"/>
                <a:gd name="T7" fmla="*/ 62 h 71"/>
                <a:gd name="T8" fmla="*/ 141 w 141"/>
                <a:gd name="T9" fmla="*/ 62 h 71"/>
                <a:gd name="T10" fmla="*/ 72 w 141"/>
                <a:gd name="T11" fmla="*/ 0 h 71"/>
                <a:gd name="T12" fmla="*/ 0 w 141"/>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141" h="71">
                  <a:moveTo>
                    <a:pt x="0" y="63"/>
                  </a:moveTo>
                  <a:cubicBezTo>
                    <a:pt x="0" y="63"/>
                    <a:pt x="5" y="71"/>
                    <a:pt x="14" y="63"/>
                  </a:cubicBezTo>
                  <a:cubicBezTo>
                    <a:pt x="72" y="14"/>
                    <a:pt x="72" y="14"/>
                    <a:pt x="72" y="14"/>
                  </a:cubicBezTo>
                  <a:cubicBezTo>
                    <a:pt x="126" y="62"/>
                    <a:pt x="126" y="62"/>
                    <a:pt x="126" y="62"/>
                  </a:cubicBezTo>
                  <a:cubicBezTo>
                    <a:pt x="137" y="70"/>
                    <a:pt x="141" y="62"/>
                    <a:pt x="141" y="62"/>
                  </a:cubicBezTo>
                  <a:cubicBezTo>
                    <a:pt x="72" y="0"/>
                    <a:pt x="72" y="0"/>
                    <a:pt x="72" y="0"/>
                  </a:cubicBezTo>
                  <a:lnTo>
                    <a:pt x="0"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6" name="Freeform 13"/>
            <p:cNvSpPr/>
            <p:nvPr>
              <p:custDataLst>
                <p:tags r:id="rId20"/>
              </p:custDataLst>
            </p:nvPr>
          </p:nvSpPr>
          <p:spPr bwMode="auto">
            <a:xfrm>
              <a:off x="325438" y="3008313"/>
              <a:ext cx="34925" cy="76200"/>
            </a:xfrm>
            <a:custGeom>
              <a:avLst/>
              <a:gdLst>
                <a:gd name="T0" fmla="*/ 22 w 22"/>
                <a:gd name="T1" fmla="*/ 0 h 48"/>
                <a:gd name="T2" fmla="*/ 0 w 22"/>
                <a:gd name="T3" fmla="*/ 0 h 48"/>
                <a:gd name="T4" fmla="*/ 0 w 22"/>
                <a:gd name="T5" fmla="*/ 29 h 48"/>
                <a:gd name="T6" fmla="*/ 22 w 22"/>
                <a:gd name="T7" fmla="*/ 48 h 48"/>
                <a:gd name="T8" fmla="*/ 22 w 22"/>
                <a:gd name="T9" fmla="*/ 0 h 48"/>
              </a:gdLst>
              <a:ahLst/>
              <a:cxnLst>
                <a:cxn ang="0">
                  <a:pos x="T0" y="T1"/>
                </a:cxn>
                <a:cxn ang="0">
                  <a:pos x="T2" y="T3"/>
                </a:cxn>
                <a:cxn ang="0">
                  <a:pos x="T4" y="T5"/>
                </a:cxn>
                <a:cxn ang="0">
                  <a:pos x="T6" y="T7"/>
                </a:cxn>
                <a:cxn ang="0">
                  <a:pos x="T8" y="T9"/>
                </a:cxn>
              </a:cxnLst>
              <a:rect l="0" t="0" r="r" b="b"/>
              <a:pathLst>
                <a:path w="22" h="48">
                  <a:moveTo>
                    <a:pt x="22" y="0"/>
                  </a:moveTo>
                  <a:lnTo>
                    <a:pt x="0" y="0"/>
                  </a:lnTo>
                  <a:lnTo>
                    <a:pt x="0" y="29"/>
                  </a:lnTo>
                  <a:lnTo>
                    <a:pt x="22" y="48"/>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grpSp>
        <p:nvGrpSpPr>
          <p:cNvPr id="57" name="Group 25"/>
          <p:cNvGrpSpPr/>
          <p:nvPr/>
        </p:nvGrpSpPr>
        <p:grpSpPr>
          <a:xfrm>
            <a:off x="769813" y="1954889"/>
            <a:ext cx="181116" cy="175153"/>
            <a:chOff x="842963" y="938213"/>
            <a:chExt cx="385763" cy="373062"/>
          </a:xfrm>
          <a:solidFill>
            <a:schemeClr val="bg2"/>
          </a:solidFill>
        </p:grpSpPr>
        <p:sp>
          <p:nvSpPr>
            <p:cNvPr id="58" name="Line 14"/>
            <p:cNvSpPr>
              <a:spLocks noChangeShapeType="1"/>
            </p:cNvSpPr>
            <p:nvPr>
              <p:custDataLst>
                <p:tags r:id="rId14"/>
              </p:custDataLst>
            </p:nvPr>
          </p:nvSpPr>
          <p:spPr bwMode="auto">
            <a:xfrm>
              <a:off x="842963" y="1311275"/>
              <a:ext cx="385763" cy="0"/>
            </a:xfrm>
            <a:prstGeom prst="line">
              <a:avLst/>
            </a:prstGeom>
            <a:grpFill/>
            <a:ln w="61913" cap="rnd">
              <a:solidFill>
                <a:schemeClr val="bg2"/>
              </a:solidFill>
              <a:prstDash val="solid"/>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9" name="Freeform 15"/>
            <p:cNvSpPr/>
            <p:nvPr>
              <p:custDataLst>
                <p:tags r:id="rId15"/>
              </p:custDataLst>
            </p:nvPr>
          </p:nvSpPr>
          <p:spPr bwMode="auto">
            <a:xfrm>
              <a:off x="842963" y="1141413"/>
              <a:ext cx="117475" cy="125413"/>
            </a:xfrm>
            <a:custGeom>
              <a:avLst/>
              <a:gdLst>
                <a:gd name="T0" fmla="*/ 37 w 43"/>
                <a:gd name="T1" fmla="*/ 0 h 46"/>
                <a:gd name="T2" fmla="*/ 6 w 43"/>
                <a:gd name="T3" fmla="*/ 0 h 46"/>
                <a:gd name="T4" fmla="*/ 0 w 43"/>
                <a:gd name="T5" fmla="*/ 6 h 46"/>
                <a:gd name="T6" fmla="*/ 0 w 43"/>
                <a:gd name="T7" fmla="*/ 40 h 46"/>
                <a:gd name="T8" fmla="*/ 6 w 43"/>
                <a:gd name="T9" fmla="*/ 46 h 46"/>
                <a:gd name="T10" fmla="*/ 37 w 43"/>
                <a:gd name="T11" fmla="*/ 46 h 46"/>
                <a:gd name="T12" fmla="*/ 43 w 43"/>
                <a:gd name="T13" fmla="*/ 40 h 46"/>
                <a:gd name="T14" fmla="*/ 43 w 43"/>
                <a:gd name="T15" fmla="*/ 6 h 46"/>
                <a:gd name="T16" fmla="*/ 37 w 4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6">
                  <a:moveTo>
                    <a:pt x="37" y="0"/>
                  </a:moveTo>
                  <a:cubicBezTo>
                    <a:pt x="6" y="0"/>
                    <a:pt x="6" y="0"/>
                    <a:pt x="6" y="0"/>
                  </a:cubicBezTo>
                  <a:cubicBezTo>
                    <a:pt x="3" y="0"/>
                    <a:pt x="0" y="3"/>
                    <a:pt x="0" y="6"/>
                  </a:cubicBezTo>
                  <a:cubicBezTo>
                    <a:pt x="0" y="40"/>
                    <a:pt x="0" y="40"/>
                    <a:pt x="0" y="40"/>
                  </a:cubicBezTo>
                  <a:cubicBezTo>
                    <a:pt x="0" y="43"/>
                    <a:pt x="3" y="46"/>
                    <a:pt x="6" y="46"/>
                  </a:cubicBezTo>
                  <a:cubicBezTo>
                    <a:pt x="37" y="46"/>
                    <a:pt x="37" y="46"/>
                    <a:pt x="37" y="46"/>
                  </a:cubicBezTo>
                  <a:cubicBezTo>
                    <a:pt x="40" y="46"/>
                    <a:pt x="43" y="43"/>
                    <a:pt x="43" y="40"/>
                  </a:cubicBezTo>
                  <a:cubicBezTo>
                    <a:pt x="43" y="6"/>
                    <a:pt x="43" y="6"/>
                    <a:pt x="43" y="6"/>
                  </a:cubicBezTo>
                  <a:cubicBezTo>
                    <a:pt x="43" y="3"/>
                    <a:pt x="40"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60" name="Freeform 16"/>
            <p:cNvSpPr/>
            <p:nvPr>
              <p:custDataLst>
                <p:tags r:id="rId16"/>
              </p:custDataLst>
            </p:nvPr>
          </p:nvSpPr>
          <p:spPr bwMode="auto">
            <a:xfrm>
              <a:off x="977901" y="938213"/>
              <a:ext cx="117475" cy="328613"/>
            </a:xfrm>
            <a:custGeom>
              <a:avLst/>
              <a:gdLst>
                <a:gd name="T0" fmla="*/ 37 w 43"/>
                <a:gd name="T1" fmla="*/ 0 h 121"/>
                <a:gd name="T2" fmla="*/ 6 w 43"/>
                <a:gd name="T3" fmla="*/ 0 h 121"/>
                <a:gd name="T4" fmla="*/ 0 w 43"/>
                <a:gd name="T5" fmla="*/ 6 h 121"/>
                <a:gd name="T6" fmla="*/ 0 w 43"/>
                <a:gd name="T7" fmla="*/ 115 h 121"/>
                <a:gd name="T8" fmla="*/ 6 w 43"/>
                <a:gd name="T9" fmla="*/ 121 h 121"/>
                <a:gd name="T10" fmla="*/ 37 w 43"/>
                <a:gd name="T11" fmla="*/ 121 h 121"/>
                <a:gd name="T12" fmla="*/ 43 w 43"/>
                <a:gd name="T13" fmla="*/ 115 h 121"/>
                <a:gd name="T14" fmla="*/ 43 w 43"/>
                <a:gd name="T15" fmla="*/ 6 h 121"/>
                <a:gd name="T16" fmla="*/ 37 w 43"/>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21">
                  <a:moveTo>
                    <a:pt x="37" y="0"/>
                  </a:moveTo>
                  <a:cubicBezTo>
                    <a:pt x="6" y="0"/>
                    <a:pt x="6" y="0"/>
                    <a:pt x="6" y="0"/>
                  </a:cubicBezTo>
                  <a:cubicBezTo>
                    <a:pt x="3" y="0"/>
                    <a:pt x="0" y="3"/>
                    <a:pt x="0" y="6"/>
                  </a:cubicBezTo>
                  <a:cubicBezTo>
                    <a:pt x="0" y="115"/>
                    <a:pt x="0" y="115"/>
                    <a:pt x="0" y="115"/>
                  </a:cubicBezTo>
                  <a:cubicBezTo>
                    <a:pt x="0" y="118"/>
                    <a:pt x="3" y="121"/>
                    <a:pt x="6" y="121"/>
                  </a:cubicBezTo>
                  <a:cubicBezTo>
                    <a:pt x="37" y="121"/>
                    <a:pt x="37" y="121"/>
                    <a:pt x="37" y="121"/>
                  </a:cubicBezTo>
                  <a:cubicBezTo>
                    <a:pt x="40" y="121"/>
                    <a:pt x="43" y="118"/>
                    <a:pt x="43" y="115"/>
                  </a:cubicBezTo>
                  <a:cubicBezTo>
                    <a:pt x="43" y="6"/>
                    <a:pt x="43" y="6"/>
                    <a:pt x="43" y="6"/>
                  </a:cubicBezTo>
                  <a:cubicBezTo>
                    <a:pt x="43" y="3"/>
                    <a:pt x="40"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61" name="Freeform 17"/>
            <p:cNvSpPr/>
            <p:nvPr>
              <p:custDataLst>
                <p:tags r:id="rId17"/>
              </p:custDataLst>
            </p:nvPr>
          </p:nvSpPr>
          <p:spPr bwMode="auto">
            <a:xfrm>
              <a:off x="1111251" y="1057275"/>
              <a:ext cx="117475" cy="209550"/>
            </a:xfrm>
            <a:custGeom>
              <a:avLst/>
              <a:gdLst>
                <a:gd name="T0" fmla="*/ 37 w 43"/>
                <a:gd name="T1" fmla="*/ 0 h 77"/>
                <a:gd name="T2" fmla="*/ 6 w 43"/>
                <a:gd name="T3" fmla="*/ 0 h 77"/>
                <a:gd name="T4" fmla="*/ 0 w 43"/>
                <a:gd name="T5" fmla="*/ 6 h 77"/>
                <a:gd name="T6" fmla="*/ 0 w 43"/>
                <a:gd name="T7" fmla="*/ 71 h 77"/>
                <a:gd name="T8" fmla="*/ 6 w 43"/>
                <a:gd name="T9" fmla="*/ 77 h 77"/>
                <a:gd name="T10" fmla="*/ 37 w 43"/>
                <a:gd name="T11" fmla="*/ 77 h 77"/>
                <a:gd name="T12" fmla="*/ 43 w 43"/>
                <a:gd name="T13" fmla="*/ 71 h 77"/>
                <a:gd name="T14" fmla="*/ 43 w 43"/>
                <a:gd name="T15" fmla="*/ 6 h 77"/>
                <a:gd name="T16" fmla="*/ 37 w 43"/>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7">
                  <a:moveTo>
                    <a:pt x="37" y="0"/>
                  </a:moveTo>
                  <a:cubicBezTo>
                    <a:pt x="6" y="0"/>
                    <a:pt x="6" y="0"/>
                    <a:pt x="6" y="0"/>
                  </a:cubicBezTo>
                  <a:cubicBezTo>
                    <a:pt x="3" y="0"/>
                    <a:pt x="0" y="3"/>
                    <a:pt x="0" y="6"/>
                  </a:cubicBezTo>
                  <a:cubicBezTo>
                    <a:pt x="0" y="71"/>
                    <a:pt x="0" y="71"/>
                    <a:pt x="0" y="71"/>
                  </a:cubicBezTo>
                  <a:cubicBezTo>
                    <a:pt x="0" y="74"/>
                    <a:pt x="3" y="77"/>
                    <a:pt x="6" y="77"/>
                  </a:cubicBezTo>
                  <a:cubicBezTo>
                    <a:pt x="37" y="77"/>
                    <a:pt x="37" y="77"/>
                    <a:pt x="37" y="77"/>
                  </a:cubicBezTo>
                  <a:cubicBezTo>
                    <a:pt x="40" y="77"/>
                    <a:pt x="43" y="74"/>
                    <a:pt x="43" y="71"/>
                  </a:cubicBezTo>
                  <a:cubicBezTo>
                    <a:pt x="43" y="6"/>
                    <a:pt x="43" y="6"/>
                    <a:pt x="43" y="6"/>
                  </a:cubicBezTo>
                  <a:cubicBezTo>
                    <a:pt x="43" y="3"/>
                    <a:pt x="40"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grpSp>
        <p:nvGrpSpPr>
          <p:cNvPr id="62" name="组合 61"/>
          <p:cNvGrpSpPr/>
          <p:nvPr/>
        </p:nvGrpSpPr>
        <p:grpSpPr>
          <a:xfrm rot="10800000">
            <a:off x="2564678" y="4035598"/>
            <a:ext cx="6717387" cy="6718027"/>
            <a:chOff x="2564043" y="-248747"/>
            <a:chExt cx="6717387" cy="6718027"/>
          </a:xfrm>
        </p:grpSpPr>
        <p:grpSp>
          <p:nvGrpSpPr>
            <p:cNvPr id="63" name="组合 62"/>
            <p:cNvGrpSpPr/>
            <p:nvPr/>
          </p:nvGrpSpPr>
          <p:grpSpPr>
            <a:xfrm rot="16200000">
              <a:off x="2563723" y="-248427"/>
              <a:ext cx="6718027" cy="6717387"/>
              <a:chOff x="2563723" y="-248427"/>
              <a:chExt cx="6718027" cy="6717387"/>
            </a:xfrm>
          </p:grpSpPr>
          <p:grpSp>
            <p:nvGrpSpPr>
              <p:cNvPr id="64" name="组合 63"/>
              <p:cNvGrpSpPr/>
              <p:nvPr/>
            </p:nvGrpSpPr>
            <p:grpSpPr>
              <a:xfrm rot="16200000">
                <a:off x="2564043" y="-248747"/>
                <a:ext cx="6717387" cy="6718027"/>
                <a:chOff x="2564043" y="-248747"/>
                <a:chExt cx="6717387" cy="6718027"/>
              </a:xfrm>
            </p:grpSpPr>
            <p:grpSp>
              <p:nvGrpSpPr>
                <p:cNvPr id="65" name="组合 64"/>
                <p:cNvGrpSpPr/>
                <p:nvPr/>
              </p:nvGrpSpPr>
              <p:grpSpPr>
                <a:xfrm rot="16200000">
                  <a:off x="2563723" y="-248427"/>
                  <a:ext cx="6718027" cy="6717387"/>
                  <a:chOff x="2563723" y="-248427"/>
                  <a:chExt cx="6718027" cy="6717387"/>
                </a:xfrm>
              </p:grpSpPr>
              <p:sp>
                <p:nvSpPr>
                  <p:cNvPr id="66" name="任意多边形: 形状 15"/>
                  <p:cNvSpPr/>
                  <p:nvPr>
                    <p:custDataLst>
                      <p:tags r:id="rId9"/>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67" name="任意多边形: 形状 14"/>
                  <p:cNvSpPr/>
                  <p:nvPr>
                    <p:custDataLst>
                      <p:tags r:id="rId10"/>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68" name="任意多边形: 形状 8"/>
                  <p:cNvSpPr/>
                  <p:nvPr>
                    <p:custDataLst>
                      <p:tags r:id="rId11"/>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形状 6"/>
                  <p:cNvSpPr/>
                  <p:nvPr>
                    <p:custDataLst>
                      <p:tags r:id="rId12"/>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文本框 69"/>
                  <p:cNvSpPr txBox="1"/>
                  <p:nvPr>
                    <p:custDataLst>
                      <p:tags r:id="rId13"/>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71" name="文本框 70"/>
                <p:cNvSpPr txBox="1"/>
                <p:nvPr>
                  <p:custDataLst>
                    <p:tags r:id="rId8"/>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72" name="文本框 71"/>
              <p:cNvSpPr txBox="1"/>
              <p:nvPr>
                <p:custDataLst>
                  <p:tags r:id="rId7"/>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73" name="文本框 72"/>
            <p:cNvSpPr txBox="1"/>
            <p:nvPr>
              <p:custDataLst>
                <p:tags r:id="rId6"/>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trips(downLeft)">
                                      <p:cBhvr>
                                        <p:cTn id="7" dur="500"/>
                                        <p:tgtEl>
                                          <p:spTgt spid="3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strips(downLeft)">
                                      <p:cBhvr>
                                        <p:cTn id="10" dur="500"/>
                                        <p:tgtEl>
                                          <p:spTgt spid="3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strips(downLeft)">
                                      <p:cBhvr>
                                        <p:cTn id="13" dur="500"/>
                                        <p:tgtEl>
                                          <p:spTgt spid="40"/>
                                        </p:tgtEl>
                                      </p:cBhvr>
                                    </p:animEffect>
                                  </p:childTnLst>
                                </p:cTn>
                              </p:par>
                              <p:par>
                                <p:cTn id="14" presetID="18" presetClass="entr" presetSubtype="12"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strips(downLeft)">
                                      <p:cBhvr>
                                        <p:cTn id="16" dur="500"/>
                                        <p:tgtEl>
                                          <p:spTgt spid="57"/>
                                        </p:tgtEl>
                                      </p:cBhvr>
                                    </p:animEffect>
                                  </p:childTnLst>
                                </p:cTn>
                              </p:par>
                            </p:childTnLst>
                          </p:cTn>
                        </p:par>
                        <p:par>
                          <p:cTn id="17" fill="hold">
                            <p:stCondLst>
                              <p:cond delay="500"/>
                            </p:stCondLst>
                            <p:childTnLst>
                              <p:par>
                                <p:cTn id="18" presetID="18" presetClass="entr" presetSubtype="12"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Left)">
                                      <p:cBhvr>
                                        <p:cTn id="20" dur="500"/>
                                        <p:tgtEl>
                                          <p:spTgt spid="3"/>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childTnLst>
                          </p:cTn>
                        </p:par>
                        <p:par>
                          <p:cTn id="24" fill="hold">
                            <p:stCondLst>
                              <p:cond delay="1000"/>
                            </p:stCondLst>
                            <p:childTnLst>
                              <p:par>
                                <p:cTn id="25" presetID="18" presetClass="entr" presetSubtype="12"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strips(downLeft)">
                                      <p:cBhvr>
                                        <p:cTn id="27" dur="500"/>
                                        <p:tgtEl>
                                          <p:spTgt spid="33"/>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strips(downLeft)">
                                      <p:cBhvr>
                                        <p:cTn id="30" dur="500"/>
                                        <p:tgtEl>
                                          <p:spTgt spid="38"/>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strips(downLeft)">
                                      <p:cBhvr>
                                        <p:cTn id="33" dur="500"/>
                                        <p:tgtEl>
                                          <p:spTgt spid="41"/>
                                        </p:tgtEl>
                                      </p:cBhvr>
                                    </p:animEffect>
                                  </p:childTnLst>
                                </p:cTn>
                              </p:par>
                              <p:par>
                                <p:cTn id="34" presetID="18" presetClass="entr" presetSubtype="12"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strips(downLeft)">
                                      <p:cBhvr>
                                        <p:cTn id="36" dur="500"/>
                                        <p:tgtEl>
                                          <p:spTgt spid="44"/>
                                        </p:tgtEl>
                                      </p:cBhvr>
                                    </p:animEffect>
                                  </p:childTnLst>
                                </p:cTn>
                              </p:par>
                            </p:childTnLst>
                          </p:cTn>
                        </p:par>
                        <p:par>
                          <p:cTn id="37" fill="hold">
                            <p:stCondLst>
                              <p:cond delay="1500"/>
                            </p:stCondLst>
                            <p:childTnLst>
                              <p:par>
                                <p:cTn id="38" presetID="18" presetClass="entr" presetSubtype="12"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strips(downLeft)">
                                      <p:cBhvr>
                                        <p:cTn id="40" dur="500"/>
                                        <p:tgtEl>
                                          <p:spTgt spid="11"/>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strips(downLeft)">
                                      <p:cBhvr>
                                        <p:cTn id="43" dur="500"/>
                                        <p:tgtEl>
                                          <p:spTgt spid="15"/>
                                        </p:tgtEl>
                                      </p:cBhvr>
                                    </p:animEffect>
                                  </p:childTnLst>
                                </p:cTn>
                              </p:par>
                            </p:childTnLst>
                          </p:cTn>
                        </p:par>
                        <p:par>
                          <p:cTn id="44" fill="hold">
                            <p:stCondLst>
                              <p:cond delay="2000"/>
                            </p:stCondLst>
                            <p:childTnLst>
                              <p:par>
                                <p:cTn id="45" presetID="18" presetClass="entr" presetSubtype="12"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strips(downLeft)">
                                      <p:cBhvr>
                                        <p:cTn id="47" dur="500"/>
                                        <p:tgtEl>
                                          <p:spTgt spid="16"/>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strips(downLeft)">
                                      <p:cBhvr>
                                        <p:cTn id="50" dur="500"/>
                                        <p:tgtEl>
                                          <p:spTgt spid="37"/>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strips(downLeft)">
                                      <p:cBhvr>
                                        <p:cTn id="53" dur="500"/>
                                        <p:tgtEl>
                                          <p:spTgt spid="42"/>
                                        </p:tgtEl>
                                      </p:cBhvr>
                                    </p:animEffect>
                                  </p:childTnLst>
                                </p:cTn>
                              </p:par>
                              <p:par>
                                <p:cTn id="54" presetID="18" presetClass="entr" presetSubtype="12" fill="hold" nodeType="with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strips(downLeft)">
                                      <p:cBhvr>
                                        <p:cTn id="56" dur="500"/>
                                        <p:tgtEl>
                                          <p:spTgt spid="53"/>
                                        </p:tgtEl>
                                      </p:cBhvr>
                                    </p:animEffect>
                                  </p:childTnLst>
                                </p:cTn>
                              </p:par>
                            </p:childTnLst>
                          </p:cTn>
                        </p:par>
                        <p:par>
                          <p:cTn id="57" fill="hold">
                            <p:stCondLst>
                              <p:cond delay="2500"/>
                            </p:stCondLst>
                            <p:childTnLst>
                              <p:par>
                                <p:cTn id="58" presetID="18" presetClass="entr" presetSubtype="12"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strips(downLeft)">
                                      <p:cBhvr>
                                        <p:cTn id="60" dur="500"/>
                                        <p:tgtEl>
                                          <p:spTgt spid="24"/>
                                        </p:tgtEl>
                                      </p:cBhvr>
                                    </p:animEffect>
                                  </p:childTnLst>
                                </p:cTn>
                              </p:par>
                              <p:par>
                                <p:cTn id="61" presetID="18" presetClass="entr" presetSubtype="12"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strips(downLeft)">
                                      <p:cBhvr>
                                        <p:cTn id="63" dur="500"/>
                                        <p:tgtEl>
                                          <p:spTgt spid="17"/>
                                        </p:tgtEl>
                                      </p:cBhvr>
                                    </p:animEffect>
                                  </p:childTnLst>
                                </p:cTn>
                              </p:par>
                            </p:childTnLst>
                          </p:cTn>
                        </p:par>
                        <p:par>
                          <p:cTn id="64" fill="hold">
                            <p:stCondLst>
                              <p:cond delay="3000"/>
                            </p:stCondLst>
                            <p:childTnLst>
                              <p:par>
                                <p:cTn id="65" presetID="18" presetClass="entr" presetSubtype="12"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strips(downLeft)">
                                      <p:cBhvr>
                                        <p:cTn id="67" dur="500"/>
                                        <p:tgtEl>
                                          <p:spTgt spid="14"/>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strips(downLeft)">
                                      <p:cBhvr>
                                        <p:cTn id="70" dur="500"/>
                                        <p:tgtEl>
                                          <p:spTgt spid="36"/>
                                        </p:tgtEl>
                                      </p:cBhvr>
                                    </p:animEffect>
                                  </p:childTnLst>
                                </p:cTn>
                              </p:par>
                              <p:par>
                                <p:cTn id="71" presetID="18" presetClass="entr" presetSubtype="12"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strips(downLeft)">
                                      <p:cBhvr>
                                        <p:cTn id="73" dur="500"/>
                                        <p:tgtEl>
                                          <p:spTgt spid="43"/>
                                        </p:tgtEl>
                                      </p:cBhvr>
                                    </p:animEffect>
                                  </p:childTnLst>
                                </p:cTn>
                              </p:par>
                              <p:par>
                                <p:cTn id="74" presetID="18" presetClass="entr" presetSubtype="12"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strips(downLeft)">
                                      <p:cBhvr>
                                        <p:cTn id="76" dur="500"/>
                                        <p:tgtEl>
                                          <p:spTgt spid="48"/>
                                        </p:tgtEl>
                                      </p:cBhvr>
                                    </p:animEffect>
                                  </p:childTnLst>
                                </p:cTn>
                              </p:par>
                            </p:childTnLst>
                          </p:cTn>
                        </p:par>
                        <p:par>
                          <p:cTn id="77" fill="hold">
                            <p:stCondLst>
                              <p:cond delay="3500"/>
                            </p:stCondLst>
                            <p:childTnLst>
                              <p:par>
                                <p:cTn id="78" presetID="18" presetClass="entr" presetSubtype="12"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strips(downLeft)">
                                      <p:cBhvr>
                                        <p:cTn id="80" dur="500"/>
                                        <p:tgtEl>
                                          <p:spTgt spid="12"/>
                                        </p:tgtEl>
                                      </p:cBhvr>
                                    </p:animEffect>
                                  </p:childTnLst>
                                </p:cTn>
                              </p:par>
                              <p:par>
                                <p:cTn id="81" presetID="18" presetClass="entr" presetSubtype="1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strips(downLeft)">
                                      <p:cBhvr>
                                        <p:cTn id="8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6" grpId="0" bldLvl="0" animBg="1"/>
      <p:bldP spid="6" grpId="1" animBg="1"/>
      <p:bldP spid="11" grpId="0" bldLvl="0" animBg="1"/>
      <p:bldP spid="11" grpId="1" animBg="1"/>
      <p:bldP spid="24" grpId="0" bldLvl="0" animBg="1"/>
      <p:bldP spid="24" grpId="1" animBg="1"/>
      <p:bldP spid="12" grpId="0" bldLvl="0" animBg="1"/>
      <p:bldP spid="12" grpId="1" animBg="1"/>
      <p:bldP spid="15" grpId="0" bldLvl="0" animBg="1"/>
      <p:bldP spid="15" grpId="1" animBg="1"/>
      <p:bldP spid="17" grpId="0" bldLvl="0" animBg="1"/>
      <p:bldP spid="17" grpId="1" animBg="1"/>
      <p:bldP spid="32" grpId="0" bldLvl="0" animBg="1"/>
      <p:bldP spid="32" grpId="1" animBg="1"/>
      <p:bldP spid="14" grpId="0" bldLvl="0" animBg="1"/>
      <p:bldP spid="14" grpId="1" animBg="1"/>
      <p:bldP spid="16" grpId="0" bldLvl="0" animBg="1"/>
      <p:bldP spid="16" grpId="1" animBg="1"/>
      <p:bldP spid="33" grpId="0" bldLvl="0" animBg="1"/>
      <p:bldP spid="33" grpId="1" animBg="1"/>
      <p:bldP spid="35" grpId="0" bldLvl="0" animBg="1"/>
      <p:bldP spid="35" grpId="1" animBg="1"/>
      <p:bldP spid="36" grpId="0" bldLvl="0" animBg="1"/>
      <p:bldP spid="36" grpId="1" animBg="1"/>
      <p:bldP spid="37" grpId="0" bldLvl="0" animBg="1"/>
      <p:bldP spid="37" grpId="1" animBg="1"/>
      <p:bldP spid="38" grpId="0" bldLvl="0" animBg="1"/>
      <p:bldP spid="38" grpId="1" animBg="1"/>
      <p:bldP spid="39" grpId="0" bldLvl="0" animBg="1"/>
      <p:bldP spid="39" grpId="1" animBg="1"/>
      <p:bldP spid="40" grpId="0"/>
      <p:bldP spid="40" grpId="1"/>
      <p:bldP spid="41" grpId="0"/>
      <p:bldP spid="41" grpId="1"/>
      <p:bldP spid="42" grpId="0"/>
      <p:bldP spid="42" grpId="1"/>
      <p:bldP spid="43" grpId="0"/>
      <p:bldP spid="4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资源管理</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14" name="文本框 13"/>
          <p:cNvSpPr txBox="1"/>
          <p:nvPr/>
        </p:nvSpPr>
        <p:spPr>
          <a:xfrm>
            <a:off x="3623945" y="1287145"/>
            <a:ext cx="7709535" cy="479425"/>
          </a:xfrm>
          <a:prstGeom prst="rect">
            <a:avLst/>
          </a:prstGeom>
          <a:noFill/>
        </p:spPr>
        <p:txBody>
          <a:bodyPr wrap="square" rtlCol="0">
            <a:noAutofit/>
          </a:bodyPr>
          <a:lstStyle/>
          <a:p>
            <a:pPr>
              <a:lnSpc>
                <a:spcPct val="15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iSulad</a:t>
            </a:r>
            <a:r>
              <a:rPr lang="zh-CN" altLang="en-US">
                <a:latin typeface="微软雅黑" panose="020B0503020204020204" pitchFamily="34" charset="-122"/>
                <a:ea typeface="微软雅黑" panose="020B0503020204020204" pitchFamily="34" charset="-122"/>
                <a:cs typeface="微软雅黑" panose="020B0503020204020204" pitchFamily="34" charset="-122"/>
              </a:rPr>
              <a:t>容器</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资源管理可用cpu、memory等资源限制实现对容器的资源管理。</a:t>
            </a:r>
          </a:p>
          <a:p>
            <a:pPr>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6" name="组合 15"/>
          <p:cNvGrpSpPr/>
          <p:nvPr/>
        </p:nvGrpSpPr>
        <p:grpSpPr>
          <a:xfrm rot="5400000">
            <a:off x="2564678" y="4035598"/>
            <a:ext cx="6717387" cy="6718027"/>
            <a:chOff x="2564043" y="-248747"/>
            <a:chExt cx="6717387" cy="6718027"/>
          </a:xfrm>
        </p:grpSpPr>
        <p:grpSp>
          <p:nvGrpSpPr>
            <p:cNvPr id="33" name="组合 32"/>
            <p:cNvGrpSpPr/>
            <p:nvPr/>
          </p:nvGrpSpPr>
          <p:grpSpPr>
            <a:xfrm rot="16200000">
              <a:off x="2563723" y="-248427"/>
              <a:ext cx="6718027" cy="6717387"/>
              <a:chOff x="2563723" y="-248427"/>
              <a:chExt cx="6718027" cy="6717387"/>
            </a:xfrm>
          </p:grpSpPr>
          <p:grpSp>
            <p:nvGrpSpPr>
              <p:cNvPr id="34" name="组合 33"/>
              <p:cNvGrpSpPr/>
              <p:nvPr/>
            </p:nvGrpSpPr>
            <p:grpSpPr>
              <a:xfrm rot="16200000">
                <a:off x="2564043" y="-248747"/>
                <a:ext cx="6717387" cy="6718027"/>
                <a:chOff x="2564043" y="-248747"/>
                <a:chExt cx="6717387" cy="6718027"/>
              </a:xfrm>
            </p:grpSpPr>
            <p:grpSp>
              <p:nvGrpSpPr>
                <p:cNvPr id="35" name="组合 34"/>
                <p:cNvGrpSpPr/>
                <p:nvPr/>
              </p:nvGrpSpPr>
              <p:grpSpPr>
                <a:xfrm rot="16200000">
                  <a:off x="2563723" y="-248427"/>
                  <a:ext cx="6718027" cy="6717387"/>
                  <a:chOff x="2563723" y="-248427"/>
                  <a:chExt cx="6718027" cy="6717387"/>
                </a:xfrm>
              </p:grpSpPr>
              <p:sp>
                <p:nvSpPr>
                  <p:cNvPr id="36" name="任意多边形: 形状 15"/>
                  <p:cNvSpPr/>
                  <p:nvPr>
                    <p:custDataLst>
                      <p:tags r:id="rId9"/>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37" name="任意多边形: 形状 14"/>
                  <p:cNvSpPr/>
                  <p:nvPr>
                    <p:custDataLst>
                      <p:tags r:id="rId10"/>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38" name="任意多边形: 形状 8"/>
                  <p:cNvSpPr/>
                  <p:nvPr>
                    <p:custDataLst>
                      <p:tags r:id="rId11"/>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9" name="任意多边形: 形状 6"/>
                  <p:cNvSpPr/>
                  <p:nvPr>
                    <p:custDataLst>
                      <p:tags r:id="rId12"/>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文本框 39"/>
                  <p:cNvSpPr txBox="1"/>
                  <p:nvPr>
                    <p:custDataLst>
                      <p:tags r:id="rId13"/>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41" name="文本框 40"/>
                <p:cNvSpPr txBox="1"/>
                <p:nvPr>
                  <p:custDataLst>
                    <p:tags r:id="rId8"/>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42" name="文本框 41"/>
              <p:cNvSpPr txBox="1"/>
              <p:nvPr>
                <p:custDataLst>
                  <p:tags r:id="rId7"/>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43" name="文本框 42"/>
            <p:cNvSpPr txBox="1"/>
            <p:nvPr>
              <p:custDataLst>
                <p:tags r:id="rId6"/>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
        <p:nvSpPr>
          <p:cNvPr id="59" name="文本框 58"/>
          <p:cNvSpPr txBox="1"/>
          <p:nvPr>
            <p:custDataLst>
              <p:tags r:id="rId3"/>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3</a:t>
            </a:r>
          </a:p>
        </p:txBody>
      </p:sp>
      <p:pic>
        <p:nvPicPr>
          <p:cNvPr id="2" name="图片 1" descr="R"/>
          <p:cNvPicPr>
            <a:picLocks noChangeAspect="1"/>
          </p:cNvPicPr>
          <p:nvPr>
            <p:custDataLst>
              <p:tags r:id="rId4"/>
            </p:custDataLst>
          </p:nvPr>
        </p:nvPicPr>
        <p:blipFill>
          <a:blip r:embed="rId16"/>
          <a:srcRect l="10257" t="37657" r="5541" b="45204"/>
          <a:stretch>
            <a:fillRect/>
          </a:stretch>
        </p:blipFill>
        <p:spPr>
          <a:xfrm>
            <a:off x="3500120" y="208915"/>
            <a:ext cx="5191760" cy="872490"/>
          </a:xfrm>
          <a:prstGeom prst="rect">
            <a:avLst/>
          </a:prstGeom>
        </p:spPr>
      </p:pic>
      <p:sp>
        <p:nvSpPr>
          <p:cNvPr id="13" name="圆角矩形 12"/>
          <p:cNvSpPr/>
          <p:nvPr>
            <p:custDataLst>
              <p:tags r:id="rId5"/>
            </p:custDataLst>
          </p:nvPr>
        </p:nvSpPr>
        <p:spPr>
          <a:xfrm>
            <a:off x="534098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0966" name="Rectangle 6"/>
          <p:cNvSpPr/>
          <p:nvPr/>
        </p:nvSpPr>
        <p:spPr>
          <a:xfrm>
            <a:off x="1386523" y="1388428"/>
            <a:ext cx="1927225" cy="1419225"/>
          </a:xfrm>
          <a:prstGeom prst="rect">
            <a:avLst/>
          </a:prstGeom>
          <a:solidFill>
            <a:srgbClr val="22189D">
              <a:alpha val="97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0972" name="Rectangle 7"/>
          <p:cNvSpPr/>
          <p:nvPr/>
        </p:nvSpPr>
        <p:spPr>
          <a:xfrm>
            <a:off x="1386523" y="2881948"/>
            <a:ext cx="1925637" cy="1419225"/>
          </a:xfrm>
          <a:prstGeom prst="rect">
            <a:avLst/>
          </a:prstGeom>
          <a:solidFill>
            <a:srgbClr val="5B54B6"/>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0984" name="Freeform 18"/>
          <p:cNvSpPr>
            <a:spLocks noEditPoints="1"/>
          </p:cNvSpPr>
          <p:nvPr/>
        </p:nvSpPr>
        <p:spPr>
          <a:xfrm>
            <a:off x="2034223" y="3435985"/>
            <a:ext cx="630237" cy="460375"/>
          </a:xfrm>
          <a:custGeom>
            <a:avLst/>
            <a:gdLst/>
            <a:ahLst/>
            <a:cxnLst>
              <a:cxn ang="0">
                <a:pos x="344279" y="343234"/>
              </a:cxn>
              <a:cxn ang="0">
                <a:pos x="335499" y="352681"/>
              </a:cxn>
              <a:cxn ang="0">
                <a:pos x="136081" y="352681"/>
              </a:cxn>
              <a:cxn ang="0">
                <a:pos x="127302" y="343234"/>
              </a:cxn>
              <a:cxn ang="0">
                <a:pos x="136081" y="334417"/>
              </a:cxn>
              <a:cxn ang="0">
                <a:pos x="335499" y="334417"/>
              </a:cxn>
              <a:cxn ang="0">
                <a:pos x="344279" y="343234"/>
              </a:cxn>
              <a:cxn ang="0">
                <a:pos x="344279" y="277107"/>
              </a:cxn>
              <a:cxn ang="0">
                <a:pos x="335499" y="285924"/>
              </a:cxn>
              <a:cxn ang="0">
                <a:pos x="136081" y="285924"/>
              </a:cxn>
              <a:cxn ang="0">
                <a:pos x="127302" y="277107"/>
              </a:cxn>
              <a:cxn ang="0">
                <a:pos x="136081" y="267660"/>
              </a:cxn>
              <a:cxn ang="0">
                <a:pos x="335499" y="267660"/>
              </a:cxn>
              <a:cxn ang="0">
                <a:pos x="344279" y="277107"/>
              </a:cxn>
              <a:cxn ang="0">
                <a:pos x="470326" y="172562"/>
              </a:cxn>
              <a:cxn ang="0">
                <a:pos x="121658" y="172562"/>
              </a:cxn>
              <a:cxn ang="0">
                <a:pos x="112251" y="163745"/>
              </a:cxn>
              <a:cxn ang="0">
                <a:pos x="121658" y="154298"/>
              </a:cxn>
              <a:cxn ang="0">
                <a:pos x="470326" y="154298"/>
              </a:cxn>
              <a:cxn ang="0">
                <a:pos x="479733" y="163745"/>
              </a:cxn>
              <a:cxn ang="0">
                <a:pos x="470326" y="172562"/>
              </a:cxn>
              <a:cxn ang="0">
                <a:pos x="70235" y="95728"/>
              </a:cxn>
              <a:cxn ang="0">
                <a:pos x="79015" y="86911"/>
              </a:cxn>
              <a:cxn ang="0">
                <a:pos x="537426" y="86911"/>
              </a:cxn>
              <a:cxn ang="0">
                <a:pos x="546833" y="95728"/>
              </a:cxn>
              <a:cxn ang="0">
                <a:pos x="537426" y="104545"/>
              </a:cxn>
              <a:cxn ang="0">
                <a:pos x="79015" y="104545"/>
              </a:cxn>
              <a:cxn ang="0">
                <a:pos x="70235" y="95728"/>
              </a:cxn>
              <a:cxn ang="0">
                <a:pos x="543070" y="271439"/>
              </a:cxn>
              <a:cxn ang="0">
                <a:pos x="514223" y="320562"/>
              </a:cxn>
              <a:cxn ang="0">
                <a:pos x="514223" y="321192"/>
              </a:cxn>
              <a:cxn ang="0">
                <a:pos x="514223" y="408103"/>
              </a:cxn>
              <a:cxn ang="0">
                <a:pos x="486004" y="370315"/>
              </a:cxn>
              <a:cxn ang="0">
                <a:pos x="458411" y="408103"/>
              </a:cxn>
              <a:cxn ang="0">
                <a:pos x="458411" y="321192"/>
              </a:cxn>
              <a:cxn ang="0">
                <a:pos x="458411" y="320562"/>
              </a:cxn>
              <a:cxn ang="0">
                <a:pos x="429565" y="271439"/>
              </a:cxn>
              <a:cxn ang="0">
                <a:pos x="486004" y="214758"/>
              </a:cxn>
              <a:cxn ang="0">
                <a:pos x="543070" y="271439"/>
              </a:cxn>
              <a:cxn ang="0">
                <a:pos x="603899" y="434554"/>
              </a:cxn>
              <a:cxn ang="0">
                <a:pos x="25711" y="434554"/>
              </a:cxn>
              <a:cxn ang="0">
                <a:pos x="25711" y="25821"/>
              </a:cxn>
              <a:cxn ang="0">
                <a:pos x="603899" y="25821"/>
              </a:cxn>
              <a:cxn ang="0">
                <a:pos x="603899" y="434554"/>
              </a:cxn>
              <a:cxn ang="0">
                <a:pos x="0" y="460375"/>
              </a:cxn>
              <a:cxn ang="0">
                <a:pos x="630237" y="460375"/>
              </a:cxn>
              <a:cxn ang="0">
                <a:pos x="630237" y="0"/>
              </a:cxn>
              <a:cxn ang="0">
                <a:pos x="0" y="0"/>
              </a:cxn>
              <a:cxn ang="0">
                <a:pos x="0" y="460375"/>
              </a:cxn>
              <a:cxn ang="0">
                <a:pos x="0" y="0"/>
              </a:cxn>
              <a:cxn ang="0">
                <a:pos x="0" y="460375"/>
              </a:cxn>
            </a:cxnLst>
            <a:rect l="0" t="0" r="0" b="0"/>
            <a:pathLst>
              <a:path w="1005" h="731">
                <a:moveTo>
                  <a:pt x="549" y="545"/>
                </a:moveTo>
                <a:cubicBezTo>
                  <a:pt x="549" y="553"/>
                  <a:pt x="543" y="560"/>
                  <a:pt x="535" y="560"/>
                </a:cubicBezTo>
                <a:lnTo>
                  <a:pt x="217" y="560"/>
                </a:lnTo>
                <a:cubicBezTo>
                  <a:pt x="209" y="560"/>
                  <a:pt x="203" y="553"/>
                  <a:pt x="203" y="545"/>
                </a:cubicBezTo>
                <a:cubicBezTo>
                  <a:pt x="203" y="537"/>
                  <a:pt x="209" y="531"/>
                  <a:pt x="217" y="531"/>
                </a:cubicBezTo>
                <a:lnTo>
                  <a:pt x="535" y="531"/>
                </a:lnTo>
                <a:cubicBezTo>
                  <a:pt x="543" y="531"/>
                  <a:pt x="549" y="537"/>
                  <a:pt x="549" y="545"/>
                </a:cubicBezTo>
                <a:close/>
                <a:moveTo>
                  <a:pt x="549" y="440"/>
                </a:moveTo>
                <a:cubicBezTo>
                  <a:pt x="549" y="448"/>
                  <a:pt x="543" y="454"/>
                  <a:pt x="535" y="454"/>
                </a:cubicBezTo>
                <a:lnTo>
                  <a:pt x="217" y="454"/>
                </a:lnTo>
                <a:cubicBezTo>
                  <a:pt x="209" y="454"/>
                  <a:pt x="203" y="448"/>
                  <a:pt x="203" y="440"/>
                </a:cubicBezTo>
                <a:cubicBezTo>
                  <a:pt x="203" y="432"/>
                  <a:pt x="209" y="425"/>
                  <a:pt x="217" y="425"/>
                </a:cubicBezTo>
                <a:lnTo>
                  <a:pt x="535" y="425"/>
                </a:lnTo>
                <a:cubicBezTo>
                  <a:pt x="543" y="425"/>
                  <a:pt x="549" y="432"/>
                  <a:pt x="549" y="440"/>
                </a:cubicBezTo>
                <a:close/>
                <a:moveTo>
                  <a:pt x="750" y="274"/>
                </a:moveTo>
                <a:lnTo>
                  <a:pt x="194" y="274"/>
                </a:lnTo>
                <a:cubicBezTo>
                  <a:pt x="186" y="274"/>
                  <a:pt x="179" y="268"/>
                  <a:pt x="179" y="260"/>
                </a:cubicBezTo>
                <a:cubicBezTo>
                  <a:pt x="179" y="252"/>
                  <a:pt x="186" y="245"/>
                  <a:pt x="194" y="245"/>
                </a:cubicBezTo>
                <a:lnTo>
                  <a:pt x="750" y="245"/>
                </a:lnTo>
                <a:cubicBezTo>
                  <a:pt x="758" y="245"/>
                  <a:pt x="765" y="252"/>
                  <a:pt x="765" y="260"/>
                </a:cubicBezTo>
                <a:cubicBezTo>
                  <a:pt x="765" y="268"/>
                  <a:pt x="758" y="274"/>
                  <a:pt x="750" y="274"/>
                </a:cubicBezTo>
                <a:close/>
                <a:moveTo>
                  <a:pt x="112" y="152"/>
                </a:moveTo>
                <a:cubicBezTo>
                  <a:pt x="112" y="144"/>
                  <a:pt x="118" y="138"/>
                  <a:pt x="126" y="138"/>
                </a:cubicBezTo>
                <a:lnTo>
                  <a:pt x="857" y="138"/>
                </a:lnTo>
                <a:cubicBezTo>
                  <a:pt x="865" y="138"/>
                  <a:pt x="872" y="144"/>
                  <a:pt x="872" y="152"/>
                </a:cubicBezTo>
                <a:cubicBezTo>
                  <a:pt x="872" y="160"/>
                  <a:pt x="865" y="166"/>
                  <a:pt x="857" y="166"/>
                </a:cubicBezTo>
                <a:lnTo>
                  <a:pt x="126" y="166"/>
                </a:lnTo>
                <a:cubicBezTo>
                  <a:pt x="118" y="166"/>
                  <a:pt x="112" y="160"/>
                  <a:pt x="112" y="152"/>
                </a:cubicBezTo>
                <a:close/>
                <a:moveTo>
                  <a:pt x="866" y="431"/>
                </a:moveTo>
                <a:cubicBezTo>
                  <a:pt x="866" y="465"/>
                  <a:pt x="847" y="493"/>
                  <a:pt x="820" y="509"/>
                </a:cubicBezTo>
                <a:cubicBezTo>
                  <a:pt x="820" y="510"/>
                  <a:pt x="820" y="510"/>
                  <a:pt x="820" y="510"/>
                </a:cubicBezTo>
                <a:cubicBezTo>
                  <a:pt x="820" y="510"/>
                  <a:pt x="820" y="648"/>
                  <a:pt x="820" y="648"/>
                </a:cubicBezTo>
                <a:lnTo>
                  <a:pt x="775" y="588"/>
                </a:lnTo>
                <a:lnTo>
                  <a:pt x="731" y="648"/>
                </a:lnTo>
                <a:lnTo>
                  <a:pt x="731" y="510"/>
                </a:lnTo>
                <a:cubicBezTo>
                  <a:pt x="731" y="510"/>
                  <a:pt x="731" y="510"/>
                  <a:pt x="731" y="509"/>
                </a:cubicBezTo>
                <a:cubicBezTo>
                  <a:pt x="703" y="493"/>
                  <a:pt x="685" y="465"/>
                  <a:pt x="685" y="431"/>
                </a:cubicBezTo>
                <a:cubicBezTo>
                  <a:pt x="685" y="381"/>
                  <a:pt x="725" y="341"/>
                  <a:pt x="775" y="341"/>
                </a:cubicBezTo>
                <a:cubicBezTo>
                  <a:pt x="825" y="341"/>
                  <a:pt x="866" y="381"/>
                  <a:pt x="866" y="431"/>
                </a:cubicBezTo>
                <a:close/>
                <a:moveTo>
                  <a:pt x="963" y="690"/>
                </a:moveTo>
                <a:lnTo>
                  <a:pt x="41" y="690"/>
                </a:lnTo>
                <a:lnTo>
                  <a:pt x="41" y="41"/>
                </a:lnTo>
                <a:lnTo>
                  <a:pt x="963" y="41"/>
                </a:lnTo>
                <a:lnTo>
                  <a:pt x="963" y="690"/>
                </a:lnTo>
                <a:close/>
                <a:moveTo>
                  <a:pt x="0" y="731"/>
                </a:moveTo>
                <a:lnTo>
                  <a:pt x="1005" y="731"/>
                </a:lnTo>
                <a:lnTo>
                  <a:pt x="1005" y="0"/>
                </a:lnTo>
                <a:lnTo>
                  <a:pt x="0" y="0"/>
                </a:lnTo>
                <a:lnTo>
                  <a:pt x="0" y="731"/>
                </a:lnTo>
                <a:close/>
                <a:moveTo>
                  <a:pt x="0" y="0"/>
                </a:moveTo>
                <a:lnTo>
                  <a:pt x="0" y="731"/>
                </a:lnTo>
              </a:path>
            </a:pathLst>
          </a:custGeom>
          <a:solidFill>
            <a:schemeClr val="bg1">
              <a:alpha val="100000"/>
            </a:schemeClr>
          </a:solidFill>
          <a:ln w="9525">
            <a:noFill/>
          </a:ln>
        </p:spPr>
        <p:txBody>
          <a:bodyPr/>
          <a:lstStyle/>
          <a:p>
            <a:endParaRPr lang="zh-CN" altLang="en-US" sz="160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0985" name="Freeform 101"/>
          <p:cNvSpPr>
            <a:spLocks noEditPoints="1"/>
          </p:cNvSpPr>
          <p:nvPr/>
        </p:nvSpPr>
        <p:spPr>
          <a:xfrm>
            <a:off x="1986598" y="186785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 name="椭圆 2"/>
          <p:cNvSpPr/>
          <p:nvPr/>
        </p:nvSpPr>
        <p:spPr>
          <a:xfrm>
            <a:off x="3461385" y="1519555"/>
            <a:ext cx="127635" cy="126000"/>
          </a:xfrm>
          <a:prstGeom prst="ellipse">
            <a:avLst/>
          </a:prstGeom>
          <a:solidFill>
            <a:srgbClr val="00206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3715385" y="2040255"/>
            <a:ext cx="7229475" cy="513715"/>
          </a:xfrm>
          <a:prstGeom prst="rect">
            <a:avLst/>
          </a:prstGeom>
          <a:noFill/>
        </p:spPr>
        <p:txBody>
          <a:bodyPr wrap="square" rtlCol="0">
            <a:noAutofit/>
          </a:bodyPr>
          <a:lstStyle/>
          <a:p>
            <a:pPr>
              <a:lnSpc>
                <a:spcPct val="15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iSulad</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也</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可以通过namespace和cgroup等功能实现对容器的资源管理。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p>
        </p:txBody>
      </p:sp>
      <p:sp>
        <p:nvSpPr>
          <p:cNvPr id="12" name="椭圆 11"/>
          <p:cNvSpPr/>
          <p:nvPr/>
        </p:nvSpPr>
        <p:spPr>
          <a:xfrm>
            <a:off x="3451225" y="2236470"/>
            <a:ext cx="127635" cy="126000"/>
          </a:xfrm>
          <a:prstGeom prst="ellipse">
            <a:avLst/>
          </a:prstGeom>
          <a:solidFill>
            <a:srgbClr val="00206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p:nvSpPr>
        <p:spPr>
          <a:xfrm>
            <a:off x="3451225" y="3704590"/>
            <a:ext cx="127635" cy="126000"/>
          </a:xfrm>
          <a:prstGeom prst="ellipse">
            <a:avLst/>
          </a:prstGeom>
          <a:solidFill>
            <a:srgbClr val="00206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椭圆 18"/>
          <p:cNvSpPr/>
          <p:nvPr/>
        </p:nvSpPr>
        <p:spPr>
          <a:xfrm>
            <a:off x="3451225" y="2970530"/>
            <a:ext cx="127635" cy="126000"/>
          </a:xfrm>
          <a:prstGeom prst="ellipse">
            <a:avLst/>
          </a:prstGeom>
          <a:solidFill>
            <a:srgbClr val="00206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文本框 19"/>
          <p:cNvSpPr txBox="1"/>
          <p:nvPr/>
        </p:nvSpPr>
        <p:spPr>
          <a:xfrm>
            <a:off x="3636645" y="2821940"/>
            <a:ext cx="6930390" cy="423545"/>
          </a:xfrm>
          <a:prstGeom prst="rect">
            <a:avLst/>
          </a:prstGeom>
          <a:noFill/>
        </p:spPr>
        <p:txBody>
          <a:bodyPr wrap="square" rtlCol="0">
            <a:spAutoFit/>
          </a:bodyPr>
          <a:lstStyle/>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iSulad</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与</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host之间可以共享namespace信息，包括pid,net,ipc,uts。</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p>
        </p:txBody>
      </p:sp>
      <p:sp>
        <p:nvSpPr>
          <p:cNvPr id="21" name="文本框 20"/>
          <p:cNvSpPr txBox="1"/>
          <p:nvPr/>
        </p:nvSpPr>
        <p:spPr>
          <a:xfrm>
            <a:off x="3717925" y="3531235"/>
            <a:ext cx="6896735" cy="755650"/>
          </a:xfrm>
          <a:prstGeom prst="rect">
            <a:avLst/>
          </a:prstGeom>
          <a:noFill/>
        </p:spPr>
        <p:txBody>
          <a:bodyPr wrap="square" rtlCol="0" anchor="t">
            <a:spAutoFit/>
          </a:bodyPr>
          <a:lstStyle/>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ula在create/run时使用namespace相关的参数共享资源：</a:t>
            </a: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--pidcontainer:&lt;containerID&gt;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dissolve">
                                      <p:cBhvr>
                                        <p:cTn id="7" dur="500"/>
                                        <p:tgtEl>
                                          <p:spTgt spid="409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972"/>
                                        </p:tgtEl>
                                        <p:attrNameLst>
                                          <p:attrName>style.visibility</p:attrName>
                                        </p:attrNameLst>
                                      </p:cBhvr>
                                      <p:to>
                                        <p:strVal val="visible"/>
                                      </p:to>
                                    </p:set>
                                    <p:animEffect transition="in" filter="dissolve">
                                      <p:cBhvr>
                                        <p:cTn id="10" dur="500"/>
                                        <p:tgtEl>
                                          <p:spTgt spid="409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0984"/>
                                        </p:tgtEl>
                                        <p:attrNameLst>
                                          <p:attrName>style.visibility</p:attrName>
                                        </p:attrNameLst>
                                      </p:cBhvr>
                                      <p:to>
                                        <p:strVal val="visible"/>
                                      </p:to>
                                    </p:set>
                                    <p:animEffect transition="in" filter="dissolve">
                                      <p:cBhvr>
                                        <p:cTn id="13" dur="500"/>
                                        <p:tgtEl>
                                          <p:spTgt spid="4098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985"/>
                                        </p:tgtEl>
                                        <p:attrNameLst>
                                          <p:attrName>style.visibility</p:attrName>
                                        </p:attrNameLst>
                                      </p:cBhvr>
                                      <p:to>
                                        <p:strVal val="visible"/>
                                      </p:to>
                                    </p:set>
                                    <p:animEffect transition="in" filter="dissolve">
                                      <p:cBhvr>
                                        <p:cTn id="16" dur="500"/>
                                        <p:tgtEl>
                                          <p:spTgt spid="40985"/>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par>
                          <p:cTn id="24" fill="hold">
                            <p:stCondLst>
                              <p:cond delay="1000"/>
                            </p:stCondLst>
                            <p:childTnLst>
                              <p:par>
                                <p:cTn id="25" presetID="9"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par>
                          <p:cTn id="31" fill="hold">
                            <p:stCondLst>
                              <p:cond delay="1500"/>
                            </p:stCondLst>
                            <p:childTnLst>
                              <p:par>
                                <p:cTn id="32" presetID="9"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dissolve">
                                      <p:cBhvr>
                                        <p:cTn id="41" dur="500"/>
                                        <p:tgtEl>
                                          <p:spTgt spid="1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40966" grpId="0" bldLvl="0" animBg="1"/>
      <p:bldP spid="40966" grpId="1" animBg="1"/>
      <p:bldP spid="40972" grpId="0" bldLvl="0" animBg="1"/>
      <p:bldP spid="40972" grpId="1" animBg="1"/>
      <p:bldP spid="40984" grpId="0" bldLvl="0" animBg="1"/>
      <p:bldP spid="40984" grpId="1" animBg="1"/>
      <p:bldP spid="40985" grpId="0" bldLvl="0" animBg="1"/>
      <p:bldP spid="40985" grpId="1" animBg="1"/>
      <p:bldP spid="3" grpId="0" bldLvl="0" animBg="1"/>
      <p:bldP spid="3" grpId="1" animBg="1"/>
      <p:bldP spid="6" grpId="0"/>
      <p:bldP spid="6" grpId="1"/>
      <p:bldP spid="12" grpId="0" bldLvl="0" animBg="1"/>
      <p:bldP spid="12" grpId="1" animBg="1"/>
      <p:bldP spid="15" grpId="0" bldLvl="0" animBg="1"/>
      <p:bldP spid="15" grpId="1" animBg="1"/>
      <p:bldP spid="19" grpId="0" bldLvl="0" animBg="1"/>
      <p:bldP spid="19" grpId="1" animBg="1"/>
      <p:bldP spid="20" grpId="0"/>
      <p:bldP spid="20" grpId="1"/>
      <p:bldP spid="21" grpId="0"/>
      <p:bldP spid="21"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20700" y="2147570"/>
            <a:ext cx="11009630" cy="2437130"/>
          </a:xfrm>
          <a:prstGeom prst="roundRect">
            <a:avLst>
              <a:gd name="adj" fmla="val 9984"/>
            </a:avLst>
          </a:prstGeom>
          <a:solidFill>
            <a:schemeClr val="tx2">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生命周期管理</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7">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文本框 2"/>
          <p:cNvSpPr txBox="1"/>
          <p:nvPr>
            <p:custDataLst>
              <p:tags r:id="rId3"/>
            </p:custDataLst>
          </p:nvPr>
        </p:nvSpPr>
        <p:spPr>
          <a:xfrm>
            <a:off x="1004570" y="1444625"/>
            <a:ext cx="10506710" cy="497205"/>
          </a:xfrm>
          <a:prstGeom prst="rect">
            <a:avLst/>
          </a:prstGeom>
          <a:noFill/>
        </p:spPr>
        <p:txBody>
          <a:bodyPr wrap="square" rtlCol="0">
            <a:spAutoFit/>
          </a:bodyPr>
          <a:lstStyle/>
          <a:p>
            <a:pPr algn="ctr">
              <a:lnSpc>
                <a:spcPct val="11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容器生命周期管理服务可以对容器的整个生命周期进行维护和管理</a:t>
            </a:r>
          </a:p>
        </p:txBody>
      </p:sp>
      <p:sp>
        <p:nvSpPr>
          <p:cNvPr id="6" name="文本框 5"/>
          <p:cNvSpPr txBox="1"/>
          <p:nvPr>
            <p:custDataLst>
              <p:tags r:id="rId4"/>
            </p:custDataLst>
          </p:nvPr>
        </p:nvSpPr>
        <p:spPr>
          <a:xfrm>
            <a:off x="678815" y="2212975"/>
            <a:ext cx="4684395" cy="320040"/>
          </a:xfrm>
          <a:prstGeom prst="rect">
            <a:avLst/>
          </a:prstGeom>
          <a:noFill/>
        </p:spPr>
        <p:txBody>
          <a:bodyPr wrap="square" rtlCol="0">
            <a:no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iSulad提供</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的生命周期管理服务如下:</a:t>
            </a:r>
          </a:p>
          <a:p>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4</a:t>
            </a:r>
          </a:p>
        </p:txBody>
      </p:sp>
      <p:pic>
        <p:nvPicPr>
          <p:cNvPr id="2" name="图片 1" descr="R"/>
          <p:cNvPicPr>
            <a:picLocks noChangeAspect="1"/>
          </p:cNvPicPr>
          <p:nvPr>
            <p:custDataLst>
              <p:tags r:id="rId6"/>
            </p:custDataLst>
          </p:nvPr>
        </p:nvPicPr>
        <p:blipFill>
          <a:blip r:embed="rId18"/>
          <a:srcRect l="10257" t="37657" r="5541" b="45204"/>
          <a:stretch>
            <a:fillRect/>
          </a:stretch>
        </p:blipFill>
        <p:spPr>
          <a:xfrm>
            <a:off x="3500120" y="208915"/>
            <a:ext cx="5191760" cy="872490"/>
          </a:xfrm>
          <a:prstGeom prst="rect">
            <a:avLst/>
          </a:prstGeom>
        </p:spPr>
      </p:pic>
      <p:sp>
        <p:nvSpPr>
          <p:cNvPr id="13" name="圆角矩形 12"/>
          <p:cNvSpPr/>
          <p:nvPr>
            <p:custDataLst>
              <p:tags r:id="rId7"/>
            </p:custDataLst>
          </p:nvPr>
        </p:nvSpPr>
        <p:spPr>
          <a:xfrm>
            <a:off x="620458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9" name="组合 8"/>
          <p:cNvGrpSpPr/>
          <p:nvPr/>
        </p:nvGrpSpPr>
        <p:grpSpPr>
          <a:xfrm>
            <a:off x="2564678" y="4035598"/>
            <a:ext cx="6717387" cy="6718027"/>
            <a:chOff x="2564043" y="-248747"/>
            <a:chExt cx="6717387" cy="6718027"/>
          </a:xfrm>
        </p:grpSpPr>
        <p:grpSp>
          <p:nvGrpSpPr>
            <p:cNvPr id="11" name="组合 10"/>
            <p:cNvGrpSpPr/>
            <p:nvPr/>
          </p:nvGrpSpPr>
          <p:grpSpPr>
            <a:xfrm rot="16200000">
              <a:off x="2563723" y="-248427"/>
              <a:ext cx="6718027" cy="6717387"/>
              <a:chOff x="2563723" y="-248427"/>
              <a:chExt cx="6718027" cy="6717387"/>
            </a:xfrm>
          </p:grpSpPr>
          <p:grpSp>
            <p:nvGrpSpPr>
              <p:cNvPr id="12" name="组合 11"/>
              <p:cNvGrpSpPr/>
              <p:nvPr/>
            </p:nvGrpSpPr>
            <p:grpSpPr>
              <a:xfrm rot="16200000">
                <a:off x="2564043" y="-248747"/>
                <a:ext cx="6717387" cy="6718027"/>
                <a:chOff x="2564043" y="-248747"/>
                <a:chExt cx="6717387" cy="6718027"/>
              </a:xfrm>
            </p:grpSpPr>
            <p:grpSp>
              <p:nvGrpSpPr>
                <p:cNvPr id="14" name="组合 13"/>
                <p:cNvGrpSpPr/>
                <p:nvPr/>
              </p:nvGrpSpPr>
              <p:grpSpPr>
                <a:xfrm rot="16200000">
                  <a:off x="2563723" y="-248427"/>
                  <a:ext cx="6718027" cy="6717387"/>
                  <a:chOff x="2563723" y="-248427"/>
                  <a:chExt cx="6718027" cy="6717387"/>
                </a:xfrm>
              </p:grpSpPr>
              <p:sp>
                <p:nvSpPr>
                  <p:cNvPr id="15" name="任意多边形: 形状 15"/>
                  <p:cNvSpPr/>
                  <p:nvPr>
                    <p:custDataLst>
                      <p:tags r:id="rId11"/>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17" name="任意多边形: 形状 14"/>
                  <p:cNvSpPr/>
                  <p:nvPr>
                    <p:custDataLst>
                      <p:tags r:id="rId12"/>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8" name="任意多边形: 形状 8"/>
                  <p:cNvSpPr/>
                  <p:nvPr>
                    <p:custDataLst>
                      <p:tags r:id="rId13"/>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6"/>
                  <p:cNvSpPr/>
                  <p:nvPr>
                    <p:custDataLst>
                      <p:tags r:id="rId14"/>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文本框 19"/>
                  <p:cNvSpPr txBox="1"/>
                  <p:nvPr>
                    <p:custDataLst>
                      <p:tags r:id="rId15"/>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21" name="文本框 20"/>
                <p:cNvSpPr txBox="1"/>
                <p:nvPr>
                  <p:custDataLst>
                    <p:tags r:id="rId10"/>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22" name="文本框 21"/>
              <p:cNvSpPr txBox="1"/>
              <p:nvPr>
                <p:custDataLst>
                  <p:tags r:id="rId9"/>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23" name="文本框 22"/>
            <p:cNvSpPr txBox="1"/>
            <p:nvPr>
              <p:custDataLst>
                <p:tags r:id="rId8"/>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
        <p:nvSpPr>
          <p:cNvPr id="24" name="文本框 23"/>
          <p:cNvSpPr txBox="1"/>
          <p:nvPr/>
        </p:nvSpPr>
        <p:spPr>
          <a:xfrm>
            <a:off x="775335" y="2534285"/>
            <a:ext cx="2971800" cy="2030095"/>
          </a:xfrm>
          <a:prstGeom prst="rect">
            <a:avLst/>
          </a:prstGeom>
          <a:noFill/>
        </p:spPr>
        <p:txBody>
          <a:bodyPr wrap="squar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(create) </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启动容器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(start)</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运行容器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(run)</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停止容器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(stop)</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强制停止容器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(kill) </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暂停容器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(pause)</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恢复容器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(umpause)</a:t>
            </a:r>
          </a:p>
        </p:txBody>
      </p:sp>
      <p:sp>
        <p:nvSpPr>
          <p:cNvPr id="25" name="文本框 24"/>
          <p:cNvSpPr txBox="1"/>
          <p:nvPr/>
        </p:nvSpPr>
        <p:spPr>
          <a:xfrm>
            <a:off x="3942715" y="2607310"/>
            <a:ext cx="4064000" cy="147637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删除容器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(rm)</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接入容器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(attach)</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重命名容器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(rename)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在容器中执行新命令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(exec)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查询单个容器信息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(inspect)</a:t>
            </a:r>
          </a:p>
        </p:txBody>
      </p:sp>
      <p:sp>
        <p:nvSpPr>
          <p:cNvPr id="26" name="文本框 25"/>
          <p:cNvSpPr txBox="1"/>
          <p:nvPr/>
        </p:nvSpPr>
        <p:spPr>
          <a:xfrm>
            <a:off x="8098790" y="2519680"/>
            <a:ext cx="3430905" cy="203009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查询所有容器信息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重启容器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(restart)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等待容器退出</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(wait)</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查看容器中进程信息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(top)</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查看容器使用的资源</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(stats)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获取容器日志</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(logs)</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容器与主机间数据拷贝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(cp)</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20700" y="2147570"/>
            <a:ext cx="11009630" cy="2437130"/>
          </a:xfrm>
          <a:prstGeom prst="roundRect">
            <a:avLst>
              <a:gd name="adj" fmla="val 9984"/>
            </a:avLst>
          </a:prstGeom>
          <a:solidFill>
            <a:schemeClr val="tx2">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生命周期管理</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9">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文本框 2"/>
          <p:cNvSpPr txBox="1"/>
          <p:nvPr>
            <p:custDataLst>
              <p:tags r:id="rId3"/>
            </p:custDataLst>
          </p:nvPr>
        </p:nvSpPr>
        <p:spPr>
          <a:xfrm>
            <a:off x="1004570" y="1444625"/>
            <a:ext cx="10506710" cy="497205"/>
          </a:xfrm>
          <a:prstGeom prst="rect">
            <a:avLst/>
          </a:prstGeom>
          <a:noFill/>
        </p:spPr>
        <p:txBody>
          <a:bodyPr wrap="square" rtlCol="0">
            <a:spAutoFit/>
          </a:bodyPr>
          <a:lstStyle/>
          <a:p>
            <a:pPr algn="ctr">
              <a:lnSpc>
                <a:spcPct val="11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容器生命周期管理服务可以对容器的整个生命周期进行维护和管理</a:t>
            </a:r>
          </a:p>
        </p:txBody>
      </p:sp>
      <p:sp>
        <p:nvSpPr>
          <p:cNvPr id="6" name="文本框 5"/>
          <p:cNvSpPr txBox="1"/>
          <p:nvPr>
            <p:custDataLst>
              <p:tags r:id="rId4"/>
            </p:custDataLst>
          </p:nvPr>
        </p:nvSpPr>
        <p:spPr>
          <a:xfrm>
            <a:off x="678815" y="2212975"/>
            <a:ext cx="4684395" cy="320040"/>
          </a:xfrm>
          <a:prstGeom prst="rect">
            <a:avLst/>
          </a:prstGeom>
          <a:noFill/>
        </p:spPr>
        <p:txBody>
          <a:bodyPr wrap="square" rtlCol="0">
            <a:no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iSulad提供</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的生命周期管理服务如下:</a:t>
            </a:r>
          </a:p>
          <a:p>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4</a:t>
            </a:r>
          </a:p>
        </p:txBody>
      </p:sp>
      <p:pic>
        <p:nvPicPr>
          <p:cNvPr id="2" name="图片 1" descr="R"/>
          <p:cNvPicPr>
            <a:picLocks noChangeAspect="1"/>
          </p:cNvPicPr>
          <p:nvPr>
            <p:custDataLst>
              <p:tags r:id="rId6"/>
            </p:custDataLst>
          </p:nvPr>
        </p:nvPicPr>
        <p:blipFill>
          <a:blip r:embed="rId20"/>
          <a:srcRect l="10257" t="37657" r="5541" b="45204"/>
          <a:stretch>
            <a:fillRect/>
          </a:stretch>
        </p:blipFill>
        <p:spPr>
          <a:xfrm>
            <a:off x="3500120" y="208915"/>
            <a:ext cx="5191760" cy="872490"/>
          </a:xfrm>
          <a:prstGeom prst="rect">
            <a:avLst/>
          </a:prstGeom>
        </p:spPr>
      </p:pic>
      <p:sp>
        <p:nvSpPr>
          <p:cNvPr id="13" name="圆角矩形 12"/>
          <p:cNvSpPr/>
          <p:nvPr>
            <p:custDataLst>
              <p:tags r:id="rId7"/>
            </p:custDataLst>
          </p:nvPr>
        </p:nvSpPr>
        <p:spPr>
          <a:xfrm>
            <a:off x="620458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9" name="组合 8"/>
          <p:cNvGrpSpPr/>
          <p:nvPr/>
        </p:nvGrpSpPr>
        <p:grpSpPr>
          <a:xfrm>
            <a:off x="2564678" y="4035598"/>
            <a:ext cx="6717387" cy="6718027"/>
            <a:chOff x="2564043" y="-248747"/>
            <a:chExt cx="6717387" cy="6718027"/>
          </a:xfrm>
        </p:grpSpPr>
        <p:grpSp>
          <p:nvGrpSpPr>
            <p:cNvPr id="11" name="组合 10"/>
            <p:cNvGrpSpPr/>
            <p:nvPr/>
          </p:nvGrpSpPr>
          <p:grpSpPr>
            <a:xfrm rot="16200000">
              <a:off x="2563723" y="-248427"/>
              <a:ext cx="6718027" cy="6717387"/>
              <a:chOff x="2563723" y="-248427"/>
              <a:chExt cx="6718027" cy="6717387"/>
            </a:xfrm>
          </p:grpSpPr>
          <p:grpSp>
            <p:nvGrpSpPr>
              <p:cNvPr id="12" name="组合 11"/>
              <p:cNvGrpSpPr/>
              <p:nvPr/>
            </p:nvGrpSpPr>
            <p:grpSpPr>
              <a:xfrm rot="16200000">
                <a:off x="2564043" y="-248747"/>
                <a:ext cx="6717387" cy="6718027"/>
                <a:chOff x="2564043" y="-248747"/>
                <a:chExt cx="6717387" cy="6718027"/>
              </a:xfrm>
            </p:grpSpPr>
            <p:grpSp>
              <p:nvGrpSpPr>
                <p:cNvPr id="14" name="组合 13"/>
                <p:cNvGrpSpPr/>
                <p:nvPr/>
              </p:nvGrpSpPr>
              <p:grpSpPr>
                <a:xfrm rot="16200000">
                  <a:off x="2563723" y="-248427"/>
                  <a:ext cx="6718027" cy="6717387"/>
                  <a:chOff x="2563723" y="-248427"/>
                  <a:chExt cx="6718027" cy="6717387"/>
                </a:xfrm>
              </p:grpSpPr>
              <p:sp>
                <p:nvSpPr>
                  <p:cNvPr id="15" name="任意多边形: 形状 15"/>
                  <p:cNvSpPr/>
                  <p:nvPr>
                    <p:custDataLst>
                      <p:tags r:id="rId13"/>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17" name="任意多边形: 形状 14"/>
                  <p:cNvSpPr/>
                  <p:nvPr>
                    <p:custDataLst>
                      <p:tags r:id="rId14"/>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8" name="任意多边形: 形状 8"/>
                  <p:cNvSpPr/>
                  <p:nvPr>
                    <p:custDataLst>
                      <p:tags r:id="rId15"/>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6"/>
                  <p:cNvSpPr/>
                  <p:nvPr>
                    <p:custDataLst>
                      <p:tags r:id="rId16"/>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文本框 19"/>
                  <p:cNvSpPr txBox="1"/>
                  <p:nvPr>
                    <p:custDataLst>
                      <p:tags r:id="rId17"/>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21" name="文本框 20"/>
                <p:cNvSpPr txBox="1"/>
                <p:nvPr>
                  <p:custDataLst>
                    <p:tags r:id="rId12"/>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22" name="文本框 21"/>
              <p:cNvSpPr txBox="1"/>
              <p:nvPr>
                <p:custDataLst>
                  <p:tags r:id="rId11"/>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23" name="文本框 22"/>
            <p:cNvSpPr txBox="1"/>
            <p:nvPr>
              <p:custDataLst>
                <p:tags r:id="rId10"/>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
        <p:nvSpPr>
          <p:cNvPr id="24" name="文本框 23"/>
          <p:cNvSpPr txBox="1"/>
          <p:nvPr/>
        </p:nvSpPr>
        <p:spPr>
          <a:xfrm>
            <a:off x="775335" y="2534285"/>
            <a:ext cx="2971800" cy="2030095"/>
          </a:xfrm>
          <a:prstGeom prst="rect">
            <a:avLst/>
          </a:prstGeom>
          <a:noFill/>
        </p:spPr>
        <p:txBody>
          <a:bodyPr wrap="squar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(create) </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启动容器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(start)</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运行容器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(run)</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停止容器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(stop)</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强制停止容器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(kill) </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暂停容器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(pause)</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恢复容器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(umpause)</a:t>
            </a:r>
          </a:p>
        </p:txBody>
      </p:sp>
      <p:sp>
        <p:nvSpPr>
          <p:cNvPr id="25" name="文本框 24"/>
          <p:cNvSpPr txBox="1"/>
          <p:nvPr/>
        </p:nvSpPr>
        <p:spPr>
          <a:xfrm>
            <a:off x="3942715" y="2607310"/>
            <a:ext cx="4064000" cy="147637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删除容器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(rm)</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接入容器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(attach)</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重命名容器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(rename)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在容器中执行新命令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(exec)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查询单个容器信息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(inspect)</a:t>
            </a:r>
          </a:p>
        </p:txBody>
      </p:sp>
      <p:sp>
        <p:nvSpPr>
          <p:cNvPr id="26" name="文本框 25"/>
          <p:cNvSpPr txBox="1"/>
          <p:nvPr/>
        </p:nvSpPr>
        <p:spPr>
          <a:xfrm>
            <a:off x="8098790" y="2519680"/>
            <a:ext cx="3430905" cy="203009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查询所有容器信息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重启容器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(restart)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等待容器退出</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(wait)</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查看容器中进程信息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(top)</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查看容器使用的资源</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(stats)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获取容器日志</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(logs)</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容器与主机间数据拷贝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(cp)</a:t>
            </a:r>
          </a:p>
        </p:txBody>
      </p:sp>
      <p:grpSp>
        <p:nvGrpSpPr>
          <p:cNvPr id="30" name="组合 29"/>
          <p:cNvGrpSpPr/>
          <p:nvPr/>
        </p:nvGrpSpPr>
        <p:grpSpPr>
          <a:xfrm>
            <a:off x="3307080" y="2099945"/>
            <a:ext cx="7614285" cy="2342515"/>
            <a:chOff x="5208" y="3307"/>
            <a:chExt cx="11991" cy="3689"/>
          </a:xfrm>
        </p:grpSpPr>
        <p:pic>
          <p:nvPicPr>
            <p:cNvPr id="7" name="图片 6"/>
            <p:cNvPicPr>
              <a:picLocks noChangeAspect="1"/>
            </p:cNvPicPr>
            <p:nvPr>
              <p:custDataLst>
                <p:tags r:id="rId8"/>
              </p:custDataLst>
            </p:nvPr>
          </p:nvPicPr>
          <p:blipFill>
            <a:blip r:embed="rId21"/>
            <a:stretch>
              <a:fillRect/>
            </a:stretch>
          </p:blipFill>
          <p:spPr>
            <a:xfrm>
              <a:off x="5880" y="3307"/>
              <a:ext cx="11319" cy="3689"/>
            </a:xfrm>
            <a:prstGeom prst="rect">
              <a:avLst/>
            </a:prstGeom>
          </p:spPr>
        </p:pic>
        <p:cxnSp>
          <p:nvCxnSpPr>
            <p:cNvPr id="16" name="直接箭头连接符 15"/>
            <p:cNvCxnSpPr/>
            <p:nvPr/>
          </p:nvCxnSpPr>
          <p:spPr>
            <a:xfrm flipV="1">
              <a:off x="5208" y="4126"/>
              <a:ext cx="5520" cy="192"/>
            </a:xfrm>
            <a:prstGeom prst="straightConnector1">
              <a:avLst/>
            </a:prstGeom>
            <a:ln w="38100">
              <a:tailEnd type="arrow" w="med" len="med"/>
            </a:ln>
          </p:spPr>
          <p:style>
            <a:lnRef idx="3">
              <a:schemeClr val="accent6"/>
            </a:lnRef>
            <a:fillRef idx="0">
              <a:schemeClr val="accent6"/>
            </a:fillRef>
            <a:effectRef idx="2">
              <a:schemeClr val="accent6"/>
            </a:effectRef>
            <a:fontRef idx="minor">
              <a:schemeClr val="tx1"/>
            </a:fontRef>
          </p:style>
        </p:cxnSp>
        <p:cxnSp>
          <p:nvCxnSpPr>
            <p:cNvPr id="29" name="直接箭头连接符 28"/>
            <p:cNvCxnSpPr/>
            <p:nvPr>
              <p:custDataLst>
                <p:tags r:id="rId9"/>
              </p:custDataLst>
            </p:nvPr>
          </p:nvCxnSpPr>
          <p:spPr>
            <a:xfrm flipH="1">
              <a:off x="6912" y="4126"/>
              <a:ext cx="4152" cy="223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5ba4ad82c8118"/>
          <p:cNvPicPr>
            <a:picLocks noChangeAspect="1"/>
          </p:cNvPicPr>
          <p:nvPr/>
        </p:nvPicPr>
        <p:blipFill>
          <a:blip r:embed="rId5"/>
          <a:stretch>
            <a:fillRect/>
          </a:stretch>
        </p:blipFill>
        <p:spPr>
          <a:xfrm rot="5400000">
            <a:off x="2667000" y="-2667000"/>
            <a:ext cx="6858000" cy="12192000"/>
          </a:xfrm>
          <a:prstGeom prst="rect">
            <a:avLst/>
          </a:prstGeom>
        </p:spPr>
      </p:pic>
      <p:sp>
        <p:nvSpPr>
          <p:cNvPr id="7" name="矩形 6"/>
          <p:cNvSpPr/>
          <p:nvPr/>
        </p:nvSpPr>
        <p:spPr>
          <a:xfrm>
            <a:off x="0" y="-47625"/>
            <a:ext cx="5697855" cy="6905625"/>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8" name="矩形 7"/>
          <p:cNvSpPr/>
          <p:nvPr/>
        </p:nvSpPr>
        <p:spPr>
          <a:xfrm>
            <a:off x="5697220" y="-24130"/>
            <a:ext cx="6494780" cy="6905625"/>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9" name="圆角矩形 8"/>
          <p:cNvSpPr/>
          <p:nvPr/>
        </p:nvSpPr>
        <p:spPr>
          <a:xfrm>
            <a:off x="9288780" y="3928745"/>
            <a:ext cx="3047365" cy="2952750"/>
          </a:xfrm>
          <a:prstGeom prst="roundRect">
            <a:avLst>
              <a:gd name="adj" fmla="val 6408"/>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1" name="圆角矩形 10"/>
          <p:cNvSpPr/>
          <p:nvPr/>
        </p:nvSpPr>
        <p:spPr>
          <a:xfrm>
            <a:off x="843280" y="-47625"/>
            <a:ext cx="2311400" cy="2049145"/>
          </a:xfrm>
          <a:prstGeom prst="roundRect">
            <a:avLst>
              <a:gd name="adj" fmla="val 9637"/>
            </a:avLst>
          </a:prstGeom>
          <a:solidFill>
            <a:srgbClr val="26158C">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0" name="圆角矩形 9"/>
          <p:cNvSpPr/>
          <p:nvPr/>
        </p:nvSpPr>
        <p:spPr>
          <a:xfrm>
            <a:off x="-2867660" y="1508125"/>
            <a:ext cx="7757795" cy="4175760"/>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4" name="文本框 13"/>
          <p:cNvSpPr txBox="1"/>
          <p:nvPr/>
        </p:nvSpPr>
        <p:spPr>
          <a:xfrm>
            <a:off x="1562100" y="3783330"/>
            <a:ext cx="2755900" cy="769441"/>
          </a:xfrm>
          <a:prstGeom prst="rect">
            <a:avLst/>
          </a:prstGeom>
          <a:noFill/>
        </p:spPr>
        <p:txBody>
          <a:bodyPr wrap="square" rtlCol="0">
            <a:spAutoFit/>
          </a:bodyPr>
          <a:lstStyle/>
          <a:p>
            <a:pPr algn="dist"/>
            <a:r>
              <a:rPr lang="en-US" altLang="zh-CN" sz="4400" dirty="0">
                <a:ln w="47625">
                  <a:noFill/>
                </a:ln>
                <a:solidFill>
                  <a:schemeClr val="bg2">
                    <a:alpha val="85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rPr>
              <a:t>contents</a:t>
            </a:r>
          </a:p>
        </p:txBody>
      </p:sp>
      <p:sp>
        <p:nvSpPr>
          <p:cNvPr id="18" name="文本框 17"/>
          <p:cNvSpPr txBox="1"/>
          <p:nvPr/>
        </p:nvSpPr>
        <p:spPr>
          <a:xfrm>
            <a:off x="1691005" y="2883535"/>
            <a:ext cx="2197735" cy="1106805"/>
          </a:xfrm>
          <a:prstGeom prst="rect">
            <a:avLst/>
          </a:prstGeom>
          <a:noFill/>
        </p:spPr>
        <p:txBody>
          <a:bodyPr wrap="square" rtlCol="0">
            <a:spAutoFit/>
          </a:bodyPr>
          <a:lstStyle/>
          <a:p>
            <a:pPr algn="dist"/>
            <a:r>
              <a:rPr lang="zh-CN" altLang="en-US" sz="6600" b="1" dirty="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rPr>
              <a:t>目录</a:t>
            </a:r>
          </a:p>
        </p:txBody>
      </p:sp>
      <p:sp>
        <p:nvSpPr>
          <p:cNvPr id="2" name="文本框 1"/>
          <p:cNvSpPr txBox="1"/>
          <p:nvPr/>
        </p:nvSpPr>
        <p:spPr>
          <a:xfrm>
            <a:off x="7247078" y="1056127"/>
            <a:ext cx="4096159" cy="645160"/>
          </a:xfrm>
          <a:prstGeom prst="rect">
            <a:avLst/>
          </a:prstGeom>
          <a:noFill/>
        </p:spPr>
        <p:txBody>
          <a:bodyPr wrap="square" rtlCol="0">
            <a:spAutoFit/>
          </a:bodyPr>
          <a:lstStyle/>
          <a:p>
            <a:r>
              <a:rPr lang="zh-CN" altLang="en-US" sz="3600" b="1"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容器及其特点</a:t>
            </a:r>
          </a:p>
        </p:txBody>
      </p:sp>
      <p:sp>
        <p:nvSpPr>
          <p:cNvPr id="30" name="文本框 29"/>
          <p:cNvSpPr txBox="1"/>
          <p:nvPr/>
        </p:nvSpPr>
        <p:spPr>
          <a:xfrm>
            <a:off x="7247078" y="1786921"/>
            <a:ext cx="3420590" cy="337185"/>
          </a:xfrm>
          <a:prstGeom prst="rect">
            <a:avLst/>
          </a:prstGeom>
          <a:noFill/>
        </p:spPr>
        <p:txBody>
          <a:bodyPr wrap="square" rtlCol="0">
            <a:spAutoFit/>
          </a:bodyPr>
          <a:lstStyle/>
          <a:p>
            <a:r>
              <a:rPr lang="en-US" altLang="zh-CN" sz="1600"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Container and its characteristics</a:t>
            </a:r>
          </a:p>
        </p:txBody>
      </p:sp>
      <p:sp>
        <p:nvSpPr>
          <p:cNvPr id="3" name="文本框 2"/>
          <p:cNvSpPr txBox="1"/>
          <p:nvPr/>
        </p:nvSpPr>
        <p:spPr>
          <a:xfrm>
            <a:off x="7225665" y="2821305"/>
            <a:ext cx="4116705" cy="645160"/>
          </a:xfrm>
          <a:prstGeom prst="rect">
            <a:avLst/>
          </a:prstGeom>
          <a:noFill/>
        </p:spPr>
        <p:txBody>
          <a:bodyPr wrap="square" rtlCol="0">
            <a:spAutoFit/>
          </a:bodyPr>
          <a:lstStyle/>
          <a:p>
            <a:pPr algn="l"/>
            <a:r>
              <a:rPr lang="en-US" altLang="zh-CN" sz="3600" b="1">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iSulad</a:t>
            </a:r>
            <a:r>
              <a:rPr lang="zh-CN" altLang="en-US" sz="3600" b="1">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功能</a:t>
            </a:r>
            <a:r>
              <a:rPr lang="en-US" altLang="zh-CN" sz="3600" b="1"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3600" b="1"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架构</a:t>
            </a:r>
            <a:endParaRPr lang="en-US" altLang="zh-CN" sz="3600" b="1"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文本框 4"/>
          <p:cNvSpPr txBox="1"/>
          <p:nvPr/>
        </p:nvSpPr>
        <p:spPr>
          <a:xfrm>
            <a:off x="7305040" y="3514090"/>
            <a:ext cx="4463415" cy="337185"/>
          </a:xfrm>
          <a:prstGeom prst="rect">
            <a:avLst/>
          </a:prstGeom>
          <a:noFill/>
        </p:spPr>
        <p:txBody>
          <a:bodyPr wrap="square" rtlCol="0">
            <a:spAutoFit/>
          </a:bodyPr>
          <a:lstStyle/>
          <a:p>
            <a:pPr algn="l"/>
            <a:r>
              <a:rPr lang="en-US" altLang="zh-CN" sz="1600"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The Features &amp; Architecture </a:t>
            </a:r>
            <a:r>
              <a:rPr lang="en-US" altLang="zh-CN" sz="160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of ISulad </a:t>
            </a:r>
            <a:endParaRPr lang="en-US" altLang="zh-CN" sz="1600"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文本框 11"/>
          <p:cNvSpPr txBox="1"/>
          <p:nvPr/>
        </p:nvSpPr>
        <p:spPr>
          <a:xfrm>
            <a:off x="7208854" y="4711380"/>
            <a:ext cx="4096159" cy="645160"/>
          </a:xfrm>
          <a:prstGeom prst="rect">
            <a:avLst/>
          </a:prstGeom>
          <a:noFill/>
        </p:spPr>
        <p:txBody>
          <a:bodyPr wrap="square" rtlCol="0">
            <a:spAutoFit/>
          </a:bodyPr>
          <a:lstStyle/>
          <a:p>
            <a:pPr algn="l"/>
            <a:r>
              <a:rPr lang="en-US" altLang="zh-CN" sz="3600" b="1">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iSulad</a:t>
            </a:r>
            <a:r>
              <a:rPr lang="zh-CN" altLang="en-US" sz="3600" b="1">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特点</a:t>
            </a:r>
            <a:r>
              <a:rPr lang="en-US" altLang="zh-CN" sz="3600" b="1"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3600" b="1"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优势</a:t>
            </a:r>
          </a:p>
        </p:txBody>
      </p:sp>
      <p:sp>
        <p:nvSpPr>
          <p:cNvPr id="19" name="文本框 18"/>
          <p:cNvSpPr txBox="1"/>
          <p:nvPr/>
        </p:nvSpPr>
        <p:spPr>
          <a:xfrm>
            <a:off x="7353935" y="5447665"/>
            <a:ext cx="3515360" cy="337185"/>
          </a:xfrm>
          <a:prstGeom prst="rect">
            <a:avLst/>
          </a:prstGeom>
          <a:noFill/>
        </p:spPr>
        <p:txBody>
          <a:bodyPr wrap="square" rtlCol="0">
            <a:spAutoFit/>
          </a:bodyPr>
          <a:lstStyle/>
          <a:p>
            <a:pPr algn="l"/>
            <a:r>
              <a:rPr lang="en-US" altLang="zh-CN" sz="1600"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Features &amp; Advantages </a:t>
            </a:r>
            <a:r>
              <a:rPr lang="en-US" altLang="zh-CN" sz="160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rPr>
              <a:t>of ISulad </a:t>
            </a:r>
            <a:endParaRPr lang="en-US" altLang="zh-CN" sz="1600" dirty="0">
              <a:solidFill>
                <a:srgbClr val="29227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圆角矩形 24"/>
          <p:cNvSpPr/>
          <p:nvPr/>
        </p:nvSpPr>
        <p:spPr>
          <a:xfrm>
            <a:off x="5742695" y="1374210"/>
            <a:ext cx="1171601" cy="253343"/>
          </a:xfrm>
          <a:prstGeom prst="roundRect">
            <a:avLst/>
          </a:prstGeom>
          <a:solidFill>
            <a:srgbClr val="261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26" name="文本框 25"/>
          <p:cNvSpPr txBox="1"/>
          <p:nvPr/>
        </p:nvSpPr>
        <p:spPr>
          <a:xfrm>
            <a:off x="6027150" y="1155535"/>
            <a:ext cx="1002706"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01.</a:t>
            </a:r>
          </a:p>
        </p:txBody>
      </p:sp>
      <p:sp>
        <p:nvSpPr>
          <p:cNvPr id="27" name="圆角矩形 26"/>
          <p:cNvSpPr/>
          <p:nvPr/>
        </p:nvSpPr>
        <p:spPr>
          <a:xfrm>
            <a:off x="5742695" y="3168947"/>
            <a:ext cx="1171601" cy="253343"/>
          </a:xfrm>
          <a:prstGeom prst="roundRect">
            <a:avLst/>
          </a:prstGeom>
          <a:solidFill>
            <a:srgbClr val="261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29" name="文本框 28"/>
          <p:cNvSpPr txBox="1"/>
          <p:nvPr/>
        </p:nvSpPr>
        <p:spPr>
          <a:xfrm>
            <a:off x="6027150" y="2936938"/>
            <a:ext cx="1002706"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02.</a:t>
            </a:r>
          </a:p>
        </p:txBody>
      </p:sp>
      <p:sp>
        <p:nvSpPr>
          <p:cNvPr id="31" name="圆角矩形 30"/>
          <p:cNvSpPr/>
          <p:nvPr/>
        </p:nvSpPr>
        <p:spPr>
          <a:xfrm>
            <a:off x="5769362" y="4963683"/>
            <a:ext cx="1171601" cy="253343"/>
          </a:xfrm>
          <a:prstGeom prst="roundRect">
            <a:avLst/>
          </a:prstGeom>
          <a:solidFill>
            <a:srgbClr val="261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32" name="文本框 31"/>
          <p:cNvSpPr txBox="1"/>
          <p:nvPr/>
        </p:nvSpPr>
        <p:spPr>
          <a:xfrm>
            <a:off x="6027150" y="4705006"/>
            <a:ext cx="1002706"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03.</a:t>
            </a:r>
          </a:p>
        </p:txBody>
      </p:sp>
      <p:sp>
        <p:nvSpPr>
          <p:cNvPr id="33"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pic>
        <p:nvPicPr>
          <p:cNvPr id="4" name="图片 3" descr="重庆大学logo1"/>
          <p:cNvPicPr>
            <a:picLocks noChangeAspect="1"/>
          </p:cNvPicPr>
          <p:nvPr>
            <p:custDataLst>
              <p:tags r:id="rId2"/>
            </p:custDataLst>
          </p:nvPr>
        </p:nvPicPr>
        <p:blipFill>
          <a:blip r:embed="rId6"/>
          <a:stretch>
            <a:fillRect/>
          </a:stretch>
        </p:blipFill>
        <p:spPr>
          <a:xfrm>
            <a:off x="10868660" y="5487670"/>
            <a:ext cx="1249680" cy="1261745"/>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000" fill="hold">
                                          <p:stCondLst>
                                            <p:cond delay="0"/>
                                          </p:stCondLst>
                                        </p:cTn>
                                        <p:tgtEl>
                                          <p:spTgt spid="18"/>
                                        </p:tgtEl>
                                        <p:attrNameLst>
                                          <p:attrName>style.visibility</p:attrName>
                                        </p:attrNameLst>
                                      </p:cBhvr>
                                      <p:to>
                                        <p:strVal val="visible"/>
                                      </p:to>
                                    </p:set>
                                    <p:animEffect transition="in" filter="barn(inVertical)">
                                      <p:cBhvr>
                                        <p:cTn id="11" dur="1000"/>
                                        <p:tgtEl>
                                          <p:spTgt spid="18"/>
                                        </p:tgtEl>
                                      </p:cBhvr>
                                    </p:animEffect>
                                  </p:childTnLst>
                                </p:cTn>
                              </p:par>
                              <p:par>
                                <p:cTn id="12" presetID="55"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1000" fill="hold"/>
                                        <p:tgtEl>
                                          <p:spTgt spid="30"/>
                                        </p:tgtEl>
                                        <p:attrNameLst>
                                          <p:attrName>ppt_w</p:attrName>
                                        </p:attrNameLst>
                                      </p:cBhvr>
                                      <p:tavLst>
                                        <p:tav tm="0">
                                          <p:val>
                                            <p:strVal val="#ppt_w*0.70"/>
                                          </p:val>
                                        </p:tav>
                                        <p:tav tm="100000">
                                          <p:val>
                                            <p:strVal val="#ppt_w"/>
                                          </p:val>
                                        </p:tav>
                                      </p:tavLst>
                                    </p:anim>
                                    <p:anim calcmode="lin" valueType="num">
                                      <p:cBhvr>
                                        <p:cTn id="20" dur="1000" fill="hold"/>
                                        <p:tgtEl>
                                          <p:spTgt spid="30"/>
                                        </p:tgtEl>
                                        <p:attrNameLst>
                                          <p:attrName>ppt_h</p:attrName>
                                        </p:attrNameLst>
                                      </p:cBhvr>
                                      <p:tavLst>
                                        <p:tav tm="0">
                                          <p:val>
                                            <p:strVal val="#ppt_h"/>
                                          </p:val>
                                        </p:tav>
                                        <p:tav tm="100000">
                                          <p:val>
                                            <p:strVal val="#ppt_h"/>
                                          </p:val>
                                        </p:tav>
                                      </p:tavLst>
                                    </p:anim>
                                    <p:animEffect transition="in" filter="fade">
                                      <p:cBhvr>
                                        <p:cTn id="21" dur="1000"/>
                                        <p:tgtEl>
                                          <p:spTgt spid="30"/>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strVal val="#ppt_w*0.70"/>
                                          </p:val>
                                        </p:tav>
                                        <p:tav tm="100000">
                                          <p:val>
                                            <p:strVal val="#ppt_w"/>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animEffect transition="in" filter="fade">
                                      <p:cBhvr>
                                        <p:cTn id="26" dur="1000"/>
                                        <p:tgtEl>
                                          <p:spTgt spid="3"/>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strVal val="#ppt_w*0.70"/>
                                          </p:val>
                                        </p:tav>
                                        <p:tav tm="100000">
                                          <p:val>
                                            <p:strVal val="#ppt_w"/>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animEffect transition="in" filter="fade">
                                      <p:cBhvr>
                                        <p:cTn id="31" dur="1000"/>
                                        <p:tgtEl>
                                          <p:spTgt spid="5"/>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strVal val="#ppt_w*0.70"/>
                                          </p:val>
                                        </p:tav>
                                        <p:tav tm="100000">
                                          <p:val>
                                            <p:strVal val="#ppt_w"/>
                                          </p:val>
                                        </p:tav>
                                      </p:tavLst>
                                    </p:anim>
                                    <p:anim calcmode="lin" valueType="num">
                                      <p:cBhvr>
                                        <p:cTn id="35" dur="1000" fill="hold"/>
                                        <p:tgtEl>
                                          <p:spTgt spid="12"/>
                                        </p:tgtEl>
                                        <p:attrNameLst>
                                          <p:attrName>ppt_h</p:attrName>
                                        </p:attrNameLst>
                                      </p:cBhvr>
                                      <p:tavLst>
                                        <p:tav tm="0">
                                          <p:val>
                                            <p:strVal val="#ppt_h"/>
                                          </p:val>
                                        </p:tav>
                                        <p:tav tm="100000">
                                          <p:val>
                                            <p:strVal val="#ppt_h"/>
                                          </p:val>
                                        </p:tav>
                                      </p:tavLst>
                                    </p:anim>
                                    <p:animEffect transition="in" filter="fade">
                                      <p:cBhvr>
                                        <p:cTn id="36" dur="1000"/>
                                        <p:tgtEl>
                                          <p:spTgt spid="12"/>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strVal val="#ppt_w*0.70"/>
                                          </p:val>
                                        </p:tav>
                                        <p:tav tm="100000">
                                          <p:val>
                                            <p:strVal val="#ppt_w"/>
                                          </p:val>
                                        </p:tav>
                                      </p:tavLst>
                                    </p:anim>
                                    <p:anim calcmode="lin" valueType="num">
                                      <p:cBhvr>
                                        <p:cTn id="40" dur="1000" fill="hold"/>
                                        <p:tgtEl>
                                          <p:spTgt spid="19"/>
                                        </p:tgtEl>
                                        <p:attrNameLst>
                                          <p:attrName>ppt_h</p:attrName>
                                        </p:attrNameLst>
                                      </p:cBhvr>
                                      <p:tavLst>
                                        <p:tav tm="0">
                                          <p:val>
                                            <p:strVal val="#ppt_h"/>
                                          </p:val>
                                        </p:tav>
                                        <p:tav tm="100000">
                                          <p:val>
                                            <p:strVal val="#ppt_h"/>
                                          </p:val>
                                        </p:tav>
                                      </p:tavLst>
                                    </p:anim>
                                    <p:animEffect transition="in" filter="fade">
                                      <p:cBhvr>
                                        <p:cTn id="41" dur="1000"/>
                                        <p:tgtEl>
                                          <p:spTgt spid="19"/>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1000" fill="hold"/>
                                        <p:tgtEl>
                                          <p:spTgt spid="26"/>
                                        </p:tgtEl>
                                        <p:attrNameLst>
                                          <p:attrName>ppt_w</p:attrName>
                                        </p:attrNameLst>
                                      </p:cBhvr>
                                      <p:tavLst>
                                        <p:tav tm="0">
                                          <p:val>
                                            <p:strVal val="#ppt_w*0.70"/>
                                          </p:val>
                                        </p:tav>
                                        <p:tav tm="100000">
                                          <p:val>
                                            <p:strVal val="#ppt_w"/>
                                          </p:val>
                                        </p:tav>
                                      </p:tavLst>
                                    </p:anim>
                                    <p:anim calcmode="lin" valueType="num">
                                      <p:cBhvr>
                                        <p:cTn id="45" dur="1000" fill="hold"/>
                                        <p:tgtEl>
                                          <p:spTgt spid="26"/>
                                        </p:tgtEl>
                                        <p:attrNameLst>
                                          <p:attrName>ppt_h</p:attrName>
                                        </p:attrNameLst>
                                      </p:cBhvr>
                                      <p:tavLst>
                                        <p:tav tm="0">
                                          <p:val>
                                            <p:strVal val="#ppt_h"/>
                                          </p:val>
                                        </p:tav>
                                        <p:tav tm="100000">
                                          <p:val>
                                            <p:strVal val="#ppt_h"/>
                                          </p:val>
                                        </p:tav>
                                      </p:tavLst>
                                    </p:anim>
                                    <p:animEffect transition="in" filter="fade">
                                      <p:cBhvr>
                                        <p:cTn id="46" dur="1000"/>
                                        <p:tgtEl>
                                          <p:spTgt spid="26"/>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1000" fill="hold"/>
                                        <p:tgtEl>
                                          <p:spTgt spid="29"/>
                                        </p:tgtEl>
                                        <p:attrNameLst>
                                          <p:attrName>ppt_w</p:attrName>
                                        </p:attrNameLst>
                                      </p:cBhvr>
                                      <p:tavLst>
                                        <p:tav tm="0">
                                          <p:val>
                                            <p:strVal val="#ppt_w*0.70"/>
                                          </p:val>
                                        </p:tav>
                                        <p:tav tm="100000">
                                          <p:val>
                                            <p:strVal val="#ppt_w"/>
                                          </p:val>
                                        </p:tav>
                                      </p:tavLst>
                                    </p:anim>
                                    <p:anim calcmode="lin" valueType="num">
                                      <p:cBhvr>
                                        <p:cTn id="50" dur="1000" fill="hold"/>
                                        <p:tgtEl>
                                          <p:spTgt spid="29"/>
                                        </p:tgtEl>
                                        <p:attrNameLst>
                                          <p:attrName>ppt_h</p:attrName>
                                        </p:attrNameLst>
                                      </p:cBhvr>
                                      <p:tavLst>
                                        <p:tav tm="0">
                                          <p:val>
                                            <p:strVal val="#ppt_h"/>
                                          </p:val>
                                        </p:tav>
                                        <p:tav tm="100000">
                                          <p:val>
                                            <p:strVal val="#ppt_h"/>
                                          </p:val>
                                        </p:tav>
                                      </p:tavLst>
                                    </p:anim>
                                    <p:animEffect transition="in" filter="fade">
                                      <p:cBhvr>
                                        <p:cTn id="51" dur="1000"/>
                                        <p:tgtEl>
                                          <p:spTgt spid="29"/>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p:cTn id="54" dur="1000" fill="hold"/>
                                        <p:tgtEl>
                                          <p:spTgt spid="32"/>
                                        </p:tgtEl>
                                        <p:attrNameLst>
                                          <p:attrName>ppt_w</p:attrName>
                                        </p:attrNameLst>
                                      </p:cBhvr>
                                      <p:tavLst>
                                        <p:tav tm="0">
                                          <p:val>
                                            <p:strVal val="#ppt_w*0.70"/>
                                          </p:val>
                                        </p:tav>
                                        <p:tav tm="100000">
                                          <p:val>
                                            <p:strVal val="#ppt_w"/>
                                          </p:val>
                                        </p:tav>
                                      </p:tavLst>
                                    </p:anim>
                                    <p:anim calcmode="lin" valueType="num">
                                      <p:cBhvr>
                                        <p:cTn id="55" dur="1000" fill="hold"/>
                                        <p:tgtEl>
                                          <p:spTgt spid="32"/>
                                        </p:tgtEl>
                                        <p:attrNameLst>
                                          <p:attrName>ppt_h</p:attrName>
                                        </p:attrNameLst>
                                      </p:cBhvr>
                                      <p:tavLst>
                                        <p:tav tm="0">
                                          <p:val>
                                            <p:strVal val="#ppt_h"/>
                                          </p:val>
                                        </p:tav>
                                        <p:tav tm="100000">
                                          <p:val>
                                            <p:strVal val="#ppt_h"/>
                                          </p:val>
                                        </p:tav>
                                      </p:tavLst>
                                    </p:anim>
                                    <p:animEffect transition="in" filter="fade">
                                      <p:cBhvr>
                                        <p:cTn id="56" dur="1000"/>
                                        <p:tgtEl>
                                          <p:spTgt spid="32"/>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arn(inVertical)">
                                      <p:cBhvr>
                                        <p:cTn id="62" dur="500"/>
                                        <p:tgtEl>
                                          <p:spTgt spid="2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arn(inVertical)">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 grpId="0"/>
      <p:bldP spid="30" grpId="0"/>
      <p:bldP spid="3" grpId="0"/>
      <p:bldP spid="5" grpId="0"/>
      <p:bldP spid="12" grpId="0"/>
      <p:bldP spid="19" grpId="0"/>
      <p:bldP spid="25" grpId="0" bldLvl="0" animBg="1"/>
      <p:bldP spid="26" grpId="0"/>
      <p:bldP spid="27" grpId="0" bldLvl="0" animBg="1"/>
      <p:bldP spid="29" grpId="0"/>
      <p:bldP spid="31" grpId="0" bldLvl="0" animBg="1"/>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20700" y="2147570"/>
            <a:ext cx="11009630" cy="2437130"/>
          </a:xfrm>
          <a:prstGeom prst="roundRect">
            <a:avLst>
              <a:gd name="adj" fmla="val 9984"/>
            </a:avLst>
          </a:prstGeom>
          <a:solidFill>
            <a:schemeClr val="tx2">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生命周期管理</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文本框 2"/>
          <p:cNvSpPr txBox="1"/>
          <p:nvPr>
            <p:custDataLst>
              <p:tags r:id="rId3"/>
            </p:custDataLst>
          </p:nvPr>
        </p:nvSpPr>
        <p:spPr>
          <a:xfrm>
            <a:off x="1004570" y="1444625"/>
            <a:ext cx="10506710" cy="497205"/>
          </a:xfrm>
          <a:prstGeom prst="rect">
            <a:avLst/>
          </a:prstGeom>
          <a:noFill/>
        </p:spPr>
        <p:txBody>
          <a:bodyPr wrap="square" rtlCol="0">
            <a:spAutoFit/>
          </a:bodyPr>
          <a:lstStyle/>
          <a:p>
            <a:pPr algn="ctr">
              <a:lnSpc>
                <a:spcPct val="11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容器生命周期管理服务可以对容器的整个生命周期进行维护和管理</a:t>
            </a:r>
          </a:p>
        </p:txBody>
      </p:sp>
      <p:sp>
        <p:nvSpPr>
          <p:cNvPr id="6" name="文本框 5"/>
          <p:cNvSpPr txBox="1"/>
          <p:nvPr>
            <p:custDataLst>
              <p:tags r:id="rId4"/>
            </p:custDataLst>
          </p:nvPr>
        </p:nvSpPr>
        <p:spPr>
          <a:xfrm>
            <a:off x="678815" y="2212975"/>
            <a:ext cx="4684395" cy="320040"/>
          </a:xfrm>
          <a:prstGeom prst="rect">
            <a:avLst/>
          </a:prstGeom>
          <a:noFill/>
        </p:spPr>
        <p:txBody>
          <a:bodyPr wrap="square" rtlCol="0">
            <a:no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iSulad提供</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的生命周期管理服务如下:</a:t>
            </a:r>
          </a:p>
          <a:p>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4</a:t>
            </a:r>
          </a:p>
        </p:txBody>
      </p:sp>
      <p:pic>
        <p:nvPicPr>
          <p:cNvPr id="2" name="图片 1" descr="R"/>
          <p:cNvPicPr>
            <a:picLocks noChangeAspect="1"/>
          </p:cNvPicPr>
          <p:nvPr>
            <p:custDataLst>
              <p:tags r:id="rId6"/>
            </p:custDataLst>
          </p:nvPr>
        </p:nvPicPr>
        <p:blipFill>
          <a:blip r:embed="rId21"/>
          <a:srcRect l="10257" t="37657" r="5541" b="45204"/>
          <a:stretch>
            <a:fillRect/>
          </a:stretch>
        </p:blipFill>
        <p:spPr>
          <a:xfrm>
            <a:off x="3500120" y="208915"/>
            <a:ext cx="5191760" cy="872490"/>
          </a:xfrm>
          <a:prstGeom prst="rect">
            <a:avLst/>
          </a:prstGeom>
        </p:spPr>
      </p:pic>
      <p:sp>
        <p:nvSpPr>
          <p:cNvPr id="13" name="圆角矩形 12"/>
          <p:cNvSpPr/>
          <p:nvPr>
            <p:custDataLst>
              <p:tags r:id="rId7"/>
            </p:custDataLst>
          </p:nvPr>
        </p:nvSpPr>
        <p:spPr>
          <a:xfrm>
            <a:off x="620458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9" name="组合 8"/>
          <p:cNvGrpSpPr/>
          <p:nvPr/>
        </p:nvGrpSpPr>
        <p:grpSpPr>
          <a:xfrm>
            <a:off x="2564678" y="4035598"/>
            <a:ext cx="6717387" cy="6718027"/>
            <a:chOff x="2564043" y="-248747"/>
            <a:chExt cx="6717387" cy="6718027"/>
          </a:xfrm>
        </p:grpSpPr>
        <p:grpSp>
          <p:nvGrpSpPr>
            <p:cNvPr id="11" name="组合 10"/>
            <p:cNvGrpSpPr/>
            <p:nvPr/>
          </p:nvGrpSpPr>
          <p:grpSpPr>
            <a:xfrm rot="16200000">
              <a:off x="2563723" y="-248427"/>
              <a:ext cx="6718027" cy="6717387"/>
              <a:chOff x="2563723" y="-248427"/>
              <a:chExt cx="6718027" cy="6717387"/>
            </a:xfrm>
          </p:grpSpPr>
          <p:grpSp>
            <p:nvGrpSpPr>
              <p:cNvPr id="12" name="组合 11"/>
              <p:cNvGrpSpPr/>
              <p:nvPr/>
            </p:nvGrpSpPr>
            <p:grpSpPr>
              <a:xfrm rot="16200000">
                <a:off x="2564043" y="-248747"/>
                <a:ext cx="6717387" cy="6718027"/>
                <a:chOff x="2564043" y="-248747"/>
                <a:chExt cx="6717387" cy="6718027"/>
              </a:xfrm>
            </p:grpSpPr>
            <p:grpSp>
              <p:nvGrpSpPr>
                <p:cNvPr id="14" name="组合 13"/>
                <p:cNvGrpSpPr/>
                <p:nvPr/>
              </p:nvGrpSpPr>
              <p:grpSpPr>
                <a:xfrm rot="16200000">
                  <a:off x="2563723" y="-248427"/>
                  <a:ext cx="6718027" cy="6717387"/>
                  <a:chOff x="2563723" y="-248427"/>
                  <a:chExt cx="6718027" cy="6717387"/>
                </a:xfrm>
              </p:grpSpPr>
              <p:sp>
                <p:nvSpPr>
                  <p:cNvPr id="15" name="任意多边形: 形状 15"/>
                  <p:cNvSpPr/>
                  <p:nvPr>
                    <p:custDataLst>
                      <p:tags r:id="rId14"/>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17" name="任意多边形: 形状 14"/>
                  <p:cNvSpPr/>
                  <p:nvPr>
                    <p:custDataLst>
                      <p:tags r:id="rId15"/>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8" name="任意多边形: 形状 8"/>
                  <p:cNvSpPr/>
                  <p:nvPr>
                    <p:custDataLst>
                      <p:tags r:id="rId16"/>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6"/>
                  <p:cNvSpPr/>
                  <p:nvPr>
                    <p:custDataLst>
                      <p:tags r:id="rId17"/>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文本框 19"/>
                  <p:cNvSpPr txBox="1"/>
                  <p:nvPr>
                    <p:custDataLst>
                      <p:tags r:id="rId18"/>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21" name="文本框 20"/>
                <p:cNvSpPr txBox="1"/>
                <p:nvPr>
                  <p:custDataLst>
                    <p:tags r:id="rId13"/>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22" name="文本框 21"/>
              <p:cNvSpPr txBox="1"/>
              <p:nvPr>
                <p:custDataLst>
                  <p:tags r:id="rId12"/>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23" name="文本框 22"/>
            <p:cNvSpPr txBox="1"/>
            <p:nvPr>
              <p:custDataLst>
                <p:tags r:id="rId11"/>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
        <p:nvSpPr>
          <p:cNvPr id="24" name="文本框 23"/>
          <p:cNvSpPr txBox="1"/>
          <p:nvPr/>
        </p:nvSpPr>
        <p:spPr>
          <a:xfrm>
            <a:off x="775335" y="2534285"/>
            <a:ext cx="2971800" cy="2030095"/>
          </a:xfrm>
          <a:prstGeom prst="rect">
            <a:avLst/>
          </a:prstGeom>
          <a:noFill/>
        </p:spPr>
        <p:txBody>
          <a:bodyPr wrap="squar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(create) </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启动容器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(start)</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运行容器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(run)</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停止容器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(stop)</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强制停止容器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(kill) </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暂停容器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(pause)</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恢复容器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(umpause)</a:t>
            </a:r>
          </a:p>
        </p:txBody>
      </p:sp>
      <p:sp>
        <p:nvSpPr>
          <p:cNvPr id="25" name="文本框 24"/>
          <p:cNvSpPr txBox="1"/>
          <p:nvPr/>
        </p:nvSpPr>
        <p:spPr>
          <a:xfrm>
            <a:off x="3942715" y="2607310"/>
            <a:ext cx="4064000" cy="147637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删除容器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(rm)</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接入容器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(attach)</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重命名容器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(rename)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在容器中执行新命令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(exec)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查询单个容器信息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(inspect)</a:t>
            </a:r>
          </a:p>
        </p:txBody>
      </p:sp>
      <p:sp>
        <p:nvSpPr>
          <p:cNvPr id="26" name="文本框 25"/>
          <p:cNvSpPr txBox="1"/>
          <p:nvPr/>
        </p:nvSpPr>
        <p:spPr>
          <a:xfrm>
            <a:off x="8098790" y="2519680"/>
            <a:ext cx="3430905" cy="203009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查询所有容器信息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重启容器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(restart)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等待容器退出</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(wait)</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查看容器中进程信息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(top)</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查看容器使用的资源</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(stats)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获取容器日志</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(logs)</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容器与主机间数据拷贝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(cp)</a:t>
            </a:r>
          </a:p>
        </p:txBody>
      </p:sp>
      <p:grpSp>
        <p:nvGrpSpPr>
          <p:cNvPr id="30" name="组合 29"/>
          <p:cNvGrpSpPr/>
          <p:nvPr/>
        </p:nvGrpSpPr>
        <p:grpSpPr>
          <a:xfrm>
            <a:off x="3108960" y="2520315"/>
            <a:ext cx="8960485" cy="1412240"/>
            <a:chOff x="4896" y="3969"/>
            <a:chExt cx="14111" cy="2224"/>
          </a:xfrm>
        </p:grpSpPr>
        <p:pic>
          <p:nvPicPr>
            <p:cNvPr id="7" name="图片 6"/>
            <p:cNvPicPr>
              <a:picLocks noChangeAspect="1"/>
            </p:cNvPicPr>
            <p:nvPr>
              <p:custDataLst>
                <p:tags r:id="rId8"/>
              </p:custDataLst>
            </p:nvPr>
          </p:nvPicPr>
          <p:blipFill>
            <a:blip r:embed="rId22"/>
            <a:stretch>
              <a:fillRect/>
            </a:stretch>
          </p:blipFill>
          <p:spPr>
            <a:xfrm>
              <a:off x="6345" y="3969"/>
              <a:ext cx="12662" cy="2224"/>
            </a:xfrm>
            <a:prstGeom prst="rect">
              <a:avLst/>
            </a:prstGeom>
          </p:spPr>
        </p:pic>
        <p:cxnSp>
          <p:nvCxnSpPr>
            <p:cNvPr id="16" name="直接箭头连接符 15"/>
            <p:cNvCxnSpPr/>
            <p:nvPr/>
          </p:nvCxnSpPr>
          <p:spPr>
            <a:xfrm flipV="1">
              <a:off x="4944" y="4174"/>
              <a:ext cx="4320" cy="5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custDataLst>
                <p:tags r:id="rId9"/>
              </p:custDataLst>
            </p:nvPr>
          </p:nvCxnSpPr>
          <p:spPr>
            <a:xfrm flipV="1">
              <a:off x="4896" y="4390"/>
              <a:ext cx="4368" cy="3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custDataLst>
                <p:tags r:id="rId10"/>
              </p:custDataLst>
            </p:nvPr>
          </p:nvCxnSpPr>
          <p:spPr>
            <a:xfrm flipH="1">
              <a:off x="7560" y="4270"/>
              <a:ext cx="2280" cy="1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20700" y="2147570"/>
            <a:ext cx="11009630" cy="2437130"/>
          </a:xfrm>
          <a:prstGeom prst="roundRect">
            <a:avLst>
              <a:gd name="adj" fmla="val 9984"/>
            </a:avLst>
          </a:prstGeom>
          <a:solidFill>
            <a:schemeClr val="tx2">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生命周期管理</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文本框 2"/>
          <p:cNvSpPr txBox="1"/>
          <p:nvPr>
            <p:custDataLst>
              <p:tags r:id="rId3"/>
            </p:custDataLst>
          </p:nvPr>
        </p:nvSpPr>
        <p:spPr>
          <a:xfrm>
            <a:off x="1004570" y="1444625"/>
            <a:ext cx="10506710" cy="497205"/>
          </a:xfrm>
          <a:prstGeom prst="rect">
            <a:avLst/>
          </a:prstGeom>
          <a:noFill/>
        </p:spPr>
        <p:txBody>
          <a:bodyPr wrap="square" rtlCol="0">
            <a:spAutoFit/>
          </a:bodyPr>
          <a:lstStyle/>
          <a:p>
            <a:pPr algn="ctr">
              <a:lnSpc>
                <a:spcPct val="11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容器生命周期管理服务可以对容器的整个生命周期进行维护和管理</a:t>
            </a:r>
          </a:p>
        </p:txBody>
      </p:sp>
      <p:sp>
        <p:nvSpPr>
          <p:cNvPr id="6" name="文本框 5"/>
          <p:cNvSpPr txBox="1"/>
          <p:nvPr>
            <p:custDataLst>
              <p:tags r:id="rId4"/>
            </p:custDataLst>
          </p:nvPr>
        </p:nvSpPr>
        <p:spPr>
          <a:xfrm>
            <a:off x="678815" y="2212975"/>
            <a:ext cx="4684395" cy="320040"/>
          </a:xfrm>
          <a:prstGeom prst="rect">
            <a:avLst/>
          </a:prstGeom>
          <a:noFill/>
        </p:spPr>
        <p:txBody>
          <a:bodyPr wrap="square" rtlCol="0">
            <a:no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iSulad提供</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的生命周期管理服务如下:</a:t>
            </a:r>
          </a:p>
          <a:p>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4</a:t>
            </a:r>
          </a:p>
        </p:txBody>
      </p:sp>
      <p:pic>
        <p:nvPicPr>
          <p:cNvPr id="2" name="图片 1" descr="R"/>
          <p:cNvPicPr>
            <a:picLocks noChangeAspect="1"/>
          </p:cNvPicPr>
          <p:nvPr>
            <p:custDataLst>
              <p:tags r:id="rId6"/>
            </p:custDataLst>
          </p:nvPr>
        </p:nvPicPr>
        <p:blipFill>
          <a:blip r:embed="rId22"/>
          <a:srcRect l="10257" t="37657" r="5541" b="45204"/>
          <a:stretch>
            <a:fillRect/>
          </a:stretch>
        </p:blipFill>
        <p:spPr>
          <a:xfrm>
            <a:off x="3500120" y="208915"/>
            <a:ext cx="5191760" cy="872490"/>
          </a:xfrm>
          <a:prstGeom prst="rect">
            <a:avLst/>
          </a:prstGeom>
        </p:spPr>
      </p:pic>
      <p:sp>
        <p:nvSpPr>
          <p:cNvPr id="13" name="圆角矩形 12"/>
          <p:cNvSpPr/>
          <p:nvPr>
            <p:custDataLst>
              <p:tags r:id="rId7"/>
            </p:custDataLst>
          </p:nvPr>
        </p:nvSpPr>
        <p:spPr>
          <a:xfrm>
            <a:off x="620458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9" name="组合 8"/>
          <p:cNvGrpSpPr/>
          <p:nvPr/>
        </p:nvGrpSpPr>
        <p:grpSpPr>
          <a:xfrm>
            <a:off x="2564678" y="4035598"/>
            <a:ext cx="6717387" cy="6718027"/>
            <a:chOff x="2564043" y="-248747"/>
            <a:chExt cx="6717387" cy="6718027"/>
          </a:xfrm>
        </p:grpSpPr>
        <p:grpSp>
          <p:nvGrpSpPr>
            <p:cNvPr id="11" name="组合 10"/>
            <p:cNvGrpSpPr/>
            <p:nvPr/>
          </p:nvGrpSpPr>
          <p:grpSpPr>
            <a:xfrm rot="16200000">
              <a:off x="2563723" y="-248427"/>
              <a:ext cx="6718027" cy="6717387"/>
              <a:chOff x="2563723" y="-248427"/>
              <a:chExt cx="6718027" cy="6717387"/>
            </a:xfrm>
          </p:grpSpPr>
          <p:grpSp>
            <p:nvGrpSpPr>
              <p:cNvPr id="12" name="组合 11"/>
              <p:cNvGrpSpPr/>
              <p:nvPr/>
            </p:nvGrpSpPr>
            <p:grpSpPr>
              <a:xfrm rot="16200000">
                <a:off x="2564043" y="-248747"/>
                <a:ext cx="6717387" cy="6718027"/>
                <a:chOff x="2564043" y="-248747"/>
                <a:chExt cx="6717387" cy="6718027"/>
              </a:xfrm>
            </p:grpSpPr>
            <p:grpSp>
              <p:nvGrpSpPr>
                <p:cNvPr id="14" name="组合 13"/>
                <p:cNvGrpSpPr/>
                <p:nvPr/>
              </p:nvGrpSpPr>
              <p:grpSpPr>
                <a:xfrm rot="16200000">
                  <a:off x="2563723" y="-248427"/>
                  <a:ext cx="6718027" cy="6717387"/>
                  <a:chOff x="2563723" y="-248427"/>
                  <a:chExt cx="6718027" cy="6717387"/>
                </a:xfrm>
              </p:grpSpPr>
              <p:sp>
                <p:nvSpPr>
                  <p:cNvPr id="15" name="任意多边形: 形状 15"/>
                  <p:cNvSpPr/>
                  <p:nvPr>
                    <p:custDataLst>
                      <p:tags r:id="rId15"/>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17" name="任意多边形: 形状 14"/>
                  <p:cNvSpPr/>
                  <p:nvPr>
                    <p:custDataLst>
                      <p:tags r:id="rId16"/>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8" name="任意多边形: 形状 8"/>
                  <p:cNvSpPr/>
                  <p:nvPr>
                    <p:custDataLst>
                      <p:tags r:id="rId17"/>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6"/>
                  <p:cNvSpPr/>
                  <p:nvPr>
                    <p:custDataLst>
                      <p:tags r:id="rId18"/>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文本框 19"/>
                  <p:cNvSpPr txBox="1"/>
                  <p:nvPr>
                    <p:custDataLst>
                      <p:tags r:id="rId19"/>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21" name="文本框 20"/>
                <p:cNvSpPr txBox="1"/>
                <p:nvPr>
                  <p:custDataLst>
                    <p:tags r:id="rId14"/>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22" name="文本框 21"/>
              <p:cNvSpPr txBox="1"/>
              <p:nvPr>
                <p:custDataLst>
                  <p:tags r:id="rId13"/>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23" name="文本框 22"/>
            <p:cNvSpPr txBox="1"/>
            <p:nvPr>
              <p:custDataLst>
                <p:tags r:id="rId12"/>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
        <p:nvSpPr>
          <p:cNvPr id="24" name="文本框 23"/>
          <p:cNvSpPr txBox="1"/>
          <p:nvPr/>
        </p:nvSpPr>
        <p:spPr>
          <a:xfrm>
            <a:off x="775335" y="2534285"/>
            <a:ext cx="2971800" cy="2030095"/>
          </a:xfrm>
          <a:prstGeom prst="rect">
            <a:avLst/>
          </a:prstGeom>
          <a:noFill/>
        </p:spPr>
        <p:txBody>
          <a:bodyPr wrap="squar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(create) </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启动容器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(start)</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运行容器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(run)</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停止容器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(stop)</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强制停止容器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(kill) </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暂停容器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(pause)</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恢复容器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(umpause)</a:t>
            </a:r>
          </a:p>
        </p:txBody>
      </p:sp>
      <p:sp>
        <p:nvSpPr>
          <p:cNvPr id="25" name="文本框 24"/>
          <p:cNvSpPr txBox="1"/>
          <p:nvPr/>
        </p:nvSpPr>
        <p:spPr>
          <a:xfrm>
            <a:off x="3942715" y="2607310"/>
            <a:ext cx="4064000" cy="147637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删除容器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(rm)</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接入容器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(attach)</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重命名容器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(rename)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在容器中执行新命令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(exec)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查询单个容器信息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(inspect)</a:t>
            </a:r>
          </a:p>
        </p:txBody>
      </p:sp>
      <p:sp>
        <p:nvSpPr>
          <p:cNvPr id="26" name="文本框 25"/>
          <p:cNvSpPr txBox="1"/>
          <p:nvPr/>
        </p:nvSpPr>
        <p:spPr>
          <a:xfrm>
            <a:off x="8098790" y="2519680"/>
            <a:ext cx="3430905" cy="203009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查询所有容器信息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重启容器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(restart)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等待容器退出</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(wait)</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查看容器中进程信息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(top)</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查看容器使用的资源</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(stats)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获取容器日志</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(logs)</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容器与主机间数据拷贝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(cp)</a:t>
            </a:r>
          </a:p>
        </p:txBody>
      </p:sp>
      <p:grpSp>
        <p:nvGrpSpPr>
          <p:cNvPr id="34" name="组合 33"/>
          <p:cNvGrpSpPr/>
          <p:nvPr/>
        </p:nvGrpSpPr>
        <p:grpSpPr>
          <a:xfrm>
            <a:off x="3169920" y="2622550"/>
            <a:ext cx="9014460" cy="2518410"/>
            <a:chOff x="4992" y="4130"/>
            <a:chExt cx="14196" cy="3966"/>
          </a:xfrm>
        </p:grpSpPr>
        <p:pic>
          <p:nvPicPr>
            <p:cNvPr id="29" name="图片 28"/>
            <p:cNvPicPr>
              <a:picLocks noChangeAspect="1"/>
            </p:cNvPicPr>
            <p:nvPr>
              <p:custDataLst>
                <p:tags r:id="rId8"/>
              </p:custDataLst>
            </p:nvPr>
          </p:nvPicPr>
          <p:blipFill>
            <a:blip r:embed="rId23"/>
            <a:stretch>
              <a:fillRect/>
            </a:stretch>
          </p:blipFill>
          <p:spPr>
            <a:xfrm>
              <a:off x="5512" y="4130"/>
              <a:ext cx="13676" cy="3966"/>
            </a:xfrm>
            <a:prstGeom prst="rect">
              <a:avLst/>
            </a:prstGeom>
          </p:spPr>
        </p:pic>
        <p:cxnSp>
          <p:nvCxnSpPr>
            <p:cNvPr id="30" name="直接箭头连接符 29"/>
            <p:cNvCxnSpPr/>
            <p:nvPr/>
          </p:nvCxnSpPr>
          <p:spPr>
            <a:xfrm flipV="1">
              <a:off x="5040" y="4486"/>
              <a:ext cx="3576" cy="11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custDataLst>
                <p:tags r:id="rId9"/>
              </p:custDataLst>
            </p:nvPr>
          </p:nvCxnSpPr>
          <p:spPr>
            <a:xfrm flipV="1">
              <a:off x="4992" y="4918"/>
              <a:ext cx="3624" cy="6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custDataLst>
                <p:tags r:id="rId10"/>
              </p:custDataLst>
            </p:nvPr>
          </p:nvCxnSpPr>
          <p:spPr>
            <a:xfrm>
              <a:off x="10488" y="4510"/>
              <a:ext cx="4032" cy="24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11"/>
              </p:custDataLst>
            </p:nvPr>
          </p:nvCxnSpPr>
          <p:spPr>
            <a:xfrm>
              <a:off x="10176" y="5062"/>
              <a:ext cx="4032" cy="25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20700" y="2147570"/>
            <a:ext cx="11009630" cy="2437130"/>
          </a:xfrm>
          <a:prstGeom prst="roundRect">
            <a:avLst>
              <a:gd name="adj" fmla="val 9984"/>
            </a:avLst>
          </a:prstGeom>
          <a:solidFill>
            <a:schemeClr val="tx2">
              <a:lumMod val="75000"/>
              <a:lumOff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生命周期管理</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9">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文本框 2"/>
          <p:cNvSpPr txBox="1"/>
          <p:nvPr>
            <p:custDataLst>
              <p:tags r:id="rId3"/>
            </p:custDataLst>
          </p:nvPr>
        </p:nvSpPr>
        <p:spPr>
          <a:xfrm>
            <a:off x="1004570" y="1444625"/>
            <a:ext cx="10506710" cy="497205"/>
          </a:xfrm>
          <a:prstGeom prst="rect">
            <a:avLst/>
          </a:prstGeom>
          <a:noFill/>
        </p:spPr>
        <p:txBody>
          <a:bodyPr wrap="square" rtlCol="0">
            <a:spAutoFit/>
          </a:bodyPr>
          <a:lstStyle/>
          <a:p>
            <a:pPr algn="ctr">
              <a:lnSpc>
                <a:spcPct val="11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容器生命周期管理服务可以对容器的整个生命周期进行维护和管理</a:t>
            </a:r>
          </a:p>
        </p:txBody>
      </p:sp>
      <p:sp>
        <p:nvSpPr>
          <p:cNvPr id="6" name="文本框 5"/>
          <p:cNvSpPr txBox="1"/>
          <p:nvPr>
            <p:custDataLst>
              <p:tags r:id="rId4"/>
            </p:custDataLst>
          </p:nvPr>
        </p:nvSpPr>
        <p:spPr>
          <a:xfrm>
            <a:off x="678815" y="2212975"/>
            <a:ext cx="4684395" cy="320040"/>
          </a:xfrm>
          <a:prstGeom prst="rect">
            <a:avLst/>
          </a:prstGeom>
          <a:noFill/>
        </p:spPr>
        <p:txBody>
          <a:bodyPr wrap="square" rtlCol="0">
            <a:no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iSulad提供</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的生命周期管理服务如下:</a:t>
            </a:r>
          </a:p>
          <a:p>
            <a:endPar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4</a:t>
            </a:r>
          </a:p>
        </p:txBody>
      </p:sp>
      <p:pic>
        <p:nvPicPr>
          <p:cNvPr id="2" name="图片 1" descr="R"/>
          <p:cNvPicPr>
            <a:picLocks noChangeAspect="1"/>
          </p:cNvPicPr>
          <p:nvPr>
            <p:custDataLst>
              <p:tags r:id="rId6"/>
            </p:custDataLst>
          </p:nvPr>
        </p:nvPicPr>
        <p:blipFill>
          <a:blip r:embed="rId20"/>
          <a:srcRect l="10257" t="37657" r="5541" b="45204"/>
          <a:stretch>
            <a:fillRect/>
          </a:stretch>
        </p:blipFill>
        <p:spPr>
          <a:xfrm>
            <a:off x="3500120" y="208915"/>
            <a:ext cx="5191760" cy="872490"/>
          </a:xfrm>
          <a:prstGeom prst="rect">
            <a:avLst/>
          </a:prstGeom>
        </p:spPr>
      </p:pic>
      <p:sp>
        <p:nvSpPr>
          <p:cNvPr id="13" name="圆角矩形 12"/>
          <p:cNvSpPr/>
          <p:nvPr>
            <p:custDataLst>
              <p:tags r:id="rId7"/>
            </p:custDataLst>
          </p:nvPr>
        </p:nvSpPr>
        <p:spPr>
          <a:xfrm>
            <a:off x="6204585"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9" name="组合 8"/>
          <p:cNvGrpSpPr/>
          <p:nvPr/>
        </p:nvGrpSpPr>
        <p:grpSpPr>
          <a:xfrm>
            <a:off x="2564678" y="4035598"/>
            <a:ext cx="6717387" cy="6718027"/>
            <a:chOff x="2564043" y="-248747"/>
            <a:chExt cx="6717387" cy="6718027"/>
          </a:xfrm>
        </p:grpSpPr>
        <p:grpSp>
          <p:nvGrpSpPr>
            <p:cNvPr id="11" name="组合 10"/>
            <p:cNvGrpSpPr/>
            <p:nvPr/>
          </p:nvGrpSpPr>
          <p:grpSpPr>
            <a:xfrm rot="16200000">
              <a:off x="2563723" y="-248427"/>
              <a:ext cx="6718027" cy="6717387"/>
              <a:chOff x="2563723" y="-248427"/>
              <a:chExt cx="6718027" cy="6717387"/>
            </a:xfrm>
          </p:grpSpPr>
          <p:grpSp>
            <p:nvGrpSpPr>
              <p:cNvPr id="12" name="组合 11"/>
              <p:cNvGrpSpPr/>
              <p:nvPr/>
            </p:nvGrpSpPr>
            <p:grpSpPr>
              <a:xfrm rot="16200000">
                <a:off x="2564043" y="-248747"/>
                <a:ext cx="6717387" cy="6718027"/>
                <a:chOff x="2564043" y="-248747"/>
                <a:chExt cx="6717387" cy="6718027"/>
              </a:xfrm>
            </p:grpSpPr>
            <p:grpSp>
              <p:nvGrpSpPr>
                <p:cNvPr id="14" name="组合 13"/>
                <p:cNvGrpSpPr/>
                <p:nvPr/>
              </p:nvGrpSpPr>
              <p:grpSpPr>
                <a:xfrm rot="16200000">
                  <a:off x="2563723" y="-248427"/>
                  <a:ext cx="6718027" cy="6717387"/>
                  <a:chOff x="2563723" y="-248427"/>
                  <a:chExt cx="6718027" cy="6717387"/>
                </a:xfrm>
              </p:grpSpPr>
              <p:sp>
                <p:nvSpPr>
                  <p:cNvPr id="15" name="任意多边形: 形状 15"/>
                  <p:cNvSpPr/>
                  <p:nvPr>
                    <p:custDataLst>
                      <p:tags r:id="rId13"/>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17" name="任意多边形: 形状 14"/>
                  <p:cNvSpPr/>
                  <p:nvPr>
                    <p:custDataLst>
                      <p:tags r:id="rId14"/>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8" name="任意多边形: 形状 8"/>
                  <p:cNvSpPr/>
                  <p:nvPr>
                    <p:custDataLst>
                      <p:tags r:id="rId15"/>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6"/>
                  <p:cNvSpPr/>
                  <p:nvPr>
                    <p:custDataLst>
                      <p:tags r:id="rId16"/>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文本框 19"/>
                  <p:cNvSpPr txBox="1"/>
                  <p:nvPr>
                    <p:custDataLst>
                      <p:tags r:id="rId17"/>
                    </p:custDataLst>
                  </p:nvPr>
                </p:nvSpPr>
                <p:spPr>
                  <a:xfrm>
                    <a:off x="5385336" y="810555"/>
                    <a:ext cx="1097280" cy="368300"/>
                  </a:xfrm>
                  <a:prstGeom prst="rect">
                    <a:avLst/>
                  </a:prstGeom>
                  <a:noFill/>
                </p:spPr>
                <p:txBody>
                  <a:bodyPr wrap="none" rtlCol="0">
                    <a:spAutoFit/>
                  </a:bodyPr>
                  <a:lstStyle/>
                  <a:p>
                    <a:r>
                      <a:rPr lang="zh-CN" altLang="en-US" dirty="0">
                        <a:solidFill>
                          <a:schemeClr val="bg1"/>
                        </a:solidFill>
                      </a:rPr>
                      <a:t>镜像管理</a:t>
                    </a:r>
                  </a:p>
                </p:txBody>
              </p:sp>
            </p:grpSp>
            <p:sp>
              <p:nvSpPr>
                <p:cNvPr id="21" name="文本框 20"/>
                <p:cNvSpPr txBox="1"/>
                <p:nvPr>
                  <p:custDataLst>
                    <p:tags r:id="rId12"/>
                  </p:custDataLst>
                </p:nvPr>
              </p:nvSpPr>
              <p:spPr>
                <a:xfrm>
                  <a:off x="5385523" y="810554"/>
                  <a:ext cx="1097280" cy="368300"/>
                </a:xfrm>
                <a:prstGeom prst="rect">
                  <a:avLst/>
                </a:prstGeom>
                <a:noFill/>
              </p:spPr>
              <p:txBody>
                <a:bodyPr wrap="none" rtlCol="0">
                  <a:spAutoFit/>
                </a:bodyPr>
                <a:lstStyle/>
                <a:p>
                  <a:r>
                    <a:rPr lang="zh-CN" altLang="en-US" dirty="0">
                      <a:solidFill>
                        <a:schemeClr val="bg1"/>
                      </a:solidFill>
                    </a:rPr>
                    <a:t>可拓展性</a:t>
                  </a:r>
                </a:p>
              </p:txBody>
            </p:sp>
          </p:grpSp>
          <p:sp>
            <p:nvSpPr>
              <p:cNvPr id="22" name="文本框 21"/>
              <p:cNvSpPr txBox="1"/>
              <p:nvPr>
                <p:custDataLst>
                  <p:tags r:id="rId11"/>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23" name="文本框 22"/>
            <p:cNvSpPr txBox="1"/>
            <p:nvPr>
              <p:custDataLst>
                <p:tags r:id="rId10"/>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sp>
        <p:nvSpPr>
          <p:cNvPr id="24" name="文本框 23"/>
          <p:cNvSpPr txBox="1"/>
          <p:nvPr/>
        </p:nvSpPr>
        <p:spPr>
          <a:xfrm>
            <a:off x="775335" y="2534285"/>
            <a:ext cx="2971800" cy="2030095"/>
          </a:xfrm>
          <a:prstGeom prst="rect">
            <a:avLst/>
          </a:prstGeom>
          <a:noFill/>
        </p:spPr>
        <p:txBody>
          <a:bodyPr wrap="squar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创建容器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(create) </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启动容器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(start)</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运行容器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(run)</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停止容器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(stop)</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强制停止容器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(kill) </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暂停容器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(pause)</a:t>
            </a:r>
          </a:p>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恢复容器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(umpause)</a:t>
            </a:r>
          </a:p>
        </p:txBody>
      </p:sp>
      <p:sp>
        <p:nvSpPr>
          <p:cNvPr id="25" name="文本框 24"/>
          <p:cNvSpPr txBox="1"/>
          <p:nvPr/>
        </p:nvSpPr>
        <p:spPr>
          <a:xfrm>
            <a:off x="3942715" y="2607310"/>
            <a:ext cx="4064000" cy="147637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删除容器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(rm)</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接入容器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(attach)</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重命名容器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(rename)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在容器中执行新命令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(exec)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查询单个容器信息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(inspect)</a:t>
            </a:r>
          </a:p>
        </p:txBody>
      </p:sp>
      <p:sp>
        <p:nvSpPr>
          <p:cNvPr id="26" name="文本框 25"/>
          <p:cNvSpPr txBox="1"/>
          <p:nvPr/>
        </p:nvSpPr>
        <p:spPr>
          <a:xfrm>
            <a:off x="8098790" y="2519680"/>
            <a:ext cx="3430905" cy="2030095"/>
          </a:xfrm>
          <a:prstGeom prst="rect">
            <a:avLst/>
          </a:prstGeom>
          <a:noFill/>
        </p:spPr>
        <p:txBody>
          <a:bodyPr wrap="square" rtlCol="0">
            <a:spAutoFit/>
          </a:bodyPr>
          <a:lstStyle/>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查询所有容器信息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重启容器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(restart)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等待容器退出</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(wait)</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查看容器中进程信息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(top)</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查看容器使用的资源</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(stats) </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获取容器日志</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(logs)</a:t>
            </a:r>
          </a:p>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容器与主机间数据拷贝 </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(cp)</a:t>
            </a:r>
          </a:p>
        </p:txBody>
      </p:sp>
      <p:grpSp>
        <p:nvGrpSpPr>
          <p:cNvPr id="34" name="组合 33"/>
          <p:cNvGrpSpPr/>
          <p:nvPr/>
        </p:nvGrpSpPr>
        <p:grpSpPr>
          <a:xfrm>
            <a:off x="490220" y="2787650"/>
            <a:ext cx="11183620" cy="2807335"/>
            <a:chOff x="772" y="4390"/>
            <a:chExt cx="17612" cy="4421"/>
          </a:xfrm>
        </p:grpSpPr>
        <p:pic>
          <p:nvPicPr>
            <p:cNvPr id="31" name="图片 30"/>
            <p:cNvPicPr>
              <a:picLocks noChangeAspect="1"/>
            </p:cNvPicPr>
            <p:nvPr>
              <p:custDataLst>
                <p:tags r:id="rId8"/>
              </p:custDataLst>
            </p:nvPr>
          </p:nvPicPr>
          <p:blipFill>
            <a:blip r:embed="rId21"/>
            <a:stretch>
              <a:fillRect/>
            </a:stretch>
          </p:blipFill>
          <p:spPr>
            <a:xfrm>
              <a:off x="772" y="4625"/>
              <a:ext cx="17612" cy="4186"/>
            </a:xfrm>
            <a:prstGeom prst="rect">
              <a:avLst/>
            </a:prstGeom>
          </p:spPr>
        </p:pic>
        <p:cxnSp>
          <p:nvCxnSpPr>
            <p:cNvPr id="32" name="直接箭头连接符 31"/>
            <p:cNvCxnSpPr/>
            <p:nvPr/>
          </p:nvCxnSpPr>
          <p:spPr>
            <a:xfrm flipH="1">
              <a:off x="5160" y="4390"/>
              <a:ext cx="5496" cy="4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9"/>
              </p:custDataLst>
            </p:nvPr>
          </p:nvCxnSpPr>
          <p:spPr>
            <a:xfrm flipH="1">
              <a:off x="5064" y="4390"/>
              <a:ext cx="5688" cy="27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DFX</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8" name="文本框 7"/>
          <p:cNvSpPr txBox="1"/>
          <p:nvPr>
            <p:custDataLst>
              <p:tags r:id="rId3"/>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5</a:t>
            </a:r>
          </a:p>
        </p:txBody>
      </p:sp>
      <p:sp>
        <p:nvSpPr>
          <p:cNvPr id="2" name="文本框 1"/>
          <p:cNvSpPr txBox="1"/>
          <p:nvPr/>
        </p:nvSpPr>
        <p:spPr>
          <a:xfrm>
            <a:off x="5993765" y="1385570"/>
            <a:ext cx="6188075" cy="341503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iSulad</a:t>
            </a:r>
            <a:r>
              <a:rPr lang="zh-CN" altLang="en-US">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DFX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设计，</a:t>
            </a:r>
            <a:r>
              <a:rPr lang="zh-CN" altLang="en-US"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DFX(Design for X)是面向产品生命周期各环节的设计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，其中X代表产品生命周期的某一个环节或特性。主要包括可制造性(DFM)、可装配性(DFA)、可测试性(DFT)、可靠性(DFR)、可服务性(DFS)、面向环保的设计(DFE)。</a:t>
            </a:r>
          </a:p>
          <a:p>
            <a:r>
              <a:rPr lang="zh-CN" altLang="en-US"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DFX的目的就是提倡在产品的前期设计中考虑包括可制造性、可装配性等相关问题，因此DFX是并行设计的思想。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DFX在产品的概念设计和详细设计阶段就综合考虑到制造过程中的工艺要求、测试要求和组装的合理性，同时还要考虑到维修要求、售后服务要求和可靠性要求等，通过设计手段保证产品满足成本、性能和质量的要求。</a:t>
            </a: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 name="组合 2"/>
          <p:cNvGrpSpPr/>
          <p:nvPr/>
        </p:nvGrpSpPr>
        <p:grpSpPr>
          <a:xfrm rot="16200000">
            <a:off x="2564678" y="4035598"/>
            <a:ext cx="6717387" cy="6718027"/>
            <a:chOff x="2564043" y="-248747"/>
            <a:chExt cx="6717387" cy="6718027"/>
          </a:xfrm>
        </p:grpSpPr>
        <p:grpSp>
          <p:nvGrpSpPr>
            <p:cNvPr id="6" name="组合 5"/>
            <p:cNvGrpSpPr/>
            <p:nvPr/>
          </p:nvGrpSpPr>
          <p:grpSpPr>
            <a:xfrm rot="16200000">
              <a:off x="2563723" y="-248427"/>
              <a:ext cx="6718027" cy="6717387"/>
              <a:chOff x="2563723" y="-248427"/>
              <a:chExt cx="6718027" cy="6717387"/>
            </a:xfrm>
          </p:grpSpPr>
          <p:grpSp>
            <p:nvGrpSpPr>
              <p:cNvPr id="7" name="组合 6"/>
              <p:cNvGrpSpPr/>
              <p:nvPr/>
            </p:nvGrpSpPr>
            <p:grpSpPr>
              <a:xfrm rot="16200000">
                <a:off x="2564043" y="-248747"/>
                <a:ext cx="6717387" cy="6718027"/>
                <a:chOff x="2564043" y="-248747"/>
                <a:chExt cx="6717387" cy="6718027"/>
              </a:xfrm>
            </p:grpSpPr>
            <p:grpSp>
              <p:nvGrpSpPr>
                <p:cNvPr id="13" name="组合 12"/>
                <p:cNvGrpSpPr/>
                <p:nvPr/>
              </p:nvGrpSpPr>
              <p:grpSpPr>
                <a:xfrm rot="16200000">
                  <a:off x="2563723" y="-248427"/>
                  <a:ext cx="6718027" cy="6717387"/>
                  <a:chOff x="2563723" y="-248427"/>
                  <a:chExt cx="6718027" cy="6717387"/>
                </a:xfrm>
              </p:grpSpPr>
              <p:sp>
                <p:nvSpPr>
                  <p:cNvPr id="24" name="任意多边形: 形状 15"/>
                  <p:cNvSpPr/>
                  <p:nvPr>
                    <p:custDataLst>
                      <p:tags r:id="rId9"/>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25" name="任意多边形: 形状 14"/>
                  <p:cNvSpPr/>
                  <p:nvPr>
                    <p:custDataLst>
                      <p:tags r:id="rId10"/>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Autofit/>
                  </a:bodyPr>
                  <a:lstStyle/>
                  <a:p>
                    <a:pPr algn="ctr"/>
                    <a:endParaRPr lang="zh-CN" altLang="en-US" dirty="0"/>
                  </a:p>
                </p:txBody>
              </p:sp>
              <p:sp>
                <p:nvSpPr>
                  <p:cNvPr id="26" name="任意多边形: 形状 8"/>
                  <p:cNvSpPr/>
                  <p:nvPr>
                    <p:custDataLst>
                      <p:tags r:id="rId11"/>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6"/>
                  <p:cNvSpPr/>
                  <p:nvPr>
                    <p:custDataLst>
                      <p:tags r:id="rId12"/>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文本框 27"/>
                  <p:cNvSpPr txBox="1"/>
                  <p:nvPr>
                    <p:custDataLst>
                      <p:tags r:id="rId13"/>
                    </p:custDataLst>
                  </p:nvPr>
                </p:nvSpPr>
                <p:spPr>
                  <a:xfrm>
                    <a:off x="5648861" y="810555"/>
                    <a:ext cx="525780" cy="368300"/>
                  </a:xfrm>
                  <a:prstGeom prst="rect">
                    <a:avLst/>
                  </a:prstGeom>
                  <a:noFill/>
                </p:spPr>
                <p:txBody>
                  <a:bodyPr wrap="none" rtlCol="0">
                    <a:spAutoFit/>
                  </a:bodyPr>
                  <a:lstStyle/>
                  <a:p>
                    <a:r>
                      <a:rPr lang="en-US" altLang="zh-CN" dirty="0">
                        <a:solidFill>
                          <a:schemeClr val="bg1"/>
                        </a:solidFill>
                      </a:rPr>
                      <a:t>DFX</a:t>
                    </a:r>
                  </a:p>
                </p:txBody>
              </p:sp>
            </p:grpSp>
            <p:sp>
              <p:nvSpPr>
                <p:cNvPr id="29" name="文本框 28"/>
                <p:cNvSpPr txBox="1"/>
                <p:nvPr>
                  <p:custDataLst>
                    <p:tags r:id="rId8"/>
                  </p:custDataLst>
                </p:nvPr>
              </p:nvSpPr>
              <p:spPr>
                <a:xfrm>
                  <a:off x="5478233" y="810554"/>
                  <a:ext cx="868680" cy="368300"/>
                </a:xfrm>
                <a:prstGeom prst="rect">
                  <a:avLst/>
                </a:prstGeom>
                <a:noFill/>
              </p:spPr>
              <p:txBody>
                <a:bodyPr wrap="none" rtlCol="0">
                  <a:spAutoFit/>
                </a:bodyPr>
                <a:lstStyle/>
                <a:p>
                  <a:r>
                    <a:rPr lang="en-US" altLang="zh-CN" dirty="0">
                      <a:solidFill>
                        <a:schemeClr val="bg1"/>
                      </a:solidFill>
                    </a:rPr>
                    <a:t>Events</a:t>
                  </a:r>
                </a:p>
              </p:txBody>
            </p:sp>
          </p:grpSp>
          <p:sp>
            <p:nvSpPr>
              <p:cNvPr id="30" name="文本框 29"/>
              <p:cNvSpPr txBox="1"/>
              <p:nvPr>
                <p:custDataLst>
                  <p:tags r:id="rId7"/>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31" name="文本框 30"/>
            <p:cNvSpPr txBox="1"/>
            <p:nvPr>
              <p:custDataLst>
                <p:tags r:id="rId6"/>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pic>
        <p:nvPicPr>
          <p:cNvPr id="9" name="图片 8" descr="R"/>
          <p:cNvPicPr>
            <a:picLocks noChangeAspect="1"/>
          </p:cNvPicPr>
          <p:nvPr>
            <p:custDataLst>
              <p:tags r:id="rId4"/>
            </p:custDataLst>
          </p:nvPr>
        </p:nvPicPr>
        <p:blipFill>
          <a:blip r:embed="rId16"/>
          <a:srcRect l="10257" t="37657" r="5541" b="45204"/>
          <a:stretch>
            <a:fillRect/>
          </a:stretch>
        </p:blipFill>
        <p:spPr>
          <a:xfrm>
            <a:off x="3500120" y="208915"/>
            <a:ext cx="5191760" cy="872490"/>
          </a:xfrm>
          <a:prstGeom prst="rect">
            <a:avLst/>
          </a:prstGeom>
        </p:spPr>
      </p:pic>
      <p:sp>
        <p:nvSpPr>
          <p:cNvPr id="11" name="圆角矩形 10"/>
          <p:cNvSpPr/>
          <p:nvPr>
            <p:custDataLst>
              <p:tags r:id="rId5"/>
            </p:custDataLst>
          </p:nvPr>
        </p:nvSpPr>
        <p:spPr>
          <a:xfrm>
            <a:off x="7052310"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12" name="图片 11" descr="1514460924959796"/>
          <p:cNvPicPr>
            <a:picLocks noChangeAspect="1"/>
          </p:cNvPicPr>
          <p:nvPr/>
        </p:nvPicPr>
        <p:blipFill>
          <a:blip r:embed="rId17"/>
          <a:stretch>
            <a:fillRect/>
          </a:stretch>
        </p:blipFill>
        <p:spPr>
          <a:xfrm>
            <a:off x="62230" y="1423035"/>
            <a:ext cx="5610225" cy="3123565"/>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l"/>
            <a:r>
              <a:rPr lang="en-US" altLang="zh-CN"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ea"/>
              </a:rPr>
              <a:t>Events</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17">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8" name="文本框 7"/>
          <p:cNvSpPr txBox="1"/>
          <p:nvPr>
            <p:custDataLst>
              <p:tags r:id="rId3"/>
            </p:custDataLst>
          </p:nvPr>
        </p:nvSpPr>
        <p:spPr>
          <a:xfrm>
            <a:off x="5290820" y="6407150"/>
            <a:ext cx="1367790" cy="398780"/>
          </a:xfrm>
          <a:prstGeom prst="rect">
            <a:avLst/>
          </a:prstGeom>
          <a:noFill/>
        </p:spPr>
        <p:txBody>
          <a:bodyPr wrap="square" rtlCol="0">
            <a:spAutoFit/>
          </a:bodyPr>
          <a:lstStyle/>
          <a:p>
            <a:pPr algn="l"/>
            <a:r>
              <a:rPr lang="zh-CN" altLang="en-US"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核心功能</a:t>
            </a:r>
            <a:r>
              <a:rPr lang="en-US" altLang="zh-CN" sz="2000" b="1" dirty="0">
                <a:solidFill>
                  <a:schemeClr val="accent6">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6</a:t>
            </a:r>
          </a:p>
        </p:txBody>
      </p:sp>
      <p:sp>
        <p:nvSpPr>
          <p:cNvPr id="2" name="文本框 1"/>
          <p:cNvSpPr txBox="1"/>
          <p:nvPr/>
        </p:nvSpPr>
        <p:spPr>
          <a:xfrm>
            <a:off x="1924050" y="1150620"/>
            <a:ext cx="8842375" cy="9220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iSulad 提供了一个命令 events，用于获取服务器的实时事件。这个命令可以帮助用户实时监控和跟踪容器的状态和行为。例如，可以使用 events 命令来查看容器的启动、停止、暂停等事件。</a:t>
            </a:r>
          </a:p>
        </p:txBody>
      </p:sp>
      <p:grpSp>
        <p:nvGrpSpPr>
          <p:cNvPr id="3" name="组合 2"/>
          <p:cNvGrpSpPr/>
          <p:nvPr/>
        </p:nvGrpSpPr>
        <p:grpSpPr>
          <a:xfrm rot="10800000">
            <a:off x="2564678" y="4035598"/>
            <a:ext cx="6717387" cy="6718027"/>
            <a:chOff x="2564043" y="-248747"/>
            <a:chExt cx="6717387" cy="6718027"/>
          </a:xfrm>
        </p:grpSpPr>
        <p:grpSp>
          <p:nvGrpSpPr>
            <p:cNvPr id="6" name="组合 5"/>
            <p:cNvGrpSpPr/>
            <p:nvPr/>
          </p:nvGrpSpPr>
          <p:grpSpPr>
            <a:xfrm rot="16200000">
              <a:off x="2563723" y="-248427"/>
              <a:ext cx="6718027" cy="6717387"/>
              <a:chOff x="2563723" y="-248427"/>
              <a:chExt cx="6718027" cy="6717387"/>
            </a:xfrm>
          </p:grpSpPr>
          <p:grpSp>
            <p:nvGrpSpPr>
              <p:cNvPr id="7" name="组合 6"/>
              <p:cNvGrpSpPr/>
              <p:nvPr/>
            </p:nvGrpSpPr>
            <p:grpSpPr>
              <a:xfrm rot="16200000">
                <a:off x="2564043" y="-248747"/>
                <a:ext cx="6717387" cy="6718027"/>
                <a:chOff x="2564043" y="-248747"/>
                <a:chExt cx="6717387" cy="6718027"/>
              </a:xfrm>
            </p:grpSpPr>
            <p:grpSp>
              <p:nvGrpSpPr>
                <p:cNvPr id="11" name="组合 10"/>
                <p:cNvGrpSpPr/>
                <p:nvPr/>
              </p:nvGrpSpPr>
              <p:grpSpPr>
                <a:xfrm rot="16200000">
                  <a:off x="2563723" y="-248427"/>
                  <a:ext cx="6718027" cy="6717387"/>
                  <a:chOff x="2563723" y="-248427"/>
                  <a:chExt cx="6718027" cy="6717387"/>
                </a:xfrm>
              </p:grpSpPr>
              <p:sp>
                <p:nvSpPr>
                  <p:cNvPr id="12" name="任意多边形: 形状 15"/>
                  <p:cNvSpPr/>
                  <p:nvPr>
                    <p:custDataLst>
                      <p:tags r:id="rId11"/>
                    </p:custDataLst>
                  </p:nvPr>
                </p:nvSpPr>
                <p:spPr>
                  <a:xfrm rot="8117581">
                    <a:off x="6793820" y="1877212"/>
                    <a:ext cx="2487930" cy="2487295"/>
                  </a:xfrm>
                  <a:custGeom>
                    <a:avLst/>
                    <a:gdLst>
                      <a:gd name="connsiteX0" fmla="*/ 0 w 2487881"/>
                      <a:gd name="connsiteY0" fmla="*/ 2487555 h 2487555"/>
                      <a:gd name="connsiteX1" fmla="*/ 1488 w 2487881"/>
                      <a:gd name="connsiteY1" fmla="*/ 2458085 h 2487555"/>
                      <a:gd name="connsiteX2" fmla="*/ 2458378 w 2487881"/>
                      <a:gd name="connsiteY2" fmla="*/ 1490 h 2487555"/>
                      <a:gd name="connsiteX3" fmla="*/ 2487881 w 2487881"/>
                      <a:gd name="connsiteY3" fmla="*/ 0 h 2487555"/>
                      <a:gd name="connsiteX4" fmla="*/ 2487881 w 2487881"/>
                      <a:gd name="connsiteY4" fmla="*/ 1387451 h 2487555"/>
                      <a:gd name="connsiteX5" fmla="*/ 2462409 w 2487881"/>
                      <a:gd name="connsiteY5" fmla="*/ 1391338 h 2487555"/>
                      <a:gd name="connsiteX6" fmla="*/ 1391341 w 2487881"/>
                      <a:gd name="connsiteY6" fmla="*/ 2462149 h 2487555"/>
                      <a:gd name="connsiteX7" fmla="*/ 1387463 w 2487881"/>
                      <a:gd name="connsiteY7" fmla="*/ 2487555 h 2487555"/>
                      <a:gd name="connsiteX8" fmla="*/ 0 w 2487881"/>
                      <a:gd name="connsiteY8" fmla="*/ 2487555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5">
                        <a:moveTo>
                          <a:pt x="0" y="2487555"/>
                        </a:moveTo>
                        <a:lnTo>
                          <a:pt x="1488" y="2458085"/>
                        </a:lnTo>
                        <a:cubicBezTo>
                          <a:pt x="133048" y="1162792"/>
                          <a:pt x="1162929" y="133034"/>
                          <a:pt x="2458378" y="1490"/>
                        </a:cubicBezTo>
                        <a:lnTo>
                          <a:pt x="2487881" y="0"/>
                        </a:lnTo>
                        <a:lnTo>
                          <a:pt x="2487881" y="1387451"/>
                        </a:lnTo>
                        <a:lnTo>
                          <a:pt x="2462409" y="1391338"/>
                        </a:lnTo>
                        <a:cubicBezTo>
                          <a:pt x="1924795" y="1501324"/>
                          <a:pt x="1501353" y="1924664"/>
                          <a:pt x="1391341" y="2462149"/>
                        </a:cubicBezTo>
                        <a:lnTo>
                          <a:pt x="1387463" y="2487555"/>
                        </a:lnTo>
                        <a:lnTo>
                          <a:pt x="0" y="2487555"/>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69875" tIns="136525" rIns="269875" bIns="136525" rtlCol="0" anchor="ctr">
                    <a:noAutofit/>
                  </a:bodyPr>
                  <a:lstStyle/>
                  <a:p>
                    <a:pPr algn="ctr"/>
                    <a:endParaRPr lang="zh-CN" altLang="en-US" dirty="0"/>
                  </a:p>
                </p:txBody>
              </p:sp>
              <p:sp>
                <p:nvSpPr>
                  <p:cNvPr id="13" name="任意多边形: 形状 14"/>
                  <p:cNvSpPr/>
                  <p:nvPr>
                    <p:custDataLst>
                      <p:tags r:id="rId12"/>
                    </p:custDataLst>
                  </p:nvPr>
                </p:nvSpPr>
                <p:spPr>
                  <a:xfrm rot="8117581">
                    <a:off x="4689813" y="-248427"/>
                    <a:ext cx="2487930" cy="2487295"/>
                  </a:xfrm>
                  <a:custGeom>
                    <a:avLst/>
                    <a:gdLst>
                      <a:gd name="connsiteX0" fmla="*/ 0 w 2487881"/>
                      <a:gd name="connsiteY0" fmla="*/ 0 h 2487554"/>
                      <a:gd name="connsiteX1" fmla="*/ 1387463 w 2487881"/>
                      <a:gd name="connsiteY1" fmla="*/ 0 h 2487554"/>
                      <a:gd name="connsiteX2" fmla="*/ 1391341 w 2487881"/>
                      <a:gd name="connsiteY2" fmla="*/ 25405 h 2487554"/>
                      <a:gd name="connsiteX3" fmla="*/ 2462409 w 2487881"/>
                      <a:gd name="connsiteY3" fmla="*/ 1096216 h 2487554"/>
                      <a:gd name="connsiteX4" fmla="*/ 2487881 w 2487881"/>
                      <a:gd name="connsiteY4" fmla="*/ 1100103 h 2487554"/>
                      <a:gd name="connsiteX5" fmla="*/ 2487881 w 2487881"/>
                      <a:gd name="connsiteY5" fmla="*/ 2487554 h 2487554"/>
                      <a:gd name="connsiteX6" fmla="*/ 2458378 w 2487881"/>
                      <a:gd name="connsiteY6" fmla="*/ 2486064 h 2487554"/>
                      <a:gd name="connsiteX7" fmla="*/ 1488 w 2487881"/>
                      <a:gd name="connsiteY7" fmla="*/ 29469 h 2487554"/>
                      <a:gd name="connsiteX8" fmla="*/ 0 w 2487881"/>
                      <a:gd name="connsiteY8" fmla="*/ 0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1" h="2487554">
                        <a:moveTo>
                          <a:pt x="0" y="0"/>
                        </a:moveTo>
                        <a:lnTo>
                          <a:pt x="1387463" y="0"/>
                        </a:lnTo>
                        <a:lnTo>
                          <a:pt x="1391341" y="25405"/>
                        </a:lnTo>
                        <a:cubicBezTo>
                          <a:pt x="1501353" y="562890"/>
                          <a:pt x="1924795" y="986230"/>
                          <a:pt x="2462409" y="1096216"/>
                        </a:cubicBezTo>
                        <a:lnTo>
                          <a:pt x="2487881" y="1100103"/>
                        </a:lnTo>
                        <a:lnTo>
                          <a:pt x="2487881" y="2487554"/>
                        </a:lnTo>
                        <a:lnTo>
                          <a:pt x="2458378" y="2486064"/>
                        </a:lnTo>
                        <a:cubicBezTo>
                          <a:pt x="1162929" y="2354520"/>
                          <a:pt x="133048" y="1324762"/>
                          <a:pt x="1488" y="29469"/>
                        </a:cubicBezTo>
                        <a:lnTo>
                          <a:pt x="0" y="0"/>
                        </a:ln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noAutofit/>
                  </a:bodyPr>
                  <a:lstStyle/>
                  <a:p>
                    <a:pPr algn="ctr"/>
                    <a:endParaRPr lang="zh-CN" altLang="en-US" dirty="0"/>
                  </a:p>
                </p:txBody>
              </p:sp>
              <p:sp>
                <p:nvSpPr>
                  <p:cNvPr id="14" name="任意多边形: 形状 8"/>
                  <p:cNvSpPr/>
                  <p:nvPr>
                    <p:custDataLst>
                      <p:tags r:id="rId13"/>
                    </p:custDataLst>
                  </p:nvPr>
                </p:nvSpPr>
                <p:spPr>
                  <a:xfrm rot="8117581">
                    <a:off x="2563723" y="1856027"/>
                    <a:ext cx="2487930" cy="2487295"/>
                  </a:xfrm>
                  <a:custGeom>
                    <a:avLst/>
                    <a:gdLst>
                      <a:gd name="connsiteX0" fmla="*/ 0 w 2487882"/>
                      <a:gd name="connsiteY0" fmla="*/ 2487554 h 2487554"/>
                      <a:gd name="connsiteX1" fmla="*/ 0 w 2487882"/>
                      <a:gd name="connsiteY1" fmla="*/ 1100103 h 2487554"/>
                      <a:gd name="connsiteX2" fmla="*/ 25473 w 2487882"/>
                      <a:gd name="connsiteY2" fmla="*/ 1096216 h 2487554"/>
                      <a:gd name="connsiteX3" fmla="*/ 1096541 w 2487882"/>
                      <a:gd name="connsiteY3" fmla="*/ 25405 h 2487554"/>
                      <a:gd name="connsiteX4" fmla="*/ 1100419 w 2487882"/>
                      <a:gd name="connsiteY4" fmla="*/ 0 h 2487554"/>
                      <a:gd name="connsiteX5" fmla="*/ 2487882 w 2487882"/>
                      <a:gd name="connsiteY5" fmla="*/ 0 h 2487554"/>
                      <a:gd name="connsiteX6" fmla="*/ 2486394 w 2487882"/>
                      <a:gd name="connsiteY6" fmla="*/ 29469 h 2487554"/>
                      <a:gd name="connsiteX7" fmla="*/ 29504 w 2487882"/>
                      <a:gd name="connsiteY7" fmla="*/ 2486064 h 2487554"/>
                      <a:gd name="connsiteX8" fmla="*/ 0 w 2487882"/>
                      <a:gd name="connsiteY8" fmla="*/ 2487554 h 248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2" h="2487554">
                        <a:moveTo>
                          <a:pt x="0" y="2487554"/>
                        </a:moveTo>
                        <a:lnTo>
                          <a:pt x="0" y="1100103"/>
                        </a:lnTo>
                        <a:lnTo>
                          <a:pt x="25473" y="1096216"/>
                        </a:lnTo>
                        <a:cubicBezTo>
                          <a:pt x="563087" y="986230"/>
                          <a:pt x="986529" y="562890"/>
                          <a:pt x="1096541" y="25405"/>
                        </a:cubicBezTo>
                        <a:lnTo>
                          <a:pt x="1100419" y="0"/>
                        </a:lnTo>
                        <a:lnTo>
                          <a:pt x="2487882" y="0"/>
                        </a:lnTo>
                        <a:lnTo>
                          <a:pt x="2486394" y="29469"/>
                        </a:lnTo>
                        <a:cubicBezTo>
                          <a:pt x="2354834" y="1324762"/>
                          <a:pt x="1324953" y="2354520"/>
                          <a:pt x="29504" y="2486064"/>
                        </a:cubicBezTo>
                        <a:lnTo>
                          <a:pt x="0" y="2487554"/>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6"/>
                  <p:cNvSpPr/>
                  <p:nvPr>
                    <p:custDataLst>
                      <p:tags r:id="rId14"/>
                    </p:custDataLst>
                  </p:nvPr>
                </p:nvSpPr>
                <p:spPr>
                  <a:xfrm rot="8117581">
                    <a:off x="4667730" y="3981665"/>
                    <a:ext cx="2487930" cy="2487295"/>
                  </a:xfrm>
                  <a:custGeom>
                    <a:avLst/>
                    <a:gdLst>
                      <a:gd name="connsiteX0" fmla="*/ 0 w 2487883"/>
                      <a:gd name="connsiteY0" fmla="*/ 1387451 h 2487555"/>
                      <a:gd name="connsiteX1" fmla="*/ 0 w 2487883"/>
                      <a:gd name="connsiteY1" fmla="*/ 0 h 2487555"/>
                      <a:gd name="connsiteX2" fmla="*/ 29504 w 2487883"/>
                      <a:gd name="connsiteY2" fmla="*/ 1490 h 2487555"/>
                      <a:gd name="connsiteX3" fmla="*/ 2486394 w 2487883"/>
                      <a:gd name="connsiteY3" fmla="*/ 2458085 h 2487555"/>
                      <a:gd name="connsiteX4" fmla="*/ 2487883 w 2487883"/>
                      <a:gd name="connsiteY4" fmla="*/ 2487555 h 2487555"/>
                      <a:gd name="connsiteX5" fmla="*/ 1100420 w 2487883"/>
                      <a:gd name="connsiteY5" fmla="*/ 2487555 h 2487555"/>
                      <a:gd name="connsiteX6" fmla="*/ 1096541 w 2487883"/>
                      <a:gd name="connsiteY6" fmla="*/ 2462149 h 2487555"/>
                      <a:gd name="connsiteX7" fmla="*/ 25473 w 2487883"/>
                      <a:gd name="connsiteY7" fmla="*/ 1391338 h 2487555"/>
                      <a:gd name="connsiteX8" fmla="*/ 0 w 2487883"/>
                      <a:gd name="connsiteY8" fmla="*/ 1387451 h 2487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883" h="2487555">
                        <a:moveTo>
                          <a:pt x="0" y="1387451"/>
                        </a:moveTo>
                        <a:lnTo>
                          <a:pt x="0" y="0"/>
                        </a:lnTo>
                        <a:lnTo>
                          <a:pt x="29504" y="1490"/>
                        </a:lnTo>
                        <a:cubicBezTo>
                          <a:pt x="1324953" y="133034"/>
                          <a:pt x="2354834" y="1162792"/>
                          <a:pt x="2486394" y="2458085"/>
                        </a:cubicBezTo>
                        <a:lnTo>
                          <a:pt x="2487883" y="2487555"/>
                        </a:lnTo>
                        <a:lnTo>
                          <a:pt x="1100420" y="2487555"/>
                        </a:lnTo>
                        <a:lnTo>
                          <a:pt x="1096541" y="2462149"/>
                        </a:lnTo>
                        <a:cubicBezTo>
                          <a:pt x="986529" y="1924664"/>
                          <a:pt x="563087" y="1501324"/>
                          <a:pt x="25473" y="1391338"/>
                        </a:cubicBezTo>
                        <a:lnTo>
                          <a:pt x="0" y="138745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框 16"/>
                  <p:cNvSpPr txBox="1"/>
                  <p:nvPr>
                    <p:custDataLst>
                      <p:tags r:id="rId15"/>
                    </p:custDataLst>
                  </p:nvPr>
                </p:nvSpPr>
                <p:spPr>
                  <a:xfrm>
                    <a:off x="5648861" y="810555"/>
                    <a:ext cx="525780" cy="368300"/>
                  </a:xfrm>
                  <a:prstGeom prst="rect">
                    <a:avLst/>
                  </a:prstGeom>
                  <a:noFill/>
                </p:spPr>
                <p:txBody>
                  <a:bodyPr wrap="none" rtlCol="0">
                    <a:spAutoFit/>
                  </a:bodyPr>
                  <a:lstStyle/>
                  <a:p>
                    <a:r>
                      <a:rPr lang="en-US" altLang="zh-CN" dirty="0">
                        <a:solidFill>
                          <a:schemeClr val="bg1"/>
                        </a:solidFill>
                      </a:rPr>
                      <a:t>DFX</a:t>
                    </a:r>
                  </a:p>
                </p:txBody>
              </p:sp>
            </p:grpSp>
            <p:sp>
              <p:nvSpPr>
                <p:cNvPr id="18" name="文本框 17"/>
                <p:cNvSpPr txBox="1"/>
                <p:nvPr>
                  <p:custDataLst>
                    <p:tags r:id="rId10"/>
                  </p:custDataLst>
                </p:nvPr>
              </p:nvSpPr>
              <p:spPr>
                <a:xfrm>
                  <a:off x="5478233" y="810554"/>
                  <a:ext cx="868680" cy="368300"/>
                </a:xfrm>
                <a:prstGeom prst="rect">
                  <a:avLst/>
                </a:prstGeom>
                <a:noFill/>
              </p:spPr>
              <p:txBody>
                <a:bodyPr wrap="none" rtlCol="0">
                  <a:spAutoFit/>
                </a:bodyPr>
                <a:lstStyle/>
                <a:p>
                  <a:r>
                    <a:rPr lang="en-US" altLang="zh-CN" dirty="0">
                      <a:solidFill>
                        <a:schemeClr val="bg1"/>
                      </a:solidFill>
                    </a:rPr>
                    <a:t>Events</a:t>
                  </a:r>
                </a:p>
              </p:txBody>
            </p:sp>
          </p:grpSp>
          <p:sp>
            <p:nvSpPr>
              <p:cNvPr id="19" name="文本框 18"/>
              <p:cNvSpPr txBox="1"/>
              <p:nvPr>
                <p:custDataLst>
                  <p:tags r:id="rId9"/>
                </p:custDataLst>
              </p:nvPr>
            </p:nvSpPr>
            <p:spPr>
              <a:xfrm>
                <a:off x="5385190" y="832144"/>
                <a:ext cx="1097280" cy="368300"/>
              </a:xfrm>
              <a:prstGeom prst="rect">
                <a:avLst/>
              </a:prstGeom>
              <a:noFill/>
            </p:spPr>
            <p:txBody>
              <a:bodyPr wrap="none" rtlCol="0">
                <a:spAutoFit/>
              </a:bodyPr>
              <a:lstStyle/>
              <a:p>
                <a:r>
                  <a:rPr lang="zh-CN" altLang="en-US" dirty="0"/>
                  <a:t>资源管理</a:t>
                </a:r>
              </a:p>
            </p:txBody>
          </p:sp>
        </p:grpSp>
        <p:sp>
          <p:nvSpPr>
            <p:cNvPr id="20" name="文本框 19"/>
            <p:cNvSpPr txBox="1"/>
            <p:nvPr>
              <p:custDataLst>
                <p:tags r:id="rId8"/>
              </p:custDataLst>
            </p:nvPr>
          </p:nvSpPr>
          <p:spPr>
            <a:xfrm>
              <a:off x="5131951" y="832141"/>
              <a:ext cx="1554480" cy="368300"/>
            </a:xfrm>
            <a:prstGeom prst="rect">
              <a:avLst/>
            </a:prstGeom>
            <a:noFill/>
          </p:spPr>
          <p:txBody>
            <a:bodyPr wrap="none" rtlCol="0">
              <a:spAutoFit/>
            </a:bodyPr>
            <a:lstStyle/>
            <a:p>
              <a:r>
                <a:rPr lang="zh-CN" altLang="en-US" dirty="0"/>
                <a:t>生命周期管理</a:t>
              </a:r>
            </a:p>
          </p:txBody>
        </p:sp>
      </p:grpSp>
      <p:pic>
        <p:nvPicPr>
          <p:cNvPr id="9" name="图片 8" descr="R"/>
          <p:cNvPicPr>
            <a:picLocks noChangeAspect="1"/>
          </p:cNvPicPr>
          <p:nvPr>
            <p:custDataLst>
              <p:tags r:id="rId4"/>
            </p:custDataLst>
          </p:nvPr>
        </p:nvPicPr>
        <p:blipFill>
          <a:blip r:embed="rId18"/>
          <a:srcRect l="10257" t="37657" r="5541" b="45204"/>
          <a:stretch>
            <a:fillRect/>
          </a:stretch>
        </p:blipFill>
        <p:spPr>
          <a:xfrm>
            <a:off x="3500120" y="208915"/>
            <a:ext cx="5191760" cy="872490"/>
          </a:xfrm>
          <a:prstGeom prst="rect">
            <a:avLst/>
          </a:prstGeom>
        </p:spPr>
      </p:pic>
      <p:sp>
        <p:nvSpPr>
          <p:cNvPr id="16" name="圆角矩形 15"/>
          <p:cNvSpPr/>
          <p:nvPr>
            <p:custDataLst>
              <p:tags r:id="rId5"/>
            </p:custDataLst>
          </p:nvPr>
        </p:nvSpPr>
        <p:spPr>
          <a:xfrm>
            <a:off x="7852410" y="385445"/>
            <a:ext cx="732155" cy="573405"/>
          </a:xfrm>
          <a:prstGeom prst="roundRect">
            <a:avLst/>
          </a:prstGeom>
          <a:noFill/>
          <a:ln w="28575" cmpd="sng">
            <a:solidFill>
              <a:srgbClr val="002060"/>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21" name="图片 20"/>
          <p:cNvPicPr>
            <a:picLocks noChangeAspect="1"/>
          </p:cNvPicPr>
          <p:nvPr>
            <p:custDataLst>
              <p:tags r:id="rId6"/>
            </p:custDataLst>
          </p:nvPr>
        </p:nvPicPr>
        <p:blipFill>
          <a:blip r:embed="rId19"/>
          <a:stretch>
            <a:fillRect/>
          </a:stretch>
        </p:blipFill>
        <p:spPr>
          <a:xfrm>
            <a:off x="1954530" y="3433445"/>
            <a:ext cx="8513445" cy="1138555"/>
          </a:xfrm>
          <a:prstGeom prst="rect">
            <a:avLst/>
          </a:prstGeom>
        </p:spPr>
      </p:pic>
      <p:pic>
        <p:nvPicPr>
          <p:cNvPr id="23" name="图片 22"/>
          <p:cNvPicPr>
            <a:picLocks noChangeAspect="1"/>
          </p:cNvPicPr>
          <p:nvPr>
            <p:custDataLst>
              <p:tags r:id="rId7"/>
            </p:custDataLst>
          </p:nvPr>
        </p:nvPicPr>
        <p:blipFill>
          <a:blip r:embed="rId20"/>
          <a:stretch>
            <a:fillRect/>
          </a:stretch>
        </p:blipFill>
        <p:spPr>
          <a:xfrm>
            <a:off x="1954530" y="2099945"/>
            <a:ext cx="8505825" cy="1215390"/>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5ba4ad82c8118"/>
          <p:cNvPicPr>
            <a:picLocks noChangeAspect="1"/>
          </p:cNvPicPr>
          <p:nvPr/>
        </p:nvPicPr>
        <p:blipFill>
          <a:blip r:embed="rId5"/>
          <a:stretch>
            <a:fillRect/>
          </a:stretch>
        </p:blipFill>
        <p:spPr>
          <a:xfrm rot="5400000">
            <a:off x="2667000" y="-2667000"/>
            <a:ext cx="6858000" cy="12192000"/>
          </a:xfrm>
          <a:prstGeom prst="rect">
            <a:avLst/>
          </a:prstGeom>
        </p:spPr>
      </p:pic>
      <p:sp>
        <p:nvSpPr>
          <p:cNvPr id="7" name="矩形 6"/>
          <p:cNvSpPr/>
          <p:nvPr/>
        </p:nvSpPr>
        <p:spPr>
          <a:xfrm>
            <a:off x="0" y="-47625"/>
            <a:ext cx="5697855" cy="6905625"/>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8" name="矩形 7"/>
          <p:cNvSpPr/>
          <p:nvPr/>
        </p:nvSpPr>
        <p:spPr>
          <a:xfrm>
            <a:off x="5841365" y="-47625"/>
            <a:ext cx="6494780" cy="6905625"/>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9" name="圆角矩形 8"/>
          <p:cNvSpPr/>
          <p:nvPr/>
        </p:nvSpPr>
        <p:spPr>
          <a:xfrm>
            <a:off x="9288780" y="3928745"/>
            <a:ext cx="3047365" cy="2952750"/>
          </a:xfrm>
          <a:prstGeom prst="roundRect">
            <a:avLst>
              <a:gd name="adj" fmla="val 6408"/>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1" name="圆角矩形 10"/>
          <p:cNvSpPr/>
          <p:nvPr/>
        </p:nvSpPr>
        <p:spPr>
          <a:xfrm>
            <a:off x="843280" y="-47625"/>
            <a:ext cx="2311400" cy="2049145"/>
          </a:xfrm>
          <a:prstGeom prst="roundRect">
            <a:avLst>
              <a:gd name="adj" fmla="val 9637"/>
            </a:avLst>
          </a:prstGeom>
          <a:solidFill>
            <a:srgbClr val="26158C">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0" name="圆角矩形 9"/>
          <p:cNvSpPr/>
          <p:nvPr/>
        </p:nvSpPr>
        <p:spPr>
          <a:xfrm>
            <a:off x="2472055" y="1030605"/>
            <a:ext cx="7695565" cy="502983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2" name="文本框 1"/>
          <p:cNvSpPr txBox="1"/>
          <p:nvPr/>
        </p:nvSpPr>
        <p:spPr>
          <a:xfrm>
            <a:off x="2962656" y="3101340"/>
            <a:ext cx="6716649" cy="923330"/>
          </a:xfrm>
          <a:prstGeom prst="rect">
            <a:avLst/>
          </a:prstGeom>
          <a:noFill/>
        </p:spPr>
        <p:txBody>
          <a:bodyPr wrap="square" rtlCol="0">
            <a:spAutoFit/>
          </a:bodyPr>
          <a:lstStyle/>
          <a:p>
            <a:pPr algn="ctr"/>
            <a:r>
              <a:rPr lang="en-US" altLang="zh-CN" sz="5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iSulad</a:t>
            </a:r>
            <a:r>
              <a:rPr lang="zh-CN" altLang="en-US" sz="54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的</a:t>
            </a:r>
            <a:r>
              <a:rPr lang="zh-CN" altLang="en-US" sz="54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特点</a:t>
            </a:r>
            <a:r>
              <a:rPr lang="en-US" altLang="zh-CN" sz="54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54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优势</a:t>
            </a:r>
          </a:p>
        </p:txBody>
      </p:sp>
      <p:sp>
        <p:nvSpPr>
          <p:cNvPr id="30" name="文本框 29"/>
          <p:cNvSpPr txBox="1"/>
          <p:nvPr/>
        </p:nvSpPr>
        <p:spPr>
          <a:xfrm>
            <a:off x="2874010" y="4269105"/>
            <a:ext cx="7190921" cy="584775"/>
          </a:xfrm>
          <a:prstGeom prst="rect">
            <a:avLst/>
          </a:prstGeom>
          <a:noFill/>
        </p:spPr>
        <p:txBody>
          <a:bodyPr wrap="square" rtlCol="0">
            <a:spAutoFit/>
          </a:bodyPr>
          <a:lstStyle/>
          <a:p>
            <a:pPr algn="l">
              <a:buClrTx/>
              <a:buSzTx/>
              <a:buFontTx/>
            </a:pPr>
            <a:r>
              <a:rPr lang="en-US" altLang="zh-CN" sz="3200" dirty="0">
                <a:solidFill>
                  <a:schemeClr val="bg1">
                    <a:alpha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The feature &amp; advantages </a:t>
            </a:r>
            <a:r>
              <a:rPr lang="en-US" altLang="zh-CN" sz="3200">
                <a:solidFill>
                  <a:schemeClr val="bg1">
                    <a:alpha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of iSulad</a:t>
            </a:r>
            <a:endParaRPr lang="en-US" altLang="zh-CN" sz="3200" dirty="0">
              <a:solidFill>
                <a:schemeClr val="bg1">
                  <a:alpha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文本框 2"/>
          <p:cNvSpPr txBox="1"/>
          <p:nvPr/>
        </p:nvSpPr>
        <p:spPr>
          <a:xfrm>
            <a:off x="5071110" y="2171700"/>
            <a:ext cx="2180590" cy="769441"/>
          </a:xfrm>
          <a:prstGeom prst="rect">
            <a:avLst/>
          </a:prstGeom>
          <a:noFill/>
        </p:spPr>
        <p:txBody>
          <a:bodyPr wrap="square" rtlCol="0">
            <a:spAutoFit/>
          </a:bodyPr>
          <a:lstStyle/>
          <a:p>
            <a:pPr algn="dist"/>
            <a:r>
              <a:rPr lang="en-US" altLang="zh-CN" sz="4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part.03</a:t>
            </a:r>
          </a:p>
        </p:txBody>
      </p:sp>
      <p:sp>
        <p:nvSpPr>
          <p:cNvPr id="131" name="Freeform 341"/>
          <p:cNvSpPr>
            <a:spLocks noEditPoints="1"/>
          </p:cNvSpPr>
          <p:nvPr/>
        </p:nvSpPr>
        <p:spPr bwMode="auto">
          <a:xfrm>
            <a:off x="4211320" y="2327910"/>
            <a:ext cx="590550" cy="455930"/>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lstStyle/>
          <a:p>
            <a:pPr>
              <a:lnSpc>
                <a:spcPct val="150000"/>
              </a:lnSpc>
            </a:pPr>
            <a:endParaRPr lang="zh-CN" altLang="en-US" sz="1100" dirty="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4" name="图片 3" descr="重庆大学logo1"/>
          <p:cNvPicPr>
            <a:picLocks noChangeAspect="1"/>
          </p:cNvPicPr>
          <p:nvPr>
            <p:custDataLst>
              <p:tags r:id="rId2"/>
            </p:custDataLst>
          </p:nvPr>
        </p:nvPicPr>
        <p:blipFill>
          <a:blip r:embed="rId6"/>
          <a:stretch>
            <a:fillRect/>
          </a:stretch>
        </p:blipFill>
        <p:spPr>
          <a:xfrm>
            <a:off x="10868660" y="5487670"/>
            <a:ext cx="1249680" cy="1261745"/>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1000" fill="hold"/>
                                        <p:tgtEl>
                                          <p:spTgt spid="30"/>
                                        </p:tgtEl>
                                        <p:attrNameLst>
                                          <p:attrName>ppt_w</p:attrName>
                                        </p:attrNameLst>
                                      </p:cBhvr>
                                      <p:tavLst>
                                        <p:tav tm="0">
                                          <p:val>
                                            <p:strVal val="#ppt_w*0.70"/>
                                          </p:val>
                                        </p:tav>
                                        <p:tav tm="100000">
                                          <p:val>
                                            <p:strVal val="#ppt_w"/>
                                          </p:val>
                                        </p:tav>
                                      </p:tavLst>
                                    </p:anim>
                                    <p:anim calcmode="lin" valueType="num">
                                      <p:cBhvr>
                                        <p:cTn id="13" dur="1000" fill="hold"/>
                                        <p:tgtEl>
                                          <p:spTgt spid="30"/>
                                        </p:tgtEl>
                                        <p:attrNameLst>
                                          <p:attrName>ppt_h</p:attrName>
                                        </p:attrNameLst>
                                      </p:cBhvr>
                                      <p:tavLst>
                                        <p:tav tm="0">
                                          <p:val>
                                            <p:strVal val="#ppt_h"/>
                                          </p:val>
                                        </p:tav>
                                        <p:tav tm="100000">
                                          <p:val>
                                            <p:strVal val="#ppt_h"/>
                                          </p:val>
                                        </p:tav>
                                      </p:tavLst>
                                    </p:anim>
                                    <p:animEffect transition="in" filter="fade">
                                      <p:cBhvr>
                                        <p:cTn id="14" dur="1000"/>
                                        <p:tgtEl>
                                          <p:spTgt spid="3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strVal val="#ppt_w*0.70"/>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Effect transition="in" filter="fade">
                                      <p:cBhvr>
                                        <p:cTn id="19" dur="1000"/>
                                        <p:tgtEl>
                                          <p:spTgt spid="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barn(inVertical)">
                                      <p:cBhvr>
                                        <p:cTn id="2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 grpId="0"/>
      <p:bldP spid="13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a:off x="4176935" y="-5740568"/>
            <a:ext cx="12978581" cy="14246942"/>
          </a:xfrm>
          <a:prstGeom prst="triangle">
            <a:avLst/>
          </a:prstGeom>
          <a:gradFill flip="none" rotWithShape="1">
            <a:gsLst>
              <a:gs pos="0">
                <a:schemeClr val="tx1"/>
              </a:gs>
              <a:gs pos="45000">
                <a:schemeClr val="tx1">
                  <a:lumMod val="75000"/>
                  <a:lumOff val="25000"/>
                  <a:alpha val="81000"/>
                </a:schemeClr>
              </a:gs>
              <a:gs pos="88000">
                <a:schemeClr val="bg1"/>
              </a:gs>
              <a:gs pos="100000">
                <a:schemeClr val="tx1">
                  <a:lumMod val="85000"/>
                  <a:lumOff val="15000"/>
                  <a:tint val="23500"/>
                  <a:satMod val="160000"/>
                  <a:alpha val="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dist"/>
            <a:r>
              <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rPr>
              <a:t>项目介绍</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18" name="Rectangle 11"/>
          <p:cNvSpPr/>
          <p:nvPr>
            <p:custDataLst>
              <p:tags r:id="rId3"/>
            </p:custDataLst>
          </p:nvPr>
        </p:nvSpPr>
        <p:spPr bwMode="auto">
          <a:xfrm>
            <a:off x="795995" y="1044349"/>
            <a:ext cx="9493805" cy="677108"/>
          </a:xfrm>
          <a:prstGeom prst="rect">
            <a:avLst/>
          </a:prstGeom>
          <a:noFill/>
          <a:ln>
            <a:noFill/>
          </a:ln>
        </p:spPr>
        <p:txBody>
          <a:bodyPr vert="horz" wrap="square" lIns="0" tIns="0" rIns="0" bIns="0" anchor="ctr" anchorCtr="0">
            <a:spAutoFit/>
          </a:bodyPr>
          <a:lstStyle/>
          <a:p>
            <a:pPr marL="0" marR="0" lvl="0" indent="0" algn="just" defTabSz="2286000" rtl="0" eaLnBrk="1" fontAlgn="auto" latinLnBrk="0" hangingPunct="1">
              <a:lnSpc>
                <a:spcPct val="100000"/>
              </a:lnSpc>
              <a:spcBef>
                <a:spcPts val="0"/>
              </a:spcBef>
              <a:spcAft>
                <a:spcPts val="0"/>
              </a:spcAft>
              <a:buClrTx/>
              <a:buSzTx/>
              <a:buFontTx/>
              <a:buNone/>
              <a:defRPr/>
            </a:pPr>
            <a:r>
              <a:rPr lang="en-US" altLang="zh-CN" sz="4400" b="1" spc="300">
                <a:solidFill>
                  <a:schemeClr val="tx1">
                    <a:lumMod val="75000"/>
                    <a:lumOff val="25000"/>
                  </a:schemeClr>
                </a:solidFill>
                <a:latin typeface="汉仪书魂体简" panose="02010609000101010101" charset="-122"/>
                <a:ea typeface="汉仪书魂体简" panose="02010609000101010101" charset="-122"/>
                <a:cs typeface="+mn-ea"/>
                <a:sym typeface="微软雅黑" panose="020B0503020204020204" pitchFamily="34" charset="-122"/>
              </a:rPr>
              <a:t>iS</a:t>
            </a:r>
            <a:r>
              <a:rPr kumimoji="0" lang="en-US" altLang="zh-CN" sz="4400" b="1" i="0" u="none" strike="noStrike" kern="1200" cap="none" spc="300" normalizeH="0" baseline="0" noProof="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ulad</a:t>
            </a:r>
            <a:r>
              <a:rPr kumimoji="0" lang="zh-CN" altLang="en-US" sz="4400" b="1" i="0" u="none" strike="noStrike" kern="1200" cap="none" spc="300" normalizeH="0" baseline="0" noProof="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的</a:t>
            </a:r>
            <a:r>
              <a:rPr kumimoji="0" lang="zh-CN" altLang="en-US" sz="4400" b="1" i="0" u="none" strike="noStrike" kern="1200" cap="none" spc="300" normalizeH="0" baseline="0" noProof="0" dirty="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特点（横向对比</a:t>
            </a:r>
            <a:r>
              <a:rPr kumimoji="0" lang="en-US" altLang="zh-CN" sz="4400" b="1" i="0" u="none" strike="noStrike" kern="1200" cap="none" spc="300" normalizeH="0" baseline="0" noProof="0" dirty="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Docker</a:t>
            </a:r>
            <a:r>
              <a:rPr kumimoji="0" lang="zh-CN" altLang="en-US" sz="4400" b="1" i="0" u="none" strike="noStrike" kern="1200" cap="none" spc="300" normalizeH="0" baseline="0" noProof="0" dirty="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a:t>
            </a:r>
          </a:p>
        </p:txBody>
      </p:sp>
      <p:pic>
        <p:nvPicPr>
          <p:cNvPr id="3" name="图片 2"/>
          <p:cNvPicPr>
            <a:picLocks noChangeAspect="1"/>
          </p:cNvPicPr>
          <p:nvPr/>
        </p:nvPicPr>
        <p:blipFill>
          <a:blip r:embed="rId6"/>
          <a:stretch>
            <a:fillRect/>
          </a:stretch>
        </p:blipFill>
        <p:spPr>
          <a:xfrm>
            <a:off x="135595" y="2032496"/>
            <a:ext cx="6252163" cy="4358144"/>
          </a:xfrm>
          <a:prstGeom prst="rect">
            <a:avLst/>
          </a:prstGeom>
        </p:spPr>
      </p:pic>
      <p:sp>
        <p:nvSpPr>
          <p:cNvPr id="6" name="矩形 5"/>
          <p:cNvSpPr/>
          <p:nvPr/>
        </p:nvSpPr>
        <p:spPr>
          <a:xfrm>
            <a:off x="707136" y="3429000"/>
            <a:ext cx="5510784" cy="996696"/>
          </a:xfrm>
          <a:custGeom>
            <a:avLst/>
            <a:gdLst>
              <a:gd name="connsiteX0" fmla="*/ 0 w 5510784"/>
              <a:gd name="connsiteY0" fmla="*/ 0 h 996696"/>
              <a:gd name="connsiteX1" fmla="*/ 495971 w 5510784"/>
              <a:gd name="connsiteY1" fmla="*/ 0 h 996696"/>
              <a:gd name="connsiteX2" fmla="*/ 1047049 w 5510784"/>
              <a:gd name="connsiteY2" fmla="*/ 0 h 996696"/>
              <a:gd name="connsiteX3" fmla="*/ 1708343 w 5510784"/>
              <a:gd name="connsiteY3" fmla="*/ 0 h 996696"/>
              <a:gd name="connsiteX4" fmla="*/ 2369637 w 5510784"/>
              <a:gd name="connsiteY4" fmla="*/ 0 h 996696"/>
              <a:gd name="connsiteX5" fmla="*/ 2810500 w 5510784"/>
              <a:gd name="connsiteY5" fmla="*/ 0 h 996696"/>
              <a:gd name="connsiteX6" fmla="*/ 3361578 w 5510784"/>
              <a:gd name="connsiteY6" fmla="*/ 0 h 996696"/>
              <a:gd name="connsiteX7" fmla="*/ 3857549 w 5510784"/>
              <a:gd name="connsiteY7" fmla="*/ 0 h 996696"/>
              <a:gd name="connsiteX8" fmla="*/ 4463735 w 5510784"/>
              <a:gd name="connsiteY8" fmla="*/ 0 h 996696"/>
              <a:gd name="connsiteX9" fmla="*/ 5510784 w 5510784"/>
              <a:gd name="connsiteY9" fmla="*/ 0 h 996696"/>
              <a:gd name="connsiteX10" fmla="*/ 5510784 w 5510784"/>
              <a:gd name="connsiteY10" fmla="*/ 468447 h 996696"/>
              <a:gd name="connsiteX11" fmla="*/ 5510784 w 5510784"/>
              <a:gd name="connsiteY11" fmla="*/ 996696 h 996696"/>
              <a:gd name="connsiteX12" fmla="*/ 5014813 w 5510784"/>
              <a:gd name="connsiteY12" fmla="*/ 996696 h 996696"/>
              <a:gd name="connsiteX13" fmla="*/ 4353519 w 5510784"/>
              <a:gd name="connsiteY13" fmla="*/ 996696 h 996696"/>
              <a:gd name="connsiteX14" fmla="*/ 3802441 w 5510784"/>
              <a:gd name="connsiteY14" fmla="*/ 996696 h 996696"/>
              <a:gd name="connsiteX15" fmla="*/ 3306470 w 5510784"/>
              <a:gd name="connsiteY15" fmla="*/ 996696 h 996696"/>
              <a:gd name="connsiteX16" fmla="*/ 2755392 w 5510784"/>
              <a:gd name="connsiteY16" fmla="*/ 996696 h 996696"/>
              <a:gd name="connsiteX17" fmla="*/ 2204314 w 5510784"/>
              <a:gd name="connsiteY17" fmla="*/ 996696 h 996696"/>
              <a:gd name="connsiteX18" fmla="*/ 1818559 w 5510784"/>
              <a:gd name="connsiteY18" fmla="*/ 996696 h 996696"/>
              <a:gd name="connsiteX19" fmla="*/ 1157265 w 5510784"/>
              <a:gd name="connsiteY19" fmla="*/ 996696 h 996696"/>
              <a:gd name="connsiteX20" fmla="*/ 551078 w 5510784"/>
              <a:gd name="connsiteY20" fmla="*/ 996696 h 996696"/>
              <a:gd name="connsiteX21" fmla="*/ 0 w 5510784"/>
              <a:gd name="connsiteY21" fmla="*/ 996696 h 996696"/>
              <a:gd name="connsiteX22" fmla="*/ 0 w 5510784"/>
              <a:gd name="connsiteY22" fmla="*/ 478414 h 996696"/>
              <a:gd name="connsiteX23" fmla="*/ 0 w 5510784"/>
              <a:gd name="connsiteY23" fmla="*/ 0 h 99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10784" h="996696" extrusionOk="0">
                <a:moveTo>
                  <a:pt x="0" y="0"/>
                </a:moveTo>
                <a:cubicBezTo>
                  <a:pt x="234213" y="-55326"/>
                  <a:pt x="369451" y="17296"/>
                  <a:pt x="495971" y="0"/>
                </a:cubicBezTo>
                <a:cubicBezTo>
                  <a:pt x="622491" y="-17296"/>
                  <a:pt x="830117" y="22275"/>
                  <a:pt x="1047049" y="0"/>
                </a:cubicBezTo>
                <a:cubicBezTo>
                  <a:pt x="1263981" y="-22275"/>
                  <a:pt x="1403602" y="20849"/>
                  <a:pt x="1708343" y="0"/>
                </a:cubicBezTo>
                <a:cubicBezTo>
                  <a:pt x="2013084" y="-20849"/>
                  <a:pt x="2057496" y="12250"/>
                  <a:pt x="2369637" y="0"/>
                </a:cubicBezTo>
                <a:cubicBezTo>
                  <a:pt x="2681778" y="-12250"/>
                  <a:pt x="2647692" y="52059"/>
                  <a:pt x="2810500" y="0"/>
                </a:cubicBezTo>
                <a:cubicBezTo>
                  <a:pt x="2973308" y="-52059"/>
                  <a:pt x="3117917" y="48252"/>
                  <a:pt x="3361578" y="0"/>
                </a:cubicBezTo>
                <a:cubicBezTo>
                  <a:pt x="3605239" y="-48252"/>
                  <a:pt x="3671120" y="15973"/>
                  <a:pt x="3857549" y="0"/>
                </a:cubicBezTo>
                <a:cubicBezTo>
                  <a:pt x="4043978" y="-15973"/>
                  <a:pt x="4313759" y="54196"/>
                  <a:pt x="4463735" y="0"/>
                </a:cubicBezTo>
                <a:cubicBezTo>
                  <a:pt x="4613711" y="-54196"/>
                  <a:pt x="4994489" y="73526"/>
                  <a:pt x="5510784" y="0"/>
                </a:cubicBezTo>
                <a:cubicBezTo>
                  <a:pt x="5527229" y="124953"/>
                  <a:pt x="5455048" y="360356"/>
                  <a:pt x="5510784" y="468447"/>
                </a:cubicBezTo>
                <a:cubicBezTo>
                  <a:pt x="5566520" y="576538"/>
                  <a:pt x="5453802" y="856872"/>
                  <a:pt x="5510784" y="996696"/>
                </a:cubicBezTo>
                <a:cubicBezTo>
                  <a:pt x="5283569" y="1041921"/>
                  <a:pt x="5186157" y="980416"/>
                  <a:pt x="5014813" y="996696"/>
                </a:cubicBezTo>
                <a:cubicBezTo>
                  <a:pt x="4843469" y="1012976"/>
                  <a:pt x="4489671" y="981895"/>
                  <a:pt x="4353519" y="996696"/>
                </a:cubicBezTo>
                <a:cubicBezTo>
                  <a:pt x="4217367" y="1011497"/>
                  <a:pt x="4054812" y="968696"/>
                  <a:pt x="3802441" y="996696"/>
                </a:cubicBezTo>
                <a:cubicBezTo>
                  <a:pt x="3550070" y="1024696"/>
                  <a:pt x="3494263" y="982188"/>
                  <a:pt x="3306470" y="996696"/>
                </a:cubicBezTo>
                <a:cubicBezTo>
                  <a:pt x="3118677" y="1011204"/>
                  <a:pt x="2980925" y="948143"/>
                  <a:pt x="2755392" y="996696"/>
                </a:cubicBezTo>
                <a:cubicBezTo>
                  <a:pt x="2529859" y="1045249"/>
                  <a:pt x="2466148" y="989696"/>
                  <a:pt x="2204314" y="996696"/>
                </a:cubicBezTo>
                <a:cubicBezTo>
                  <a:pt x="1942480" y="1003696"/>
                  <a:pt x="1979574" y="978577"/>
                  <a:pt x="1818559" y="996696"/>
                </a:cubicBezTo>
                <a:cubicBezTo>
                  <a:pt x="1657544" y="1014815"/>
                  <a:pt x="1363017" y="930528"/>
                  <a:pt x="1157265" y="996696"/>
                </a:cubicBezTo>
                <a:cubicBezTo>
                  <a:pt x="951513" y="1062864"/>
                  <a:pt x="688523" y="988588"/>
                  <a:pt x="551078" y="996696"/>
                </a:cubicBezTo>
                <a:cubicBezTo>
                  <a:pt x="413633" y="1004804"/>
                  <a:pt x="125219" y="947281"/>
                  <a:pt x="0" y="996696"/>
                </a:cubicBezTo>
                <a:cubicBezTo>
                  <a:pt x="-55535" y="868907"/>
                  <a:pt x="57592" y="651843"/>
                  <a:pt x="0" y="478414"/>
                </a:cubicBezTo>
                <a:cubicBezTo>
                  <a:pt x="-57592" y="304985"/>
                  <a:pt x="16332" y="104932"/>
                  <a:pt x="0" y="0"/>
                </a:cubicBezTo>
                <a:close/>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188200" y="1899666"/>
            <a:ext cx="4207805" cy="830997"/>
          </a:xfrm>
          <a:prstGeom prst="rect">
            <a:avLst/>
          </a:prstGeom>
          <a:noFill/>
        </p:spPr>
        <p:txBody>
          <a:bodyPr wrap="square" rtlCol="0">
            <a:spAutoFit/>
          </a:bodyPr>
          <a:lstStyle/>
          <a:p>
            <a:pPr algn="ctr"/>
            <a:r>
              <a:rPr lang="zh-CN" altLang="en-US" sz="3600" b="1" dirty="0">
                <a:solidFill>
                  <a:srgbClr val="002060"/>
                </a:solidFill>
              </a:rPr>
              <a:t>轻量化，高性能</a:t>
            </a:r>
            <a:endParaRPr lang="en-US" altLang="zh-CN" sz="3600" b="1" dirty="0">
              <a:solidFill>
                <a:srgbClr val="002060"/>
              </a:solidFill>
            </a:endParaRPr>
          </a:p>
          <a:p>
            <a:pPr algn="ctr"/>
            <a:r>
              <a:rPr lang="zh-CN" altLang="en-US" sz="1200" dirty="0">
                <a:solidFill>
                  <a:srgbClr val="002060"/>
                </a:solidFill>
              </a:rPr>
              <a:t>相比于传统</a:t>
            </a:r>
            <a:r>
              <a:rPr lang="en-US" altLang="zh-CN" sz="1200" dirty="0">
                <a:solidFill>
                  <a:srgbClr val="002060"/>
                </a:solidFill>
              </a:rPr>
              <a:t>Docker</a:t>
            </a:r>
            <a:endParaRPr lang="zh-CN" altLang="en-US" sz="1200" dirty="0">
              <a:solidFill>
                <a:srgbClr val="002060"/>
              </a:solidFill>
            </a:endParaRPr>
          </a:p>
        </p:txBody>
      </p:sp>
      <p:sp>
        <p:nvSpPr>
          <p:cNvPr id="11" name="文本框 10"/>
          <p:cNvSpPr txBox="1"/>
          <p:nvPr/>
        </p:nvSpPr>
        <p:spPr>
          <a:xfrm>
            <a:off x="6807200" y="2882900"/>
            <a:ext cx="4998679" cy="1477328"/>
          </a:xfrm>
          <a:prstGeom prst="rect">
            <a:avLst/>
          </a:prstGeom>
          <a:noFill/>
          <a:ln w="28575">
            <a:solidFill>
              <a:schemeClr val="bg1"/>
            </a:solidFill>
          </a:ln>
        </p:spPr>
        <p:txBody>
          <a:bodyPr wrap="square" rtlCol="0">
            <a:spAutoFit/>
          </a:bodyPr>
          <a:lstStyle/>
          <a:p>
            <a:pPr marL="285750" indent="-285750">
              <a:buFont typeface="Wingdings" panose="05000000000000000000" pitchFamily="2" charset="2"/>
              <a:buChar char="ü"/>
            </a:pPr>
            <a:r>
              <a:rPr lang="zh-CN" altLang="en-US" b="1" dirty="0">
                <a:solidFill>
                  <a:srgbClr val="002060"/>
                </a:solidFill>
                <a:latin typeface="+mj-ea"/>
                <a:ea typeface="+mj-ea"/>
              </a:rPr>
              <a:t>一步到位兼容最新标准</a:t>
            </a:r>
            <a:r>
              <a:rPr lang="en-US" altLang="zh-CN" b="1" dirty="0">
                <a:solidFill>
                  <a:srgbClr val="002060"/>
                </a:solidFill>
                <a:latin typeface="+mj-ea"/>
                <a:ea typeface="+mj-ea"/>
              </a:rPr>
              <a:t>(OCI</a:t>
            </a:r>
            <a:r>
              <a:rPr lang="zh-CN" altLang="en-US" b="1" dirty="0">
                <a:solidFill>
                  <a:srgbClr val="002060"/>
                </a:solidFill>
                <a:latin typeface="+mj-ea"/>
                <a:ea typeface="+mj-ea"/>
              </a:rPr>
              <a:t>和</a:t>
            </a:r>
            <a:r>
              <a:rPr lang="en-US" altLang="zh-CN" b="1" dirty="0">
                <a:solidFill>
                  <a:srgbClr val="002060"/>
                </a:solidFill>
                <a:latin typeface="+mj-ea"/>
                <a:ea typeface="+mj-ea"/>
              </a:rPr>
              <a:t>CRI</a:t>
            </a:r>
            <a:r>
              <a:rPr lang="zh-CN" altLang="en-US" b="1" dirty="0">
                <a:solidFill>
                  <a:srgbClr val="002060"/>
                </a:solidFill>
                <a:latin typeface="+mj-ea"/>
                <a:ea typeface="+mj-ea"/>
              </a:rPr>
              <a:t>标准</a:t>
            </a:r>
            <a:r>
              <a:rPr lang="en-US" altLang="zh-CN" b="1" dirty="0">
                <a:solidFill>
                  <a:srgbClr val="002060"/>
                </a:solidFill>
                <a:latin typeface="+mj-ea"/>
                <a:ea typeface="+mj-ea"/>
              </a:rPr>
              <a:t>)</a:t>
            </a:r>
          </a:p>
          <a:p>
            <a:pPr marL="285750" indent="-285750">
              <a:buFont typeface="Wingdings" panose="05000000000000000000" pitchFamily="2" charset="2"/>
              <a:buChar char="ü"/>
            </a:pPr>
            <a:r>
              <a:rPr lang="zh-CN" altLang="en-US" b="1" dirty="0">
                <a:solidFill>
                  <a:srgbClr val="002060"/>
                </a:solidFill>
                <a:latin typeface="+mj-ea"/>
                <a:ea typeface="+mj-ea"/>
              </a:rPr>
              <a:t>调用层级从</a:t>
            </a:r>
            <a:r>
              <a:rPr lang="zh-CN" altLang="en-US" b="1" dirty="0">
                <a:solidFill>
                  <a:schemeClr val="accent1"/>
                </a:solidFill>
                <a:latin typeface="+mj-ea"/>
                <a:ea typeface="+mj-ea"/>
              </a:rPr>
              <a:t>级压缩到</a:t>
            </a:r>
            <a:r>
              <a:rPr lang="en-US" altLang="zh-CN" b="1" dirty="0">
                <a:solidFill>
                  <a:schemeClr val="accent1"/>
                </a:solidFill>
                <a:latin typeface="+mj-ea"/>
                <a:ea typeface="+mj-ea"/>
              </a:rPr>
              <a:t>1</a:t>
            </a:r>
            <a:r>
              <a:rPr lang="zh-CN" altLang="en-US" b="1" dirty="0">
                <a:solidFill>
                  <a:schemeClr val="accent1"/>
                </a:solidFill>
                <a:latin typeface="+mj-ea"/>
                <a:ea typeface="+mj-ea"/>
              </a:rPr>
              <a:t>级</a:t>
            </a:r>
            <a:r>
              <a:rPr lang="zh-CN" altLang="en-US" b="1" dirty="0">
                <a:solidFill>
                  <a:srgbClr val="002060"/>
                </a:solidFill>
                <a:latin typeface="+mj-ea"/>
                <a:ea typeface="+mj-ea"/>
              </a:rPr>
              <a:t>，常驻内存进程从</a:t>
            </a:r>
            <a:r>
              <a:rPr lang="en-US" altLang="zh-CN" b="1" dirty="0">
                <a:solidFill>
                  <a:schemeClr val="accent1"/>
                </a:solidFill>
                <a:latin typeface="+mj-ea"/>
                <a:ea typeface="+mj-ea"/>
              </a:rPr>
              <a:t>3</a:t>
            </a:r>
            <a:r>
              <a:rPr lang="zh-CN" altLang="en-US" b="1" dirty="0">
                <a:solidFill>
                  <a:schemeClr val="accent1"/>
                </a:solidFill>
                <a:latin typeface="+mj-ea"/>
                <a:ea typeface="+mj-ea"/>
              </a:rPr>
              <a:t>个减少到</a:t>
            </a:r>
            <a:r>
              <a:rPr lang="en-US" altLang="zh-CN" b="1" dirty="0">
                <a:solidFill>
                  <a:schemeClr val="accent1"/>
                </a:solidFill>
                <a:latin typeface="+mj-ea"/>
                <a:ea typeface="+mj-ea"/>
              </a:rPr>
              <a:t>1</a:t>
            </a:r>
            <a:r>
              <a:rPr lang="zh-CN" altLang="en-US" b="1" dirty="0">
                <a:solidFill>
                  <a:schemeClr val="accent1"/>
                </a:solidFill>
                <a:latin typeface="+mj-ea"/>
                <a:ea typeface="+mj-ea"/>
              </a:rPr>
              <a:t>个</a:t>
            </a:r>
            <a:r>
              <a:rPr lang="zh-CN" altLang="en-US" b="1" dirty="0">
                <a:solidFill>
                  <a:srgbClr val="002060"/>
                </a:solidFill>
                <a:latin typeface="+mj-ea"/>
                <a:ea typeface="+mj-ea"/>
              </a:rPr>
              <a:t>，提高启动速度</a:t>
            </a:r>
            <a:endParaRPr lang="en-US" altLang="zh-CN" b="1" dirty="0">
              <a:solidFill>
                <a:srgbClr val="002060"/>
              </a:solidFill>
              <a:latin typeface="+mj-ea"/>
              <a:ea typeface="+mj-ea"/>
            </a:endParaRPr>
          </a:p>
          <a:p>
            <a:pPr marL="285750" indent="-285750">
              <a:buFont typeface="Wingdings" panose="05000000000000000000" pitchFamily="2" charset="2"/>
              <a:buChar char="ü"/>
            </a:pPr>
            <a:r>
              <a:rPr lang="zh-CN" altLang="en-US" b="1" dirty="0">
                <a:solidFill>
                  <a:srgbClr val="002060"/>
                </a:solidFill>
                <a:latin typeface="+mj-ea"/>
                <a:ea typeface="+mj-ea"/>
              </a:rPr>
              <a:t>采用</a:t>
            </a:r>
            <a:r>
              <a:rPr lang="en-US" altLang="zh-CN" b="1" dirty="0">
                <a:solidFill>
                  <a:srgbClr val="002060"/>
                </a:solidFill>
                <a:latin typeface="+mj-ea"/>
                <a:ea typeface="+mj-ea"/>
              </a:rPr>
              <a:t>c</a:t>
            </a:r>
            <a:r>
              <a:rPr lang="zh-CN" altLang="en-US" b="1" dirty="0">
                <a:solidFill>
                  <a:srgbClr val="002060"/>
                </a:solidFill>
                <a:latin typeface="+mj-ea"/>
                <a:ea typeface="+mj-ea"/>
              </a:rPr>
              <a:t>语言，开销减少，代码精简化（</a:t>
            </a:r>
            <a:r>
              <a:rPr lang="en-US" altLang="zh-CN" b="1" dirty="0">
                <a:solidFill>
                  <a:srgbClr val="002060"/>
                </a:solidFill>
                <a:latin typeface="+mj-ea"/>
                <a:ea typeface="+mj-ea"/>
              </a:rPr>
              <a:t>30W-&gt;7W</a:t>
            </a:r>
            <a:r>
              <a:rPr lang="zh-CN" altLang="en-US" b="1" dirty="0">
                <a:solidFill>
                  <a:srgbClr val="002060"/>
                </a:solidFill>
                <a:latin typeface="+mj-ea"/>
                <a:ea typeface="+mj-ea"/>
              </a:rPr>
              <a:t>）</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02138" y="2051050"/>
            <a:ext cx="3387725" cy="3386138"/>
            <a:chOff x="4402138" y="2051050"/>
            <a:chExt cx="3387725" cy="3386138"/>
          </a:xfrm>
        </p:grpSpPr>
        <p:sp>
          <p:nvSpPr>
            <p:cNvPr id="6" name="Freeform 5"/>
            <p:cNvSpPr/>
            <p:nvPr/>
          </p:nvSpPr>
          <p:spPr bwMode="auto">
            <a:xfrm>
              <a:off x="6132513" y="3089275"/>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7" name="Freeform 6"/>
            <p:cNvSpPr/>
            <p:nvPr/>
          </p:nvSpPr>
          <p:spPr bwMode="auto">
            <a:xfrm>
              <a:off x="5443538" y="2051050"/>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8" name="Freeform 7"/>
            <p:cNvSpPr/>
            <p:nvPr/>
          </p:nvSpPr>
          <p:spPr bwMode="auto">
            <a:xfrm>
              <a:off x="4402138" y="2065338"/>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9" name="Freeform 8"/>
            <p:cNvSpPr/>
            <p:nvPr/>
          </p:nvSpPr>
          <p:spPr bwMode="auto">
            <a:xfrm>
              <a:off x="4418013" y="3781425"/>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0" name="矩形 9"/>
            <p:cNvSpPr>
              <a:spLocks noChangeArrowheads="1"/>
            </p:cNvSpPr>
            <p:nvPr/>
          </p:nvSpPr>
          <p:spPr bwMode="auto">
            <a:xfrm>
              <a:off x="4665663" y="238760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01</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1" name="矩形 25"/>
            <p:cNvSpPr>
              <a:spLocks noChangeArrowheads="1"/>
            </p:cNvSpPr>
            <p:nvPr/>
          </p:nvSpPr>
          <p:spPr bwMode="auto">
            <a:xfrm>
              <a:off x="7099300" y="230505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02</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2" name="矩形 26"/>
            <p:cNvSpPr>
              <a:spLocks noChangeArrowheads="1"/>
            </p:cNvSpPr>
            <p:nvPr/>
          </p:nvSpPr>
          <p:spPr bwMode="auto">
            <a:xfrm>
              <a:off x="7029450" y="4745038"/>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03</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3" name="矩形 27"/>
            <p:cNvSpPr>
              <a:spLocks noChangeArrowheads="1"/>
            </p:cNvSpPr>
            <p:nvPr/>
          </p:nvSpPr>
          <p:spPr bwMode="auto">
            <a:xfrm>
              <a:off x="4622800" y="4665663"/>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04</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14" name="Shape 540"/>
          <p:cNvSpPr/>
          <p:nvPr/>
        </p:nvSpPr>
        <p:spPr>
          <a:xfrm>
            <a:off x="1663245" y="2179367"/>
            <a:ext cx="1699081" cy="32385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marL="0" marR="0" lvl="0" indent="0" algn="r" defTabSz="914400" rtl="0" eaLnBrk="1" fontAlgn="auto" latinLnBrk="0" hangingPunct="1">
              <a:lnSpc>
                <a:spcPct val="100000"/>
              </a:lnSpc>
              <a:spcBef>
                <a:spcPts val="0"/>
              </a:spcBef>
              <a:spcAft>
                <a:spcPts val="0"/>
              </a:spcAft>
              <a:buClrTx/>
              <a:buSzTx/>
              <a:buFontTx/>
              <a:buNone/>
              <a:defRPr sz="1800" spc="0">
                <a:solidFill>
                  <a:srgbClr val="000000"/>
                </a:solidFill>
              </a:defRPr>
            </a:pPr>
            <a:r>
              <a:rPr lang="zh-CN" altLang="en-US" sz="2100" b="1" spc="42" dirty="0">
                <a:solidFill>
                  <a:srgbClr val="002060"/>
                </a:solidFill>
                <a:latin typeface="+mn-lt"/>
                <a:ea typeface="+mn-ea"/>
                <a:cs typeface="+mn-ea"/>
                <a:sym typeface="+mn-lt"/>
              </a:rPr>
              <a:t>轻</a:t>
            </a:r>
            <a:endParaRPr kumimoji="0" sz="2100" b="1" i="0" u="none" strike="noStrike" kern="1200" cap="none" spc="42" normalizeH="0" baseline="0" noProof="0" dirty="0">
              <a:ln>
                <a:noFill/>
              </a:ln>
              <a:solidFill>
                <a:srgbClr val="002060"/>
              </a:solidFill>
              <a:effectLst/>
              <a:uLnTx/>
              <a:uFillTx/>
              <a:latin typeface="+mn-lt"/>
              <a:ea typeface="+mn-ea"/>
              <a:cs typeface="+mn-ea"/>
              <a:sym typeface="+mn-lt"/>
            </a:endParaRPr>
          </a:p>
        </p:txBody>
      </p:sp>
      <p:sp>
        <p:nvSpPr>
          <p:cNvPr id="15" name="Shape 541"/>
          <p:cNvSpPr/>
          <p:nvPr/>
        </p:nvSpPr>
        <p:spPr>
          <a:xfrm>
            <a:off x="1663245" y="2655617"/>
            <a:ext cx="1847850" cy="285078"/>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lang="zh-CN" altLang="en-US" sz="1400" spc="24" dirty="0">
                <a:solidFill>
                  <a:prstClr val="black"/>
                </a:solidFill>
                <a:latin typeface="+mn-lt"/>
                <a:ea typeface="+mn-ea"/>
                <a:cs typeface="+mn-ea"/>
                <a:sym typeface="+mn-lt"/>
              </a:rPr>
              <a:t>更轻量的资源占用</a:t>
            </a:r>
            <a:endParaRPr kumimoji="0" lang="zh-CN" altLang="en-US" sz="1400" b="0" i="0" u="none" strike="noStrike" kern="1200" cap="none" spc="24" normalizeH="0" baseline="0" noProof="0" dirty="0">
              <a:ln>
                <a:noFill/>
              </a:ln>
              <a:solidFill>
                <a:prstClr val="black"/>
              </a:solidFill>
              <a:effectLst/>
              <a:uLnTx/>
              <a:uFillTx/>
              <a:latin typeface="+mn-lt"/>
              <a:ea typeface="+mn-ea"/>
              <a:cs typeface="+mn-ea"/>
              <a:sym typeface="+mn-lt"/>
            </a:endParaRPr>
          </a:p>
        </p:txBody>
      </p:sp>
      <p:sp>
        <p:nvSpPr>
          <p:cNvPr id="16" name="Shape 540"/>
          <p:cNvSpPr/>
          <p:nvPr/>
        </p:nvSpPr>
        <p:spPr>
          <a:xfrm>
            <a:off x="8895720" y="2166304"/>
            <a:ext cx="196215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marL="0" marR="0" lvl="0" indent="0" algn="l" defTabSz="914400" rtl="0" eaLnBrk="1" fontAlgn="auto" latinLnBrk="0" hangingPunct="1">
              <a:lnSpc>
                <a:spcPct val="100000"/>
              </a:lnSpc>
              <a:spcBef>
                <a:spcPts val="0"/>
              </a:spcBef>
              <a:spcAft>
                <a:spcPts val="0"/>
              </a:spcAft>
              <a:buClrTx/>
              <a:buSzTx/>
              <a:buFontTx/>
              <a:buNone/>
              <a:defRPr sz="1800" spc="0">
                <a:solidFill>
                  <a:srgbClr val="000000"/>
                </a:solidFill>
              </a:defRPr>
            </a:pPr>
            <a:r>
              <a:rPr kumimoji="0" lang="zh-CN" altLang="en-US" sz="2100" b="1" i="0" u="none" strike="noStrike" kern="1200" cap="none" spc="42" normalizeH="0" baseline="0" noProof="0" dirty="0">
                <a:ln>
                  <a:noFill/>
                </a:ln>
                <a:solidFill>
                  <a:prstClr val="black">
                    <a:lumMod val="50000"/>
                    <a:lumOff val="50000"/>
                  </a:prstClr>
                </a:solidFill>
                <a:effectLst/>
                <a:uLnTx/>
                <a:uFillTx/>
                <a:latin typeface="+mn-lt"/>
                <a:ea typeface="+mn-ea"/>
                <a:cs typeface="+mn-ea"/>
                <a:sym typeface="+mn-lt"/>
              </a:rPr>
              <a:t>快</a:t>
            </a:r>
            <a:endParaRPr kumimoji="0" sz="2100" b="1" i="0" u="none" strike="noStrike" kern="1200" cap="none" spc="42" normalizeH="0" baseline="0" noProof="0" dirty="0">
              <a:ln>
                <a:noFill/>
              </a:ln>
              <a:solidFill>
                <a:prstClr val="black">
                  <a:lumMod val="50000"/>
                  <a:lumOff val="50000"/>
                </a:prstClr>
              </a:solidFill>
              <a:effectLst/>
              <a:uLnTx/>
              <a:uFillTx/>
              <a:latin typeface="+mn-lt"/>
              <a:ea typeface="+mn-ea"/>
              <a:cs typeface="+mn-ea"/>
              <a:sym typeface="+mn-lt"/>
            </a:endParaRPr>
          </a:p>
        </p:txBody>
      </p:sp>
      <p:sp>
        <p:nvSpPr>
          <p:cNvPr id="17" name="Shape 541"/>
          <p:cNvSpPr/>
          <p:nvPr/>
        </p:nvSpPr>
        <p:spPr>
          <a:xfrm>
            <a:off x="8895720" y="2642554"/>
            <a:ext cx="1847850" cy="608243"/>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400" b="0" i="0" u="none" strike="noStrike" kern="1200" cap="none" spc="24" normalizeH="0" baseline="0" noProof="0" dirty="0">
                <a:ln>
                  <a:noFill/>
                </a:ln>
                <a:solidFill>
                  <a:prstClr val="black"/>
                </a:solidFill>
                <a:effectLst/>
                <a:uLnTx/>
                <a:uFillTx/>
                <a:latin typeface="+mn-lt"/>
                <a:ea typeface="+mn-ea"/>
                <a:cs typeface="+mn-ea"/>
                <a:sym typeface="+mn-lt"/>
              </a:rPr>
              <a:t>更快速的启动速度和运行速度</a:t>
            </a:r>
          </a:p>
        </p:txBody>
      </p:sp>
      <p:sp>
        <p:nvSpPr>
          <p:cNvPr id="18" name="Shape 540"/>
          <p:cNvSpPr/>
          <p:nvPr/>
        </p:nvSpPr>
        <p:spPr>
          <a:xfrm>
            <a:off x="8895720" y="4116608"/>
            <a:ext cx="1962150" cy="323850"/>
          </a:xfrm>
          <a:prstGeom prst="rect">
            <a:avLst/>
          </a:prstGeom>
          <a:noFill/>
          <a:ln w="12700" cap="flat">
            <a:noFill/>
            <a:miter lim="400000"/>
          </a:ln>
          <a:effectLst/>
        </p:spPr>
        <p:txBody>
          <a:bodyPr lIns="0" tIns="0" rIns="0" bIns="0">
            <a:spAutoFit/>
          </a:bodyPr>
          <a:lstStyle>
            <a:lvl1pPr algn="l">
              <a:defRPr sz="4200" spc="84">
                <a:solidFill>
                  <a:srgbClr val="AAAAAA"/>
                </a:solidFill>
                <a:latin typeface="Oswald Light"/>
                <a:ea typeface="Oswald Light"/>
                <a:cs typeface="Oswald Light"/>
                <a:sym typeface="Oswald Light"/>
              </a:defRPr>
            </a:lvl1pPr>
          </a:lstStyle>
          <a:p>
            <a:pPr marL="0" marR="0" lvl="0" indent="0" algn="l" defTabSz="914400" rtl="0" eaLnBrk="1" fontAlgn="auto" latinLnBrk="0" hangingPunct="1">
              <a:lnSpc>
                <a:spcPct val="100000"/>
              </a:lnSpc>
              <a:spcBef>
                <a:spcPts val="0"/>
              </a:spcBef>
              <a:spcAft>
                <a:spcPts val="0"/>
              </a:spcAft>
              <a:buClrTx/>
              <a:buSzTx/>
              <a:buFontTx/>
              <a:buNone/>
              <a:defRPr sz="1800" spc="0">
                <a:solidFill>
                  <a:srgbClr val="000000"/>
                </a:solidFill>
              </a:defRPr>
            </a:pPr>
            <a:r>
              <a:rPr lang="zh-CN" altLang="en-US" sz="2100" b="1" spc="42" dirty="0">
                <a:solidFill>
                  <a:srgbClr val="002060"/>
                </a:solidFill>
                <a:latin typeface="+mn-lt"/>
                <a:ea typeface="+mn-ea"/>
                <a:cs typeface="+mn-ea"/>
                <a:sym typeface="+mn-lt"/>
              </a:rPr>
              <a:t>易</a:t>
            </a:r>
            <a:endParaRPr kumimoji="0" sz="2100" b="1" i="0" u="none" strike="noStrike" kern="1200" cap="none" spc="42" normalizeH="0" baseline="0" noProof="0" dirty="0">
              <a:ln>
                <a:noFill/>
              </a:ln>
              <a:solidFill>
                <a:srgbClr val="002060"/>
              </a:solidFill>
              <a:effectLst/>
              <a:uLnTx/>
              <a:uFillTx/>
              <a:latin typeface="+mn-lt"/>
              <a:ea typeface="+mn-ea"/>
              <a:cs typeface="+mn-ea"/>
              <a:sym typeface="+mn-lt"/>
            </a:endParaRPr>
          </a:p>
        </p:txBody>
      </p:sp>
      <p:sp>
        <p:nvSpPr>
          <p:cNvPr id="19" name="Shape 541"/>
          <p:cNvSpPr/>
          <p:nvPr/>
        </p:nvSpPr>
        <p:spPr>
          <a:xfrm>
            <a:off x="8895720" y="4592858"/>
            <a:ext cx="1847850" cy="608243"/>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400" b="0" i="0" u="none" strike="noStrike" kern="1200" cap="none" spc="24" normalizeH="0" baseline="0" noProof="0" dirty="0">
                <a:ln>
                  <a:noFill/>
                </a:ln>
                <a:solidFill>
                  <a:prstClr val="black"/>
                </a:solidFill>
                <a:effectLst/>
                <a:uLnTx/>
                <a:uFillTx/>
                <a:latin typeface="+mn-lt"/>
                <a:ea typeface="+mn-ea"/>
                <a:cs typeface="+mn-ea"/>
                <a:sym typeface="+mn-lt"/>
              </a:rPr>
              <a:t>更容易兼容各种符合</a:t>
            </a:r>
            <a:r>
              <a:rPr kumimoji="0" lang="en-US" altLang="zh-CN" sz="1400" b="0" i="0" u="none" strike="noStrike" kern="1200" cap="none" spc="24" normalizeH="0" baseline="0" noProof="0" dirty="0">
                <a:ln>
                  <a:noFill/>
                </a:ln>
                <a:solidFill>
                  <a:prstClr val="black"/>
                </a:solidFill>
                <a:effectLst/>
                <a:uLnTx/>
                <a:uFillTx/>
                <a:latin typeface="+mn-lt"/>
                <a:ea typeface="+mn-ea"/>
                <a:cs typeface="+mn-ea"/>
                <a:sym typeface="+mn-lt"/>
              </a:rPr>
              <a:t>OCI</a:t>
            </a:r>
            <a:r>
              <a:rPr kumimoji="0" lang="zh-CN" altLang="en-US" sz="1400" b="0" i="0" u="none" strike="noStrike" kern="1200" cap="none" spc="24" normalizeH="0" baseline="0" noProof="0" dirty="0">
                <a:ln>
                  <a:noFill/>
                </a:ln>
                <a:solidFill>
                  <a:prstClr val="black"/>
                </a:solidFill>
                <a:effectLst/>
                <a:uLnTx/>
                <a:uFillTx/>
                <a:latin typeface="+mn-lt"/>
                <a:ea typeface="+mn-ea"/>
                <a:cs typeface="+mn-ea"/>
                <a:sym typeface="+mn-lt"/>
              </a:rPr>
              <a:t>标准的容器进行时</a:t>
            </a:r>
          </a:p>
        </p:txBody>
      </p:sp>
      <p:sp>
        <p:nvSpPr>
          <p:cNvPr id="20" name="Shape 540"/>
          <p:cNvSpPr/>
          <p:nvPr/>
        </p:nvSpPr>
        <p:spPr>
          <a:xfrm>
            <a:off x="1663245" y="4129671"/>
            <a:ext cx="1699081" cy="32385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marL="0" marR="0" lvl="0" indent="0" algn="r" defTabSz="914400" rtl="0" eaLnBrk="1" fontAlgn="auto" latinLnBrk="0" hangingPunct="1">
              <a:lnSpc>
                <a:spcPct val="100000"/>
              </a:lnSpc>
              <a:spcBef>
                <a:spcPts val="0"/>
              </a:spcBef>
              <a:spcAft>
                <a:spcPts val="0"/>
              </a:spcAft>
              <a:buClrTx/>
              <a:buSzTx/>
              <a:buFontTx/>
              <a:buNone/>
              <a:defRPr sz="1800" spc="0">
                <a:solidFill>
                  <a:srgbClr val="000000"/>
                </a:solidFill>
              </a:defRPr>
            </a:pPr>
            <a:r>
              <a:rPr lang="zh-CN" altLang="en-US" sz="2100" b="1" spc="42" noProof="0" dirty="0">
                <a:solidFill>
                  <a:prstClr val="black">
                    <a:lumMod val="50000"/>
                    <a:lumOff val="50000"/>
                  </a:prstClr>
                </a:solidFill>
                <a:latin typeface="+mn-lt"/>
                <a:ea typeface="+mn-ea"/>
                <a:cs typeface="+mn-ea"/>
                <a:sym typeface="+mn-lt"/>
              </a:rPr>
              <a:t>灵</a:t>
            </a:r>
            <a:endParaRPr kumimoji="0" sz="2100" b="1" i="0" u="none" strike="noStrike" kern="1200" cap="none" spc="42" normalizeH="0" baseline="0" noProof="0" dirty="0">
              <a:ln>
                <a:noFill/>
              </a:ln>
              <a:solidFill>
                <a:prstClr val="black">
                  <a:lumMod val="50000"/>
                  <a:lumOff val="50000"/>
                </a:prstClr>
              </a:solidFill>
              <a:effectLst/>
              <a:uLnTx/>
              <a:uFillTx/>
              <a:latin typeface="+mn-lt"/>
              <a:ea typeface="+mn-ea"/>
              <a:cs typeface="+mn-ea"/>
              <a:sym typeface="+mn-lt"/>
            </a:endParaRPr>
          </a:p>
        </p:txBody>
      </p:sp>
      <p:sp>
        <p:nvSpPr>
          <p:cNvPr id="21" name="Shape 541"/>
          <p:cNvSpPr/>
          <p:nvPr/>
        </p:nvSpPr>
        <p:spPr>
          <a:xfrm>
            <a:off x="1663245" y="4605921"/>
            <a:ext cx="1847850" cy="608243"/>
          </a:xfrm>
          <a:prstGeom prst="rect">
            <a:avLst/>
          </a:prstGeom>
          <a:noFill/>
          <a:ln w="12700" cap="flat">
            <a:noFill/>
            <a:miter lim="400000"/>
          </a:ln>
          <a:effectLst/>
        </p:spPr>
        <p:txBody>
          <a:bodyPr wrap="square" lIns="0" tIns="0" rIns="0" bIns="0">
            <a:spAutoFit/>
          </a:bodyPr>
          <a:lstStyle>
            <a:lvl1pPr algn="l">
              <a:defRPr sz="2400" spc="48">
                <a:solidFill>
                  <a:srgbClr val="929292"/>
                </a:solidFill>
                <a:latin typeface="Source Sans Pro"/>
                <a:ea typeface="Source Sans Pro"/>
                <a:cs typeface="Source Sans Pro"/>
                <a:sym typeface="Source Sans Pro"/>
              </a:defRPr>
            </a:lvl1pPr>
          </a:lstStyle>
          <a:p>
            <a:pPr marL="0" marR="0" lvl="0" indent="0" algn="l" defTabSz="914400" rtl="0" eaLnBrk="1" fontAlgn="auto" latinLnBrk="0" hangingPunct="1">
              <a:lnSpc>
                <a:spcPct val="150000"/>
              </a:lnSpc>
              <a:spcBef>
                <a:spcPts val="0"/>
              </a:spcBef>
              <a:spcAft>
                <a:spcPts val="0"/>
              </a:spcAft>
              <a:buClrTx/>
              <a:buSzTx/>
              <a:buFontTx/>
              <a:buNone/>
              <a:defRPr sz="1800" spc="0">
                <a:solidFill>
                  <a:srgbClr val="000000"/>
                </a:solidFill>
              </a:defRPr>
            </a:pPr>
            <a:r>
              <a:rPr kumimoji="0" lang="zh-CN" altLang="en-US" sz="1400" b="0" i="0" u="none" strike="noStrike" kern="1200" cap="none" spc="24" normalizeH="0" baseline="0" noProof="0" dirty="0">
                <a:ln>
                  <a:noFill/>
                </a:ln>
                <a:solidFill>
                  <a:prstClr val="black"/>
                </a:solidFill>
                <a:effectLst/>
                <a:uLnTx/>
                <a:uFillTx/>
                <a:latin typeface="+mn-lt"/>
                <a:ea typeface="+mn-ea"/>
                <a:cs typeface="+mn-ea"/>
                <a:sym typeface="+mn-lt"/>
              </a:rPr>
              <a:t>提供多种工作模式和镜像格式</a:t>
            </a:r>
          </a:p>
        </p:txBody>
      </p:sp>
      <p:sp>
        <p:nvSpPr>
          <p:cNvPr id="23" name="6"/>
          <p:cNvSpPr/>
          <p:nvPr/>
        </p:nvSpPr>
        <p:spPr bwMode="auto">
          <a:xfrm rot="5400000">
            <a:off x="5531735"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4" name="6"/>
          <p:cNvSpPr/>
          <p:nvPr/>
        </p:nvSpPr>
        <p:spPr bwMode="auto">
          <a:xfrm rot="5400000">
            <a:off x="5802968"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5" name="6"/>
          <p:cNvSpPr/>
          <p:nvPr/>
        </p:nvSpPr>
        <p:spPr bwMode="auto">
          <a:xfrm rot="5400000">
            <a:off x="6074201"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sp>
        <p:nvSpPr>
          <p:cNvPr id="26" name="6"/>
          <p:cNvSpPr/>
          <p:nvPr/>
        </p:nvSpPr>
        <p:spPr bwMode="auto">
          <a:xfrm rot="5400000">
            <a:off x="6345434" y="734101"/>
            <a:ext cx="153591" cy="133545"/>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cs typeface="+mn-ea"/>
              <a:sym typeface="+mn-lt"/>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1324" y="6165993"/>
            <a:ext cx="584057" cy="584057"/>
          </a:xfrm>
          <a:prstGeom prst="rect">
            <a:avLst/>
          </a:prstGeom>
        </p:spPr>
      </p:pic>
      <p:sp>
        <p:nvSpPr>
          <p:cNvPr id="3" name="Shape 540"/>
          <p:cNvSpPr/>
          <p:nvPr/>
        </p:nvSpPr>
        <p:spPr>
          <a:xfrm>
            <a:off x="3315854" y="46970"/>
            <a:ext cx="4994273" cy="67691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marL="0" marR="0" lvl="0" indent="0" algn="r" defTabSz="914400" rtl="0" eaLnBrk="1" fontAlgn="auto" latinLnBrk="0" hangingPunct="1">
              <a:lnSpc>
                <a:spcPct val="100000"/>
              </a:lnSpc>
              <a:spcBef>
                <a:spcPts val="0"/>
              </a:spcBef>
              <a:spcAft>
                <a:spcPts val="0"/>
              </a:spcAft>
              <a:buClrTx/>
              <a:buSzTx/>
              <a:buFontTx/>
              <a:buNone/>
              <a:defRPr sz="1800" spc="0">
                <a:solidFill>
                  <a:srgbClr val="000000"/>
                </a:solidFill>
              </a:defRPr>
            </a:pPr>
            <a:r>
              <a:rPr kumimoji="0" lang="en-US" altLang="zh-CN" sz="4400" b="1" i="0" u="none" strike="noStrike" kern="1200" cap="none" spc="42" normalizeH="0" baseline="0" noProof="0">
                <a:ln>
                  <a:noFill/>
                </a:ln>
                <a:solidFill>
                  <a:srgbClr val="002060"/>
                </a:solidFill>
                <a:effectLst/>
                <a:uLnTx/>
                <a:uFillTx/>
                <a:latin typeface="+mn-lt"/>
                <a:ea typeface="+mn-ea"/>
                <a:cs typeface="+mn-ea"/>
                <a:sym typeface="+mn-lt"/>
              </a:rPr>
              <a:t>iSulad</a:t>
            </a:r>
            <a:r>
              <a:rPr kumimoji="0" lang="zh-CN" altLang="en-US" sz="4400" b="1" i="0" u="none" strike="noStrike" kern="1200" cap="none" spc="42" normalizeH="0" baseline="0" noProof="0">
                <a:ln>
                  <a:noFill/>
                </a:ln>
                <a:solidFill>
                  <a:srgbClr val="002060"/>
                </a:solidFill>
                <a:effectLst/>
                <a:uLnTx/>
                <a:uFillTx/>
                <a:latin typeface="+mn-lt"/>
                <a:ea typeface="+mn-ea"/>
                <a:cs typeface="+mn-ea"/>
                <a:sym typeface="+mn-lt"/>
              </a:rPr>
              <a:t>的</a:t>
            </a:r>
            <a:r>
              <a:rPr kumimoji="0" lang="zh-CN" altLang="en-US" sz="4400" b="1" i="0" u="none" strike="noStrike" kern="1200" cap="none" spc="42" normalizeH="0" baseline="0" noProof="0" dirty="0">
                <a:ln>
                  <a:noFill/>
                </a:ln>
                <a:solidFill>
                  <a:srgbClr val="002060"/>
                </a:solidFill>
                <a:effectLst/>
                <a:uLnTx/>
                <a:uFillTx/>
                <a:latin typeface="+mn-lt"/>
                <a:ea typeface="+mn-ea"/>
                <a:cs typeface="+mn-ea"/>
                <a:sym typeface="+mn-lt"/>
              </a:rPr>
              <a:t>四大优势</a:t>
            </a:r>
            <a:endParaRPr kumimoji="0" sz="4400" b="1" i="0" u="none" strike="noStrike" kern="1200" cap="none" spc="42" normalizeH="0" baseline="0" noProof="0" dirty="0">
              <a:ln>
                <a:noFill/>
              </a:ln>
              <a:solidFill>
                <a:srgbClr val="002060"/>
              </a:solidFill>
              <a:effectLst/>
              <a:uLnTx/>
              <a:uFillTx/>
              <a:latin typeface="+mn-lt"/>
              <a:ea typeface="+mn-ea"/>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角三角形 20"/>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直角三角形 21"/>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3" name="直角三角形 22"/>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4" name="直角三角形 23"/>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5" name="平行四边形 24"/>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6" name="平行四边形 25"/>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平行四边形 26"/>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平行四边形 27"/>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0" name="组合 9"/>
          <p:cNvGrpSpPr/>
          <p:nvPr/>
        </p:nvGrpSpPr>
        <p:grpSpPr>
          <a:xfrm rot="16200000">
            <a:off x="10135702" y="-1878986"/>
            <a:ext cx="3387725" cy="3386138"/>
            <a:chOff x="4402138" y="2051050"/>
            <a:chExt cx="3387725" cy="3386138"/>
          </a:xfrm>
        </p:grpSpPr>
        <p:sp>
          <p:nvSpPr>
            <p:cNvPr id="11" name="Freeform 5"/>
            <p:cNvSpPr/>
            <p:nvPr/>
          </p:nvSpPr>
          <p:spPr bwMode="auto">
            <a:xfrm>
              <a:off x="6132513" y="3089275"/>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2" name="Freeform 6"/>
            <p:cNvSpPr/>
            <p:nvPr/>
          </p:nvSpPr>
          <p:spPr bwMode="auto">
            <a:xfrm>
              <a:off x="5443538" y="2051050"/>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3" name="Freeform 7"/>
            <p:cNvSpPr/>
            <p:nvPr/>
          </p:nvSpPr>
          <p:spPr bwMode="auto">
            <a:xfrm>
              <a:off x="4402138" y="2065338"/>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4" name="Freeform 8"/>
            <p:cNvSpPr/>
            <p:nvPr/>
          </p:nvSpPr>
          <p:spPr bwMode="auto">
            <a:xfrm>
              <a:off x="4418013" y="3781425"/>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5" name="矩形 14"/>
            <p:cNvSpPr>
              <a:spLocks noChangeArrowheads="1"/>
            </p:cNvSpPr>
            <p:nvPr/>
          </p:nvSpPr>
          <p:spPr bwMode="auto">
            <a:xfrm rot="5400000">
              <a:off x="4665663" y="238760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01</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6" name="矩形 25"/>
            <p:cNvSpPr>
              <a:spLocks noChangeArrowheads="1"/>
            </p:cNvSpPr>
            <p:nvPr/>
          </p:nvSpPr>
          <p:spPr bwMode="auto">
            <a:xfrm>
              <a:off x="7099300" y="230505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02</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7" name="矩形 26"/>
            <p:cNvSpPr>
              <a:spLocks noChangeArrowheads="1"/>
            </p:cNvSpPr>
            <p:nvPr/>
          </p:nvSpPr>
          <p:spPr bwMode="auto">
            <a:xfrm>
              <a:off x="7029450" y="4745038"/>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03</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8" name="矩形 27"/>
            <p:cNvSpPr>
              <a:spLocks noChangeArrowheads="1"/>
            </p:cNvSpPr>
            <p:nvPr/>
          </p:nvSpPr>
          <p:spPr bwMode="auto">
            <a:xfrm>
              <a:off x="4622800" y="4665663"/>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04</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19" name="文本框 18"/>
          <p:cNvSpPr txBox="1"/>
          <p:nvPr/>
        </p:nvSpPr>
        <p:spPr>
          <a:xfrm>
            <a:off x="4754122" y="487281"/>
            <a:ext cx="5128374" cy="1015663"/>
          </a:xfrm>
          <a:prstGeom prst="rect">
            <a:avLst/>
          </a:prstGeom>
          <a:gradFill>
            <a:gsLst>
              <a:gs pos="0">
                <a:srgbClr val="002060">
                  <a:alpha val="0"/>
                </a:srgbClr>
              </a:gs>
              <a:gs pos="100000">
                <a:srgbClr val="002060"/>
              </a:gs>
            </a:gsLst>
            <a:lin ang="0" scaled="0"/>
          </a:gradFill>
        </p:spPr>
        <p:txBody>
          <a:bodyPr wrap="square" rtlCol="0">
            <a:spAutoFit/>
          </a:bodyPr>
          <a:lstStyle/>
          <a:p>
            <a:pPr algn="r"/>
            <a:r>
              <a:rPr lang="zh-CN" altLang="en-US" sz="6000" b="1" dirty="0">
                <a:solidFill>
                  <a:schemeClr val="bg1"/>
                </a:solidFill>
                <a:latin typeface="华文行楷" panose="02010800040101010101" pitchFamily="2" charset="-122"/>
                <a:ea typeface="华文行楷" panose="02010800040101010101" pitchFamily="2" charset="-122"/>
              </a:rPr>
              <a:t>轻</a:t>
            </a:r>
          </a:p>
        </p:txBody>
      </p:sp>
      <p:sp>
        <p:nvSpPr>
          <p:cNvPr id="20" name="文本框 19"/>
          <p:cNvSpPr txBox="1"/>
          <p:nvPr/>
        </p:nvSpPr>
        <p:spPr>
          <a:xfrm>
            <a:off x="1574799" y="2032230"/>
            <a:ext cx="5922321" cy="646331"/>
          </a:xfrm>
          <a:prstGeom prst="rect">
            <a:avLst/>
          </a:prstGeom>
          <a:noFill/>
        </p:spPr>
        <p:txBody>
          <a:bodyPr wrap="square" rtlCol="0">
            <a:spAutoFit/>
          </a:bodyPr>
          <a:lstStyle/>
          <a:p>
            <a:r>
              <a:rPr lang="zh-CN" altLang="en-US" sz="3600" b="1" spc="42" dirty="0">
                <a:solidFill>
                  <a:srgbClr val="002060"/>
                </a:solidFill>
                <a:cs typeface="+mn-ea"/>
              </a:rPr>
              <a:t>更</a:t>
            </a:r>
            <a:r>
              <a:rPr lang="zh-CN" altLang="en-US" sz="3600" b="1" spc="42" dirty="0">
                <a:solidFill>
                  <a:srgbClr val="002060"/>
                </a:solidFill>
                <a:cs typeface="+mn-ea"/>
                <a:sym typeface="Oswald Light"/>
              </a:rPr>
              <a:t>轻量的资源占用</a:t>
            </a:r>
          </a:p>
        </p:txBody>
      </p:sp>
      <p:sp>
        <p:nvSpPr>
          <p:cNvPr id="35" name="文本框 34"/>
          <p:cNvSpPr txBox="1"/>
          <p:nvPr/>
        </p:nvSpPr>
        <p:spPr>
          <a:xfrm>
            <a:off x="1568059" y="3103779"/>
            <a:ext cx="5922321" cy="21209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solidFill>
                  <a:srgbClr val="002060"/>
                </a:solidFill>
              </a:rPr>
              <a:t>C/C++</a:t>
            </a:r>
            <a:r>
              <a:rPr lang="zh-CN" altLang="en-US" b="1" dirty="0">
                <a:solidFill>
                  <a:srgbClr val="002060"/>
                </a:solidFill>
              </a:rPr>
              <a:t>编写</a:t>
            </a:r>
            <a:r>
              <a:rPr lang="zh-CN" altLang="en-US" dirty="0">
                <a:solidFill>
                  <a:srgbClr val="002060"/>
                </a:solidFill>
              </a:rPr>
              <a:t>，代码减少</a:t>
            </a:r>
            <a:r>
              <a:rPr lang="en-US" altLang="zh-CN" dirty="0">
                <a:solidFill>
                  <a:srgbClr val="002060"/>
                </a:solidFill>
              </a:rPr>
              <a:t>70%</a:t>
            </a:r>
          </a:p>
          <a:p>
            <a:pPr marL="285750" indent="-285750">
              <a:lnSpc>
                <a:spcPct val="150000"/>
              </a:lnSpc>
              <a:buFont typeface="Arial" panose="020B0604020202020204" pitchFamily="34" charset="0"/>
              <a:buChar char="•"/>
            </a:pPr>
            <a:r>
              <a:rPr lang="zh-CN" altLang="en-US" b="1" dirty="0">
                <a:solidFill>
                  <a:srgbClr val="002060"/>
                </a:solidFill>
              </a:rPr>
              <a:t>轻量化容器运行时</a:t>
            </a:r>
            <a:r>
              <a:rPr lang="zh-CN" altLang="en-US" dirty="0">
                <a:solidFill>
                  <a:srgbClr val="002060"/>
                </a:solidFill>
              </a:rPr>
              <a:t>（负责在容器中执行应用程序和管理容器的软件组件，是</a:t>
            </a:r>
            <a:r>
              <a:rPr lang="en-US" altLang="zh-CN" dirty="0">
                <a:solidFill>
                  <a:srgbClr val="002060"/>
                </a:solidFill>
              </a:rPr>
              <a:t>K8s</a:t>
            </a:r>
            <a:r>
              <a:rPr lang="zh-CN" altLang="en-US" dirty="0">
                <a:solidFill>
                  <a:srgbClr val="002060"/>
                </a:solidFill>
              </a:rPr>
              <a:t>管理容器的工具，也负责和底层操作系统交互），减少调用层级</a:t>
            </a:r>
            <a:endParaRPr lang="en-US" altLang="zh-CN" dirty="0">
              <a:solidFill>
                <a:srgbClr val="002060"/>
              </a:solidFill>
            </a:endParaRPr>
          </a:p>
          <a:p>
            <a:pPr marL="285750" indent="-285750">
              <a:lnSpc>
                <a:spcPct val="150000"/>
              </a:lnSpc>
              <a:buFont typeface="Arial" panose="020B0604020202020204" pitchFamily="34" charset="0"/>
              <a:buChar char="•"/>
            </a:pPr>
            <a:r>
              <a:rPr lang="zh-CN" altLang="en-US" b="1" dirty="0">
                <a:solidFill>
                  <a:srgbClr val="002060"/>
                </a:solidFill>
              </a:rPr>
              <a:t>底噪减少</a:t>
            </a:r>
            <a:r>
              <a:rPr lang="zh-CN" altLang="en-US" dirty="0">
                <a:solidFill>
                  <a:srgbClr val="002060"/>
                </a:solidFill>
              </a:rPr>
              <a:t>（容器非必要活动的消耗），减少</a:t>
            </a:r>
            <a:r>
              <a:rPr lang="en-US" altLang="zh-CN" dirty="0">
                <a:solidFill>
                  <a:srgbClr val="002060"/>
                </a:solidFill>
              </a:rPr>
              <a:t>80%</a:t>
            </a:r>
            <a:endParaRPr lang="zh-CN" altLang="en-US" dirty="0">
              <a:solidFill>
                <a:srgbClr val="002060"/>
              </a:solidFill>
            </a:endParaRPr>
          </a:p>
        </p:txBody>
      </p:sp>
      <p:cxnSp>
        <p:nvCxnSpPr>
          <p:cNvPr id="38" name="直接连接符 37"/>
          <p:cNvCxnSpPr/>
          <p:nvPr/>
        </p:nvCxnSpPr>
        <p:spPr>
          <a:xfrm>
            <a:off x="1574799" y="2857500"/>
            <a:ext cx="5922321" cy="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pic>
        <p:nvPicPr>
          <p:cNvPr id="42" name="图片 41"/>
          <p:cNvPicPr>
            <a:picLocks noChangeAspect="1"/>
          </p:cNvPicPr>
          <p:nvPr/>
        </p:nvPicPr>
        <p:blipFill>
          <a:blip r:embed="rId4"/>
          <a:stretch>
            <a:fillRect/>
          </a:stretch>
        </p:blipFill>
        <p:spPr>
          <a:xfrm>
            <a:off x="7761246" y="1857828"/>
            <a:ext cx="3280545" cy="3102195"/>
          </a:xfrm>
          <a:prstGeom prst="rect">
            <a:avLst/>
          </a:prstGeom>
        </p:spPr>
      </p:pic>
      <p:sp>
        <p:nvSpPr>
          <p:cNvPr id="43" name="矩形 42"/>
          <p:cNvSpPr/>
          <p:nvPr/>
        </p:nvSpPr>
        <p:spPr>
          <a:xfrm>
            <a:off x="8695973" y="2584450"/>
            <a:ext cx="587727" cy="2139950"/>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454064" y="4358640"/>
            <a:ext cx="594467" cy="36576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0136496" y="3715657"/>
            <a:ext cx="158124" cy="185783"/>
          </a:xfrm>
          <a:prstGeom prst="rect">
            <a:avLst/>
          </a:prstGeom>
          <a:solidFill>
            <a:schemeClr val="bg1">
              <a:alpha val="99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661904" y="1723739"/>
            <a:ext cx="1927819" cy="369332"/>
          </a:xfrm>
          <a:prstGeom prst="rect">
            <a:avLst/>
          </a:prstGeom>
          <a:solidFill>
            <a:schemeClr val="tx2">
              <a:lumMod val="25000"/>
              <a:lumOff val="75000"/>
            </a:schemeClr>
          </a:solidFill>
        </p:spPr>
        <p:txBody>
          <a:bodyPr wrap="square">
            <a:spAutoFit/>
          </a:bodyPr>
          <a:lstStyle/>
          <a:p>
            <a:r>
              <a:rPr lang="zh-CN" altLang="en-US" b="1" dirty="0">
                <a:solidFill>
                  <a:srgbClr val="002060"/>
                </a:solidFill>
              </a:rPr>
              <a:t>底噪对比图（</a:t>
            </a:r>
            <a:r>
              <a:rPr lang="en-US" altLang="zh-CN" b="1" dirty="0">
                <a:solidFill>
                  <a:srgbClr val="002060"/>
                </a:solidFill>
              </a:rPr>
              <a:t>MB</a:t>
            </a:r>
            <a:r>
              <a:rPr lang="zh-CN" altLang="en-US" b="1" dirty="0">
                <a:solidFill>
                  <a:srgbClr val="002060"/>
                </a:solidFill>
              </a:rPr>
              <a:t>）</a:t>
            </a:r>
            <a:endParaRPr lang="zh-CN" altLang="en-US" dirty="0"/>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角三角形 20"/>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直角三角形 21"/>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3" name="直角三角形 22"/>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4" name="直角三角形 23"/>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5" name="平行四边形 24"/>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6" name="平行四边形 25"/>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平行四边形 26"/>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平行四边形 27"/>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0" name="组合 9"/>
          <p:cNvGrpSpPr/>
          <p:nvPr/>
        </p:nvGrpSpPr>
        <p:grpSpPr>
          <a:xfrm rot="10800000">
            <a:off x="10135702" y="-1878986"/>
            <a:ext cx="3387725" cy="3386138"/>
            <a:chOff x="4402138" y="2051050"/>
            <a:chExt cx="3387725" cy="3386138"/>
          </a:xfrm>
        </p:grpSpPr>
        <p:sp>
          <p:nvSpPr>
            <p:cNvPr id="11" name="Freeform 5"/>
            <p:cNvSpPr/>
            <p:nvPr/>
          </p:nvSpPr>
          <p:spPr bwMode="auto">
            <a:xfrm>
              <a:off x="6132513" y="3089275"/>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2" name="Freeform 6"/>
            <p:cNvSpPr/>
            <p:nvPr/>
          </p:nvSpPr>
          <p:spPr bwMode="auto">
            <a:xfrm>
              <a:off x="5443538" y="2051050"/>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3" name="Freeform 7"/>
            <p:cNvSpPr/>
            <p:nvPr/>
          </p:nvSpPr>
          <p:spPr bwMode="auto">
            <a:xfrm>
              <a:off x="4402138" y="2065338"/>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4" name="Freeform 8"/>
            <p:cNvSpPr/>
            <p:nvPr/>
          </p:nvSpPr>
          <p:spPr bwMode="auto">
            <a:xfrm>
              <a:off x="4418013" y="3781425"/>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5" name="矩形 14"/>
            <p:cNvSpPr>
              <a:spLocks noChangeArrowheads="1"/>
            </p:cNvSpPr>
            <p:nvPr/>
          </p:nvSpPr>
          <p:spPr bwMode="auto">
            <a:xfrm rot="5400000">
              <a:off x="4665663" y="238760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01</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6" name="矩形 25"/>
            <p:cNvSpPr>
              <a:spLocks noChangeArrowheads="1"/>
            </p:cNvSpPr>
            <p:nvPr/>
          </p:nvSpPr>
          <p:spPr bwMode="auto">
            <a:xfrm rot="10800000">
              <a:off x="7099300" y="230505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02</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7" name="矩形 26"/>
            <p:cNvSpPr>
              <a:spLocks noChangeArrowheads="1"/>
            </p:cNvSpPr>
            <p:nvPr/>
          </p:nvSpPr>
          <p:spPr bwMode="auto">
            <a:xfrm>
              <a:off x="7029450" y="4745038"/>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03</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8" name="矩形 27"/>
            <p:cNvSpPr>
              <a:spLocks noChangeArrowheads="1"/>
            </p:cNvSpPr>
            <p:nvPr/>
          </p:nvSpPr>
          <p:spPr bwMode="auto">
            <a:xfrm>
              <a:off x="4622800" y="4665663"/>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04</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19" name="文本框 18"/>
          <p:cNvSpPr txBox="1"/>
          <p:nvPr/>
        </p:nvSpPr>
        <p:spPr>
          <a:xfrm>
            <a:off x="4754122" y="487281"/>
            <a:ext cx="5128374" cy="1015663"/>
          </a:xfrm>
          <a:prstGeom prst="rect">
            <a:avLst/>
          </a:prstGeom>
          <a:gradFill>
            <a:gsLst>
              <a:gs pos="0">
                <a:srgbClr val="002060">
                  <a:alpha val="0"/>
                </a:srgbClr>
              </a:gs>
              <a:gs pos="100000">
                <a:srgbClr val="002060"/>
              </a:gs>
            </a:gsLst>
            <a:lin ang="0" scaled="0"/>
          </a:gradFill>
        </p:spPr>
        <p:txBody>
          <a:bodyPr wrap="square" rtlCol="0">
            <a:spAutoFit/>
          </a:bodyPr>
          <a:lstStyle/>
          <a:p>
            <a:pPr algn="r"/>
            <a:r>
              <a:rPr lang="zh-CN" altLang="en-US" sz="6000" b="1" dirty="0">
                <a:solidFill>
                  <a:schemeClr val="bg1"/>
                </a:solidFill>
                <a:latin typeface="华文行楷" panose="02010800040101010101" pitchFamily="2" charset="-122"/>
                <a:ea typeface="华文行楷" panose="02010800040101010101" pitchFamily="2" charset="-122"/>
              </a:rPr>
              <a:t>快</a:t>
            </a:r>
          </a:p>
        </p:txBody>
      </p:sp>
      <p:sp>
        <p:nvSpPr>
          <p:cNvPr id="20" name="文本框 19"/>
          <p:cNvSpPr txBox="1"/>
          <p:nvPr/>
        </p:nvSpPr>
        <p:spPr>
          <a:xfrm>
            <a:off x="1574799" y="2032230"/>
            <a:ext cx="6268378" cy="646331"/>
          </a:xfrm>
          <a:prstGeom prst="rect">
            <a:avLst/>
          </a:prstGeom>
          <a:noFill/>
        </p:spPr>
        <p:txBody>
          <a:bodyPr wrap="square" rtlCol="0">
            <a:spAutoFit/>
          </a:bodyPr>
          <a:lstStyle/>
          <a:p>
            <a:r>
              <a:rPr lang="zh-CN" altLang="en-US" sz="3600" b="1" spc="42" dirty="0">
                <a:solidFill>
                  <a:srgbClr val="002060"/>
                </a:solidFill>
                <a:cs typeface="+mn-ea"/>
                <a:sym typeface="Oswald Light"/>
              </a:rPr>
              <a:t>更快速的启动速度和运行速度</a:t>
            </a:r>
          </a:p>
        </p:txBody>
      </p:sp>
      <p:sp>
        <p:nvSpPr>
          <p:cNvPr id="35" name="文本框 34"/>
          <p:cNvSpPr txBox="1"/>
          <p:nvPr/>
        </p:nvSpPr>
        <p:spPr>
          <a:xfrm>
            <a:off x="1568059" y="3103779"/>
            <a:ext cx="3186063"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002060"/>
                </a:solidFill>
              </a:rPr>
              <a:t>启动速度优于</a:t>
            </a:r>
            <a:r>
              <a:rPr lang="en-US" altLang="zh-CN" b="1" dirty="0">
                <a:solidFill>
                  <a:srgbClr val="002060"/>
                </a:solidFill>
              </a:rPr>
              <a:t>Docker</a:t>
            </a:r>
            <a:r>
              <a:rPr lang="zh-CN" altLang="en-US" b="1" dirty="0">
                <a:solidFill>
                  <a:srgbClr val="002060"/>
                </a:solidFill>
              </a:rPr>
              <a:t>：</a:t>
            </a:r>
            <a:endParaRPr lang="en-US" altLang="zh-CN" b="1" dirty="0">
              <a:solidFill>
                <a:srgbClr val="002060"/>
              </a:solidFill>
            </a:endParaRPr>
          </a:p>
          <a:p>
            <a:pPr marL="742950" lvl="1" indent="-285750">
              <a:lnSpc>
                <a:spcPct val="150000"/>
              </a:lnSpc>
              <a:buFont typeface="Arial" panose="020B0604020202020204" pitchFamily="34" charset="0"/>
              <a:buChar char="•"/>
            </a:pPr>
            <a:r>
              <a:rPr lang="en-US" altLang="zh-CN" dirty="0">
                <a:solidFill>
                  <a:srgbClr val="002060"/>
                </a:solidFill>
              </a:rPr>
              <a:t>X86</a:t>
            </a:r>
            <a:r>
              <a:rPr lang="zh-CN" altLang="en-US" dirty="0">
                <a:solidFill>
                  <a:srgbClr val="002060"/>
                </a:solidFill>
              </a:rPr>
              <a:t>环境</a:t>
            </a:r>
            <a:r>
              <a:rPr lang="en-US" altLang="zh-CN" dirty="0">
                <a:solidFill>
                  <a:srgbClr val="002060"/>
                </a:solidFill>
              </a:rPr>
              <a:t>-70%</a:t>
            </a:r>
          </a:p>
          <a:p>
            <a:pPr marL="742950" lvl="1" indent="-285750">
              <a:lnSpc>
                <a:spcPct val="150000"/>
              </a:lnSpc>
              <a:buFont typeface="Arial" panose="020B0604020202020204" pitchFamily="34" charset="0"/>
              <a:buChar char="•"/>
            </a:pPr>
            <a:r>
              <a:rPr lang="en-US" altLang="zh-CN" dirty="0">
                <a:solidFill>
                  <a:srgbClr val="002060"/>
                </a:solidFill>
              </a:rPr>
              <a:t>Arm</a:t>
            </a:r>
            <a:r>
              <a:rPr lang="zh-CN" altLang="en-US" dirty="0">
                <a:solidFill>
                  <a:srgbClr val="002060"/>
                </a:solidFill>
              </a:rPr>
              <a:t>环境</a:t>
            </a:r>
            <a:r>
              <a:rPr lang="en-US" altLang="zh-CN" dirty="0">
                <a:solidFill>
                  <a:srgbClr val="002060"/>
                </a:solidFill>
              </a:rPr>
              <a:t>-90%</a:t>
            </a:r>
            <a:endParaRPr lang="zh-CN" altLang="en-US" dirty="0">
              <a:solidFill>
                <a:srgbClr val="002060"/>
              </a:solidFill>
            </a:endParaRPr>
          </a:p>
        </p:txBody>
      </p:sp>
      <p:cxnSp>
        <p:nvCxnSpPr>
          <p:cNvPr id="38" name="直接连接符 37"/>
          <p:cNvCxnSpPr/>
          <p:nvPr/>
        </p:nvCxnSpPr>
        <p:spPr>
          <a:xfrm>
            <a:off x="1574799" y="2857500"/>
            <a:ext cx="5922321" cy="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
        <p:nvSpPr>
          <p:cNvPr id="45" name="矩形 44"/>
          <p:cNvSpPr/>
          <p:nvPr/>
        </p:nvSpPr>
        <p:spPr>
          <a:xfrm>
            <a:off x="10136496" y="3715657"/>
            <a:ext cx="158124" cy="185783"/>
          </a:xfrm>
          <a:prstGeom prst="rect">
            <a:avLst/>
          </a:prstGeom>
          <a:solidFill>
            <a:schemeClr val="bg1">
              <a:alpha val="99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5334264" y="2879160"/>
            <a:ext cx="5981744" cy="2039186"/>
          </a:xfrm>
          <a:prstGeom prst="rect">
            <a:avLst/>
          </a:prstGeom>
          <a:ln w="31750">
            <a:solidFill>
              <a:schemeClr val="bg2">
                <a:lumMod val="50000"/>
              </a:schemeClr>
            </a:solidFill>
          </a:ln>
        </p:spPr>
      </p:pic>
      <p:pic>
        <p:nvPicPr>
          <p:cNvPr id="5" name="图片 4"/>
          <p:cNvPicPr>
            <a:picLocks noChangeAspect="1"/>
          </p:cNvPicPr>
          <p:nvPr/>
        </p:nvPicPr>
        <p:blipFill>
          <a:blip r:embed="rId5"/>
          <a:stretch>
            <a:fillRect/>
          </a:stretch>
        </p:blipFill>
        <p:spPr>
          <a:xfrm>
            <a:off x="5334264" y="5088794"/>
            <a:ext cx="5981744" cy="1747610"/>
          </a:xfrm>
          <a:prstGeom prst="rect">
            <a:avLst/>
          </a:prstGeom>
          <a:ln w="34925">
            <a:solidFill>
              <a:schemeClr val="bg2">
                <a:lumMod val="50000"/>
              </a:schemeClr>
            </a:solidFill>
          </a:ln>
        </p:spPr>
      </p:pic>
      <p:sp>
        <p:nvSpPr>
          <p:cNvPr id="6" name="文本框 5"/>
          <p:cNvSpPr txBox="1"/>
          <p:nvPr/>
        </p:nvSpPr>
        <p:spPr>
          <a:xfrm>
            <a:off x="4738838" y="2774026"/>
            <a:ext cx="761957" cy="458908"/>
          </a:xfrm>
          <a:prstGeom prst="rect">
            <a:avLst/>
          </a:prstGeom>
          <a:solidFill>
            <a:schemeClr val="bg2"/>
          </a:solidFill>
        </p:spPr>
        <p:txBody>
          <a:bodyPr wrap="square" rtlCol="0">
            <a:spAutoFit/>
          </a:bodyPr>
          <a:lstStyle/>
          <a:p>
            <a:pPr>
              <a:lnSpc>
                <a:spcPct val="150000"/>
              </a:lnSpc>
            </a:pPr>
            <a:r>
              <a:rPr lang="en-US" altLang="zh-CN" b="1" dirty="0">
                <a:solidFill>
                  <a:srgbClr val="002060"/>
                </a:solidFill>
              </a:rPr>
              <a:t>x86</a:t>
            </a:r>
            <a:endParaRPr lang="zh-CN" altLang="en-US" b="1" dirty="0">
              <a:solidFill>
                <a:srgbClr val="002060"/>
              </a:solidFill>
            </a:endParaRPr>
          </a:p>
        </p:txBody>
      </p:sp>
      <p:sp>
        <p:nvSpPr>
          <p:cNvPr id="7" name="文本框 6"/>
          <p:cNvSpPr txBox="1"/>
          <p:nvPr/>
        </p:nvSpPr>
        <p:spPr>
          <a:xfrm>
            <a:off x="4738838" y="4837744"/>
            <a:ext cx="761957" cy="458908"/>
          </a:xfrm>
          <a:prstGeom prst="rect">
            <a:avLst/>
          </a:prstGeom>
          <a:solidFill>
            <a:schemeClr val="bg2"/>
          </a:solidFill>
        </p:spPr>
        <p:txBody>
          <a:bodyPr wrap="square" rtlCol="0">
            <a:spAutoFit/>
          </a:bodyPr>
          <a:lstStyle/>
          <a:p>
            <a:pPr>
              <a:lnSpc>
                <a:spcPct val="150000"/>
              </a:lnSpc>
            </a:pPr>
            <a:r>
              <a:rPr lang="en-US" altLang="zh-CN" b="1" dirty="0">
                <a:solidFill>
                  <a:srgbClr val="002060"/>
                </a:solidFill>
              </a:rPr>
              <a:t>Arm</a:t>
            </a:r>
            <a:endParaRPr lang="zh-CN" altLang="en-US" b="1" dirty="0">
              <a:solidFill>
                <a:srgbClr val="002060"/>
              </a:solidFill>
            </a:endParaRPr>
          </a:p>
        </p:txBody>
      </p:sp>
      <p:sp>
        <p:nvSpPr>
          <p:cNvPr id="8" name="文本框 7"/>
          <p:cNvSpPr txBox="1"/>
          <p:nvPr/>
        </p:nvSpPr>
        <p:spPr>
          <a:xfrm>
            <a:off x="841971" y="5128459"/>
            <a:ext cx="6268378" cy="769441"/>
          </a:xfrm>
          <a:prstGeom prst="rect">
            <a:avLst/>
          </a:prstGeom>
          <a:noFill/>
        </p:spPr>
        <p:txBody>
          <a:bodyPr wrap="square" rtlCol="0">
            <a:spAutoFit/>
          </a:bodyPr>
          <a:lstStyle/>
          <a:p>
            <a:r>
              <a:rPr lang="zh-CN" altLang="en-US" sz="3600" b="1" u="sng" spc="42" dirty="0">
                <a:solidFill>
                  <a:srgbClr val="002060"/>
                </a:solidFill>
                <a:cs typeface="+mn-ea"/>
                <a:sym typeface="Oswald Light"/>
              </a:rPr>
              <a:t>各项性能</a:t>
            </a:r>
            <a:r>
              <a:rPr lang="zh-CN" altLang="en-US" sz="4400" b="1" u="sng" spc="42" dirty="0">
                <a:solidFill>
                  <a:srgbClr val="002060"/>
                </a:solidFill>
                <a:cs typeface="+mn-ea"/>
                <a:sym typeface="Oswald Light"/>
              </a:rPr>
              <a:t>对比</a:t>
            </a:r>
            <a:r>
              <a:rPr lang="zh-CN" altLang="en-US" sz="3600" b="1" u="sng" spc="42" dirty="0">
                <a:solidFill>
                  <a:srgbClr val="002060"/>
                </a:solidFill>
                <a:cs typeface="+mn-ea"/>
                <a:sym typeface="Oswald Light"/>
              </a:rPr>
              <a:t>：</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5ba4ad82c8118"/>
          <p:cNvPicPr>
            <a:picLocks noChangeAspect="1"/>
          </p:cNvPicPr>
          <p:nvPr/>
        </p:nvPicPr>
        <p:blipFill>
          <a:blip r:embed="rId5"/>
          <a:stretch>
            <a:fillRect/>
          </a:stretch>
        </p:blipFill>
        <p:spPr>
          <a:xfrm rot="5400000">
            <a:off x="2667000" y="-2667000"/>
            <a:ext cx="6858000" cy="12192000"/>
          </a:xfrm>
          <a:prstGeom prst="rect">
            <a:avLst/>
          </a:prstGeom>
        </p:spPr>
      </p:pic>
      <p:sp>
        <p:nvSpPr>
          <p:cNvPr id="7" name="矩形 6"/>
          <p:cNvSpPr/>
          <p:nvPr/>
        </p:nvSpPr>
        <p:spPr>
          <a:xfrm>
            <a:off x="0" y="-47625"/>
            <a:ext cx="5697855" cy="6905625"/>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8" name="矩形 7"/>
          <p:cNvSpPr/>
          <p:nvPr/>
        </p:nvSpPr>
        <p:spPr>
          <a:xfrm>
            <a:off x="5841365" y="-47625"/>
            <a:ext cx="6494780" cy="6905625"/>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9" name="圆角矩形 8"/>
          <p:cNvSpPr/>
          <p:nvPr/>
        </p:nvSpPr>
        <p:spPr>
          <a:xfrm>
            <a:off x="9288780" y="3928745"/>
            <a:ext cx="3047365" cy="2952750"/>
          </a:xfrm>
          <a:prstGeom prst="roundRect">
            <a:avLst>
              <a:gd name="adj" fmla="val 6408"/>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1" name="圆角矩形 10"/>
          <p:cNvSpPr/>
          <p:nvPr/>
        </p:nvSpPr>
        <p:spPr>
          <a:xfrm>
            <a:off x="843280" y="-47625"/>
            <a:ext cx="2311400" cy="2049145"/>
          </a:xfrm>
          <a:prstGeom prst="roundRect">
            <a:avLst>
              <a:gd name="adj" fmla="val 9637"/>
            </a:avLst>
          </a:prstGeom>
          <a:solidFill>
            <a:srgbClr val="26158C">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0" name="圆角矩形 9"/>
          <p:cNvSpPr/>
          <p:nvPr/>
        </p:nvSpPr>
        <p:spPr>
          <a:xfrm>
            <a:off x="2472055" y="1030605"/>
            <a:ext cx="7695565" cy="502983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2" name="文本框 1"/>
          <p:cNvSpPr txBox="1"/>
          <p:nvPr/>
        </p:nvSpPr>
        <p:spPr>
          <a:xfrm>
            <a:off x="3571875" y="3101340"/>
            <a:ext cx="5467350" cy="1106805"/>
          </a:xfrm>
          <a:prstGeom prst="rect">
            <a:avLst/>
          </a:prstGeom>
          <a:noFill/>
        </p:spPr>
        <p:txBody>
          <a:bodyPr wrap="square" rtlCol="0">
            <a:spAutoFit/>
          </a:bodyPr>
          <a:lstStyle/>
          <a:p>
            <a:pPr algn="dist"/>
            <a:r>
              <a:rPr lang="zh-CN" altLang="en-US" sz="6600" b="1"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容器及其特点</a:t>
            </a:r>
          </a:p>
        </p:txBody>
      </p:sp>
      <p:sp>
        <p:nvSpPr>
          <p:cNvPr id="30" name="文本框 29"/>
          <p:cNvSpPr txBox="1"/>
          <p:nvPr/>
        </p:nvSpPr>
        <p:spPr>
          <a:xfrm>
            <a:off x="2874010" y="4269105"/>
            <a:ext cx="6805295" cy="1076325"/>
          </a:xfrm>
          <a:prstGeom prst="rect">
            <a:avLst/>
          </a:prstGeom>
          <a:noFill/>
        </p:spPr>
        <p:txBody>
          <a:bodyPr wrap="square" rtlCol="0">
            <a:spAutoFit/>
          </a:bodyPr>
          <a:lstStyle/>
          <a:p>
            <a:pPr algn="l">
              <a:buClrTx/>
              <a:buSzTx/>
              <a:buFontTx/>
            </a:pPr>
            <a:r>
              <a:rPr lang="en-US" altLang="zh-CN" sz="3200" dirty="0">
                <a:solidFill>
                  <a:schemeClr val="bg1">
                    <a:alpha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Container and its characteristics</a:t>
            </a:r>
          </a:p>
          <a:p>
            <a:pPr algn="l">
              <a:buClrTx/>
              <a:buSzTx/>
              <a:buFontTx/>
            </a:pPr>
            <a:endParaRPr lang="en-US" altLang="zh-CN" sz="3200" dirty="0">
              <a:solidFill>
                <a:schemeClr val="bg1">
                  <a:alpha val="5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文本框 2"/>
          <p:cNvSpPr txBox="1"/>
          <p:nvPr/>
        </p:nvSpPr>
        <p:spPr>
          <a:xfrm>
            <a:off x="5071110" y="2171700"/>
            <a:ext cx="2180590" cy="769441"/>
          </a:xfrm>
          <a:prstGeom prst="rect">
            <a:avLst/>
          </a:prstGeom>
          <a:noFill/>
        </p:spPr>
        <p:txBody>
          <a:bodyPr wrap="square" rtlCol="0">
            <a:spAutoFit/>
          </a:bodyPr>
          <a:lstStyle/>
          <a:p>
            <a:pPr algn="dist"/>
            <a:r>
              <a:rPr lang="en-US" altLang="zh-CN" sz="4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part.01</a:t>
            </a:r>
          </a:p>
        </p:txBody>
      </p:sp>
      <p:sp>
        <p:nvSpPr>
          <p:cNvPr id="131" name="Freeform 341"/>
          <p:cNvSpPr>
            <a:spLocks noEditPoints="1"/>
          </p:cNvSpPr>
          <p:nvPr/>
        </p:nvSpPr>
        <p:spPr bwMode="auto">
          <a:xfrm>
            <a:off x="4211320" y="2327910"/>
            <a:ext cx="590550" cy="455930"/>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lstStyle/>
          <a:p>
            <a:pPr>
              <a:lnSpc>
                <a:spcPct val="150000"/>
              </a:lnSpc>
            </a:pPr>
            <a:endParaRPr lang="zh-CN" altLang="en-US" sz="1100" dirty="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4" name="图片 3" descr="重庆大学logo1"/>
          <p:cNvPicPr>
            <a:picLocks noChangeAspect="1"/>
          </p:cNvPicPr>
          <p:nvPr>
            <p:custDataLst>
              <p:tags r:id="rId2"/>
            </p:custDataLst>
          </p:nvPr>
        </p:nvPicPr>
        <p:blipFill>
          <a:blip r:embed="rId6"/>
          <a:stretch>
            <a:fillRect/>
          </a:stretch>
        </p:blipFill>
        <p:spPr>
          <a:xfrm>
            <a:off x="10868660" y="5487670"/>
            <a:ext cx="1249680" cy="1261745"/>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1000" fill="hold"/>
                                        <p:tgtEl>
                                          <p:spTgt spid="30"/>
                                        </p:tgtEl>
                                        <p:attrNameLst>
                                          <p:attrName>ppt_w</p:attrName>
                                        </p:attrNameLst>
                                      </p:cBhvr>
                                      <p:tavLst>
                                        <p:tav tm="0">
                                          <p:val>
                                            <p:strVal val="#ppt_w*0.70"/>
                                          </p:val>
                                        </p:tav>
                                        <p:tav tm="100000">
                                          <p:val>
                                            <p:strVal val="#ppt_w"/>
                                          </p:val>
                                        </p:tav>
                                      </p:tavLst>
                                    </p:anim>
                                    <p:anim calcmode="lin" valueType="num">
                                      <p:cBhvr>
                                        <p:cTn id="13" dur="1000" fill="hold"/>
                                        <p:tgtEl>
                                          <p:spTgt spid="30"/>
                                        </p:tgtEl>
                                        <p:attrNameLst>
                                          <p:attrName>ppt_h</p:attrName>
                                        </p:attrNameLst>
                                      </p:cBhvr>
                                      <p:tavLst>
                                        <p:tav tm="0">
                                          <p:val>
                                            <p:strVal val="#ppt_h"/>
                                          </p:val>
                                        </p:tav>
                                        <p:tav tm="100000">
                                          <p:val>
                                            <p:strVal val="#ppt_h"/>
                                          </p:val>
                                        </p:tav>
                                      </p:tavLst>
                                    </p:anim>
                                    <p:animEffect transition="in" filter="fade">
                                      <p:cBhvr>
                                        <p:cTn id="14" dur="1000"/>
                                        <p:tgtEl>
                                          <p:spTgt spid="3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strVal val="#ppt_w*0.70"/>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Effect transition="in" filter="fade">
                                      <p:cBhvr>
                                        <p:cTn id="19" dur="1000"/>
                                        <p:tgtEl>
                                          <p:spTgt spid="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barn(inVertical)">
                                      <p:cBhvr>
                                        <p:cTn id="2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 grpId="0"/>
      <p:bldP spid="131"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656864" y="1660460"/>
            <a:ext cx="9727936" cy="5066332"/>
          </a:xfrm>
          <a:prstGeom prst="rect">
            <a:avLst/>
          </a:prstGeom>
        </p:spPr>
      </p:pic>
      <p:sp>
        <p:nvSpPr>
          <p:cNvPr id="21" name="直角三角形 20"/>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直角三角形 21"/>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3" name="直角三角形 22"/>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4" name="直角三角形 23"/>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5" name="平行四边形 24"/>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6" name="平行四边形 25"/>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平行四边形 26"/>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0" name="组合 9"/>
          <p:cNvGrpSpPr/>
          <p:nvPr/>
        </p:nvGrpSpPr>
        <p:grpSpPr>
          <a:xfrm rot="5400000">
            <a:off x="10135702" y="-1878986"/>
            <a:ext cx="3387725" cy="3386138"/>
            <a:chOff x="4402138" y="2051050"/>
            <a:chExt cx="3387725" cy="3386138"/>
          </a:xfrm>
        </p:grpSpPr>
        <p:sp>
          <p:nvSpPr>
            <p:cNvPr id="11" name="Freeform 5"/>
            <p:cNvSpPr/>
            <p:nvPr/>
          </p:nvSpPr>
          <p:spPr bwMode="auto">
            <a:xfrm>
              <a:off x="6132513" y="3089275"/>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2" name="Freeform 6"/>
            <p:cNvSpPr/>
            <p:nvPr/>
          </p:nvSpPr>
          <p:spPr bwMode="auto">
            <a:xfrm>
              <a:off x="5443538" y="2051050"/>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3" name="Freeform 7"/>
            <p:cNvSpPr/>
            <p:nvPr/>
          </p:nvSpPr>
          <p:spPr bwMode="auto">
            <a:xfrm>
              <a:off x="4402138" y="2065338"/>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4" name="Freeform 8"/>
            <p:cNvSpPr/>
            <p:nvPr/>
          </p:nvSpPr>
          <p:spPr bwMode="auto">
            <a:xfrm>
              <a:off x="4418013" y="3781425"/>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5" name="矩形 14"/>
            <p:cNvSpPr>
              <a:spLocks noChangeArrowheads="1"/>
            </p:cNvSpPr>
            <p:nvPr/>
          </p:nvSpPr>
          <p:spPr bwMode="auto">
            <a:xfrm rot="5400000">
              <a:off x="4665663" y="238760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01</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6" name="矩形 25"/>
            <p:cNvSpPr>
              <a:spLocks noChangeArrowheads="1"/>
            </p:cNvSpPr>
            <p:nvPr/>
          </p:nvSpPr>
          <p:spPr bwMode="auto">
            <a:xfrm rot="10800000">
              <a:off x="7099300" y="230505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02</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7" name="矩形 26"/>
            <p:cNvSpPr>
              <a:spLocks noChangeArrowheads="1"/>
            </p:cNvSpPr>
            <p:nvPr/>
          </p:nvSpPr>
          <p:spPr bwMode="auto">
            <a:xfrm rot="16200000">
              <a:off x="7029450" y="4745038"/>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03</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8" name="矩形 27"/>
            <p:cNvSpPr>
              <a:spLocks noChangeArrowheads="1"/>
            </p:cNvSpPr>
            <p:nvPr/>
          </p:nvSpPr>
          <p:spPr bwMode="auto">
            <a:xfrm>
              <a:off x="4622800" y="4665663"/>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04</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19" name="文本框 18"/>
          <p:cNvSpPr txBox="1"/>
          <p:nvPr/>
        </p:nvSpPr>
        <p:spPr>
          <a:xfrm>
            <a:off x="4754122" y="487281"/>
            <a:ext cx="5128374" cy="1015663"/>
          </a:xfrm>
          <a:prstGeom prst="rect">
            <a:avLst/>
          </a:prstGeom>
          <a:gradFill>
            <a:gsLst>
              <a:gs pos="0">
                <a:srgbClr val="002060">
                  <a:alpha val="0"/>
                </a:srgbClr>
              </a:gs>
              <a:gs pos="100000">
                <a:srgbClr val="002060"/>
              </a:gs>
            </a:gsLst>
            <a:lin ang="0" scaled="0"/>
          </a:gradFill>
        </p:spPr>
        <p:txBody>
          <a:bodyPr wrap="square" rtlCol="0">
            <a:spAutoFit/>
          </a:bodyPr>
          <a:lstStyle/>
          <a:p>
            <a:pPr algn="r"/>
            <a:r>
              <a:rPr lang="zh-CN" altLang="en-US" sz="6000" b="1" dirty="0">
                <a:solidFill>
                  <a:schemeClr val="bg1"/>
                </a:solidFill>
                <a:latin typeface="华文行楷" panose="02010800040101010101" pitchFamily="2" charset="-122"/>
                <a:ea typeface="华文行楷" panose="02010800040101010101" pitchFamily="2" charset="-122"/>
              </a:rPr>
              <a:t>易</a:t>
            </a:r>
          </a:p>
        </p:txBody>
      </p:sp>
      <p:sp>
        <p:nvSpPr>
          <p:cNvPr id="45" name="矩形 44"/>
          <p:cNvSpPr/>
          <p:nvPr/>
        </p:nvSpPr>
        <p:spPr>
          <a:xfrm>
            <a:off x="10136496" y="3715657"/>
            <a:ext cx="158124" cy="185783"/>
          </a:xfrm>
          <a:prstGeom prst="rect">
            <a:avLst/>
          </a:prstGeom>
          <a:solidFill>
            <a:schemeClr val="bg1">
              <a:alpha val="99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角三角形 20"/>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直角三角形 21"/>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3" name="直角三角形 22"/>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4" name="直角三角形 23"/>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5" name="平行四边形 24"/>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6" name="平行四边形 25"/>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平行四边形 26"/>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0" name="组合 9"/>
          <p:cNvGrpSpPr/>
          <p:nvPr/>
        </p:nvGrpSpPr>
        <p:grpSpPr>
          <a:xfrm>
            <a:off x="10135702" y="-1878986"/>
            <a:ext cx="3387725" cy="3386138"/>
            <a:chOff x="4402138" y="2051050"/>
            <a:chExt cx="3387725" cy="3386138"/>
          </a:xfrm>
        </p:grpSpPr>
        <p:sp>
          <p:nvSpPr>
            <p:cNvPr id="11" name="Freeform 5"/>
            <p:cNvSpPr/>
            <p:nvPr/>
          </p:nvSpPr>
          <p:spPr bwMode="auto">
            <a:xfrm>
              <a:off x="6132513" y="3089275"/>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2" name="Freeform 6"/>
            <p:cNvSpPr/>
            <p:nvPr/>
          </p:nvSpPr>
          <p:spPr bwMode="auto">
            <a:xfrm>
              <a:off x="5443538" y="2051050"/>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3" name="Freeform 7"/>
            <p:cNvSpPr/>
            <p:nvPr/>
          </p:nvSpPr>
          <p:spPr bwMode="auto">
            <a:xfrm>
              <a:off x="4402138" y="2065338"/>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00206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4" name="Freeform 8"/>
            <p:cNvSpPr/>
            <p:nvPr/>
          </p:nvSpPr>
          <p:spPr bwMode="auto">
            <a:xfrm>
              <a:off x="4418013" y="3781425"/>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chemeClr val="tx1">
                <a:lumMod val="50000"/>
                <a:lumOff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5" name="矩形 14"/>
            <p:cNvSpPr>
              <a:spLocks noChangeArrowheads="1"/>
            </p:cNvSpPr>
            <p:nvPr/>
          </p:nvSpPr>
          <p:spPr bwMode="auto">
            <a:xfrm rot="5400000">
              <a:off x="4665663" y="238760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01</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6" name="矩形 25"/>
            <p:cNvSpPr>
              <a:spLocks noChangeArrowheads="1"/>
            </p:cNvSpPr>
            <p:nvPr/>
          </p:nvSpPr>
          <p:spPr bwMode="auto">
            <a:xfrm rot="10800000">
              <a:off x="7099300" y="2305050"/>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02</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7" name="矩形 26"/>
            <p:cNvSpPr>
              <a:spLocks noChangeArrowheads="1"/>
            </p:cNvSpPr>
            <p:nvPr/>
          </p:nvSpPr>
          <p:spPr bwMode="auto">
            <a:xfrm rot="16200000">
              <a:off x="7029450" y="4745038"/>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03</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18" name="矩形 27"/>
            <p:cNvSpPr>
              <a:spLocks noChangeArrowheads="1"/>
            </p:cNvSpPr>
            <p:nvPr/>
          </p:nvSpPr>
          <p:spPr bwMode="auto">
            <a:xfrm>
              <a:off x="4622800" y="4665663"/>
              <a:ext cx="6142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mn-lt"/>
                  <a:ea typeface="+mn-ea"/>
                  <a:cs typeface="+mn-ea"/>
                  <a:sym typeface="+mn-lt"/>
                </a:rPr>
                <a:t>04</a:t>
              </a:r>
              <a:endParaRPr kumimoji="0" lang="zh-CN" altLang="en-US" sz="2800" b="0" i="0" u="none" strike="noStrike" kern="1200" cap="none" spc="0" normalizeH="0" baseline="0" noProof="0" dirty="0">
                <a:ln>
                  <a:noFill/>
                </a:ln>
                <a:solidFill>
                  <a:prstClr val="white"/>
                </a:solidFill>
                <a:effectLst/>
                <a:uLnTx/>
                <a:uFillTx/>
                <a:latin typeface="+mn-lt"/>
                <a:ea typeface="+mn-ea"/>
                <a:cs typeface="+mn-ea"/>
                <a:sym typeface="+mn-lt"/>
              </a:endParaRPr>
            </a:p>
          </p:txBody>
        </p:sp>
      </p:grpSp>
      <p:sp>
        <p:nvSpPr>
          <p:cNvPr id="19" name="文本框 18"/>
          <p:cNvSpPr txBox="1"/>
          <p:nvPr/>
        </p:nvSpPr>
        <p:spPr>
          <a:xfrm>
            <a:off x="4754122" y="487281"/>
            <a:ext cx="5128374" cy="1015663"/>
          </a:xfrm>
          <a:prstGeom prst="rect">
            <a:avLst/>
          </a:prstGeom>
          <a:gradFill>
            <a:gsLst>
              <a:gs pos="0">
                <a:srgbClr val="002060">
                  <a:alpha val="0"/>
                </a:srgbClr>
              </a:gs>
              <a:gs pos="100000">
                <a:srgbClr val="002060"/>
              </a:gs>
            </a:gsLst>
            <a:lin ang="0" scaled="0"/>
          </a:gradFill>
        </p:spPr>
        <p:txBody>
          <a:bodyPr wrap="square" rtlCol="0">
            <a:spAutoFit/>
          </a:bodyPr>
          <a:lstStyle/>
          <a:p>
            <a:pPr algn="r"/>
            <a:r>
              <a:rPr lang="zh-CN" altLang="en-US" sz="6000" b="1" dirty="0">
                <a:solidFill>
                  <a:schemeClr val="bg1"/>
                </a:solidFill>
                <a:latin typeface="华文行楷" panose="02010800040101010101" pitchFamily="2" charset="-122"/>
                <a:ea typeface="华文行楷" panose="02010800040101010101" pitchFamily="2" charset="-122"/>
              </a:rPr>
              <a:t>灵</a:t>
            </a:r>
          </a:p>
        </p:txBody>
      </p:sp>
      <p:sp>
        <p:nvSpPr>
          <p:cNvPr id="45" name="矩形 44"/>
          <p:cNvSpPr/>
          <p:nvPr/>
        </p:nvSpPr>
        <p:spPr>
          <a:xfrm>
            <a:off x="10136496" y="3715657"/>
            <a:ext cx="158124" cy="185783"/>
          </a:xfrm>
          <a:prstGeom prst="rect">
            <a:avLst/>
          </a:prstGeom>
          <a:solidFill>
            <a:schemeClr val="bg1">
              <a:alpha val="99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p:cNvSpPr txBox="1"/>
          <p:nvPr/>
        </p:nvSpPr>
        <p:spPr>
          <a:xfrm>
            <a:off x="1574799" y="2032230"/>
            <a:ext cx="6333770" cy="646331"/>
          </a:xfrm>
          <a:prstGeom prst="rect">
            <a:avLst/>
          </a:prstGeom>
          <a:noFill/>
        </p:spPr>
        <p:txBody>
          <a:bodyPr wrap="square" rtlCol="0">
            <a:spAutoFit/>
          </a:bodyPr>
          <a:lstStyle/>
          <a:p>
            <a:r>
              <a:rPr lang="zh-CN" altLang="en-US" sz="3600" b="1" spc="42" dirty="0">
                <a:solidFill>
                  <a:srgbClr val="002060"/>
                </a:solidFill>
                <a:cs typeface="+mn-ea"/>
              </a:rPr>
              <a:t>提供多种工作模式和镜像格式</a:t>
            </a:r>
          </a:p>
        </p:txBody>
      </p:sp>
      <p:sp>
        <p:nvSpPr>
          <p:cNvPr id="5" name="文本框 4"/>
          <p:cNvSpPr txBox="1"/>
          <p:nvPr/>
        </p:nvSpPr>
        <p:spPr>
          <a:xfrm>
            <a:off x="1568059" y="3103779"/>
            <a:ext cx="5922321"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002060"/>
                </a:solidFill>
              </a:rPr>
              <a:t>提供多种模式：</a:t>
            </a:r>
            <a:r>
              <a:rPr lang="en-US" altLang="zh-CN" dirty="0" err="1">
                <a:solidFill>
                  <a:srgbClr val="002060"/>
                </a:solidFill>
              </a:rPr>
              <a:t>gRPC</a:t>
            </a:r>
            <a:r>
              <a:rPr lang="zh-CN" altLang="en-US" dirty="0">
                <a:solidFill>
                  <a:srgbClr val="002060"/>
                </a:solidFill>
              </a:rPr>
              <a:t>（普通场景）</a:t>
            </a:r>
            <a:r>
              <a:rPr lang="en-US" altLang="zh-CN" dirty="0">
                <a:solidFill>
                  <a:srgbClr val="002060"/>
                </a:solidFill>
              </a:rPr>
              <a:t>| Restful</a:t>
            </a:r>
            <a:r>
              <a:rPr lang="zh-CN" altLang="en-US" dirty="0">
                <a:solidFill>
                  <a:srgbClr val="002060"/>
                </a:solidFill>
              </a:rPr>
              <a:t>（嵌入式场景）</a:t>
            </a:r>
            <a:endParaRPr lang="en-US" altLang="zh-CN" dirty="0">
              <a:solidFill>
                <a:srgbClr val="002060"/>
              </a:solidFill>
            </a:endParaRPr>
          </a:p>
          <a:p>
            <a:pPr marL="285750" indent="-285750">
              <a:lnSpc>
                <a:spcPct val="150000"/>
              </a:lnSpc>
              <a:buFont typeface="Arial" panose="020B0604020202020204" pitchFamily="34" charset="0"/>
              <a:buChar char="•"/>
            </a:pPr>
            <a:r>
              <a:rPr lang="zh-CN" altLang="en-US" b="1" dirty="0">
                <a:solidFill>
                  <a:srgbClr val="002060"/>
                </a:solidFill>
              </a:rPr>
              <a:t>兼容多种镜像格式：</a:t>
            </a:r>
            <a:r>
              <a:rPr lang="en-US" altLang="zh-CN" dirty="0">
                <a:solidFill>
                  <a:srgbClr val="002060"/>
                </a:solidFill>
              </a:rPr>
              <a:t>docker</a:t>
            </a:r>
            <a:r>
              <a:rPr lang="zh-CN" altLang="en-US" dirty="0">
                <a:solidFill>
                  <a:srgbClr val="002060"/>
                </a:solidFill>
              </a:rPr>
              <a:t>，</a:t>
            </a:r>
            <a:r>
              <a:rPr lang="en-US" altLang="zh-CN" dirty="0">
                <a:solidFill>
                  <a:srgbClr val="002060"/>
                </a:solidFill>
              </a:rPr>
              <a:t>OCI</a:t>
            </a:r>
            <a:r>
              <a:rPr lang="zh-CN" altLang="en-US" dirty="0">
                <a:solidFill>
                  <a:srgbClr val="002060"/>
                </a:solidFill>
              </a:rPr>
              <a:t>，</a:t>
            </a:r>
            <a:r>
              <a:rPr lang="en-US" altLang="zh-CN" dirty="0">
                <a:solidFill>
                  <a:srgbClr val="002060"/>
                </a:solidFill>
              </a:rPr>
              <a:t>Embedded</a:t>
            </a:r>
            <a:r>
              <a:rPr lang="zh-CN" altLang="en-US" dirty="0">
                <a:solidFill>
                  <a:srgbClr val="002060"/>
                </a:solidFill>
              </a:rPr>
              <a:t>，</a:t>
            </a:r>
            <a:r>
              <a:rPr lang="en-US" altLang="zh-CN" dirty="0">
                <a:solidFill>
                  <a:srgbClr val="002060"/>
                </a:solidFill>
              </a:rPr>
              <a:t>external-</a:t>
            </a:r>
            <a:r>
              <a:rPr lang="en-US" altLang="zh-CN" dirty="0" err="1">
                <a:solidFill>
                  <a:srgbClr val="002060"/>
                </a:solidFill>
              </a:rPr>
              <a:t>rootfs</a:t>
            </a:r>
            <a:r>
              <a:rPr lang="en-US" altLang="zh-CN" dirty="0">
                <a:solidFill>
                  <a:srgbClr val="002060"/>
                </a:solidFill>
              </a:rPr>
              <a:t>…</a:t>
            </a:r>
            <a:endParaRPr lang="en-US" altLang="zh-CN" b="1" dirty="0">
              <a:solidFill>
                <a:srgbClr val="002060"/>
              </a:solidFill>
            </a:endParaRPr>
          </a:p>
          <a:p>
            <a:pPr marL="285750" indent="-285750">
              <a:lnSpc>
                <a:spcPct val="150000"/>
              </a:lnSpc>
              <a:buFont typeface="Arial" panose="020B0604020202020204" pitchFamily="34" charset="0"/>
              <a:buChar char="•"/>
            </a:pPr>
            <a:r>
              <a:rPr lang="zh-CN" altLang="en-US" b="1" dirty="0">
                <a:solidFill>
                  <a:srgbClr val="002060"/>
                </a:solidFill>
              </a:rPr>
              <a:t>提供插件机制：</a:t>
            </a:r>
            <a:r>
              <a:rPr lang="zh-CN" altLang="en-US" dirty="0">
                <a:solidFill>
                  <a:srgbClr val="002060"/>
                </a:solidFill>
              </a:rPr>
              <a:t>通过插件扩展其功能和支持不同的容器化需求</a:t>
            </a:r>
          </a:p>
        </p:txBody>
      </p:sp>
      <p:cxnSp>
        <p:nvCxnSpPr>
          <p:cNvPr id="6" name="直接连接符 5"/>
          <p:cNvCxnSpPr/>
          <p:nvPr/>
        </p:nvCxnSpPr>
        <p:spPr>
          <a:xfrm>
            <a:off x="1574799" y="2857500"/>
            <a:ext cx="5922321" cy="0"/>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1838325" y="2065199"/>
            <a:ext cx="8515349" cy="1102484"/>
          </a:xfrm>
          <a:prstGeom prst="rect">
            <a:avLst/>
          </a:prstGeom>
          <a:noFill/>
        </p:spPr>
        <p:txBody>
          <a:bodyPr wrap="square" lIns="85983" tIns="42991" rIns="85983" bIns="42991">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algn="ctr"/>
            <a:r>
              <a:rPr lang="zh-CN" altLang="en-US" sz="6600" b="1" dirty="0">
                <a:solidFill>
                  <a:schemeClr val="tx1">
                    <a:lumMod val="85000"/>
                    <a:lumOff val="15000"/>
                  </a:schemeClr>
                </a:solidFill>
                <a:latin typeface="+mn-lt"/>
                <a:cs typeface="+mn-ea"/>
                <a:sym typeface="+mn-lt"/>
              </a:rPr>
              <a:t>性能对比实验展示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1838325" y="2065199"/>
            <a:ext cx="8515349" cy="4149472"/>
          </a:xfrm>
          <a:prstGeom prst="rect">
            <a:avLst/>
          </a:prstGeom>
          <a:noFill/>
        </p:spPr>
        <p:txBody>
          <a:bodyPr wrap="square" lIns="85983" tIns="42991" rIns="85983" bIns="42991">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912495" fontAlgn="base">
              <a:spcBef>
                <a:spcPct val="0"/>
              </a:spcBef>
              <a:spcAft>
                <a:spcPct val="0"/>
              </a:spcAft>
              <a:defRPr>
                <a:solidFill>
                  <a:schemeClr val="tx1"/>
                </a:solidFill>
                <a:latin typeface="Calibri" panose="020F0502020204030204" charset="0"/>
              </a:defRPr>
            </a:lvl6pPr>
            <a:lvl7pPr marL="2971800" indent="-228600" defTabSz="912495" fontAlgn="base">
              <a:spcBef>
                <a:spcPct val="0"/>
              </a:spcBef>
              <a:spcAft>
                <a:spcPct val="0"/>
              </a:spcAft>
              <a:defRPr>
                <a:solidFill>
                  <a:schemeClr val="tx1"/>
                </a:solidFill>
                <a:latin typeface="Calibri" panose="020F0502020204030204" charset="0"/>
              </a:defRPr>
            </a:lvl7pPr>
            <a:lvl8pPr marL="3429000" indent="-228600" defTabSz="912495" fontAlgn="base">
              <a:spcBef>
                <a:spcPct val="0"/>
              </a:spcBef>
              <a:spcAft>
                <a:spcPct val="0"/>
              </a:spcAft>
              <a:defRPr>
                <a:solidFill>
                  <a:schemeClr val="tx1"/>
                </a:solidFill>
                <a:latin typeface="Calibri" panose="020F0502020204030204" charset="0"/>
              </a:defRPr>
            </a:lvl8pPr>
            <a:lvl9pPr marL="3886200" indent="-228600" defTabSz="912495" fontAlgn="base">
              <a:spcBef>
                <a:spcPct val="0"/>
              </a:spcBef>
              <a:spcAft>
                <a:spcPct val="0"/>
              </a:spcAft>
              <a:defRPr>
                <a:solidFill>
                  <a:schemeClr val="tx1"/>
                </a:solidFill>
                <a:latin typeface="Calibri" panose="020F0502020204030204" charset="0"/>
              </a:defRPr>
            </a:lvl9pPr>
          </a:lstStyle>
          <a:p>
            <a:pPr algn="ctr"/>
            <a:r>
              <a:rPr lang="zh-CN" altLang="en-US" sz="6600" b="1" dirty="0">
                <a:solidFill>
                  <a:schemeClr val="tx1">
                    <a:lumMod val="85000"/>
                    <a:lumOff val="15000"/>
                  </a:schemeClr>
                </a:solidFill>
                <a:latin typeface="+mn-lt"/>
                <a:cs typeface="+mn-ea"/>
                <a:sym typeface="+mn-lt"/>
              </a:rPr>
              <a:t>性能对比实验展示</a:t>
            </a:r>
            <a:endParaRPr lang="en-US" altLang="zh-CN" sz="6600" b="1" dirty="0">
              <a:solidFill>
                <a:schemeClr val="tx1">
                  <a:lumMod val="85000"/>
                  <a:lumOff val="15000"/>
                </a:schemeClr>
              </a:solidFill>
              <a:latin typeface="+mn-lt"/>
              <a:cs typeface="+mn-ea"/>
              <a:sym typeface="+mn-lt"/>
            </a:endParaRPr>
          </a:p>
          <a:p>
            <a:pPr algn="ctr"/>
            <a:r>
              <a:rPr lang="zh-CN" altLang="en-US" sz="6600" b="1" dirty="0">
                <a:solidFill>
                  <a:schemeClr val="tx1">
                    <a:lumMod val="85000"/>
                    <a:lumOff val="15000"/>
                  </a:schemeClr>
                </a:solidFill>
                <a:latin typeface="+mn-lt"/>
                <a:cs typeface="+mn-ea"/>
                <a:sym typeface="+mn-lt"/>
              </a:rPr>
              <a:t>（见</a:t>
            </a:r>
            <a:r>
              <a:rPr lang="en-US" altLang="zh-CN" sz="6600" b="1" dirty="0" err="1">
                <a:solidFill>
                  <a:schemeClr val="tx1">
                    <a:lumMod val="85000"/>
                    <a:lumOff val="15000"/>
                  </a:schemeClr>
                </a:solidFill>
                <a:latin typeface="+mn-lt"/>
                <a:cs typeface="+mn-ea"/>
                <a:sym typeface="+mn-lt"/>
              </a:rPr>
              <a:t>isulad&amp;docker</a:t>
            </a:r>
            <a:r>
              <a:rPr lang="zh-CN" altLang="en-US" sz="6600" b="1" dirty="0">
                <a:solidFill>
                  <a:schemeClr val="tx1">
                    <a:lumMod val="85000"/>
                    <a:lumOff val="15000"/>
                  </a:schemeClr>
                </a:solidFill>
                <a:latin typeface="+mn-lt"/>
                <a:cs typeface="+mn-ea"/>
                <a:sym typeface="+mn-lt"/>
              </a:rPr>
              <a:t>性能对比</a:t>
            </a:r>
            <a:r>
              <a:rPr lang="en-US" altLang="zh-CN" sz="6600" b="1">
                <a:solidFill>
                  <a:schemeClr val="tx1">
                    <a:lumMod val="85000"/>
                    <a:lumOff val="15000"/>
                  </a:schemeClr>
                </a:solidFill>
                <a:latin typeface="+mn-lt"/>
                <a:cs typeface="+mn-ea"/>
                <a:sym typeface="+mn-lt"/>
              </a:rPr>
              <a:t>.mp4)</a:t>
            </a:r>
          </a:p>
          <a:p>
            <a:pPr algn="ctr"/>
            <a:endParaRPr lang="zh-CN" altLang="en-US" sz="6600" b="1" dirty="0">
              <a:solidFill>
                <a:schemeClr val="tx1">
                  <a:lumMod val="85000"/>
                  <a:lumOff val="15000"/>
                </a:schemeClr>
              </a:solidFill>
              <a:latin typeface="+mn-l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iterate type="lt">
                                    <p:tmPct val="10000"/>
                                  </p:iterate>
                                  <p:childTnLst>
                                    <p:set>
                                      <p:cBhvr>
                                        <p:cTn id="13" dur="1" fill="hold">
                                          <p:stCondLst>
                                            <p:cond delay="0"/>
                                          </p:stCondLst>
                                        </p:cTn>
                                        <p:tgtEl>
                                          <p:spTgt spid="41">
                                            <p:txEl>
                                              <p:pRg st="1" end="1"/>
                                            </p:txEl>
                                          </p:spTgt>
                                        </p:tgtEl>
                                        <p:attrNameLst>
                                          <p:attrName>style.visibility</p:attrName>
                                        </p:attrNameLst>
                                      </p:cBhvr>
                                      <p:to>
                                        <p:strVal val="visible"/>
                                      </p:to>
                                    </p:set>
                                    <p:animScale>
                                      <p:cBhvr>
                                        <p:cTn id="14" dur="1000" decel="50000" fill="hold">
                                          <p:stCondLst>
                                            <p:cond delay="0"/>
                                          </p:stCondLst>
                                        </p:cTn>
                                        <p:tgtEl>
                                          <p:spTgt spid="41">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41">
                                            <p:txEl>
                                              <p:pRg st="1" end="1"/>
                                            </p:txEl>
                                          </p:spTgt>
                                        </p:tgtEl>
                                        <p:attrNameLst>
                                          <p:attrName>ppt_x</p:attrName>
                                          <p:attrName>ppt_y</p:attrName>
                                        </p:attrNameLst>
                                      </p:cBhvr>
                                    </p:animMotion>
                                    <p:animEffect transition="in" filter="fade">
                                      <p:cBhvr>
                                        <p:cTn id="16" dur="10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770" y="-10160"/>
            <a:ext cx="9143365"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5ba4ad82c8118"/>
          <p:cNvPicPr>
            <a:picLocks noChangeAspect="1"/>
          </p:cNvPicPr>
          <p:nvPr/>
        </p:nvPicPr>
        <p:blipFill>
          <a:blip r:embed="rId8"/>
          <a:stretch>
            <a:fillRect/>
          </a:stretch>
        </p:blipFill>
        <p:spPr>
          <a:xfrm rot="5400000">
            <a:off x="2667000" y="-2667000"/>
            <a:ext cx="6858000" cy="12192000"/>
          </a:xfrm>
          <a:prstGeom prst="rect">
            <a:avLst/>
          </a:prstGeom>
        </p:spPr>
      </p:pic>
      <p:sp>
        <p:nvSpPr>
          <p:cNvPr id="7" name="矩形 6"/>
          <p:cNvSpPr/>
          <p:nvPr/>
        </p:nvSpPr>
        <p:spPr>
          <a:xfrm>
            <a:off x="0" y="-47625"/>
            <a:ext cx="5697855" cy="6905625"/>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8" name="矩形 7"/>
          <p:cNvSpPr/>
          <p:nvPr/>
        </p:nvSpPr>
        <p:spPr>
          <a:xfrm>
            <a:off x="5697220" y="-24130"/>
            <a:ext cx="6494780" cy="6905625"/>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9" name="圆角矩形 8"/>
          <p:cNvSpPr/>
          <p:nvPr/>
        </p:nvSpPr>
        <p:spPr>
          <a:xfrm>
            <a:off x="9288780" y="3928745"/>
            <a:ext cx="3047365" cy="2952750"/>
          </a:xfrm>
          <a:prstGeom prst="roundRect">
            <a:avLst>
              <a:gd name="adj" fmla="val 6408"/>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1" name="圆角矩形 10"/>
          <p:cNvSpPr/>
          <p:nvPr/>
        </p:nvSpPr>
        <p:spPr>
          <a:xfrm>
            <a:off x="843280" y="-47625"/>
            <a:ext cx="2311400" cy="2049145"/>
          </a:xfrm>
          <a:prstGeom prst="roundRect">
            <a:avLst>
              <a:gd name="adj" fmla="val 9637"/>
            </a:avLst>
          </a:prstGeom>
          <a:solidFill>
            <a:srgbClr val="26158C">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0" name="圆角矩形 9"/>
          <p:cNvSpPr/>
          <p:nvPr/>
        </p:nvSpPr>
        <p:spPr>
          <a:xfrm>
            <a:off x="1296035" y="983615"/>
            <a:ext cx="9458960" cy="5123180"/>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2" name="图片 1" descr="重庆大学logo1"/>
          <p:cNvPicPr>
            <a:picLocks noChangeAspect="1"/>
          </p:cNvPicPr>
          <p:nvPr/>
        </p:nvPicPr>
        <p:blipFill>
          <a:blip r:embed="rId9"/>
          <a:stretch>
            <a:fillRect/>
          </a:stretch>
        </p:blipFill>
        <p:spPr>
          <a:xfrm>
            <a:off x="10868660" y="5487670"/>
            <a:ext cx="1249680" cy="1261745"/>
          </a:xfrm>
          <a:prstGeom prst="rect">
            <a:avLst/>
          </a:prstGeom>
        </p:spPr>
      </p:pic>
      <p:pic>
        <p:nvPicPr>
          <p:cNvPr id="46" name="图片 45"/>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4" name="矩形 3"/>
          <p:cNvSpPr/>
          <p:nvPr>
            <p:custDataLst>
              <p:tags r:id="rId3"/>
            </p:custDataLst>
          </p:nvPr>
        </p:nvSpPr>
        <p:spPr>
          <a:xfrm>
            <a:off x="1572895" y="2506441"/>
            <a:ext cx="9686925" cy="1323439"/>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b="1" kern="100" dirty="0">
                <a:solidFill>
                  <a:schemeClr val="bg1"/>
                </a:solidFill>
                <a:latin typeface="汉仪书魂体简" panose="02010609000101010101" charset="-122"/>
                <a:ea typeface="汉仪书魂体简" panose="02010609000101010101" charset="-122"/>
                <a:cs typeface="汉仪书魂体简" panose="02010609000101010101" charset="-122"/>
                <a:sym typeface="+mn-lt"/>
              </a:rPr>
              <a:t>谢谢观看！</a:t>
            </a:r>
            <a:endParaRPr lang="en-US" altLang="zh-CN" sz="8000" b="1" kern="100" dirty="0">
              <a:solidFill>
                <a:schemeClr val="bg1"/>
              </a:solidFill>
              <a:latin typeface="汉仪书魂体简" panose="02010609000101010101" charset="-122"/>
              <a:ea typeface="汉仪书魂体简" panose="02010609000101010101" charset="-122"/>
              <a:cs typeface="汉仪书魂体简" panose="02010609000101010101" charset="-122"/>
              <a:sym typeface="+mn-lt"/>
            </a:endParaRPr>
          </a:p>
        </p:txBody>
      </p:sp>
      <p:sp>
        <p:nvSpPr>
          <p:cNvPr id="5" name="六边形 4"/>
          <p:cNvSpPr/>
          <p:nvPr>
            <p:custDataLst>
              <p:tags r:id="rId4"/>
            </p:custDataLst>
          </p:nvPr>
        </p:nvSpPr>
        <p:spPr>
          <a:xfrm flipH="1">
            <a:off x="4008120" y="4695825"/>
            <a:ext cx="4164330" cy="431800"/>
          </a:xfrm>
          <a:prstGeom prst="hexagon">
            <a:avLst/>
          </a:prstGeom>
          <a:solidFill>
            <a:schemeClr val="bg1"/>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sp>
        <p:nvSpPr>
          <p:cNvPr id="12" name="Rectangle 4"/>
          <p:cNvSpPr txBox="1">
            <a:spLocks noChangeArrowheads="1"/>
          </p:cNvSpPr>
          <p:nvPr>
            <p:custDataLst>
              <p:tags r:id="rId5"/>
            </p:custDataLst>
          </p:nvPr>
        </p:nvSpPr>
        <p:spPr bwMode="auto">
          <a:xfrm>
            <a:off x="3903345" y="4658360"/>
            <a:ext cx="438594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ctr"/>
            <a:r>
              <a:rPr lang="zh-CN" altLang="en-US" sz="1600" dirty="0">
                <a:solidFill>
                  <a:schemeClr val="tx1"/>
                </a:solidFill>
                <a:latin typeface="+mn-lt"/>
                <a:ea typeface="+mn-ea"/>
                <a:cs typeface="+mn-ea"/>
                <a:sym typeface="+mn-lt"/>
              </a:rPr>
              <a:t>汇报人：易千喜、杨松鸣、韩昊辰、祝志恒</a:t>
            </a:r>
            <a:endParaRPr lang="zh-CN" altLang="zh-CN" sz="1600" dirty="0">
              <a:solidFill>
                <a:schemeClr val="tx1"/>
              </a:solidFill>
              <a:latin typeface="+mn-lt"/>
              <a:ea typeface="+mn-ea"/>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out)">
                                      <p:cBhvr>
                                        <p:cTn id="10" dur="20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 grpId="0"/>
      <p:bldP spid="5" grpId="0" bldLvl="0" animBg="1"/>
      <p:bldP spid="1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ECEF">
            <a:alpha val="46000"/>
          </a:srgbClr>
        </a:solidFill>
        <a:effectLst/>
      </p:bgPr>
    </p:bg>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dist"/>
            <a:r>
              <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rPr>
              <a:t>容器及其特点</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2" name="图片 1"/>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pic>
        <p:nvPicPr>
          <p:cNvPr id="103" name="图片 102"/>
          <p:cNvPicPr/>
          <p:nvPr>
            <p:custDataLst>
              <p:tags r:id="rId3"/>
            </p:custDataLst>
          </p:nvPr>
        </p:nvPicPr>
        <p:blipFill>
          <a:blip r:embed="rId15"/>
          <a:stretch>
            <a:fillRect/>
          </a:stretch>
        </p:blipFill>
        <p:spPr>
          <a:xfrm>
            <a:off x="3735705" y="1075690"/>
            <a:ext cx="6655435" cy="2073275"/>
          </a:xfrm>
          <a:prstGeom prst="rect">
            <a:avLst/>
          </a:prstGeom>
          <a:noFill/>
          <a:ln w="9525">
            <a:noFill/>
          </a:ln>
        </p:spPr>
      </p:pic>
      <p:sp>
        <p:nvSpPr>
          <p:cNvPr id="19" name="文本框 18"/>
          <p:cNvSpPr txBox="1"/>
          <p:nvPr/>
        </p:nvSpPr>
        <p:spPr>
          <a:xfrm>
            <a:off x="3665220" y="3211830"/>
            <a:ext cx="6096000" cy="64516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sym typeface="+mn-ea"/>
              </a:rPr>
              <a:t>我们不可避免地会遇到这种情况：</a:t>
            </a:r>
            <a:r>
              <a:rPr lang="zh-CN" altLang="en-US" b="1">
                <a:solidFill>
                  <a:srgbClr val="C00000"/>
                </a:solidFill>
                <a:latin typeface="微软雅黑" panose="020B0503020204020204" pitchFamily="34" charset="-122"/>
                <a:ea typeface="微软雅黑" panose="020B0503020204020204" pitchFamily="34" charset="-122"/>
                <a:sym typeface="+mn-ea"/>
              </a:rPr>
              <a:t>同样的代码，运行环境发生变化之后无法正常运行。</a:t>
            </a:r>
          </a:p>
        </p:txBody>
      </p:sp>
      <p:sp>
        <p:nvSpPr>
          <p:cNvPr id="40" name="Rounded Rectangle 44"/>
          <p:cNvSpPr/>
          <p:nvPr/>
        </p:nvSpPr>
        <p:spPr>
          <a:xfrm>
            <a:off x="3853180" y="5836920"/>
            <a:ext cx="7193280" cy="807085"/>
          </a:xfrm>
          <a:prstGeom prst="roundRect">
            <a:avLst>
              <a:gd name="adj" fmla="val 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1" name="Rounded Rectangle 45"/>
          <p:cNvSpPr/>
          <p:nvPr/>
        </p:nvSpPr>
        <p:spPr>
          <a:xfrm>
            <a:off x="3853180" y="4865370"/>
            <a:ext cx="7193280" cy="807085"/>
          </a:xfrm>
          <a:prstGeom prst="roundRect">
            <a:avLst>
              <a:gd name="adj" fmla="val 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2" name="Rounded Rectangle 46"/>
          <p:cNvSpPr/>
          <p:nvPr/>
        </p:nvSpPr>
        <p:spPr>
          <a:xfrm>
            <a:off x="3853180" y="3894455"/>
            <a:ext cx="7193280" cy="807085"/>
          </a:xfrm>
          <a:prstGeom prst="roundRect">
            <a:avLst>
              <a:gd name="adj" fmla="val 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3" name="Rounded Rectangle 40"/>
          <p:cNvSpPr/>
          <p:nvPr/>
        </p:nvSpPr>
        <p:spPr>
          <a:xfrm>
            <a:off x="3124425" y="5837125"/>
            <a:ext cx="761221" cy="806824"/>
          </a:xfrm>
          <a:prstGeom prst="roundRect">
            <a:avLst>
              <a:gd name="adj" fmla="val 6000"/>
            </a:avLst>
          </a:prstGeom>
          <a:solidFill>
            <a:srgbClr val="473B9B"/>
          </a:solidFill>
          <a:ln>
            <a:noFill/>
          </a:ln>
          <a:effectLst>
            <a:outerShdw blurRad="1524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4" name="Rounded Rectangle 38"/>
          <p:cNvSpPr/>
          <p:nvPr/>
        </p:nvSpPr>
        <p:spPr>
          <a:xfrm>
            <a:off x="3124425" y="4865430"/>
            <a:ext cx="761221" cy="806824"/>
          </a:xfrm>
          <a:prstGeom prst="roundRect">
            <a:avLst>
              <a:gd name="adj" fmla="val 6000"/>
            </a:avLst>
          </a:prstGeom>
          <a:solidFill>
            <a:srgbClr val="473B9B">
              <a:alpha val="65000"/>
            </a:srgbClr>
          </a:solidFill>
          <a:ln>
            <a:noFill/>
          </a:ln>
          <a:effectLst>
            <a:outerShdw blurRad="1524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5" name="Rounded Rectangle 3"/>
          <p:cNvSpPr/>
          <p:nvPr/>
        </p:nvSpPr>
        <p:spPr>
          <a:xfrm>
            <a:off x="3124425" y="3894139"/>
            <a:ext cx="761221" cy="806824"/>
          </a:xfrm>
          <a:prstGeom prst="roundRect">
            <a:avLst>
              <a:gd name="adj" fmla="val 6000"/>
            </a:avLst>
          </a:prstGeom>
          <a:solidFill>
            <a:srgbClr val="473B9B"/>
          </a:solidFill>
          <a:ln>
            <a:noFill/>
          </a:ln>
          <a:effectLst>
            <a:outerShdw blurRad="152400" dist="38100" algn="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6" name="TextBox 9"/>
          <p:cNvSpPr txBox="1"/>
          <p:nvPr/>
        </p:nvSpPr>
        <p:spPr>
          <a:xfrm>
            <a:off x="4071620" y="3990975"/>
            <a:ext cx="6832600" cy="645160"/>
          </a:xfrm>
          <a:prstGeom prst="rect">
            <a:avLst/>
          </a:prstGeom>
          <a:noFill/>
        </p:spPr>
        <p:txBody>
          <a:bodyPr wrap="square" rtlCol="0">
            <a:spAutoFit/>
          </a:bodyPr>
          <a:lstStyle/>
          <a:p>
            <a:pPr indent="457200" algn="l">
              <a:buClrTx/>
              <a:buSzTx/>
              <a:buFontTx/>
            </a:pPr>
            <a:r>
              <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代码从程序员的笔记本电脑切换到测试服务器，或者从一台物理服务器切换到公有云/私有云上；</a:t>
            </a:r>
            <a:endPar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7" name="TextBox 10"/>
          <p:cNvSpPr txBox="1"/>
          <p:nvPr/>
        </p:nvSpPr>
        <p:spPr>
          <a:xfrm>
            <a:off x="3939540" y="4990465"/>
            <a:ext cx="7106285" cy="922020"/>
          </a:xfrm>
          <a:prstGeom prst="rect">
            <a:avLst/>
          </a:prstGeom>
          <a:noFill/>
        </p:spPr>
        <p:txBody>
          <a:bodyPr wrap="square" rtlCol="0">
            <a:spAutoFit/>
          </a:bodyPr>
          <a:lstStyle/>
          <a:p>
            <a:pPr indent="457200" algn="l">
              <a:buClrTx/>
              <a:buSzTx/>
              <a:buFontTx/>
            </a:pPr>
            <a:r>
              <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代码依赖的运行库版本发生变化，比如开发时用的python2.7， 但生产机上用的python3</a:t>
            </a:r>
            <a:endPar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endParaRPr>
          </a:p>
          <a:p>
            <a:pPr algn="l">
              <a:buClrTx/>
              <a:buSzTx/>
              <a:buFontTx/>
            </a:pPr>
            <a:endPar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48" name="TextBox 11"/>
          <p:cNvSpPr txBox="1"/>
          <p:nvPr/>
        </p:nvSpPr>
        <p:spPr>
          <a:xfrm>
            <a:off x="3939540" y="5929630"/>
            <a:ext cx="7106285" cy="645160"/>
          </a:xfrm>
          <a:prstGeom prst="rect">
            <a:avLst/>
          </a:prstGeom>
          <a:noFill/>
        </p:spPr>
        <p:txBody>
          <a:bodyPr wrap="square" rtlCol="0">
            <a:spAutoFit/>
          </a:bodyPr>
          <a:lstStyle/>
          <a:p>
            <a:pPr indent="457200" algn="l">
              <a:buClrTx/>
              <a:buSzTx/>
              <a:buFontTx/>
            </a:pPr>
            <a:r>
              <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mn-ea"/>
              </a:rPr>
              <a:t>代码运行的操作系统发生了变化，比如开发及用的ubuntu，生产机用的redhat</a:t>
            </a:r>
            <a:endParaRPr lang="en-US" b="1" dirty="0">
              <a:solidFill>
                <a:schemeClr val="bg1">
                  <a:lumMod val="50000"/>
                </a:schemeClr>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nvGrpSpPr>
          <p:cNvPr id="49" name="Group 13"/>
          <p:cNvGrpSpPr/>
          <p:nvPr/>
        </p:nvGrpSpPr>
        <p:grpSpPr>
          <a:xfrm>
            <a:off x="3437193" y="5182651"/>
            <a:ext cx="181116" cy="181861"/>
            <a:chOff x="7938" y="928688"/>
            <a:chExt cx="385763" cy="387350"/>
          </a:xfrm>
          <a:solidFill>
            <a:schemeClr val="bg2"/>
          </a:solidFill>
        </p:grpSpPr>
        <p:sp>
          <p:nvSpPr>
            <p:cNvPr id="50" name="Freeform 5"/>
            <p:cNvSpPr/>
            <p:nvPr>
              <p:custDataLst>
                <p:tags r:id="rId11"/>
              </p:custDataLst>
            </p:nvPr>
          </p:nvSpPr>
          <p:spPr bwMode="auto">
            <a:xfrm>
              <a:off x="7938" y="947738"/>
              <a:ext cx="369888" cy="368300"/>
            </a:xfrm>
            <a:custGeom>
              <a:avLst/>
              <a:gdLst>
                <a:gd name="T0" fmla="*/ 68 w 135"/>
                <a:gd name="T1" fmla="*/ 0 h 135"/>
                <a:gd name="T2" fmla="*/ 0 w 135"/>
                <a:gd name="T3" fmla="*/ 68 h 135"/>
                <a:gd name="T4" fmla="*/ 68 w 135"/>
                <a:gd name="T5" fmla="*/ 135 h 135"/>
                <a:gd name="T6" fmla="*/ 135 w 135"/>
                <a:gd name="T7" fmla="*/ 68 h 135"/>
                <a:gd name="T8" fmla="*/ 68 w 135"/>
                <a:gd name="T9" fmla="*/ 68 h 135"/>
                <a:gd name="T10" fmla="*/ 68 w 135"/>
                <a:gd name="T11" fmla="*/ 0 h 135"/>
              </a:gdLst>
              <a:ahLst/>
              <a:cxnLst>
                <a:cxn ang="0">
                  <a:pos x="T0" y="T1"/>
                </a:cxn>
                <a:cxn ang="0">
                  <a:pos x="T2" y="T3"/>
                </a:cxn>
                <a:cxn ang="0">
                  <a:pos x="T4" y="T5"/>
                </a:cxn>
                <a:cxn ang="0">
                  <a:pos x="T6" y="T7"/>
                </a:cxn>
                <a:cxn ang="0">
                  <a:pos x="T8" y="T9"/>
                </a:cxn>
                <a:cxn ang="0">
                  <a:pos x="T10" y="T11"/>
                </a:cxn>
              </a:cxnLst>
              <a:rect l="0" t="0" r="r" b="b"/>
              <a:pathLst>
                <a:path w="135" h="135">
                  <a:moveTo>
                    <a:pt x="68" y="0"/>
                  </a:moveTo>
                  <a:cubicBezTo>
                    <a:pt x="30" y="0"/>
                    <a:pt x="0" y="30"/>
                    <a:pt x="0" y="68"/>
                  </a:cubicBezTo>
                  <a:cubicBezTo>
                    <a:pt x="0" y="105"/>
                    <a:pt x="30" y="135"/>
                    <a:pt x="68" y="135"/>
                  </a:cubicBezTo>
                  <a:cubicBezTo>
                    <a:pt x="105" y="135"/>
                    <a:pt x="135" y="105"/>
                    <a:pt x="135" y="68"/>
                  </a:cubicBezTo>
                  <a:cubicBezTo>
                    <a:pt x="68" y="68"/>
                    <a:pt x="68" y="68"/>
                    <a:pt x="68" y="68"/>
                  </a:cubicBezTo>
                  <a:lnTo>
                    <a:pt x="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1" name="Freeform 6"/>
            <p:cNvSpPr>
              <a:spLocks noEditPoints="1"/>
            </p:cNvSpPr>
            <p:nvPr>
              <p:custDataLst>
                <p:tags r:id="rId12"/>
              </p:custDataLst>
            </p:nvPr>
          </p:nvSpPr>
          <p:spPr bwMode="auto">
            <a:xfrm>
              <a:off x="207963" y="928688"/>
              <a:ext cx="185738" cy="188913"/>
            </a:xfrm>
            <a:custGeom>
              <a:avLst/>
              <a:gdLst>
                <a:gd name="T0" fmla="*/ 48 w 68"/>
                <a:gd name="T1" fmla="*/ 16 h 69"/>
                <a:gd name="T2" fmla="*/ 48 w 68"/>
                <a:gd name="T3" fmla="*/ 15 h 69"/>
                <a:gd name="T4" fmla="*/ 47 w 68"/>
                <a:gd name="T5" fmla="*/ 15 h 69"/>
                <a:gd name="T6" fmla="*/ 47 w 68"/>
                <a:gd name="T7" fmla="*/ 15 h 69"/>
                <a:gd name="T8" fmla="*/ 47 w 68"/>
                <a:gd name="T9" fmla="*/ 15 h 69"/>
                <a:gd name="T10" fmla="*/ 4 w 68"/>
                <a:gd name="T11" fmla="*/ 0 h 69"/>
                <a:gd name="T12" fmla="*/ 0 w 68"/>
                <a:gd name="T13" fmla="*/ 4 h 69"/>
                <a:gd name="T14" fmla="*/ 0 w 68"/>
                <a:gd name="T15" fmla="*/ 65 h 69"/>
                <a:gd name="T16" fmla="*/ 3 w 68"/>
                <a:gd name="T17" fmla="*/ 69 h 69"/>
                <a:gd name="T18" fmla="*/ 4 w 68"/>
                <a:gd name="T19" fmla="*/ 69 h 69"/>
                <a:gd name="T20" fmla="*/ 4 w 68"/>
                <a:gd name="T21" fmla="*/ 69 h 69"/>
                <a:gd name="T22" fmla="*/ 4 w 68"/>
                <a:gd name="T23" fmla="*/ 69 h 69"/>
                <a:gd name="T24" fmla="*/ 64 w 68"/>
                <a:gd name="T25" fmla="*/ 69 h 69"/>
                <a:gd name="T26" fmla="*/ 68 w 68"/>
                <a:gd name="T27" fmla="*/ 65 h 69"/>
                <a:gd name="T28" fmla="*/ 48 w 68"/>
                <a:gd name="T29" fmla="*/ 16 h 69"/>
                <a:gd name="T30" fmla="*/ 8 w 68"/>
                <a:gd name="T31" fmla="*/ 55 h 69"/>
                <a:gd name="T32" fmla="*/ 8 w 68"/>
                <a:gd name="T33" fmla="*/ 8 h 69"/>
                <a:gd name="T34" fmla="*/ 40 w 68"/>
                <a:gd name="T35" fmla="*/ 19 h 69"/>
                <a:gd name="T36" fmla="*/ 8 w 68"/>
                <a:gd name="T37"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69">
                  <a:moveTo>
                    <a:pt x="48" y="16"/>
                  </a:moveTo>
                  <a:cubicBezTo>
                    <a:pt x="48" y="16"/>
                    <a:pt x="48" y="15"/>
                    <a:pt x="48" y="15"/>
                  </a:cubicBezTo>
                  <a:cubicBezTo>
                    <a:pt x="48" y="15"/>
                    <a:pt x="48" y="15"/>
                    <a:pt x="47" y="15"/>
                  </a:cubicBezTo>
                  <a:cubicBezTo>
                    <a:pt x="47" y="15"/>
                    <a:pt x="47" y="15"/>
                    <a:pt x="47" y="15"/>
                  </a:cubicBezTo>
                  <a:cubicBezTo>
                    <a:pt x="47" y="15"/>
                    <a:pt x="47" y="15"/>
                    <a:pt x="47" y="15"/>
                  </a:cubicBezTo>
                  <a:cubicBezTo>
                    <a:pt x="35" y="5"/>
                    <a:pt x="20" y="0"/>
                    <a:pt x="4" y="0"/>
                  </a:cubicBezTo>
                  <a:cubicBezTo>
                    <a:pt x="2" y="0"/>
                    <a:pt x="0" y="2"/>
                    <a:pt x="0" y="4"/>
                  </a:cubicBezTo>
                  <a:cubicBezTo>
                    <a:pt x="0" y="65"/>
                    <a:pt x="0" y="65"/>
                    <a:pt x="0" y="65"/>
                  </a:cubicBezTo>
                  <a:cubicBezTo>
                    <a:pt x="0" y="67"/>
                    <a:pt x="1" y="68"/>
                    <a:pt x="3" y="69"/>
                  </a:cubicBezTo>
                  <a:cubicBezTo>
                    <a:pt x="3" y="69"/>
                    <a:pt x="3" y="69"/>
                    <a:pt x="4" y="69"/>
                  </a:cubicBezTo>
                  <a:cubicBezTo>
                    <a:pt x="4" y="69"/>
                    <a:pt x="4" y="69"/>
                    <a:pt x="4" y="69"/>
                  </a:cubicBezTo>
                  <a:cubicBezTo>
                    <a:pt x="4" y="69"/>
                    <a:pt x="4" y="69"/>
                    <a:pt x="4" y="69"/>
                  </a:cubicBezTo>
                  <a:cubicBezTo>
                    <a:pt x="64" y="69"/>
                    <a:pt x="64" y="69"/>
                    <a:pt x="64" y="69"/>
                  </a:cubicBezTo>
                  <a:cubicBezTo>
                    <a:pt x="66" y="69"/>
                    <a:pt x="68" y="67"/>
                    <a:pt x="68" y="65"/>
                  </a:cubicBezTo>
                  <a:cubicBezTo>
                    <a:pt x="68" y="47"/>
                    <a:pt x="61" y="29"/>
                    <a:pt x="48" y="16"/>
                  </a:cubicBezTo>
                  <a:close/>
                  <a:moveTo>
                    <a:pt x="8" y="55"/>
                  </a:moveTo>
                  <a:cubicBezTo>
                    <a:pt x="8" y="8"/>
                    <a:pt x="8" y="8"/>
                    <a:pt x="8" y="8"/>
                  </a:cubicBezTo>
                  <a:cubicBezTo>
                    <a:pt x="19" y="8"/>
                    <a:pt x="30" y="12"/>
                    <a:pt x="40" y="19"/>
                  </a:cubicBezTo>
                  <a:lnTo>
                    <a:pt x="8"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grpSp>
        <p:nvGrpSpPr>
          <p:cNvPr id="52" name="Group 21"/>
          <p:cNvGrpSpPr/>
          <p:nvPr/>
        </p:nvGrpSpPr>
        <p:grpSpPr>
          <a:xfrm>
            <a:off x="3440174" y="6156559"/>
            <a:ext cx="181861" cy="158756"/>
            <a:chOff x="20638" y="2970213"/>
            <a:chExt cx="387350" cy="338137"/>
          </a:xfrm>
          <a:solidFill>
            <a:schemeClr val="bg2"/>
          </a:solidFill>
        </p:grpSpPr>
        <p:sp>
          <p:nvSpPr>
            <p:cNvPr id="53" name="Freeform 11"/>
            <p:cNvSpPr/>
            <p:nvPr>
              <p:custDataLst>
                <p:tags r:id="rId8"/>
              </p:custDataLst>
            </p:nvPr>
          </p:nvSpPr>
          <p:spPr bwMode="auto">
            <a:xfrm>
              <a:off x="73026" y="3032125"/>
              <a:ext cx="279400" cy="276225"/>
            </a:xfrm>
            <a:custGeom>
              <a:avLst/>
              <a:gdLst>
                <a:gd name="T0" fmla="*/ 0 w 102"/>
                <a:gd name="T1" fmla="*/ 98 h 101"/>
                <a:gd name="T2" fmla="*/ 3 w 102"/>
                <a:gd name="T3" fmla="*/ 101 h 101"/>
                <a:gd name="T4" fmla="*/ 39 w 102"/>
                <a:gd name="T5" fmla="*/ 101 h 101"/>
                <a:gd name="T6" fmla="*/ 39 w 102"/>
                <a:gd name="T7" fmla="*/ 72 h 101"/>
                <a:gd name="T8" fmla="*/ 43 w 102"/>
                <a:gd name="T9" fmla="*/ 68 h 101"/>
                <a:gd name="T10" fmla="*/ 58 w 102"/>
                <a:gd name="T11" fmla="*/ 68 h 101"/>
                <a:gd name="T12" fmla="*/ 63 w 102"/>
                <a:gd name="T13" fmla="*/ 72 h 101"/>
                <a:gd name="T14" fmla="*/ 63 w 102"/>
                <a:gd name="T15" fmla="*/ 101 h 101"/>
                <a:gd name="T16" fmla="*/ 98 w 102"/>
                <a:gd name="T17" fmla="*/ 101 h 101"/>
                <a:gd name="T18" fmla="*/ 101 w 102"/>
                <a:gd name="T19" fmla="*/ 97 h 101"/>
                <a:gd name="T20" fmla="*/ 101 w 102"/>
                <a:gd name="T21" fmla="*/ 44 h 101"/>
                <a:gd name="T22" fmla="*/ 52 w 102"/>
                <a:gd name="T23" fmla="*/ 0 h 101"/>
                <a:gd name="T24" fmla="*/ 0 w 102"/>
                <a:gd name="T25" fmla="*/ 44 h 101"/>
                <a:gd name="T26" fmla="*/ 0 w 102"/>
                <a:gd name="T27" fmla="*/ 9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01">
                  <a:moveTo>
                    <a:pt x="0" y="98"/>
                  </a:moveTo>
                  <a:cubicBezTo>
                    <a:pt x="0" y="98"/>
                    <a:pt x="0" y="101"/>
                    <a:pt x="3" y="101"/>
                  </a:cubicBezTo>
                  <a:cubicBezTo>
                    <a:pt x="7" y="101"/>
                    <a:pt x="39" y="101"/>
                    <a:pt x="39" y="101"/>
                  </a:cubicBezTo>
                  <a:cubicBezTo>
                    <a:pt x="39" y="72"/>
                    <a:pt x="39" y="72"/>
                    <a:pt x="39" y="72"/>
                  </a:cubicBezTo>
                  <a:cubicBezTo>
                    <a:pt x="39" y="72"/>
                    <a:pt x="38" y="68"/>
                    <a:pt x="43" y="68"/>
                  </a:cubicBezTo>
                  <a:cubicBezTo>
                    <a:pt x="58" y="68"/>
                    <a:pt x="58" y="68"/>
                    <a:pt x="58" y="68"/>
                  </a:cubicBezTo>
                  <a:cubicBezTo>
                    <a:pt x="63" y="68"/>
                    <a:pt x="63" y="72"/>
                    <a:pt x="63" y="72"/>
                  </a:cubicBezTo>
                  <a:cubicBezTo>
                    <a:pt x="63" y="101"/>
                    <a:pt x="63" y="101"/>
                    <a:pt x="63" y="101"/>
                  </a:cubicBezTo>
                  <a:cubicBezTo>
                    <a:pt x="63" y="101"/>
                    <a:pt x="93" y="101"/>
                    <a:pt x="98" y="101"/>
                  </a:cubicBezTo>
                  <a:cubicBezTo>
                    <a:pt x="102" y="101"/>
                    <a:pt x="101" y="97"/>
                    <a:pt x="101" y="97"/>
                  </a:cubicBezTo>
                  <a:cubicBezTo>
                    <a:pt x="101" y="44"/>
                    <a:pt x="101" y="44"/>
                    <a:pt x="101" y="44"/>
                  </a:cubicBezTo>
                  <a:cubicBezTo>
                    <a:pt x="52" y="0"/>
                    <a:pt x="52" y="0"/>
                    <a:pt x="52" y="0"/>
                  </a:cubicBezTo>
                  <a:cubicBezTo>
                    <a:pt x="0" y="44"/>
                    <a:pt x="0" y="44"/>
                    <a:pt x="0" y="44"/>
                  </a:cubicBezTo>
                  <a:lnTo>
                    <a:pt x="0"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4" name="Freeform 12"/>
            <p:cNvSpPr/>
            <p:nvPr>
              <p:custDataLst>
                <p:tags r:id="rId9"/>
              </p:custDataLst>
            </p:nvPr>
          </p:nvSpPr>
          <p:spPr bwMode="auto">
            <a:xfrm>
              <a:off x="20638" y="2970213"/>
              <a:ext cx="387350" cy="193675"/>
            </a:xfrm>
            <a:custGeom>
              <a:avLst/>
              <a:gdLst>
                <a:gd name="T0" fmla="*/ 0 w 141"/>
                <a:gd name="T1" fmla="*/ 63 h 71"/>
                <a:gd name="T2" fmla="*/ 14 w 141"/>
                <a:gd name="T3" fmla="*/ 63 h 71"/>
                <a:gd name="T4" fmla="*/ 72 w 141"/>
                <a:gd name="T5" fmla="*/ 14 h 71"/>
                <a:gd name="T6" fmla="*/ 126 w 141"/>
                <a:gd name="T7" fmla="*/ 62 h 71"/>
                <a:gd name="T8" fmla="*/ 141 w 141"/>
                <a:gd name="T9" fmla="*/ 62 h 71"/>
                <a:gd name="T10" fmla="*/ 72 w 141"/>
                <a:gd name="T11" fmla="*/ 0 h 71"/>
                <a:gd name="T12" fmla="*/ 0 w 141"/>
                <a:gd name="T13" fmla="*/ 63 h 71"/>
              </a:gdLst>
              <a:ahLst/>
              <a:cxnLst>
                <a:cxn ang="0">
                  <a:pos x="T0" y="T1"/>
                </a:cxn>
                <a:cxn ang="0">
                  <a:pos x="T2" y="T3"/>
                </a:cxn>
                <a:cxn ang="0">
                  <a:pos x="T4" y="T5"/>
                </a:cxn>
                <a:cxn ang="0">
                  <a:pos x="T6" y="T7"/>
                </a:cxn>
                <a:cxn ang="0">
                  <a:pos x="T8" y="T9"/>
                </a:cxn>
                <a:cxn ang="0">
                  <a:pos x="T10" y="T11"/>
                </a:cxn>
                <a:cxn ang="0">
                  <a:pos x="T12" y="T13"/>
                </a:cxn>
              </a:cxnLst>
              <a:rect l="0" t="0" r="r" b="b"/>
              <a:pathLst>
                <a:path w="141" h="71">
                  <a:moveTo>
                    <a:pt x="0" y="63"/>
                  </a:moveTo>
                  <a:cubicBezTo>
                    <a:pt x="0" y="63"/>
                    <a:pt x="5" y="71"/>
                    <a:pt x="14" y="63"/>
                  </a:cubicBezTo>
                  <a:cubicBezTo>
                    <a:pt x="72" y="14"/>
                    <a:pt x="72" y="14"/>
                    <a:pt x="72" y="14"/>
                  </a:cubicBezTo>
                  <a:cubicBezTo>
                    <a:pt x="126" y="62"/>
                    <a:pt x="126" y="62"/>
                    <a:pt x="126" y="62"/>
                  </a:cubicBezTo>
                  <a:cubicBezTo>
                    <a:pt x="137" y="70"/>
                    <a:pt x="141" y="62"/>
                    <a:pt x="141" y="62"/>
                  </a:cubicBezTo>
                  <a:cubicBezTo>
                    <a:pt x="72" y="0"/>
                    <a:pt x="72" y="0"/>
                    <a:pt x="72" y="0"/>
                  </a:cubicBezTo>
                  <a:lnTo>
                    <a:pt x="0"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5" name="Freeform 13"/>
            <p:cNvSpPr/>
            <p:nvPr>
              <p:custDataLst>
                <p:tags r:id="rId10"/>
              </p:custDataLst>
            </p:nvPr>
          </p:nvSpPr>
          <p:spPr bwMode="auto">
            <a:xfrm>
              <a:off x="325438" y="3008313"/>
              <a:ext cx="34925" cy="76200"/>
            </a:xfrm>
            <a:custGeom>
              <a:avLst/>
              <a:gdLst>
                <a:gd name="T0" fmla="*/ 22 w 22"/>
                <a:gd name="T1" fmla="*/ 0 h 48"/>
                <a:gd name="T2" fmla="*/ 0 w 22"/>
                <a:gd name="T3" fmla="*/ 0 h 48"/>
                <a:gd name="T4" fmla="*/ 0 w 22"/>
                <a:gd name="T5" fmla="*/ 29 h 48"/>
                <a:gd name="T6" fmla="*/ 22 w 22"/>
                <a:gd name="T7" fmla="*/ 48 h 48"/>
                <a:gd name="T8" fmla="*/ 22 w 22"/>
                <a:gd name="T9" fmla="*/ 0 h 48"/>
              </a:gdLst>
              <a:ahLst/>
              <a:cxnLst>
                <a:cxn ang="0">
                  <a:pos x="T0" y="T1"/>
                </a:cxn>
                <a:cxn ang="0">
                  <a:pos x="T2" y="T3"/>
                </a:cxn>
                <a:cxn ang="0">
                  <a:pos x="T4" y="T5"/>
                </a:cxn>
                <a:cxn ang="0">
                  <a:pos x="T6" y="T7"/>
                </a:cxn>
                <a:cxn ang="0">
                  <a:pos x="T8" y="T9"/>
                </a:cxn>
              </a:cxnLst>
              <a:rect l="0" t="0" r="r" b="b"/>
              <a:pathLst>
                <a:path w="22" h="48">
                  <a:moveTo>
                    <a:pt x="22" y="0"/>
                  </a:moveTo>
                  <a:lnTo>
                    <a:pt x="0" y="0"/>
                  </a:lnTo>
                  <a:lnTo>
                    <a:pt x="0" y="29"/>
                  </a:lnTo>
                  <a:lnTo>
                    <a:pt x="22" y="48"/>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grpSp>
        <p:nvGrpSpPr>
          <p:cNvPr id="56" name="Group 25"/>
          <p:cNvGrpSpPr/>
          <p:nvPr/>
        </p:nvGrpSpPr>
        <p:grpSpPr>
          <a:xfrm>
            <a:off x="3438718" y="4179294"/>
            <a:ext cx="181116" cy="175153"/>
            <a:chOff x="842963" y="938213"/>
            <a:chExt cx="385763" cy="373062"/>
          </a:xfrm>
          <a:solidFill>
            <a:schemeClr val="bg2"/>
          </a:solidFill>
        </p:grpSpPr>
        <p:sp>
          <p:nvSpPr>
            <p:cNvPr id="57" name="Line 14"/>
            <p:cNvSpPr>
              <a:spLocks noChangeShapeType="1"/>
            </p:cNvSpPr>
            <p:nvPr>
              <p:custDataLst>
                <p:tags r:id="rId4"/>
              </p:custDataLst>
            </p:nvPr>
          </p:nvSpPr>
          <p:spPr bwMode="auto">
            <a:xfrm>
              <a:off x="842963" y="1311275"/>
              <a:ext cx="385763" cy="0"/>
            </a:xfrm>
            <a:prstGeom prst="line">
              <a:avLst/>
            </a:prstGeom>
            <a:grpFill/>
            <a:ln w="61913" cap="rnd">
              <a:solidFill>
                <a:schemeClr val="bg2"/>
              </a:solidFill>
              <a:prstDash val="solid"/>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8" name="Freeform 15"/>
            <p:cNvSpPr/>
            <p:nvPr>
              <p:custDataLst>
                <p:tags r:id="rId5"/>
              </p:custDataLst>
            </p:nvPr>
          </p:nvSpPr>
          <p:spPr bwMode="auto">
            <a:xfrm>
              <a:off x="842963" y="1141413"/>
              <a:ext cx="117475" cy="125413"/>
            </a:xfrm>
            <a:custGeom>
              <a:avLst/>
              <a:gdLst>
                <a:gd name="T0" fmla="*/ 37 w 43"/>
                <a:gd name="T1" fmla="*/ 0 h 46"/>
                <a:gd name="T2" fmla="*/ 6 w 43"/>
                <a:gd name="T3" fmla="*/ 0 h 46"/>
                <a:gd name="T4" fmla="*/ 0 w 43"/>
                <a:gd name="T5" fmla="*/ 6 h 46"/>
                <a:gd name="T6" fmla="*/ 0 w 43"/>
                <a:gd name="T7" fmla="*/ 40 h 46"/>
                <a:gd name="T8" fmla="*/ 6 w 43"/>
                <a:gd name="T9" fmla="*/ 46 h 46"/>
                <a:gd name="T10" fmla="*/ 37 w 43"/>
                <a:gd name="T11" fmla="*/ 46 h 46"/>
                <a:gd name="T12" fmla="*/ 43 w 43"/>
                <a:gd name="T13" fmla="*/ 40 h 46"/>
                <a:gd name="T14" fmla="*/ 43 w 43"/>
                <a:gd name="T15" fmla="*/ 6 h 46"/>
                <a:gd name="T16" fmla="*/ 37 w 43"/>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6">
                  <a:moveTo>
                    <a:pt x="37" y="0"/>
                  </a:moveTo>
                  <a:cubicBezTo>
                    <a:pt x="6" y="0"/>
                    <a:pt x="6" y="0"/>
                    <a:pt x="6" y="0"/>
                  </a:cubicBezTo>
                  <a:cubicBezTo>
                    <a:pt x="3" y="0"/>
                    <a:pt x="0" y="3"/>
                    <a:pt x="0" y="6"/>
                  </a:cubicBezTo>
                  <a:cubicBezTo>
                    <a:pt x="0" y="40"/>
                    <a:pt x="0" y="40"/>
                    <a:pt x="0" y="40"/>
                  </a:cubicBezTo>
                  <a:cubicBezTo>
                    <a:pt x="0" y="43"/>
                    <a:pt x="3" y="46"/>
                    <a:pt x="6" y="46"/>
                  </a:cubicBezTo>
                  <a:cubicBezTo>
                    <a:pt x="37" y="46"/>
                    <a:pt x="37" y="46"/>
                    <a:pt x="37" y="46"/>
                  </a:cubicBezTo>
                  <a:cubicBezTo>
                    <a:pt x="40" y="46"/>
                    <a:pt x="43" y="43"/>
                    <a:pt x="43" y="40"/>
                  </a:cubicBezTo>
                  <a:cubicBezTo>
                    <a:pt x="43" y="6"/>
                    <a:pt x="43" y="6"/>
                    <a:pt x="43" y="6"/>
                  </a:cubicBezTo>
                  <a:cubicBezTo>
                    <a:pt x="43" y="3"/>
                    <a:pt x="40"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59" name="Freeform 16"/>
            <p:cNvSpPr/>
            <p:nvPr>
              <p:custDataLst>
                <p:tags r:id="rId6"/>
              </p:custDataLst>
            </p:nvPr>
          </p:nvSpPr>
          <p:spPr bwMode="auto">
            <a:xfrm>
              <a:off x="977901" y="938213"/>
              <a:ext cx="117475" cy="328613"/>
            </a:xfrm>
            <a:custGeom>
              <a:avLst/>
              <a:gdLst>
                <a:gd name="T0" fmla="*/ 37 w 43"/>
                <a:gd name="T1" fmla="*/ 0 h 121"/>
                <a:gd name="T2" fmla="*/ 6 w 43"/>
                <a:gd name="T3" fmla="*/ 0 h 121"/>
                <a:gd name="T4" fmla="*/ 0 w 43"/>
                <a:gd name="T5" fmla="*/ 6 h 121"/>
                <a:gd name="T6" fmla="*/ 0 w 43"/>
                <a:gd name="T7" fmla="*/ 115 h 121"/>
                <a:gd name="T8" fmla="*/ 6 w 43"/>
                <a:gd name="T9" fmla="*/ 121 h 121"/>
                <a:gd name="T10" fmla="*/ 37 w 43"/>
                <a:gd name="T11" fmla="*/ 121 h 121"/>
                <a:gd name="T12" fmla="*/ 43 w 43"/>
                <a:gd name="T13" fmla="*/ 115 h 121"/>
                <a:gd name="T14" fmla="*/ 43 w 43"/>
                <a:gd name="T15" fmla="*/ 6 h 121"/>
                <a:gd name="T16" fmla="*/ 37 w 43"/>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21">
                  <a:moveTo>
                    <a:pt x="37" y="0"/>
                  </a:moveTo>
                  <a:cubicBezTo>
                    <a:pt x="6" y="0"/>
                    <a:pt x="6" y="0"/>
                    <a:pt x="6" y="0"/>
                  </a:cubicBezTo>
                  <a:cubicBezTo>
                    <a:pt x="3" y="0"/>
                    <a:pt x="0" y="3"/>
                    <a:pt x="0" y="6"/>
                  </a:cubicBezTo>
                  <a:cubicBezTo>
                    <a:pt x="0" y="115"/>
                    <a:pt x="0" y="115"/>
                    <a:pt x="0" y="115"/>
                  </a:cubicBezTo>
                  <a:cubicBezTo>
                    <a:pt x="0" y="118"/>
                    <a:pt x="3" y="121"/>
                    <a:pt x="6" y="121"/>
                  </a:cubicBezTo>
                  <a:cubicBezTo>
                    <a:pt x="37" y="121"/>
                    <a:pt x="37" y="121"/>
                    <a:pt x="37" y="121"/>
                  </a:cubicBezTo>
                  <a:cubicBezTo>
                    <a:pt x="40" y="121"/>
                    <a:pt x="43" y="118"/>
                    <a:pt x="43" y="115"/>
                  </a:cubicBezTo>
                  <a:cubicBezTo>
                    <a:pt x="43" y="6"/>
                    <a:pt x="43" y="6"/>
                    <a:pt x="43" y="6"/>
                  </a:cubicBezTo>
                  <a:cubicBezTo>
                    <a:pt x="43" y="3"/>
                    <a:pt x="40"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60" name="Freeform 17"/>
            <p:cNvSpPr/>
            <p:nvPr>
              <p:custDataLst>
                <p:tags r:id="rId7"/>
              </p:custDataLst>
            </p:nvPr>
          </p:nvSpPr>
          <p:spPr bwMode="auto">
            <a:xfrm>
              <a:off x="1111251" y="1057275"/>
              <a:ext cx="117475" cy="209550"/>
            </a:xfrm>
            <a:custGeom>
              <a:avLst/>
              <a:gdLst>
                <a:gd name="T0" fmla="*/ 37 w 43"/>
                <a:gd name="T1" fmla="*/ 0 h 77"/>
                <a:gd name="T2" fmla="*/ 6 w 43"/>
                <a:gd name="T3" fmla="*/ 0 h 77"/>
                <a:gd name="T4" fmla="*/ 0 w 43"/>
                <a:gd name="T5" fmla="*/ 6 h 77"/>
                <a:gd name="T6" fmla="*/ 0 w 43"/>
                <a:gd name="T7" fmla="*/ 71 h 77"/>
                <a:gd name="T8" fmla="*/ 6 w 43"/>
                <a:gd name="T9" fmla="*/ 77 h 77"/>
                <a:gd name="T10" fmla="*/ 37 w 43"/>
                <a:gd name="T11" fmla="*/ 77 h 77"/>
                <a:gd name="T12" fmla="*/ 43 w 43"/>
                <a:gd name="T13" fmla="*/ 71 h 77"/>
                <a:gd name="T14" fmla="*/ 43 w 43"/>
                <a:gd name="T15" fmla="*/ 6 h 77"/>
                <a:gd name="T16" fmla="*/ 37 w 43"/>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77">
                  <a:moveTo>
                    <a:pt x="37" y="0"/>
                  </a:moveTo>
                  <a:cubicBezTo>
                    <a:pt x="6" y="0"/>
                    <a:pt x="6" y="0"/>
                    <a:pt x="6" y="0"/>
                  </a:cubicBezTo>
                  <a:cubicBezTo>
                    <a:pt x="3" y="0"/>
                    <a:pt x="0" y="3"/>
                    <a:pt x="0" y="6"/>
                  </a:cubicBezTo>
                  <a:cubicBezTo>
                    <a:pt x="0" y="71"/>
                    <a:pt x="0" y="71"/>
                    <a:pt x="0" y="71"/>
                  </a:cubicBezTo>
                  <a:cubicBezTo>
                    <a:pt x="0" y="74"/>
                    <a:pt x="3" y="77"/>
                    <a:pt x="6" y="77"/>
                  </a:cubicBezTo>
                  <a:cubicBezTo>
                    <a:pt x="37" y="77"/>
                    <a:pt x="37" y="77"/>
                    <a:pt x="37" y="77"/>
                  </a:cubicBezTo>
                  <a:cubicBezTo>
                    <a:pt x="40" y="77"/>
                    <a:pt x="43" y="74"/>
                    <a:pt x="43" y="71"/>
                  </a:cubicBezTo>
                  <a:cubicBezTo>
                    <a:pt x="43" y="6"/>
                    <a:pt x="43" y="6"/>
                    <a:pt x="43" y="6"/>
                  </a:cubicBezTo>
                  <a:cubicBezTo>
                    <a:pt x="43" y="3"/>
                    <a:pt x="40" y="0"/>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grpSp>
      <p:sp>
        <p:nvSpPr>
          <p:cNvPr id="67" name="文本框 66"/>
          <p:cNvSpPr txBox="1"/>
          <p:nvPr/>
        </p:nvSpPr>
        <p:spPr>
          <a:xfrm>
            <a:off x="260350" y="1648460"/>
            <a:ext cx="3404870" cy="1568450"/>
          </a:xfrm>
          <a:prstGeom prst="rect">
            <a:avLst/>
          </a:prstGeom>
          <a:noFill/>
        </p:spPr>
        <p:txBody>
          <a:bodyPr wrap="square" rtlCol="0">
            <a:spAutoFit/>
          </a:bodyPr>
          <a:lstStyle/>
          <a:p>
            <a:pPr algn="ctr"/>
            <a:r>
              <a:rPr lang="zh-CN" altLang="en-US" sz="4800" b="1">
                <a:solidFill>
                  <a:schemeClr val="tx1">
                    <a:lumMod val="75000"/>
                    <a:lumOff val="25000"/>
                  </a:schemeClr>
                </a:solidFill>
                <a:latin typeface="汉仪书魂体简" panose="02010609000101010101" charset="-122"/>
                <a:ea typeface="汉仪书魂体简" panose="02010609000101010101" charset="-122"/>
              </a:rPr>
              <a:t>解决方案的探寻</a:t>
            </a:r>
          </a:p>
        </p:txBody>
      </p:sp>
      <p:sp>
        <p:nvSpPr>
          <p:cNvPr id="6" name="文本框 5"/>
          <p:cNvSpPr txBox="1"/>
          <p:nvPr/>
        </p:nvSpPr>
        <p:spPr>
          <a:xfrm>
            <a:off x="742315" y="3983990"/>
            <a:ext cx="2444115" cy="829945"/>
          </a:xfrm>
          <a:prstGeom prst="rect">
            <a:avLst/>
          </a:prstGeom>
          <a:noFill/>
        </p:spPr>
        <p:txBody>
          <a:bodyPr wrap="square" rtlCol="0">
            <a:spAutoFit/>
          </a:bodyPr>
          <a:lstStyle/>
          <a:p>
            <a:r>
              <a:rPr lang="zh-CN" altLang="en-US" sz="2400" b="1">
                <a:latin typeface="汉仪书魂体简" panose="02010609000101010101" charset="-122"/>
                <a:ea typeface="汉仪书魂体简" panose="02010609000101010101" charset="-122"/>
              </a:rPr>
              <a:t>云服务器和本地主机</a:t>
            </a:r>
          </a:p>
        </p:txBody>
      </p:sp>
      <p:sp>
        <p:nvSpPr>
          <p:cNvPr id="7" name="文本框 6"/>
          <p:cNvSpPr txBox="1"/>
          <p:nvPr/>
        </p:nvSpPr>
        <p:spPr>
          <a:xfrm>
            <a:off x="777875" y="5113655"/>
            <a:ext cx="2330450" cy="460375"/>
          </a:xfrm>
          <a:prstGeom prst="rect">
            <a:avLst/>
          </a:prstGeom>
          <a:noFill/>
        </p:spPr>
        <p:txBody>
          <a:bodyPr wrap="square" rtlCol="0">
            <a:spAutoFit/>
          </a:bodyPr>
          <a:lstStyle/>
          <a:p>
            <a:pPr algn="l">
              <a:buClrTx/>
              <a:buSzTx/>
              <a:buFontTx/>
            </a:pPr>
            <a:r>
              <a:rPr lang="zh-CN" altLang="en-US" sz="2400" b="1">
                <a:latin typeface="汉仪书魂体简" panose="02010609000101010101" charset="-122"/>
                <a:ea typeface="汉仪书魂体简" panose="02010609000101010101" charset="-122"/>
              </a:rPr>
              <a:t>不同的编译环境</a:t>
            </a:r>
          </a:p>
        </p:txBody>
      </p:sp>
      <p:sp>
        <p:nvSpPr>
          <p:cNvPr id="8" name="文本框 7"/>
          <p:cNvSpPr txBox="1"/>
          <p:nvPr/>
        </p:nvSpPr>
        <p:spPr>
          <a:xfrm>
            <a:off x="725170" y="5932170"/>
            <a:ext cx="2325370" cy="829945"/>
          </a:xfrm>
          <a:prstGeom prst="rect">
            <a:avLst/>
          </a:prstGeom>
          <a:noFill/>
        </p:spPr>
        <p:txBody>
          <a:bodyPr wrap="square" rtlCol="0">
            <a:spAutoFit/>
          </a:bodyPr>
          <a:lstStyle/>
          <a:p>
            <a:r>
              <a:rPr lang="zh-CN" altLang="en-US" sz="2400" b="1">
                <a:latin typeface="汉仪书魂体简" panose="02010609000101010101" charset="-122"/>
                <a:ea typeface="汉仪书魂体简" panose="02010609000101010101" charset="-122"/>
              </a:rPr>
              <a:t>不同的操作系统内核</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ppt_x"/>
                                          </p:val>
                                        </p:tav>
                                        <p:tav tm="100000">
                                          <p:val>
                                            <p:strVal val="#ppt_x"/>
                                          </p:val>
                                        </p:tav>
                                      </p:tavLst>
                                    </p:anim>
                                    <p:anim calcmode="lin" valueType="num">
                                      <p:cBhvr additive="base">
                                        <p:cTn id="64" dur="500" fill="hold"/>
                                        <p:tgtEl>
                                          <p:spTgt spid="5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0" grpId="1" animBg="1"/>
      <p:bldP spid="41" grpId="0" bldLvl="0" animBg="1"/>
      <p:bldP spid="41" grpId="1" animBg="1"/>
      <p:bldP spid="42" grpId="0" bldLvl="0" animBg="1"/>
      <p:bldP spid="42" grpId="1" animBg="1"/>
      <p:bldP spid="43" grpId="0" bldLvl="0" animBg="1"/>
      <p:bldP spid="43" grpId="1" animBg="1"/>
      <p:bldP spid="44" grpId="0" bldLvl="0" animBg="1"/>
      <p:bldP spid="44" grpId="1" animBg="1"/>
      <p:bldP spid="45" grpId="0" bldLvl="0" animBg="1"/>
      <p:bldP spid="45" grpId="1" animBg="1"/>
      <p:bldP spid="46" grpId="0"/>
      <p:bldP spid="46" grpId="1"/>
      <p:bldP spid="47" grpId="0"/>
      <p:bldP spid="47" grpId="1"/>
      <p:bldP spid="48" grpId="0"/>
      <p:bldP spid="48" grpId="1"/>
      <p:bldP spid="6" grpId="0"/>
      <p:bldP spid="6" grpId="1"/>
      <p:bldP spid="7" grpId="0"/>
      <p:bldP spid="7"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ECEF">
            <a:alpha val="46000"/>
          </a:srgbClr>
        </a:solidFill>
        <a:effectLst/>
      </p:bgPr>
    </p:bg>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dist"/>
            <a:r>
              <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rPr>
              <a:t>容器及其特点</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22" name="Rectangle 11"/>
          <p:cNvSpPr/>
          <p:nvPr/>
        </p:nvSpPr>
        <p:spPr bwMode="auto">
          <a:xfrm>
            <a:off x="4892040" y="951230"/>
            <a:ext cx="3876040" cy="676910"/>
          </a:xfrm>
          <a:prstGeom prst="rect">
            <a:avLst/>
          </a:prstGeom>
          <a:noFill/>
          <a:ln>
            <a:noFill/>
          </a:ln>
        </p:spPr>
        <p:txBody>
          <a:bodyPr vert="horz" wrap="square" lIns="0" tIns="0" rIns="0" bIns="0" anchor="ctr" anchorCtr="0">
            <a:spAutoFit/>
          </a:bodyPr>
          <a:lstStyle/>
          <a:p>
            <a:pPr marL="0" marR="0" lvl="0" indent="0" algn="dist" defTabSz="22860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300" normalizeH="0" baseline="0" noProof="0" dirty="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容器应运而生</a:t>
            </a:r>
          </a:p>
        </p:txBody>
      </p:sp>
      <p:pic>
        <p:nvPicPr>
          <p:cNvPr id="2" name="图片 1"/>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3" name="文本框 2"/>
          <p:cNvSpPr txBox="1"/>
          <p:nvPr/>
        </p:nvSpPr>
        <p:spPr>
          <a:xfrm>
            <a:off x="3528695" y="1770380"/>
            <a:ext cx="8390890" cy="645160"/>
          </a:xfrm>
          <a:prstGeom prst="rect">
            <a:avLst/>
          </a:prstGeom>
          <a:noFill/>
        </p:spPr>
        <p:txBody>
          <a:bodyPr wrap="square" rtlCol="0" anchor="t">
            <a:spAutoFit/>
          </a:bodyPr>
          <a:lstStyle/>
          <a:p>
            <a:r>
              <a:rPr lang="zh-CN" altLang="en-US"/>
              <a:t>容器是一种沙盒技术，主要目的是为了将应用运行在其中，与外界隔离；及方便这个沙盒可以被转移到其它宿主机器。</a:t>
            </a:r>
          </a:p>
        </p:txBody>
      </p:sp>
      <p:sp>
        <p:nvSpPr>
          <p:cNvPr id="7" name="文本框 6"/>
          <p:cNvSpPr txBox="1"/>
          <p:nvPr/>
        </p:nvSpPr>
        <p:spPr>
          <a:xfrm>
            <a:off x="3470275" y="2558415"/>
            <a:ext cx="7372985" cy="922020"/>
          </a:xfrm>
          <a:prstGeom prst="rect">
            <a:avLst/>
          </a:prstGeom>
          <a:noFill/>
        </p:spPr>
        <p:txBody>
          <a:bodyPr wrap="square" rtlCol="0" anchor="t">
            <a:spAutoFit/>
          </a:bodyPr>
          <a:lstStyle/>
          <a:p>
            <a:r>
              <a:rPr lang="zh-CN" altLang="en-US"/>
              <a:t>通俗点的理解就是一个装应用软件的箱子，箱子里面有软件</a:t>
            </a:r>
            <a:r>
              <a:rPr lang="zh-CN" altLang="en-US" b="1">
                <a:solidFill>
                  <a:srgbClr val="C00000"/>
                </a:solidFill>
              </a:rPr>
              <a:t>运行所需的依赖库和配置</a:t>
            </a:r>
            <a:r>
              <a:rPr lang="en-US" altLang="zh-CN" b="1">
                <a:solidFill>
                  <a:srgbClr val="C00000"/>
                </a:solidFill>
              </a:rPr>
              <a:t> </a:t>
            </a:r>
            <a:r>
              <a:rPr lang="zh-CN" altLang="en-US" b="1">
                <a:solidFill>
                  <a:srgbClr val="C00000"/>
                </a:solidFill>
              </a:rPr>
              <a:t>等依赖</a:t>
            </a:r>
            <a:r>
              <a:rPr lang="zh-CN" altLang="en-US"/>
              <a:t>。开发人员可以把这个箱子搬到任何机器上，且不影响里面软件的运行。</a:t>
            </a:r>
          </a:p>
        </p:txBody>
      </p:sp>
      <p:sp>
        <p:nvSpPr>
          <p:cNvPr id="8" name="Овал 1"/>
          <p:cNvSpPr/>
          <p:nvPr>
            <p:custDataLst>
              <p:tags r:id="rId3"/>
            </p:custDataLst>
          </p:nvPr>
        </p:nvSpPr>
        <p:spPr>
          <a:xfrm>
            <a:off x="1042670" y="1665605"/>
            <a:ext cx="960755" cy="985520"/>
          </a:xfrm>
          <a:prstGeom prst="ellipse">
            <a:avLst/>
          </a:prstGeom>
          <a:solidFill>
            <a:srgbClr val="5B5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9" name="Овал 2"/>
          <p:cNvSpPr/>
          <p:nvPr>
            <p:custDataLst>
              <p:tags r:id="rId4"/>
            </p:custDataLst>
          </p:nvPr>
        </p:nvSpPr>
        <p:spPr>
          <a:xfrm>
            <a:off x="1285367" y="1079897"/>
            <a:ext cx="384043" cy="384043"/>
          </a:xfrm>
          <a:prstGeom prst="ellipse">
            <a:avLst/>
          </a:prstGeom>
          <a:solidFill>
            <a:srgbClr val="5B5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11" name="Овал 3"/>
          <p:cNvSpPr/>
          <p:nvPr>
            <p:custDataLst>
              <p:tags r:id="rId5"/>
            </p:custDataLst>
          </p:nvPr>
        </p:nvSpPr>
        <p:spPr>
          <a:xfrm>
            <a:off x="1285367" y="2940407"/>
            <a:ext cx="384043" cy="384043"/>
          </a:xfrm>
          <a:prstGeom prst="ellipse">
            <a:avLst/>
          </a:prstGeom>
          <a:solidFill>
            <a:srgbClr val="261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12" name="Овал 4"/>
          <p:cNvSpPr/>
          <p:nvPr>
            <p:custDataLst>
              <p:tags r:id="rId6"/>
            </p:custDataLst>
          </p:nvPr>
        </p:nvSpPr>
        <p:spPr>
          <a:xfrm>
            <a:off x="1960528" y="2708890"/>
            <a:ext cx="384043" cy="384043"/>
          </a:xfrm>
          <a:prstGeom prst="ellipse">
            <a:avLst/>
          </a:prstGeom>
          <a:solidFill>
            <a:srgbClr val="5B5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14" name="Овал 6"/>
          <p:cNvSpPr/>
          <p:nvPr>
            <p:custDataLst>
              <p:tags r:id="rId7"/>
            </p:custDataLst>
          </p:nvPr>
        </p:nvSpPr>
        <p:spPr>
          <a:xfrm>
            <a:off x="2005613" y="1394479"/>
            <a:ext cx="384043" cy="384043"/>
          </a:xfrm>
          <a:prstGeom prst="ellipse">
            <a:avLst/>
          </a:prstGeom>
          <a:solidFill>
            <a:srgbClr val="261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18" name="Овал 7"/>
          <p:cNvSpPr/>
          <p:nvPr>
            <p:custDataLst>
              <p:tags r:id="rId8"/>
            </p:custDataLst>
          </p:nvPr>
        </p:nvSpPr>
        <p:spPr>
          <a:xfrm>
            <a:off x="2389612" y="2018414"/>
            <a:ext cx="384043" cy="384043"/>
          </a:xfrm>
          <a:prstGeom prst="ellipse">
            <a:avLst/>
          </a:prstGeom>
          <a:solidFill>
            <a:srgbClr val="5B54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sp>
        <p:nvSpPr>
          <p:cNvPr id="17" name="AutoShape 112"/>
          <p:cNvSpPr/>
          <p:nvPr>
            <p:custDataLst>
              <p:tags r:id="rId9"/>
            </p:custDataLst>
          </p:nvPr>
        </p:nvSpPr>
        <p:spPr bwMode="auto">
          <a:xfrm>
            <a:off x="1234440" y="1862455"/>
            <a:ext cx="494030" cy="54038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endParaRPr>
          </a:p>
        </p:txBody>
      </p:sp>
      <p:pic>
        <p:nvPicPr>
          <p:cNvPr id="104" name="图片 103"/>
          <p:cNvPicPr/>
          <p:nvPr>
            <p:custDataLst>
              <p:tags r:id="rId10"/>
            </p:custDataLst>
          </p:nvPr>
        </p:nvPicPr>
        <p:blipFill>
          <a:blip r:embed="rId14"/>
          <a:stretch>
            <a:fillRect/>
          </a:stretch>
        </p:blipFill>
        <p:spPr>
          <a:xfrm>
            <a:off x="4443730" y="4088130"/>
            <a:ext cx="7142480" cy="2477135"/>
          </a:xfrm>
          <a:prstGeom prst="rect">
            <a:avLst/>
          </a:prstGeom>
          <a:noFill/>
          <a:ln w="9525">
            <a:noFill/>
          </a:ln>
        </p:spPr>
      </p:pic>
      <p:pic>
        <p:nvPicPr>
          <p:cNvPr id="80" name="图片 79"/>
          <p:cNvPicPr>
            <a:picLocks noChangeAspect="1"/>
          </p:cNvPicPr>
          <p:nvPr>
            <p:custDataLst>
              <p:tags r:id="rId11"/>
            </p:custDataLst>
          </p:nvPr>
        </p:nvPicPr>
        <p:blipFill>
          <a:blip r:embed="rId15"/>
          <a:stretch>
            <a:fillRect/>
          </a:stretch>
        </p:blipFill>
        <p:spPr>
          <a:xfrm>
            <a:off x="666750" y="3501390"/>
            <a:ext cx="3223260" cy="3272790"/>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ECEF">
            <a:alpha val="46000"/>
          </a:srgbClr>
        </a:solidFill>
        <a:effectLst/>
      </p:bgPr>
    </p:bg>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dist"/>
            <a:r>
              <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rPr>
              <a:t>项目介绍</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sp>
        <p:nvSpPr>
          <p:cNvPr id="7" name="文本框 6"/>
          <p:cNvSpPr txBox="1"/>
          <p:nvPr>
            <p:custDataLst>
              <p:tags r:id="rId3"/>
            </p:custDataLst>
          </p:nvPr>
        </p:nvSpPr>
        <p:spPr>
          <a:xfrm>
            <a:off x="6995160" y="2954020"/>
            <a:ext cx="4708525" cy="1630045"/>
          </a:xfrm>
          <a:prstGeom prst="rect">
            <a:avLst/>
          </a:prstGeom>
          <a:noFill/>
        </p:spPr>
        <p:txBody>
          <a:bodyPr wrap="square" rtlCol="0">
            <a:spAutoFit/>
          </a:bodyPr>
          <a:lstStyle/>
          <a:p>
            <a:r>
              <a:rPr lang="zh-CN" altLang="en-US" sz="2000">
                <a:sym typeface="+mn-ea"/>
              </a:rPr>
              <a:t>本质上，容器是一个特殊的进程。通过</a:t>
            </a:r>
            <a:r>
              <a:rPr lang="zh-CN" altLang="en-US" sz="2000" b="1">
                <a:solidFill>
                  <a:srgbClr val="C00000"/>
                </a:solidFill>
                <a:sym typeface="+mn-ea"/>
              </a:rPr>
              <a:t>名称空间</a:t>
            </a:r>
            <a:r>
              <a:rPr lang="zh-CN" altLang="en-US" sz="2000">
                <a:sym typeface="+mn-ea"/>
              </a:rPr>
              <a:t>（Namespace）、</a:t>
            </a:r>
            <a:r>
              <a:rPr lang="zh-CN" altLang="en-US" sz="2000" b="1">
                <a:solidFill>
                  <a:srgbClr val="C00000"/>
                </a:solidFill>
                <a:sym typeface="+mn-ea"/>
              </a:rPr>
              <a:t>控制组</a:t>
            </a:r>
            <a:r>
              <a:rPr lang="zh-CN" altLang="en-US" sz="2000">
                <a:sym typeface="+mn-ea"/>
              </a:rPr>
              <a:t>（Control groups）、</a:t>
            </a:r>
            <a:r>
              <a:rPr lang="zh-CN" altLang="en-US" sz="2000" b="1">
                <a:solidFill>
                  <a:srgbClr val="C00000"/>
                </a:solidFill>
                <a:sym typeface="+mn-ea"/>
              </a:rPr>
              <a:t>切根</a:t>
            </a:r>
            <a:r>
              <a:rPr lang="zh-CN" altLang="en-US" sz="2000">
                <a:sym typeface="+mn-ea"/>
              </a:rPr>
              <a:t>（ch</a:t>
            </a:r>
            <a:r>
              <a:rPr lang="en-US" altLang="zh-CN" sz="2000">
                <a:sym typeface="+mn-ea"/>
              </a:rPr>
              <a:t>ange to </a:t>
            </a:r>
            <a:r>
              <a:rPr lang="zh-CN" altLang="en-US" sz="2000">
                <a:sym typeface="+mn-ea"/>
              </a:rPr>
              <a:t>root）技术把资源、文件、设备、状态和配置划分到一个独立的空间。</a:t>
            </a:r>
          </a:p>
        </p:txBody>
      </p:sp>
      <p:sp>
        <p:nvSpPr>
          <p:cNvPr id="18" name="Rectangle 11"/>
          <p:cNvSpPr/>
          <p:nvPr>
            <p:custDataLst>
              <p:tags r:id="rId4"/>
            </p:custDataLst>
          </p:nvPr>
        </p:nvSpPr>
        <p:spPr bwMode="auto">
          <a:xfrm>
            <a:off x="3943985" y="995680"/>
            <a:ext cx="5168265" cy="676910"/>
          </a:xfrm>
          <a:prstGeom prst="rect">
            <a:avLst/>
          </a:prstGeom>
          <a:noFill/>
          <a:ln>
            <a:noFill/>
          </a:ln>
        </p:spPr>
        <p:txBody>
          <a:bodyPr vert="horz" wrap="square" lIns="0" tIns="0" rIns="0" bIns="0" anchor="ctr" anchorCtr="0">
            <a:spAutoFit/>
          </a:bodyPr>
          <a:lstStyle/>
          <a:p>
            <a:pPr marL="0" marR="0" lvl="0" indent="0" algn="dist" defTabSz="22860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300" normalizeH="0" baseline="0" noProof="0" dirty="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容器原理概述</a:t>
            </a:r>
          </a:p>
        </p:txBody>
      </p:sp>
      <p:pic>
        <p:nvPicPr>
          <p:cNvPr id="105" name="图片 104"/>
          <p:cNvPicPr/>
          <p:nvPr>
            <p:custDataLst>
              <p:tags r:id="rId5"/>
            </p:custDataLst>
          </p:nvPr>
        </p:nvPicPr>
        <p:blipFill>
          <a:blip r:embed="rId8"/>
          <a:stretch>
            <a:fillRect/>
          </a:stretch>
        </p:blipFill>
        <p:spPr>
          <a:xfrm>
            <a:off x="655955" y="2213610"/>
            <a:ext cx="6074410" cy="3358515"/>
          </a:xfrm>
          <a:prstGeom prst="rect">
            <a:avLst/>
          </a:prstGeom>
          <a:noFill/>
          <a:ln w="9525">
            <a:noFill/>
          </a:ln>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CEF">
            <a:alpha val="46000"/>
          </a:srgbClr>
        </a:solidFill>
        <a:effectLst/>
      </p:bgPr>
    </p:bg>
    <p:spTree>
      <p:nvGrpSpPr>
        <p:cNvPr id="1" name=""/>
        <p:cNvGrpSpPr/>
        <p:nvPr/>
      </p:nvGrpSpPr>
      <p:grpSpPr>
        <a:xfrm>
          <a:off x="0" y="0"/>
          <a:ext cx="0" cy="0"/>
          <a:chOff x="0" y="0"/>
          <a:chExt cx="0" cy="0"/>
        </a:xfrm>
      </p:grpSpPr>
      <p:pic>
        <p:nvPicPr>
          <p:cNvPr id="107" name="图片 106"/>
          <p:cNvPicPr/>
          <p:nvPr/>
        </p:nvPicPr>
        <p:blipFill>
          <a:blip r:embed="rId6"/>
          <a:stretch>
            <a:fillRect/>
          </a:stretch>
        </p:blipFill>
        <p:spPr>
          <a:xfrm>
            <a:off x="6478905" y="3298190"/>
            <a:ext cx="2909570" cy="3343910"/>
          </a:xfrm>
          <a:prstGeom prst="rect">
            <a:avLst/>
          </a:prstGeom>
          <a:noFill/>
          <a:ln w="9525">
            <a:noFill/>
          </a:ln>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9673" y="4121029"/>
            <a:ext cx="4730977" cy="2521071"/>
          </a:xfrm>
          <a:prstGeom prst="rect">
            <a:avLst/>
          </a:prstGeom>
        </p:spPr>
      </p:pic>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398780"/>
          </a:xfrm>
          <a:prstGeom prst="rect">
            <a:avLst/>
          </a:prstGeom>
          <a:noFill/>
        </p:spPr>
        <p:txBody>
          <a:bodyPr wrap="square" rtlCol="0">
            <a:spAutoFit/>
          </a:bodyPr>
          <a:lstStyle/>
          <a:p>
            <a:pPr algn="dist"/>
            <a:r>
              <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rPr>
              <a:t>项目介绍</a:t>
            </a: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pic>
        <p:nvPicPr>
          <p:cNvPr id="101" name="图片 100"/>
          <p:cNvPicPr/>
          <p:nvPr>
            <p:custDataLst>
              <p:tags r:id="rId3"/>
            </p:custDataLst>
          </p:nvPr>
        </p:nvPicPr>
        <p:blipFill>
          <a:blip r:embed="rId9"/>
          <a:stretch>
            <a:fillRect/>
          </a:stretch>
        </p:blipFill>
        <p:spPr>
          <a:xfrm>
            <a:off x="641350" y="2450465"/>
            <a:ext cx="4059555" cy="3691890"/>
          </a:xfrm>
          <a:prstGeom prst="rect">
            <a:avLst/>
          </a:prstGeom>
          <a:noFill/>
          <a:ln w="9525">
            <a:noFill/>
          </a:ln>
        </p:spPr>
      </p:pic>
      <p:sp>
        <p:nvSpPr>
          <p:cNvPr id="18" name="Rectangle 11"/>
          <p:cNvSpPr/>
          <p:nvPr>
            <p:custDataLst>
              <p:tags r:id="rId4"/>
            </p:custDataLst>
          </p:nvPr>
        </p:nvSpPr>
        <p:spPr bwMode="auto">
          <a:xfrm>
            <a:off x="2562225" y="1083846"/>
            <a:ext cx="8530150" cy="677108"/>
          </a:xfrm>
          <a:prstGeom prst="rect">
            <a:avLst/>
          </a:prstGeom>
          <a:noFill/>
          <a:ln>
            <a:noFill/>
          </a:ln>
        </p:spPr>
        <p:txBody>
          <a:bodyPr vert="horz" wrap="square" lIns="0" tIns="0" rIns="0" bIns="0" anchor="ctr" anchorCtr="0">
            <a:spAutoFit/>
          </a:bodyPr>
          <a:lstStyle/>
          <a:p>
            <a:pPr marL="0" marR="0" lvl="0" indent="0" algn="just" defTabSz="22860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300" normalizeH="0" baseline="0" noProof="0" dirty="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常见的典型容器</a:t>
            </a:r>
            <a:r>
              <a:rPr kumimoji="0" lang="en-US" altLang="zh-CN" sz="4400" b="1" i="0" u="none" strike="noStrike" kern="1200" cap="none" spc="300" normalizeH="0" baseline="0" noProof="0" dirty="0">
                <a:ln>
                  <a:noFill/>
                </a:ln>
                <a:solidFill>
                  <a:schemeClr val="tx1">
                    <a:lumMod val="75000"/>
                    <a:lumOff val="25000"/>
                  </a:schemeClr>
                </a:solidFill>
                <a:effectLst/>
                <a:uLnTx/>
                <a:uFillTx/>
                <a:latin typeface="汉仪书魂体简" panose="02010609000101010101" charset="-122"/>
                <a:ea typeface="汉仪书魂体简" panose="02010609000101010101" charset="-122"/>
                <a:cs typeface="+mn-ea"/>
                <a:sym typeface="微软雅黑" panose="020B0503020204020204" pitchFamily="34" charset="-122"/>
              </a:rPr>
              <a:t>——Docker</a:t>
            </a:r>
          </a:p>
        </p:txBody>
      </p:sp>
      <p:sp>
        <p:nvSpPr>
          <p:cNvPr id="23" name="文本框 22"/>
          <p:cNvSpPr txBox="1"/>
          <p:nvPr/>
        </p:nvSpPr>
        <p:spPr>
          <a:xfrm>
            <a:off x="4954270" y="1821815"/>
            <a:ext cx="7000875" cy="1476375"/>
          </a:xfrm>
          <a:prstGeom prst="rect">
            <a:avLst/>
          </a:prstGeom>
          <a:noFill/>
        </p:spPr>
        <p:txBody>
          <a:bodyPr wrap="square" rtlCol="0" anchor="t">
            <a:spAutoFit/>
          </a:bodyPr>
          <a:lstStyle/>
          <a:p>
            <a:r>
              <a:rPr lang="en-US" altLang="zh-CN"/>
              <a:t>D</a:t>
            </a:r>
            <a:r>
              <a:rPr lang="zh-CN" altLang="en-US"/>
              <a:t>ocker利用容器来运行应用，容器是从镜像创建的运行实例，它可以被启动，开始、停止、删除。</a:t>
            </a:r>
          </a:p>
          <a:p>
            <a:r>
              <a:rPr lang="zh-CN" altLang="en-US"/>
              <a:t>每个容器都是互相隔离的，保证安全的平台。我们可以把容器看做是要给简易版的linux环境（包括root用户权限、镜像空间、用户空间和网络空间等）和运行在其中的应用程序</a:t>
            </a:r>
          </a:p>
        </p:txBody>
      </p:sp>
      <p:pic>
        <p:nvPicPr>
          <p:cNvPr id="108" name="图片 107"/>
          <p:cNvPicPr/>
          <p:nvPr/>
        </p:nvPicPr>
        <p:blipFill>
          <a:blip r:embed="rId10"/>
          <a:stretch>
            <a:fillRect/>
          </a:stretch>
        </p:blipFill>
        <p:spPr>
          <a:xfrm>
            <a:off x="4931410" y="3298190"/>
            <a:ext cx="6619240" cy="3429000"/>
          </a:xfrm>
          <a:prstGeom prst="rect">
            <a:avLst/>
          </a:prstGeom>
          <a:noFill/>
          <a:ln w="9525">
            <a:noFill/>
          </a:ln>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blinds(horizontal)">
                                      <p:cBhvr>
                                        <p:cTn id="1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5ba4ad82c8118"/>
          <p:cNvPicPr>
            <a:picLocks noChangeAspect="1"/>
          </p:cNvPicPr>
          <p:nvPr/>
        </p:nvPicPr>
        <p:blipFill>
          <a:blip r:embed="rId5"/>
          <a:stretch>
            <a:fillRect/>
          </a:stretch>
        </p:blipFill>
        <p:spPr>
          <a:xfrm rot="5400000">
            <a:off x="2667000" y="-2667000"/>
            <a:ext cx="6858000" cy="12192000"/>
          </a:xfrm>
          <a:prstGeom prst="rect">
            <a:avLst/>
          </a:prstGeom>
        </p:spPr>
      </p:pic>
      <p:sp>
        <p:nvSpPr>
          <p:cNvPr id="7" name="矩形 6"/>
          <p:cNvSpPr/>
          <p:nvPr/>
        </p:nvSpPr>
        <p:spPr>
          <a:xfrm>
            <a:off x="0" y="-47625"/>
            <a:ext cx="5697855" cy="6905625"/>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8" name="矩形 7"/>
          <p:cNvSpPr/>
          <p:nvPr/>
        </p:nvSpPr>
        <p:spPr>
          <a:xfrm>
            <a:off x="5697220" y="-24130"/>
            <a:ext cx="6494780" cy="6905625"/>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9" name="圆角矩形 8"/>
          <p:cNvSpPr/>
          <p:nvPr/>
        </p:nvSpPr>
        <p:spPr>
          <a:xfrm>
            <a:off x="9288780" y="3928745"/>
            <a:ext cx="3047365" cy="2952750"/>
          </a:xfrm>
          <a:prstGeom prst="roundRect">
            <a:avLst>
              <a:gd name="adj" fmla="val 6408"/>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1" name="圆角矩形 10"/>
          <p:cNvSpPr/>
          <p:nvPr/>
        </p:nvSpPr>
        <p:spPr>
          <a:xfrm>
            <a:off x="843280" y="-47625"/>
            <a:ext cx="2311400" cy="2049145"/>
          </a:xfrm>
          <a:prstGeom prst="roundRect">
            <a:avLst>
              <a:gd name="adj" fmla="val 9637"/>
            </a:avLst>
          </a:prstGeom>
          <a:solidFill>
            <a:srgbClr val="26158C">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10" name="圆角矩形 9"/>
          <p:cNvSpPr/>
          <p:nvPr/>
        </p:nvSpPr>
        <p:spPr>
          <a:xfrm>
            <a:off x="2472055" y="1030605"/>
            <a:ext cx="7695565" cy="502983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2" name="文本框 1"/>
          <p:cNvSpPr txBox="1"/>
          <p:nvPr/>
        </p:nvSpPr>
        <p:spPr>
          <a:xfrm>
            <a:off x="3320415" y="3101340"/>
            <a:ext cx="6103620" cy="2122805"/>
          </a:xfrm>
          <a:prstGeom prst="rect">
            <a:avLst/>
          </a:prstGeom>
          <a:noFill/>
        </p:spPr>
        <p:txBody>
          <a:bodyPr wrap="square" rtlCol="0">
            <a:spAutoFit/>
          </a:bodyPr>
          <a:lstStyle/>
          <a:p>
            <a:pPr algn="ctr"/>
            <a:r>
              <a:rPr lang="zh-CN" altLang="en-US" sz="6600" b="1">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mn-lt"/>
              </a:rPr>
              <a:t>i</a:t>
            </a:r>
            <a:r>
              <a:rPr lang="en-US" altLang="zh-CN" sz="6600" b="1">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mn-lt"/>
              </a:rPr>
              <a:t>S</a:t>
            </a:r>
            <a:r>
              <a:rPr lang="zh-CN" altLang="en-US" sz="6600" b="1">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mn-lt"/>
              </a:rPr>
              <a:t>ulad</a:t>
            </a:r>
            <a:endParaRPr lang="zh-CN" altLang="en-US" sz="6600" b="1" dirty="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mn-lt"/>
            </a:endParaRPr>
          </a:p>
          <a:p>
            <a:pPr algn="ctr"/>
            <a:r>
              <a:rPr lang="zh-CN" altLang="en-US" sz="6600" b="1" dirty="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微软雅黑" panose="020B0503020204020204" pitchFamily="34" charset="-122"/>
              </a:rPr>
              <a:t>功能&amp;架构</a:t>
            </a:r>
            <a:endParaRPr lang="zh-CN" altLang="en-US" sz="6600" b="1" dirty="0">
              <a:solidFill>
                <a:schemeClr val="bg1"/>
              </a:solidFill>
              <a:latin typeface="微软雅黑" panose="020B0503020204020204" pitchFamily="34" charset="-122"/>
              <a:ea typeface="微软雅黑" panose="020B0503020204020204" pitchFamily="34" charset="-122"/>
              <a:cs typeface="字魂59号-创粗黑" panose="00000500000000000000" charset="-122"/>
              <a:sym typeface="+mn-lt"/>
            </a:endParaRPr>
          </a:p>
        </p:txBody>
      </p:sp>
      <p:sp>
        <p:nvSpPr>
          <p:cNvPr id="3" name="文本框 2"/>
          <p:cNvSpPr txBox="1"/>
          <p:nvPr/>
        </p:nvSpPr>
        <p:spPr>
          <a:xfrm>
            <a:off x="4956810" y="2171700"/>
            <a:ext cx="2180590" cy="768350"/>
          </a:xfrm>
          <a:prstGeom prst="rect">
            <a:avLst/>
          </a:prstGeom>
          <a:noFill/>
        </p:spPr>
        <p:txBody>
          <a:bodyPr wrap="square" rtlCol="0">
            <a:spAutoFit/>
          </a:bodyPr>
          <a:lstStyle/>
          <a:p>
            <a:pPr algn="dist"/>
            <a:r>
              <a:rPr lang="en-US" altLang="zh-CN" sz="4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part.02</a:t>
            </a:r>
          </a:p>
        </p:txBody>
      </p:sp>
      <p:sp>
        <p:nvSpPr>
          <p:cNvPr id="131" name="Freeform 341"/>
          <p:cNvSpPr>
            <a:spLocks noEditPoints="1"/>
          </p:cNvSpPr>
          <p:nvPr/>
        </p:nvSpPr>
        <p:spPr bwMode="auto">
          <a:xfrm>
            <a:off x="4211320" y="2327910"/>
            <a:ext cx="590550" cy="455930"/>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lstStyle/>
          <a:p>
            <a:pPr>
              <a:lnSpc>
                <a:spcPct val="150000"/>
              </a:lnSpc>
            </a:pPr>
            <a:endParaRPr lang="zh-CN" altLang="en-US" sz="1100" dirty="0">
              <a:solidFill>
                <a:prstClr val="black"/>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4" name="图片 3" descr="重庆大学logo1"/>
          <p:cNvPicPr>
            <a:picLocks noChangeAspect="1"/>
          </p:cNvPicPr>
          <p:nvPr>
            <p:custDataLst>
              <p:tags r:id="rId2"/>
            </p:custDataLst>
          </p:nvPr>
        </p:nvPicPr>
        <p:blipFill>
          <a:blip r:embed="rId6"/>
          <a:stretch>
            <a:fillRect/>
          </a:stretch>
        </p:blipFill>
        <p:spPr>
          <a:xfrm>
            <a:off x="10868660" y="5487670"/>
            <a:ext cx="1249680" cy="1261745"/>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barn(inVertical)">
                                      <p:cBhvr>
                                        <p:cTn id="1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3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042670" y="467360"/>
            <a:ext cx="556895" cy="408305"/>
          </a:xfrm>
          <a:prstGeom prst="roundRect">
            <a:avLst>
              <a:gd name="adj" fmla="val 6594"/>
            </a:avLst>
          </a:prstGeom>
          <a:solidFill>
            <a:srgbClr val="26158C">
              <a:alpha val="80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sp>
        <p:nvSpPr>
          <p:cNvPr id="4" name="文本框 3"/>
          <p:cNvSpPr txBox="1"/>
          <p:nvPr/>
        </p:nvSpPr>
        <p:spPr>
          <a:xfrm>
            <a:off x="1822450" y="467360"/>
            <a:ext cx="2878455" cy="706755"/>
          </a:xfrm>
          <a:prstGeom prst="rect">
            <a:avLst/>
          </a:prstGeom>
          <a:noFill/>
        </p:spPr>
        <p:txBody>
          <a:bodyPr wrap="square" rtlCol="0">
            <a:spAutoFit/>
          </a:bodyPr>
          <a:lstStyle/>
          <a:p>
            <a:pPr algn="l"/>
            <a:r>
              <a:rPr lang="zh-CN" altLang="en-US" sz="2000" b="1">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iSulad架构</a:t>
            </a:r>
            <a:r>
              <a:rPr lang="zh-CN" altLang="en-US" sz="2000" b="1" dirty="0">
                <a:solidFill>
                  <a:srgbClr val="5B54B6"/>
                </a:solidFill>
                <a:latin typeface="微软雅黑" panose="020B0503020204020204" pitchFamily="34" charset="-122"/>
                <a:ea typeface="微软雅黑" panose="020B0503020204020204" pitchFamily="34" charset="-122"/>
                <a:cs typeface="字魂59号-创粗黑" panose="00000500000000000000" charset="-122"/>
                <a:sym typeface="+mn-lt"/>
              </a:rPr>
              <a:t>示意图</a:t>
            </a:r>
          </a:p>
          <a:p>
            <a:pPr algn="l"/>
            <a:endParaRPr lang="zh-CN" altLang="en-US" sz="2000" dirty="0">
              <a:solidFill>
                <a:srgbClr val="26158C"/>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圆角矩形 4"/>
          <p:cNvSpPr/>
          <p:nvPr/>
        </p:nvSpPr>
        <p:spPr>
          <a:xfrm>
            <a:off x="836295" y="355600"/>
            <a:ext cx="556895" cy="408305"/>
          </a:xfrm>
          <a:prstGeom prst="roundRect">
            <a:avLst>
              <a:gd name="adj" fmla="val 6594"/>
            </a:avLst>
          </a:prstGeom>
          <a:solidFill>
            <a:srgbClr val="26158C">
              <a:alpha val="35000"/>
            </a:srgbClr>
          </a:solidFill>
          <a:ln>
            <a:noFill/>
          </a:ln>
          <a:effectLst>
            <a:outerShdw blurRad="8890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字魂57号-创细黑" panose="00000500000000000000" charset="-122"/>
              <a:sym typeface="微软雅黑" panose="020B0503020204020204" pitchFamily="34" charset="-122"/>
            </a:endParaRPr>
          </a:p>
        </p:txBody>
      </p:sp>
      <p:pic>
        <p:nvPicPr>
          <p:cNvPr id="46" name="图片 45"/>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0289801" y="372732"/>
            <a:ext cx="1516078" cy="480708"/>
          </a:xfrm>
          <a:prstGeom prst="rect">
            <a:avLst/>
          </a:prstGeom>
        </p:spPr>
      </p:pic>
      <p:grpSp>
        <p:nvGrpSpPr>
          <p:cNvPr id="15" name="组合 14"/>
          <p:cNvGrpSpPr/>
          <p:nvPr/>
        </p:nvGrpSpPr>
        <p:grpSpPr>
          <a:xfrm>
            <a:off x="3013075" y="1234440"/>
            <a:ext cx="6165850" cy="5090160"/>
            <a:chOff x="4745" y="1944"/>
            <a:chExt cx="9710" cy="8016"/>
          </a:xfrm>
        </p:grpSpPr>
        <p:pic>
          <p:nvPicPr>
            <p:cNvPr id="11" name="图片 10" descr="R"/>
            <p:cNvPicPr>
              <a:picLocks noChangeAspect="1"/>
            </p:cNvPicPr>
            <p:nvPr>
              <p:custDataLst>
                <p:tags r:id="rId6"/>
              </p:custDataLst>
            </p:nvPr>
          </p:nvPicPr>
          <p:blipFill>
            <a:blip r:embed="rId10"/>
            <a:stretch>
              <a:fillRect/>
            </a:stretch>
          </p:blipFill>
          <p:spPr>
            <a:xfrm>
              <a:off x="4745" y="1944"/>
              <a:ext cx="9710" cy="8017"/>
            </a:xfrm>
            <a:prstGeom prst="rect">
              <a:avLst/>
            </a:prstGeom>
          </p:spPr>
        </p:pic>
        <p:pic>
          <p:nvPicPr>
            <p:cNvPr id="108" name="图片 107"/>
            <p:cNvPicPr/>
            <p:nvPr>
              <p:custDataLst>
                <p:tags r:id="rId7"/>
              </p:custDataLst>
            </p:nvPr>
          </p:nvPicPr>
          <p:blipFill>
            <a:blip r:embed="rId11"/>
            <a:stretch>
              <a:fillRect/>
            </a:stretch>
          </p:blipFill>
          <p:spPr>
            <a:xfrm>
              <a:off x="5533" y="3923"/>
              <a:ext cx="8761" cy="4815"/>
            </a:xfrm>
            <a:prstGeom prst="rect">
              <a:avLst/>
            </a:prstGeom>
            <a:noFill/>
            <a:ln w="9525">
              <a:noFill/>
            </a:ln>
          </p:spPr>
        </p:pic>
      </p:grpSp>
      <p:sp>
        <p:nvSpPr>
          <p:cNvPr id="3" name="圆角矩形 2"/>
          <p:cNvSpPr/>
          <p:nvPr/>
        </p:nvSpPr>
        <p:spPr>
          <a:xfrm>
            <a:off x="3350895" y="1214120"/>
            <a:ext cx="7082155" cy="524510"/>
          </a:xfrm>
          <a:prstGeom prst="roundRect">
            <a:avLst/>
          </a:prstGeom>
          <a:noFill/>
          <a:ln w="38100" cmpd="sng">
            <a:solidFill>
              <a:schemeClr val="accent6">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9398000" y="1283335"/>
            <a:ext cx="89090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用户层</a:t>
            </a:r>
          </a:p>
        </p:txBody>
      </p:sp>
      <p:sp>
        <p:nvSpPr>
          <p:cNvPr id="7" name="文本框 6"/>
          <p:cNvSpPr txBox="1"/>
          <p:nvPr/>
        </p:nvSpPr>
        <p:spPr>
          <a:xfrm>
            <a:off x="9398000" y="1907540"/>
            <a:ext cx="89090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接口层</a:t>
            </a:r>
          </a:p>
        </p:txBody>
      </p:sp>
      <p:sp>
        <p:nvSpPr>
          <p:cNvPr id="8" name="文本框 7"/>
          <p:cNvSpPr txBox="1"/>
          <p:nvPr/>
        </p:nvSpPr>
        <p:spPr>
          <a:xfrm>
            <a:off x="9398000" y="5800090"/>
            <a:ext cx="89090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硬件层</a:t>
            </a:r>
          </a:p>
        </p:txBody>
      </p:sp>
      <p:sp>
        <p:nvSpPr>
          <p:cNvPr id="9" name="圆角矩形 8"/>
          <p:cNvSpPr/>
          <p:nvPr>
            <p:custDataLst>
              <p:tags r:id="rId3"/>
            </p:custDataLst>
          </p:nvPr>
        </p:nvSpPr>
        <p:spPr>
          <a:xfrm>
            <a:off x="3350260" y="1829435"/>
            <a:ext cx="7082790" cy="524510"/>
          </a:xfrm>
          <a:prstGeom prst="roundRect">
            <a:avLst/>
          </a:prstGeom>
          <a:noFill/>
          <a:ln w="38100" cmpd="sng">
            <a:solidFill>
              <a:schemeClr val="accent4">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圆角矩形 11"/>
          <p:cNvSpPr/>
          <p:nvPr>
            <p:custDataLst>
              <p:tags r:id="rId4"/>
            </p:custDataLst>
          </p:nvPr>
        </p:nvSpPr>
        <p:spPr>
          <a:xfrm>
            <a:off x="3350260" y="5704205"/>
            <a:ext cx="7103745" cy="568325"/>
          </a:xfrm>
          <a:prstGeom prst="roundRect">
            <a:avLst/>
          </a:prstGeom>
          <a:noFill/>
          <a:ln w="38100" cmpd="sng">
            <a:solidFill>
              <a:schemeClr val="bg1">
                <a:lumMod val="5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3" name="圆角矩形 12"/>
          <p:cNvSpPr/>
          <p:nvPr>
            <p:custDataLst>
              <p:tags r:id="rId5"/>
            </p:custDataLst>
          </p:nvPr>
        </p:nvSpPr>
        <p:spPr>
          <a:xfrm>
            <a:off x="3350260" y="2498090"/>
            <a:ext cx="7082790" cy="3082290"/>
          </a:xfrm>
          <a:prstGeom prst="roundRect">
            <a:avLst/>
          </a:prstGeom>
          <a:noFill/>
          <a:ln w="38100" cmpd="sng">
            <a:solidFill>
              <a:schemeClr val="accent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4" name="文本框 13"/>
          <p:cNvSpPr txBox="1"/>
          <p:nvPr/>
        </p:nvSpPr>
        <p:spPr>
          <a:xfrm>
            <a:off x="9557385" y="3706495"/>
            <a:ext cx="994410" cy="64516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iSulad</a:t>
            </a:r>
            <a:endParaRPr lang="en-US" altLang="zh-CN" dirty="0"/>
          </a:p>
          <a:p>
            <a:r>
              <a:rPr lang="zh-CN" altLang="en-US" dirty="0"/>
              <a:t>容器层</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3f07911-e204-4d4e-b976-a1e1aae2974c"/>
  <p:tag name="COMMONDATA" val="eyJoZGlkIjoiN2YzNjBkOTgyNWQ1YTMxYzM3MzMwNWFiODNmOWIzYW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8017,&quot;width&quot;:9121}"/>
</p:tagLst>
</file>

<file path=ppt/tags/tag37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15,&quot;width&quot;:8761}"/>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TABLE_ENDDRAG_ORIGIN_RECT" val="802*223"/>
  <p:tag name="TABLE_ENDDRAG_RECT" val="65*108*802*223"/>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5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5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5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58.xml><?xml version="1.0" encoding="utf-8"?>
<p:tagLst xmlns:a="http://schemas.openxmlformats.org/drawingml/2006/main" xmlns:r="http://schemas.openxmlformats.org/officeDocument/2006/relationships" xmlns:p="http://schemas.openxmlformats.org/presentationml/2006/main">
  <p:tag name="PA" val="v3.0.1"/>
</p:tagLst>
</file>

<file path=ppt/tags/tag559.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字魂57号-创细黑"/>
        <a:ea typeface="字魂59号-创粗黑"/>
        <a:cs typeface=""/>
      </a:majorFont>
      <a:minorFont>
        <a:latin typeface="字魂57号-创细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9号-创粗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59号-创粗黑"/>
        <a:ea typeface=""/>
        <a:cs typeface=""/>
        <a:font script="Jpan" typeface="ＭＳ Ｐゴシック"/>
        <a:font script="Hang" typeface="맑은 고딕"/>
        <a:font script="Hans" typeface="字魂59号-创粗黑"/>
        <a:font script="Hant" typeface="新細明體"/>
        <a:font script="Arab" typeface="字魂57号-创细黑"/>
        <a:font script="Hebr" typeface="字魂57号-创细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7号-创细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9号-创粗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59号-创粗黑"/>
        <a:ea typeface=""/>
        <a:cs typeface=""/>
        <a:font script="Jpan" typeface="ＭＳ Ｐゴシック"/>
        <a:font script="Hang" typeface="맑은 고딕"/>
        <a:font script="Hans" typeface="字魂59号-创粗黑"/>
        <a:font script="Hant" typeface="新細明體"/>
        <a:font script="Arab" typeface="字魂57号-创细黑"/>
        <a:font script="Hebr" typeface="字魂57号-创细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7号-创细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2605</Words>
  <Application>Microsoft Office PowerPoint</Application>
  <PresentationFormat>宽屏</PresentationFormat>
  <Paragraphs>363</Paragraphs>
  <Slides>35</Slides>
  <Notes>15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35</vt:i4>
      </vt:variant>
    </vt:vector>
  </HeadingPairs>
  <TitlesOfParts>
    <vt:vector size="45" baseType="lpstr">
      <vt:lpstr>汉仪书魂体简</vt:lpstr>
      <vt:lpstr>华文行楷</vt:lpstr>
      <vt:lpstr>微软雅黑</vt:lpstr>
      <vt:lpstr>字魂57号-创细黑</vt:lpstr>
      <vt:lpstr>字魂59号-创粗黑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项目介绍</dc:title>
  <dc:creator>第一PPT</dc:creator>
  <cp:keywords>www.1ppt.com</cp:keywords>
  <dc:description>www.1ppt.com</dc:description>
  <cp:lastModifiedBy>昊辰 韩</cp:lastModifiedBy>
  <cp:revision>42</cp:revision>
  <dcterms:created xsi:type="dcterms:W3CDTF">2019-06-19T02:08:00Z</dcterms:created>
  <dcterms:modified xsi:type="dcterms:W3CDTF">2024-04-22T04:40:39Z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5DC5554D26334E448805BA3B4A5A51A4_13</vt:lpwstr>
  </property>
  <property fmtid="{D5CDD505-2E9C-101B-9397-08002B2CF9AE}" pid="3" name="KSOProductBuildVer">
    <vt:lpwstr>2052-12.1.0.15712</vt:lpwstr>
  </property>
</Properties>
</file>