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7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0474656260451638"/>
          <c:w val="1"/>
          <c:h val="0.95692390766954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2E75B6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06540-3D4A-4D1B-89C3-AFCFAF39EF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2E7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rot="2835027" flipH="1">
            <a:off x="7909561" y="2222500"/>
            <a:ext cx="6126479" cy="5281930"/>
            <a:chOff x="3241126" y="967902"/>
            <a:chExt cx="5709747" cy="4922199"/>
          </a:xfrm>
        </p:grpSpPr>
        <p:sp>
          <p:nvSpPr>
            <p:cNvPr id="8" name="圆角矩形 7"/>
            <p:cNvSpPr/>
            <p:nvPr/>
          </p:nvSpPr>
          <p:spPr>
            <a:xfrm>
              <a:off x="3241126" y="967902"/>
              <a:ext cx="5709747" cy="4922196"/>
            </a:xfrm>
            <a:prstGeom prst="roundRect">
              <a:avLst/>
            </a:prstGeom>
            <a:noFill/>
            <a:ln w="57150">
              <a:solidFill>
                <a:srgbClr val="E9E9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>
              <a:stCxn id="8" idx="0"/>
            </p:cNvCxnSpPr>
            <p:nvPr/>
          </p:nvCxnSpPr>
          <p:spPr>
            <a:xfrm rot="11303420" flipH="1" flipV="1">
              <a:off x="5858688" y="985309"/>
              <a:ext cx="474623" cy="3217900"/>
            </a:xfrm>
            <a:prstGeom prst="line">
              <a:avLst/>
            </a:prstGeom>
            <a:ln w="76200">
              <a:solidFill>
                <a:srgbClr val="E9E9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3241127" y="4236312"/>
              <a:ext cx="2864445" cy="1653789"/>
            </a:xfrm>
            <a:prstGeom prst="line">
              <a:avLst/>
            </a:prstGeom>
            <a:ln w="76200">
              <a:solidFill>
                <a:srgbClr val="E9E9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 rot="20443394" flipH="1">
            <a:off x="10269855" y="6281420"/>
            <a:ext cx="1340485" cy="1155700"/>
            <a:chOff x="3241126" y="967902"/>
            <a:chExt cx="5709748" cy="4922199"/>
          </a:xfrm>
        </p:grpSpPr>
        <p:sp>
          <p:nvSpPr>
            <p:cNvPr id="22" name="圆角矩形 21"/>
            <p:cNvSpPr/>
            <p:nvPr/>
          </p:nvSpPr>
          <p:spPr>
            <a:xfrm>
              <a:off x="3241126" y="967902"/>
              <a:ext cx="5709747" cy="4922196"/>
            </a:xfrm>
            <a:prstGeom prst="roundRect">
              <a:avLst/>
            </a:prstGeom>
            <a:solidFill>
              <a:srgbClr val="E9E9E9"/>
            </a:solidFill>
            <a:ln w="57150">
              <a:solidFill>
                <a:srgbClr val="2E75B6">
                  <a:alpha val="5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0"/>
            </p:cNvCxnSpPr>
            <p:nvPr/>
          </p:nvCxnSpPr>
          <p:spPr>
            <a:xfrm rot="11303420" flipH="1" flipV="1">
              <a:off x="5858688" y="985309"/>
              <a:ext cx="474623" cy="3217900"/>
            </a:xfrm>
            <a:prstGeom prst="line">
              <a:avLst/>
            </a:prstGeom>
            <a:ln w="76200">
              <a:solidFill>
                <a:srgbClr val="2E75B6">
                  <a:alpha val="5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6093606" y="4240456"/>
              <a:ext cx="2857268" cy="1649645"/>
            </a:xfrm>
            <a:prstGeom prst="line">
              <a:avLst/>
            </a:prstGeom>
            <a:ln w="76200">
              <a:solidFill>
                <a:srgbClr val="2E75B6">
                  <a:alpha val="5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3241127" y="4236312"/>
              <a:ext cx="2864445" cy="1653789"/>
            </a:xfrm>
            <a:prstGeom prst="line">
              <a:avLst/>
            </a:prstGeom>
            <a:ln w="76200">
              <a:solidFill>
                <a:srgbClr val="2E75B6">
                  <a:alpha val="5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圆角矩形 15"/>
          <p:cNvSpPr/>
          <p:nvPr/>
        </p:nvSpPr>
        <p:spPr>
          <a:xfrm rot="10112288" flipH="1">
            <a:off x="7888605" y="6370320"/>
            <a:ext cx="2623820" cy="2262505"/>
          </a:xfrm>
          <a:prstGeom prst="roundRect">
            <a:avLst/>
          </a:prstGeom>
          <a:solidFill>
            <a:srgbClr val="E9E9E9"/>
          </a:solidFill>
          <a:ln w="57150">
            <a:solidFill>
              <a:srgbClr val="2E75B6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rot="15049008" flipH="1">
            <a:off x="10826115" y="5159375"/>
            <a:ext cx="1055370" cy="909955"/>
            <a:chOff x="3241126" y="967902"/>
            <a:chExt cx="5709748" cy="4922199"/>
          </a:xfrm>
        </p:grpSpPr>
        <p:sp>
          <p:nvSpPr>
            <p:cNvPr id="32" name="圆角矩形 31"/>
            <p:cNvSpPr/>
            <p:nvPr/>
          </p:nvSpPr>
          <p:spPr>
            <a:xfrm>
              <a:off x="3241126" y="967902"/>
              <a:ext cx="5709747" cy="4922196"/>
            </a:xfrm>
            <a:prstGeom prst="roundRect">
              <a:avLst/>
            </a:prstGeom>
            <a:solidFill>
              <a:srgbClr val="E9E9E9"/>
            </a:solidFill>
            <a:ln w="57150">
              <a:solidFill>
                <a:srgbClr val="2E75B6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>
              <a:stCxn id="32" idx="0"/>
            </p:cNvCxnSpPr>
            <p:nvPr/>
          </p:nvCxnSpPr>
          <p:spPr>
            <a:xfrm rot="11303420" flipH="1" flipV="1">
              <a:off x="5858688" y="985309"/>
              <a:ext cx="474623" cy="3217900"/>
            </a:xfrm>
            <a:prstGeom prst="line">
              <a:avLst/>
            </a:prstGeom>
            <a:ln w="76200">
              <a:solidFill>
                <a:srgbClr val="2E75B6">
                  <a:alpha val="4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 flipV="1">
              <a:off x="6093606" y="4240456"/>
              <a:ext cx="2857268" cy="1649645"/>
            </a:xfrm>
            <a:prstGeom prst="line">
              <a:avLst/>
            </a:prstGeom>
            <a:ln w="76200">
              <a:solidFill>
                <a:srgbClr val="2E75B6">
                  <a:alpha val="4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3241127" y="4236312"/>
              <a:ext cx="2864445" cy="1653789"/>
            </a:xfrm>
            <a:prstGeom prst="line">
              <a:avLst/>
            </a:prstGeom>
            <a:ln w="76200">
              <a:solidFill>
                <a:srgbClr val="2E75B6">
                  <a:alpha val="4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H="1" flipV="1">
            <a:off x="-27998" y="6684266"/>
            <a:ext cx="12207852" cy="196846"/>
          </a:xfrm>
          <a:prstGeom prst="rect">
            <a:avLst/>
          </a:prstGeom>
          <a:pattFill prst="ltUpDiag">
            <a:fgClr>
              <a:srgbClr val="2E75B6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5754" y="1968500"/>
            <a:ext cx="12207754" cy="4889500"/>
          </a:xfrm>
          <a:prstGeom prst="rect">
            <a:avLst/>
          </a:prstGeom>
          <a:pattFill prst="ltUpDiag">
            <a:fgClr>
              <a:srgbClr val="2E75B6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4127" y="2557690"/>
            <a:ext cx="5826291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Part Two</a:t>
            </a:r>
            <a:endParaRPr lang="en-US" altLang="zh-CN" sz="5400" b="1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r>
              <a:rPr lang="en-US" altLang="zh-CN" sz="48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Literature Review</a:t>
            </a:r>
            <a:endParaRPr lang="en-US" altLang="zh-CN" sz="4800" dirty="0">
              <a:solidFill>
                <a:schemeClr val="bg1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13810" y="2713512"/>
            <a:ext cx="0" cy="149442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90805" y="1988185"/>
            <a:ext cx="6793230" cy="2743835"/>
          </a:xfrm>
          <a:prstGeom prst="roundRect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02</a:t>
            </a:r>
            <a:endParaRPr lang="en-US" altLang="zh-CN" sz="4000" b="1" u="sng" dirty="0">
              <a:solidFill>
                <a:srgbClr val="4F7FBD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1000" y="433705"/>
            <a:ext cx="245364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  <a:sym typeface="+mn-ea"/>
              </a:rPr>
              <a:t>Part Two</a:t>
            </a:r>
            <a:endParaRPr lang="en-US" altLang="zh-CN" sz="20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r>
              <a:rPr lang="en-US" altLang="zh-CN" sz="20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  <a:sym typeface="+mn-ea"/>
              </a:rPr>
              <a:t>Literature Review</a:t>
            </a:r>
            <a:endParaRPr lang="zh-CN" altLang="en-US" sz="20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6542" y="1245383"/>
            <a:ext cx="11109855" cy="31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To review the previous studies...</a:t>
            </a:r>
            <a:endParaRPr lang="en-US" altLang="zh-CN" sz="11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6542" y="1661573"/>
            <a:ext cx="4897591" cy="4756160"/>
          </a:xfrm>
          <a:prstGeom prst="rect">
            <a:avLst/>
          </a:prstGeom>
          <a:solidFill>
            <a:srgbClr val="E4E4E4"/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60342" y="1661573"/>
            <a:ext cx="6106055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60342" y="3278706"/>
            <a:ext cx="6106055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60342" y="4895839"/>
            <a:ext cx="6106055" cy="1521894"/>
          </a:xfrm>
          <a:prstGeom prst="rect">
            <a:avLst/>
          </a:prstGeom>
          <a:solidFill>
            <a:srgbClr val="E4E4E4"/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89091" y="1809859"/>
            <a:ext cx="49466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Impact of e-learning acceptance</a:t>
            </a:r>
            <a:endParaRPr lang="en-US" altLang="zh-CN" sz="24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88685" y="2164715"/>
            <a:ext cx="5481955" cy="1370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u="sng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e-learning acceptance</a:t>
            </a:r>
            <a:r>
              <a:rPr lang="en-US" altLang="zh-CN" sz="16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—affect—</a:t>
            </a:r>
            <a:r>
              <a:rPr lang="zh-CN" altLang="en-US" sz="1600" dirty="0">
                <a:solidFill>
                  <a:srgbClr val="FF0000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》</a:t>
            </a:r>
            <a:r>
              <a:rPr lang="en-US" altLang="zh-CN" sz="16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 </a:t>
            </a:r>
            <a:r>
              <a:rPr sz="1600" u="sng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  <a:sym typeface="+mn-ea"/>
              </a:rPr>
              <a:t>effective use of electronic platforms and tool</a:t>
            </a:r>
            <a:r>
              <a:rPr lang="en-US" sz="1600" u="sng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  <a:sym typeface="+mn-ea"/>
              </a:rPr>
              <a:t>s</a:t>
            </a:r>
            <a:r>
              <a:rPr lang="en-US" sz="16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  <a:sym typeface="+mn-ea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  <a:sym typeface="+mn-ea"/>
              </a:rPr>
              <a:t>—affect—</a:t>
            </a:r>
            <a:r>
              <a:rPr lang="zh-CN" altLang="en-US" sz="1600" dirty="0">
                <a:solidFill>
                  <a:srgbClr val="FF0000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  <a:sym typeface="+mn-ea"/>
              </a:rPr>
              <a:t>》</a:t>
            </a:r>
            <a:r>
              <a:rPr lang="en-US" altLang="zh-CN" sz="16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  <a:sym typeface="+mn-ea"/>
              </a:rPr>
              <a:t> </a:t>
            </a:r>
            <a:r>
              <a:rPr lang="en-US" altLang="zh-CN" sz="1600" u="sng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  <a:sym typeface="+mn-ea"/>
              </a:rPr>
              <a:t>learning effeciency </a:t>
            </a:r>
            <a:endParaRPr lang="en-US" altLang="zh-CN" sz="16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89091" y="3513530"/>
            <a:ext cx="51003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Condition in developed countries</a:t>
            </a:r>
            <a:endParaRPr lang="en-US" altLang="zh-CN" sz="24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77976" y="3868262"/>
            <a:ext cx="5331708" cy="929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14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large-scale, institutionalized and relatively complet</a:t>
            </a:r>
            <a:r>
              <a:rPr lang="en-US" sz="14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 e-learning facilities</a:t>
            </a:r>
            <a:endParaRPr lang="en-US" sz="14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rich research on e-learning acceptance</a:t>
            </a:r>
            <a:endParaRPr lang="en-US" sz="14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89091" y="5082448"/>
            <a:ext cx="29489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sym typeface="+mn-ea"/>
              </a:rPr>
              <a:t>Condition in China</a:t>
            </a:r>
            <a:endParaRPr lang="zh-CN" altLang="en-US" sz="24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77976" y="5437180"/>
            <a:ext cx="5331708" cy="929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14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unsuccessfully adopted</a:t>
            </a:r>
            <a:r>
              <a:rPr lang="en-US" sz="14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 e-learning system</a:t>
            </a:r>
            <a:endParaRPr lang="en-US" sz="14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few research on e-learning acceptance</a:t>
            </a:r>
            <a:endParaRPr lang="en-US" sz="14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negative picture on students’ e-learning acceptance</a:t>
            </a:r>
            <a:endParaRPr lang="en-US" sz="14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4250" y="4772025"/>
            <a:ext cx="436753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E</a:t>
            </a:r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-learning was born with the rise of the Internet and the popularity of electronic devices</a:t>
            </a:r>
            <a:endParaRPr lang="zh-CN" altLang="en-US" sz="24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72839" y="3429000"/>
            <a:ext cx="4555837" cy="144399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88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E</a:t>
            </a:r>
            <a:endParaRPr lang="en-US" altLang="zh-CN" sz="88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172" y="1"/>
            <a:ext cx="1098956" cy="1109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02</a:t>
            </a:r>
            <a:endParaRPr lang="en-US" altLang="zh-CN" sz="4000" b="1" u="sng" dirty="0">
              <a:solidFill>
                <a:srgbClr val="4F7FBD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526415"/>
            <a:ext cx="79508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Technology Acceptance Model(TAM)</a:t>
            </a:r>
            <a:endParaRPr lang="en-US" altLang="zh-CN" sz="24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371475" y="1268752"/>
          <a:ext cx="4715069" cy="513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任意多边形 5"/>
          <p:cNvSpPr/>
          <p:nvPr/>
        </p:nvSpPr>
        <p:spPr>
          <a:xfrm>
            <a:off x="3632200" y="1566333"/>
            <a:ext cx="5809826" cy="685799"/>
          </a:xfrm>
          <a:custGeom>
            <a:avLst/>
            <a:gdLst>
              <a:gd name="connsiteX0" fmla="*/ 0 w 3344333"/>
              <a:gd name="connsiteY0" fmla="*/ 677333 h 838200"/>
              <a:gd name="connsiteX1" fmla="*/ 702733 w 3344333"/>
              <a:gd name="connsiteY1" fmla="*/ 0 h 838200"/>
              <a:gd name="connsiteX2" fmla="*/ 2489200 w 3344333"/>
              <a:gd name="connsiteY2" fmla="*/ 0 h 838200"/>
              <a:gd name="connsiteX3" fmla="*/ 3344333 w 3344333"/>
              <a:gd name="connsiteY3" fmla="*/ 838200 h 838200"/>
              <a:gd name="connsiteX0-1" fmla="*/ 0 w 2489200"/>
              <a:gd name="connsiteY0-2" fmla="*/ 677333 h 677333"/>
              <a:gd name="connsiteX1-3" fmla="*/ 702733 w 2489200"/>
              <a:gd name="connsiteY1-4" fmla="*/ 0 h 677333"/>
              <a:gd name="connsiteX2-5" fmla="*/ 2489200 w 2489200"/>
              <a:gd name="connsiteY2-6" fmla="*/ 0 h 677333"/>
              <a:gd name="connsiteX0-7" fmla="*/ 0 w 5596466"/>
              <a:gd name="connsiteY0-8" fmla="*/ 685799 h 685799"/>
              <a:gd name="connsiteX1-9" fmla="*/ 702733 w 5596466"/>
              <a:gd name="connsiteY1-10" fmla="*/ 8466 h 685799"/>
              <a:gd name="connsiteX2-11" fmla="*/ 5596466 w 5596466"/>
              <a:gd name="connsiteY2-12" fmla="*/ 0 h 685799"/>
              <a:gd name="connsiteX0-13" fmla="*/ 0 w 5809826"/>
              <a:gd name="connsiteY0-14" fmla="*/ 685799 h 685799"/>
              <a:gd name="connsiteX1-15" fmla="*/ 702733 w 5809826"/>
              <a:gd name="connsiteY1-16" fmla="*/ 8466 h 685799"/>
              <a:gd name="connsiteX2-17" fmla="*/ 5809826 w 5809826"/>
              <a:gd name="connsiteY2-18" fmla="*/ 0 h 685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809826" h="685799">
                <a:moveTo>
                  <a:pt x="0" y="685799"/>
                </a:moveTo>
                <a:lnTo>
                  <a:pt x="702733" y="8466"/>
                </a:lnTo>
                <a:lnTo>
                  <a:pt x="5809826" y="0"/>
                </a:lnTo>
              </a:path>
            </a:pathLst>
          </a:cu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10430" y="1110615"/>
            <a:ext cx="373507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Perceived Usefulness</a:t>
            </a:r>
            <a:endParaRPr lang="en-US" altLang="zh-CN" sz="24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10117" y="1574799"/>
            <a:ext cx="4891084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sz="14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whether a person thinks a technology is useful</a:t>
            </a:r>
            <a:endParaRPr sz="14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99480" y="4431030"/>
            <a:ext cx="418973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 Perceived Ease of Use</a:t>
            </a:r>
            <a:endParaRPr lang="zh-CN" altLang="en-US" sz="24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 flipV="1">
            <a:off x="4924324" y="4214284"/>
            <a:ext cx="5809826" cy="685799"/>
          </a:xfrm>
          <a:custGeom>
            <a:avLst/>
            <a:gdLst>
              <a:gd name="connsiteX0" fmla="*/ 0 w 3344333"/>
              <a:gd name="connsiteY0" fmla="*/ 677333 h 838200"/>
              <a:gd name="connsiteX1" fmla="*/ 702733 w 3344333"/>
              <a:gd name="connsiteY1" fmla="*/ 0 h 838200"/>
              <a:gd name="connsiteX2" fmla="*/ 2489200 w 3344333"/>
              <a:gd name="connsiteY2" fmla="*/ 0 h 838200"/>
              <a:gd name="connsiteX3" fmla="*/ 3344333 w 3344333"/>
              <a:gd name="connsiteY3" fmla="*/ 838200 h 838200"/>
              <a:gd name="connsiteX0-1" fmla="*/ 0 w 2489200"/>
              <a:gd name="connsiteY0-2" fmla="*/ 677333 h 677333"/>
              <a:gd name="connsiteX1-3" fmla="*/ 702733 w 2489200"/>
              <a:gd name="connsiteY1-4" fmla="*/ 0 h 677333"/>
              <a:gd name="connsiteX2-5" fmla="*/ 2489200 w 2489200"/>
              <a:gd name="connsiteY2-6" fmla="*/ 0 h 677333"/>
              <a:gd name="connsiteX0-7" fmla="*/ 0 w 5596466"/>
              <a:gd name="connsiteY0-8" fmla="*/ 685799 h 685799"/>
              <a:gd name="connsiteX1-9" fmla="*/ 702733 w 5596466"/>
              <a:gd name="connsiteY1-10" fmla="*/ 8466 h 685799"/>
              <a:gd name="connsiteX2-11" fmla="*/ 5596466 w 5596466"/>
              <a:gd name="connsiteY2-12" fmla="*/ 0 h 685799"/>
              <a:gd name="connsiteX0-13" fmla="*/ 0 w 5809826"/>
              <a:gd name="connsiteY0-14" fmla="*/ 685799 h 685799"/>
              <a:gd name="connsiteX1-15" fmla="*/ 702733 w 5809826"/>
              <a:gd name="connsiteY1-16" fmla="*/ 8466 h 685799"/>
              <a:gd name="connsiteX2-17" fmla="*/ 5809826 w 5809826"/>
              <a:gd name="connsiteY2-18" fmla="*/ 0 h 685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809826" h="685799">
                <a:moveTo>
                  <a:pt x="0" y="685799"/>
                </a:moveTo>
                <a:lnTo>
                  <a:pt x="702733" y="8466"/>
                </a:lnTo>
                <a:lnTo>
                  <a:pt x="5809826" y="0"/>
                </a:lnTo>
              </a:path>
            </a:pathLst>
          </a:custGeom>
          <a:noFill/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99167" y="4922196"/>
            <a:ext cx="4891084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sz="1400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whether he thinks the technology is easy to use</a:t>
            </a:r>
            <a:endParaRPr sz="1400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1695" y="3300095"/>
            <a:ext cx="3735070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36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2</a:t>
            </a:r>
            <a:endParaRPr lang="en-US" altLang="zh-CN" sz="36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  <a:p>
            <a:pPr algn="ctr"/>
            <a:r>
              <a:rPr lang="en-US" altLang="zh-CN" sz="3600" b="1" dirty="0">
                <a:solidFill>
                  <a:srgbClr val="2E75B6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variables</a:t>
            </a:r>
            <a:endParaRPr lang="en-US" altLang="zh-CN" sz="3600" b="1" dirty="0">
              <a:solidFill>
                <a:srgbClr val="2E75B6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02</a:t>
            </a:r>
            <a:endParaRPr lang="en-US" altLang="zh-CN" sz="4000" b="1" u="sng" dirty="0">
              <a:solidFill>
                <a:srgbClr val="4F7FBD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Definition of e-learning</a:t>
            </a:r>
            <a:endParaRPr lang="en-US" altLang="zh-CN" sz="2000" dirty="0">
              <a:solidFill>
                <a:srgbClr val="2E75B6"/>
              </a:solidFill>
              <a:effectLst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651000" y="2004695"/>
            <a:ext cx="774763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A learning method based on the use of</a:t>
            </a:r>
            <a:r>
              <a:rPr lang="en-US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e-media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and </a:t>
            </a:r>
            <a:r>
              <a:rPr lang="en-US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e-devices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to improve learning efficiency(Shalloum, et al., 2019)</a:t>
            </a:r>
            <a:endParaRPr lang="en-US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5495" y="1421130"/>
            <a:ext cx="583565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 dirty="0">
                <a:latin typeface="+mj-lt"/>
                <a:ea typeface="字魂36号-正文宋楷" panose="02000000000000000000" charset="-122"/>
                <a:cs typeface="+mj-lt"/>
                <a:sym typeface="+mn-ea"/>
              </a:rPr>
              <a:t>E-learning defined by the scholar:</a:t>
            </a:r>
            <a:endParaRPr lang="en-US" altLang="zh-CN" sz="3200" b="1" dirty="0">
              <a:latin typeface="+mj-lt"/>
              <a:ea typeface="字魂36号-正文宋楷" panose="02000000000000000000" charset="-122"/>
              <a:cs typeface="+mj-lt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5495" y="2714625"/>
            <a:ext cx="409575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 dirty="0">
                <a:latin typeface="+mj-lt"/>
                <a:ea typeface="字魂36号-正文宋楷" panose="02000000000000000000" charset="-122"/>
                <a:cs typeface="+mj-lt"/>
                <a:sym typeface="+mn-ea"/>
              </a:rPr>
              <a:t>E-learning in our study:</a:t>
            </a:r>
            <a:endParaRPr lang="en-US" altLang="zh-CN" sz="3200" b="1" dirty="0">
              <a:latin typeface="+mj-lt"/>
              <a:ea typeface="字魂36号-正文宋楷" panose="02000000000000000000" charset="-122"/>
              <a:cs typeface="+mj-lt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9755" y="4354195"/>
            <a:ext cx="278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divided into 2 aspects:</a:t>
            </a:r>
            <a:endParaRPr lang="en-US" altLang="zh-CN"/>
          </a:p>
        </p:txBody>
      </p:sp>
      <p:sp>
        <p:nvSpPr>
          <p:cNvPr id="9" name="左大括号 8"/>
          <p:cNvSpPr/>
          <p:nvPr/>
        </p:nvSpPr>
        <p:spPr>
          <a:xfrm>
            <a:off x="3014345" y="3420745"/>
            <a:ext cx="760730" cy="22313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843655" y="3298190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2000" b="0">
                <a:latin typeface="Calibri" panose="020F0502020204030204" charset="0"/>
                <a:ea typeface="宋体" panose="02010600030101010101" pitchFamily="2" charset="-122"/>
              </a:rPr>
              <a:t>learning by online platforms</a:t>
            </a:r>
            <a:endParaRPr lang="en-US" sz="2000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lang="en-US" altLang="en-US" sz="1600" b="0">
                <a:latin typeface="Calibri" panose="020F0502020204030204" charset="0"/>
                <a:ea typeface="宋体" panose="02010600030101010101" pitchFamily="2" charset="-122"/>
              </a:rPr>
              <a:t>	including: Ismart, Yunbanke, Bilibili, CQU Library</a:t>
            </a:r>
            <a:endParaRPr lang="en-US" altLang="en-US" sz="160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43655" y="5474335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2000" b="0">
                <a:latin typeface="Calibri" panose="020F0502020204030204" charset="0"/>
                <a:ea typeface="宋体" panose="02010600030101010101" pitchFamily="2" charset="-122"/>
              </a:rPr>
              <a:t>improving learning efficiency by using electronic tools</a:t>
            </a:r>
            <a:endParaRPr lang="en-US" sz="2000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lang="en-US" sz="1600" b="0">
                <a:latin typeface="Calibri" panose="020F0502020204030204" charset="0"/>
                <a:ea typeface="宋体" panose="02010600030101010101" pitchFamily="2" charset="-122"/>
              </a:rPr>
              <a:t>	including: office-software (WPS excel), e-	textbooks, Ipad and apple pencil</a:t>
            </a:r>
            <a:endParaRPr lang="en-US" sz="160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13" name="曲线连接符 12"/>
          <p:cNvCxnSpPr/>
          <p:nvPr/>
        </p:nvCxnSpPr>
        <p:spPr>
          <a:xfrm rot="16200000" flipV="1">
            <a:off x="5960745" y="2361565"/>
            <a:ext cx="1358900" cy="1268095"/>
          </a:xfrm>
          <a:prstGeom prst="curvedConnector3">
            <a:avLst>
              <a:gd name="adj1" fmla="val 499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 14"/>
          <p:cNvSpPr/>
          <p:nvPr/>
        </p:nvSpPr>
        <p:spPr>
          <a:xfrm>
            <a:off x="7325360" y="2355850"/>
            <a:ext cx="2344420" cy="3469005"/>
          </a:xfrm>
          <a:custGeom>
            <a:avLst/>
            <a:gdLst>
              <a:gd name="connisteX0" fmla="*/ 781050 w 2344208"/>
              <a:gd name="connsiteY0" fmla="*/ 3469005 h 3469005"/>
              <a:gd name="connisteX1" fmla="*/ 851535 w 2344208"/>
              <a:gd name="connsiteY1" fmla="*/ 3448685 h 3469005"/>
              <a:gd name="connisteX2" fmla="*/ 922655 w 2344208"/>
              <a:gd name="connsiteY2" fmla="*/ 3428365 h 3469005"/>
              <a:gd name="connisteX3" fmla="*/ 993775 w 2344208"/>
              <a:gd name="connsiteY3" fmla="*/ 3397885 h 3469005"/>
              <a:gd name="connisteX4" fmla="*/ 1075055 w 2344208"/>
              <a:gd name="connsiteY4" fmla="*/ 3357245 h 3469005"/>
              <a:gd name="connisteX5" fmla="*/ 1186180 w 2344208"/>
              <a:gd name="connsiteY5" fmla="*/ 3336925 h 3469005"/>
              <a:gd name="connisteX6" fmla="*/ 1257300 w 2344208"/>
              <a:gd name="connsiteY6" fmla="*/ 3326765 h 3469005"/>
              <a:gd name="connisteX7" fmla="*/ 1379220 w 2344208"/>
              <a:gd name="connsiteY7" fmla="*/ 3316605 h 3469005"/>
              <a:gd name="connisteX8" fmla="*/ 1501140 w 2344208"/>
              <a:gd name="connsiteY8" fmla="*/ 3306445 h 3469005"/>
              <a:gd name="connisteX9" fmla="*/ 1622425 w 2344208"/>
              <a:gd name="connsiteY9" fmla="*/ 3286125 h 3469005"/>
              <a:gd name="connisteX10" fmla="*/ 1713865 w 2344208"/>
              <a:gd name="connsiteY10" fmla="*/ 3265805 h 3469005"/>
              <a:gd name="connisteX11" fmla="*/ 1784985 w 2344208"/>
              <a:gd name="connsiteY11" fmla="*/ 3225800 h 3469005"/>
              <a:gd name="connisteX12" fmla="*/ 1856105 w 2344208"/>
              <a:gd name="connsiteY12" fmla="*/ 3185160 h 3469005"/>
              <a:gd name="connisteX13" fmla="*/ 1906905 w 2344208"/>
              <a:gd name="connsiteY13" fmla="*/ 3114040 h 3469005"/>
              <a:gd name="connisteX14" fmla="*/ 1947545 w 2344208"/>
              <a:gd name="connsiteY14" fmla="*/ 3042920 h 3469005"/>
              <a:gd name="connisteX15" fmla="*/ 2007870 w 2344208"/>
              <a:gd name="connsiteY15" fmla="*/ 2961640 h 3469005"/>
              <a:gd name="connisteX16" fmla="*/ 2058670 w 2344208"/>
              <a:gd name="connsiteY16" fmla="*/ 2890520 h 3469005"/>
              <a:gd name="connisteX17" fmla="*/ 2119630 w 2344208"/>
              <a:gd name="connsiteY17" fmla="*/ 2809875 h 3469005"/>
              <a:gd name="connisteX18" fmla="*/ 2180590 w 2344208"/>
              <a:gd name="connsiteY18" fmla="*/ 2728595 h 3469005"/>
              <a:gd name="connisteX19" fmla="*/ 2211070 w 2344208"/>
              <a:gd name="connsiteY19" fmla="*/ 2657475 h 3469005"/>
              <a:gd name="connisteX20" fmla="*/ 2231390 w 2344208"/>
              <a:gd name="connsiteY20" fmla="*/ 2576195 h 3469005"/>
              <a:gd name="connisteX21" fmla="*/ 2272030 w 2344208"/>
              <a:gd name="connsiteY21" fmla="*/ 2494915 h 3469005"/>
              <a:gd name="connisteX22" fmla="*/ 2292350 w 2344208"/>
              <a:gd name="connsiteY22" fmla="*/ 2424430 h 3469005"/>
              <a:gd name="connisteX23" fmla="*/ 2312670 w 2344208"/>
              <a:gd name="connsiteY23" fmla="*/ 2353310 h 3469005"/>
              <a:gd name="connisteX24" fmla="*/ 2312670 w 2344208"/>
              <a:gd name="connsiteY24" fmla="*/ 2282190 h 3469005"/>
              <a:gd name="connisteX25" fmla="*/ 2312670 w 2344208"/>
              <a:gd name="connsiteY25" fmla="*/ 2211070 h 3469005"/>
              <a:gd name="connisteX26" fmla="*/ 2312670 w 2344208"/>
              <a:gd name="connsiteY26" fmla="*/ 2139950 h 3469005"/>
              <a:gd name="connisteX27" fmla="*/ 2312670 w 2344208"/>
              <a:gd name="connsiteY27" fmla="*/ 2049145 h 3469005"/>
              <a:gd name="connisteX28" fmla="*/ 2312670 w 2344208"/>
              <a:gd name="connsiteY28" fmla="*/ 1957705 h 3469005"/>
              <a:gd name="connisteX29" fmla="*/ 2312670 w 2344208"/>
              <a:gd name="connsiteY29" fmla="*/ 1886585 h 3469005"/>
              <a:gd name="connisteX30" fmla="*/ 2312670 w 2344208"/>
              <a:gd name="connsiteY30" fmla="*/ 1805305 h 3469005"/>
              <a:gd name="connisteX31" fmla="*/ 2312670 w 2344208"/>
              <a:gd name="connsiteY31" fmla="*/ 1734185 h 3469005"/>
              <a:gd name="connisteX32" fmla="*/ 2312670 w 2344208"/>
              <a:gd name="connsiteY32" fmla="*/ 1633220 h 3469005"/>
              <a:gd name="connisteX33" fmla="*/ 2312670 w 2344208"/>
              <a:gd name="connsiteY33" fmla="*/ 1541780 h 3469005"/>
              <a:gd name="connisteX34" fmla="*/ 2322830 w 2344208"/>
              <a:gd name="connsiteY34" fmla="*/ 1440180 h 3469005"/>
              <a:gd name="connisteX35" fmla="*/ 2342515 w 2344208"/>
              <a:gd name="connsiteY35" fmla="*/ 1369060 h 3469005"/>
              <a:gd name="connisteX36" fmla="*/ 2342515 w 2344208"/>
              <a:gd name="connsiteY36" fmla="*/ 1298575 h 3469005"/>
              <a:gd name="connisteX37" fmla="*/ 2342515 w 2344208"/>
              <a:gd name="connsiteY37" fmla="*/ 1217295 h 3469005"/>
              <a:gd name="connisteX38" fmla="*/ 2342515 w 2344208"/>
              <a:gd name="connsiteY38" fmla="*/ 1125855 h 3469005"/>
              <a:gd name="connisteX39" fmla="*/ 2322830 w 2344208"/>
              <a:gd name="connsiteY39" fmla="*/ 1054735 h 3469005"/>
              <a:gd name="connisteX40" fmla="*/ 2272030 w 2344208"/>
              <a:gd name="connsiteY40" fmla="*/ 973455 h 3469005"/>
              <a:gd name="connisteX41" fmla="*/ 2221230 w 2344208"/>
              <a:gd name="connsiteY41" fmla="*/ 902970 h 3469005"/>
              <a:gd name="connisteX42" fmla="*/ 2160270 w 2344208"/>
              <a:gd name="connsiteY42" fmla="*/ 831850 h 3469005"/>
              <a:gd name="connisteX43" fmla="*/ 2109470 w 2344208"/>
              <a:gd name="connsiteY43" fmla="*/ 760730 h 3469005"/>
              <a:gd name="connisteX44" fmla="*/ 2038350 w 2344208"/>
              <a:gd name="connsiteY44" fmla="*/ 709930 h 3469005"/>
              <a:gd name="connisteX45" fmla="*/ 1967230 w 2344208"/>
              <a:gd name="connsiteY45" fmla="*/ 659130 h 3469005"/>
              <a:gd name="connisteX46" fmla="*/ 1896745 w 2344208"/>
              <a:gd name="connsiteY46" fmla="*/ 608330 h 3469005"/>
              <a:gd name="connisteX47" fmla="*/ 1815465 w 2344208"/>
              <a:gd name="connsiteY47" fmla="*/ 558165 h 3469005"/>
              <a:gd name="connisteX48" fmla="*/ 1744345 w 2344208"/>
              <a:gd name="connsiteY48" fmla="*/ 527685 h 3469005"/>
              <a:gd name="connisteX49" fmla="*/ 1673225 w 2344208"/>
              <a:gd name="connsiteY49" fmla="*/ 497205 h 3469005"/>
              <a:gd name="connisteX50" fmla="*/ 1602105 w 2344208"/>
              <a:gd name="connsiteY50" fmla="*/ 466725 h 3469005"/>
              <a:gd name="connisteX51" fmla="*/ 1531620 w 2344208"/>
              <a:gd name="connsiteY51" fmla="*/ 446405 h 3469005"/>
              <a:gd name="connisteX52" fmla="*/ 1460500 w 2344208"/>
              <a:gd name="connsiteY52" fmla="*/ 415925 h 3469005"/>
              <a:gd name="connisteX53" fmla="*/ 1389380 w 2344208"/>
              <a:gd name="connsiteY53" fmla="*/ 415925 h 3469005"/>
              <a:gd name="connisteX54" fmla="*/ 1318260 w 2344208"/>
              <a:gd name="connsiteY54" fmla="*/ 385445 h 3469005"/>
              <a:gd name="connisteX55" fmla="*/ 1236980 w 2344208"/>
              <a:gd name="connsiteY55" fmla="*/ 365125 h 3469005"/>
              <a:gd name="connisteX56" fmla="*/ 1166495 w 2344208"/>
              <a:gd name="connsiteY56" fmla="*/ 344805 h 3469005"/>
              <a:gd name="connisteX57" fmla="*/ 1095375 w 2344208"/>
              <a:gd name="connsiteY57" fmla="*/ 344805 h 3469005"/>
              <a:gd name="connisteX58" fmla="*/ 1024255 w 2344208"/>
              <a:gd name="connsiteY58" fmla="*/ 314325 h 3469005"/>
              <a:gd name="connisteX59" fmla="*/ 953135 w 2344208"/>
              <a:gd name="connsiteY59" fmla="*/ 314325 h 3469005"/>
              <a:gd name="connisteX60" fmla="*/ 871855 w 2344208"/>
              <a:gd name="connsiteY60" fmla="*/ 304165 h 3469005"/>
              <a:gd name="connisteX61" fmla="*/ 801370 w 2344208"/>
              <a:gd name="connsiteY61" fmla="*/ 304165 h 3469005"/>
              <a:gd name="connisteX62" fmla="*/ 720090 w 2344208"/>
              <a:gd name="connsiteY62" fmla="*/ 304165 h 3469005"/>
              <a:gd name="connisteX63" fmla="*/ 638810 w 2344208"/>
              <a:gd name="connsiteY63" fmla="*/ 304165 h 3469005"/>
              <a:gd name="connisteX64" fmla="*/ 567690 w 2344208"/>
              <a:gd name="connsiteY64" fmla="*/ 304165 h 3469005"/>
              <a:gd name="connisteX65" fmla="*/ 496570 w 2344208"/>
              <a:gd name="connsiteY65" fmla="*/ 304165 h 3469005"/>
              <a:gd name="connisteX66" fmla="*/ 425450 w 2344208"/>
              <a:gd name="connsiteY66" fmla="*/ 294005 h 3469005"/>
              <a:gd name="connisteX67" fmla="*/ 354965 w 2344208"/>
              <a:gd name="connsiteY67" fmla="*/ 283845 h 3469005"/>
              <a:gd name="connisteX68" fmla="*/ 283845 w 2344208"/>
              <a:gd name="connsiteY68" fmla="*/ 273685 h 3469005"/>
              <a:gd name="connisteX69" fmla="*/ 212725 w 2344208"/>
              <a:gd name="connsiteY69" fmla="*/ 253365 h 3469005"/>
              <a:gd name="connisteX70" fmla="*/ 141605 w 2344208"/>
              <a:gd name="connsiteY70" fmla="*/ 212725 h 3469005"/>
              <a:gd name="connisteX71" fmla="*/ 80645 w 2344208"/>
              <a:gd name="connsiteY71" fmla="*/ 142240 h 3469005"/>
              <a:gd name="connisteX72" fmla="*/ 30480 w 2344208"/>
              <a:gd name="connsiteY72" fmla="*/ 71120 h 3469005"/>
              <a:gd name="connisteX73" fmla="*/ 0 w 2344208"/>
              <a:gd name="connsiteY73" fmla="*/ 0 h 34690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</a:cxnLst>
            <a:rect l="l" t="t" r="r" b="b"/>
            <a:pathLst>
              <a:path w="2344208" h="3469005">
                <a:moveTo>
                  <a:pt x="781050" y="3469005"/>
                </a:moveTo>
                <a:cubicBezTo>
                  <a:pt x="793750" y="3465195"/>
                  <a:pt x="822960" y="3456940"/>
                  <a:pt x="851535" y="3448685"/>
                </a:cubicBezTo>
                <a:cubicBezTo>
                  <a:pt x="880110" y="3440430"/>
                  <a:pt x="894080" y="3438525"/>
                  <a:pt x="922655" y="3428365"/>
                </a:cubicBezTo>
                <a:cubicBezTo>
                  <a:pt x="951230" y="3418205"/>
                  <a:pt x="963295" y="3411855"/>
                  <a:pt x="993775" y="3397885"/>
                </a:cubicBezTo>
                <a:cubicBezTo>
                  <a:pt x="1024255" y="3383915"/>
                  <a:pt x="1036320" y="3369310"/>
                  <a:pt x="1075055" y="3357245"/>
                </a:cubicBezTo>
                <a:cubicBezTo>
                  <a:pt x="1113790" y="3345180"/>
                  <a:pt x="1149985" y="3343275"/>
                  <a:pt x="1186180" y="3336925"/>
                </a:cubicBezTo>
                <a:cubicBezTo>
                  <a:pt x="1222375" y="3330575"/>
                  <a:pt x="1218565" y="3330575"/>
                  <a:pt x="1257300" y="3326765"/>
                </a:cubicBezTo>
                <a:cubicBezTo>
                  <a:pt x="1296035" y="3322955"/>
                  <a:pt x="1330325" y="3320415"/>
                  <a:pt x="1379220" y="3316605"/>
                </a:cubicBezTo>
                <a:cubicBezTo>
                  <a:pt x="1428115" y="3312795"/>
                  <a:pt x="1452245" y="3312795"/>
                  <a:pt x="1501140" y="3306445"/>
                </a:cubicBezTo>
                <a:cubicBezTo>
                  <a:pt x="1550035" y="3300095"/>
                  <a:pt x="1579880" y="3294380"/>
                  <a:pt x="1622425" y="3286125"/>
                </a:cubicBezTo>
                <a:cubicBezTo>
                  <a:pt x="1664970" y="3277870"/>
                  <a:pt x="1681480" y="3277870"/>
                  <a:pt x="1713865" y="3265805"/>
                </a:cubicBezTo>
                <a:cubicBezTo>
                  <a:pt x="1746250" y="3253740"/>
                  <a:pt x="1756410" y="3241675"/>
                  <a:pt x="1784985" y="3225800"/>
                </a:cubicBezTo>
                <a:cubicBezTo>
                  <a:pt x="1813560" y="3209925"/>
                  <a:pt x="1831975" y="3207385"/>
                  <a:pt x="1856105" y="3185160"/>
                </a:cubicBezTo>
                <a:cubicBezTo>
                  <a:pt x="1880235" y="3162935"/>
                  <a:pt x="1888490" y="3142615"/>
                  <a:pt x="1906905" y="3114040"/>
                </a:cubicBezTo>
                <a:cubicBezTo>
                  <a:pt x="1925320" y="3085465"/>
                  <a:pt x="1927225" y="3073400"/>
                  <a:pt x="1947545" y="3042920"/>
                </a:cubicBezTo>
                <a:cubicBezTo>
                  <a:pt x="1967865" y="3012440"/>
                  <a:pt x="1985645" y="2992120"/>
                  <a:pt x="2007870" y="2961640"/>
                </a:cubicBezTo>
                <a:cubicBezTo>
                  <a:pt x="2030095" y="2931160"/>
                  <a:pt x="2036445" y="2921000"/>
                  <a:pt x="2058670" y="2890520"/>
                </a:cubicBezTo>
                <a:cubicBezTo>
                  <a:pt x="2080895" y="2860040"/>
                  <a:pt x="2095500" y="2842260"/>
                  <a:pt x="2119630" y="2809875"/>
                </a:cubicBezTo>
                <a:cubicBezTo>
                  <a:pt x="2143760" y="2777490"/>
                  <a:pt x="2162175" y="2759075"/>
                  <a:pt x="2180590" y="2728595"/>
                </a:cubicBezTo>
                <a:cubicBezTo>
                  <a:pt x="2199005" y="2698115"/>
                  <a:pt x="2200910" y="2687955"/>
                  <a:pt x="2211070" y="2657475"/>
                </a:cubicBezTo>
                <a:cubicBezTo>
                  <a:pt x="2221230" y="2626995"/>
                  <a:pt x="2219325" y="2608580"/>
                  <a:pt x="2231390" y="2576195"/>
                </a:cubicBezTo>
                <a:cubicBezTo>
                  <a:pt x="2243455" y="2543810"/>
                  <a:pt x="2259965" y="2525395"/>
                  <a:pt x="2272030" y="2494915"/>
                </a:cubicBezTo>
                <a:cubicBezTo>
                  <a:pt x="2284095" y="2464435"/>
                  <a:pt x="2284095" y="2453005"/>
                  <a:pt x="2292350" y="2424430"/>
                </a:cubicBezTo>
                <a:cubicBezTo>
                  <a:pt x="2300605" y="2395855"/>
                  <a:pt x="2308860" y="2381885"/>
                  <a:pt x="2312670" y="2353310"/>
                </a:cubicBezTo>
                <a:cubicBezTo>
                  <a:pt x="2316480" y="2324735"/>
                  <a:pt x="2312670" y="2310765"/>
                  <a:pt x="2312670" y="2282190"/>
                </a:cubicBezTo>
                <a:cubicBezTo>
                  <a:pt x="2312670" y="2253615"/>
                  <a:pt x="2312670" y="2239645"/>
                  <a:pt x="2312670" y="2211070"/>
                </a:cubicBezTo>
                <a:cubicBezTo>
                  <a:pt x="2312670" y="2182495"/>
                  <a:pt x="2312670" y="2172335"/>
                  <a:pt x="2312670" y="2139950"/>
                </a:cubicBezTo>
                <a:cubicBezTo>
                  <a:pt x="2312670" y="2107565"/>
                  <a:pt x="2312670" y="2085340"/>
                  <a:pt x="2312670" y="2049145"/>
                </a:cubicBezTo>
                <a:cubicBezTo>
                  <a:pt x="2312670" y="2012950"/>
                  <a:pt x="2312670" y="1990090"/>
                  <a:pt x="2312670" y="1957705"/>
                </a:cubicBezTo>
                <a:cubicBezTo>
                  <a:pt x="2312670" y="1925320"/>
                  <a:pt x="2312670" y="1917065"/>
                  <a:pt x="2312670" y="1886585"/>
                </a:cubicBezTo>
                <a:cubicBezTo>
                  <a:pt x="2312670" y="1856105"/>
                  <a:pt x="2312670" y="1835785"/>
                  <a:pt x="2312670" y="1805305"/>
                </a:cubicBezTo>
                <a:cubicBezTo>
                  <a:pt x="2312670" y="1774825"/>
                  <a:pt x="2312670" y="1768475"/>
                  <a:pt x="2312670" y="1734185"/>
                </a:cubicBezTo>
                <a:cubicBezTo>
                  <a:pt x="2312670" y="1699895"/>
                  <a:pt x="2312670" y="1671955"/>
                  <a:pt x="2312670" y="1633220"/>
                </a:cubicBezTo>
                <a:cubicBezTo>
                  <a:pt x="2312670" y="1594485"/>
                  <a:pt x="2310765" y="1580515"/>
                  <a:pt x="2312670" y="1541780"/>
                </a:cubicBezTo>
                <a:cubicBezTo>
                  <a:pt x="2314575" y="1503045"/>
                  <a:pt x="2317115" y="1474470"/>
                  <a:pt x="2322830" y="1440180"/>
                </a:cubicBezTo>
                <a:cubicBezTo>
                  <a:pt x="2328545" y="1405890"/>
                  <a:pt x="2338705" y="1397635"/>
                  <a:pt x="2342515" y="1369060"/>
                </a:cubicBezTo>
                <a:cubicBezTo>
                  <a:pt x="2346325" y="1340485"/>
                  <a:pt x="2342515" y="1329055"/>
                  <a:pt x="2342515" y="1298575"/>
                </a:cubicBezTo>
                <a:cubicBezTo>
                  <a:pt x="2342515" y="1268095"/>
                  <a:pt x="2342515" y="1251585"/>
                  <a:pt x="2342515" y="1217295"/>
                </a:cubicBezTo>
                <a:cubicBezTo>
                  <a:pt x="2342515" y="1183005"/>
                  <a:pt x="2346325" y="1158240"/>
                  <a:pt x="2342515" y="1125855"/>
                </a:cubicBezTo>
                <a:cubicBezTo>
                  <a:pt x="2338705" y="1093470"/>
                  <a:pt x="2336800" y="1085215"/>
                  <a:pt x="2322830" y="1054735"/>
                </a:cubicBezTo>
                <a:cubicBezTo>
                  <a:pt x="2308860" y="1024255"/>
                  <a:pt x="2292350" y="1003935"/>
                  <a:pt x="2272030" y="973455"/>
                </a:cubicBezTo>
                <a:cubicBezTo>
                  <a:pt x="2251710" y="942975"/>
                  <a:pt x="2243455" y="931545"/>
                  <a:pt x="2221230" y="902970"/>
                </a:cubicBezTo>
                <a:cubicBezTo>
                  <a:pt x="2199005" y="874395"/>
                  <a:pt x="2182495" y="860425"/>
                  <a:pt x="2160270" y="831850"/>
                </a:cubicBezTo>
                <a:cubicBezTo>
                  <a:pt x="2138045" y="803275"/>
                  <a:pt x="2133600" y="784860"/>
                  <a:pt x="2109470" y="760730"/>
                </a:cubicBezTo>
                <a:cubicBezTo>
                  <a:pt x="2085340" y="736600"/>
                  <a:pt x="2066925" y="730250"/>
                  <a:pt x="2038350" y="709930"/>
                </a:cubicBezTo>
                <a:cubicBezTo>
                  <a:pt x="2009775" y="689610"/>
                  <a:pt x="1995805" y="679450"/>
                  <a:pt x="1967230" y="659130"/>
                </a:cubicBezTo>
                <a:cubicBezTo>
                  <a:pt x="1938655" y="638810"/>
                  <a:pt x="1927225" y="628650"/>
                  <a:pt x="1896745" y="608330"/>
                </a:cubicBezTo>
                <a:cubicBezTo>
                  <a:pt x="1866265" y="588010"/>
                  <a:pt x="1845945" y="574040"/>
                  <a:pt x="1815465" y="558165"/>
                </a:cubicBezTo>
                <a:cubicBezTo>
                  <a:pt x="1784985" y="542290"/>
                  <a:pt x="1772920" y="539750"/>
                  <a:pt x="1744345" y="527685"/>
                </a:cubicBezTo>
                <a:cubicBezTo>
                  <a:pt x="1715770" y="515620"/>
                  <a:pt x="1701800" y="509270"/>
                  <a:pt x="1673225" y="497205"/>
                </a:cubicBezTo>
                <a:cubicBezTo>
                  <a:pt x="1644650" y="485140"/>
                  <a:pt x="1630680" y="476885"/>
                  <a:pt x="1602105" y="466725"/>
                </a:cubicBezTo>
                <a:cubicBezTo>
                  <a:pt x="1573530" y="456565"/>
                  <a:pt x="1560195" y="456565"/>
                  <a:pt x="1531620" y="446405"/>
                </a:cubicBezTo>
                <a:cubicBezTo>
                  <a:pt x="1503045" y="436245"/>
                  <a:pt x="1489075" y="422275"/>
                  <a:pt x="1460500" y="415925"/>
                </a:cubicBezTo>
                <a:cubicBezTo>
                  <a:pt x="1431925" y="409575"/>
                  <a:pt x="1417955" y="422275"/>
                  <a:pt x="1389380" y="415925"/>
                </a:cubicBezTo>
                <a:cubicBezTo>
                  <a:pt x="1360805" y="409575"/>
                  <a:pt x="1348740" y="395605"/>
                  <a:pt x="1318260" y="385445"/>
                </a:cubicBezTo>
                <a:cubicBezTo>
                  <a:pt x="1287780" y="375285"/>
                  <a:pt x="1267460" y="373380"/>
                  <a:pt x="1236980" y="365125"/>
                </a:cubicBezTo>
                <a:cubicBezTo>
                  <a:pt x="1206500" y="356870"/>
                  <a:pt x="1195070" y="348615"/>
                  <a:pt x="1166495" y="344805"/>
                </a:cubicBezTo>
                <a:cubicBezTo>
                  <a:pt x="1137920" y="340995"/>
                  <a:pt x="1123950" y="351155"/>
                  <a:pt x="1095375" y="344805"/>
                </a:cubicBezTo>
                <a:cubicBezTo>
                  <a:pt x="1066800" y="338455"/>
                  <a:pt x="1052830" y="320675"/>
                  <a:pt x="1024255" y="314325"/>
                </a:cubicBezTo>
                <a:cubicBezTo>
                  <a:pt x="995680" y="307975"/>
                  <a:pt x="983615" y="316230"/>
                  <a:pt x="953135" y="314325"/>
                </a:cubicBezTo>
                <a:cubicBezTo>
                  <a:pt x="922655" y="312420"/>
                  <a:pt x="902335" y="306070"/>
                  <a:pt x="871855" y="304165"/>
                </a:cubicBezTo>
                <a:cubicBezTo>
                  <a:pt x="841375" y="302260"/>
                  <a:pt x="831850" y="304165"/>
                  <a:pt x="801370" y="304165"/>
                </a:cubicBezTo>
                <a:cubicBezTo>
                  <a:pt x="770890" y="304165"/>
                  <a:pt x="752475" y="304165"/>
                  <a:pt x="720090" y="304165"/>
                </a:cubicBezTo>
                <a:cubicBezTo>
                  <a:pt x="687705" y="304165"/>
                  <a:pt x="669290" y="304165"/>
                  <a:pt x="638810" y="304165"/>
                </a:cubicBezTo>
                <a:cubicBezTo>
                  <a:pt x="608330" y="304165"/>
                  <a:pt x="596265" y="304165"/>
                  <a:pt x="567690" y="304165"/>
                </a:cubicBezTo>
                <a:cubicBezTo>
                  <a:pt x="539115" y="304165"/>
                  <a:pt x="525145" y="306070"/>
                  <a:pt x="496570" y="304165"/>
                </a:cubicBezTo>
                <a:cubicBezTo>
                  <a:pt x="467995" y="302260"/>
                  <a:pt x="454025" y="297815"/>
                  <a:pt x="425450" y="294005"/>
                </a:cubicBezTo>
                <a:cubicBezTo>
                  <a:pt x="396875" y="290195"/>
                  <a:pt x="383540" y="287655"/>
                  <a:pt x="354965" y="283845"/>
                </a:cubicBezTo>
                <a:cubicBezTo>
                  <a:pt x="326390" y="280035"/>
                  <a:pt x="312420" y="280035"/>
                  <a:pt x="283845" y="273685"/>
                </a:cubicBezTo>
                <a:cubicBezTo>
                  <a:pt x="255270" y="267335"/>
                  <a:pt x="241300" y="265430"/>
                  <a:pt x="212725" y="253365"/>
                </a:cubicBezTo>
                <a:cubicBezTo>
                  <a:pt x="184150" y="241300"/>
                  <a:pt x="168275" y="234950"/>
                  <a:pt x="141605" y="212725"/>
                </a:cubicBezTo>
                <a:cubicBezTo>
                  <a:pt x="114935" y="190500"/>
                  <a:pt x="102870" y="170815"/>
                  <a:pt x="80645" y="142240"/>
                </a:cubicBezTo>
                <a:cubicBezTo>
                  <a:pt x="58420" y="113665"/>
                  <a:pt x="46355" y="99695"/>
                  <a:pt x="30480" y="71120"/>
                </a:cubicBezTo>
                <a:cubicBezTo>
                  <a:pt x="14605" y="42545"/>
                  <a:pt x="5080" y="1270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291070" y="2301240"/>
            <a:ext cx="175895" cy="115570"/>
          </a:xfrm>
          <a:custGeom>
            <a:avLst/>
            <a:gdLst>
              <a:gd name="connisteX0" fmla="*/ 14120 w 176045"/>
              <a:gd name="connsiteY0" fmla="*/ 115690 h 115690"/>
              <a:gd name="connisteX1" fmla="*/ 3960 w 176045"/>
              <a:gd name="connsiteY1" fmla="*/ 44570 h 115690"/>
              <a:gd name="connisteX2" fmla="*/ 75080 w 176045"/>
              <a:gd name="connsiteY2" fmla="*/ 3930 h 115690"/>
              <a:gd name="connisteX3" fmla="*/ 145565 w 176045"/>
              <a:gd name="connsiteY3" fmla="*/ 14090 h 115690"/>
              <a:gd name="connisteX4" fmla="*/ 176045 w 176045"/>
              <a:gd name="connsiteY4" fmla="*/ 85210 h 1156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176046" h="115691">
                <a:moveTo>
                  <a:pt x="14121" y="115691"/>
                </a:moveTo>
                <a:cubicBezTo>
                  <a:pt x="10946" y="102356"/>
                  <a:pt x="-8104" y="66796"/>
                  <a:pt x="3961" y="44571"/>
                </a:cubicBezTo>
                <a:cubicBezTo>
                  <a:pt x="16026" y="22346"/>
                  <a:pt x="46506" y="10281"/>
                  <a:pt x="75081" y="3931"/>
                </a:cubicBezTo>
                <a:cubicBezTo>
                  <a:pt x="103656" y="-2419"/>
                  <a:pt x="125246" y="-2419"/>
                  <a:pt x="145566" y="14091"/>
                </a:cubicBezTo>
                <a:cubicBezTo>
                  <a:pt x="165886" y="30601"/>
                  <a:pt x="171601" y="71241"/>
                  <a:pt x="176046" y="852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794" y="402923"/>
            <a:ext cx="86520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u="sng" dirty="0">
                <a:solidFill>
                  <a:srgbClr val="4F7FBD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02</a:t>
            </a:r>
            <a:endParaRPr lang="en-US" altLang="zh-CN" sz="4000" b="1" u="sng" dirty="0">
              <a:solidFill>
                <a:srgbClr val="4F7FBD"/>
              </a:solidFill>
              <a:latin typeface="字魂36号-正文宋楷" panose="02000000000000000000" charset="-122"/>
              <a:ea typeface="字魂36号-正文宋楷" panose="020000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0" y="433700"/>
            <a:ext cx="2192867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E75B6"/>
                </a:solidFill>
                <a:effectLst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</a:rPr>
              <a:t>Definition of acceptance</a:t>
            </a:r>
            <a:endParaRPr lang="en-US" altLang="zh-CN" sz="2000" dirty="0">
              <a:solidFill>
                <a:srgbClr val="2E75B6"/>
              </a:solidFill>
              <a:effectLst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5495" y="4347845"/>
            <a:ext cx="679450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A person's </a:t>
            </a:r>
            <a:r>
              <a:rPr lang="en-US" sz="2400" b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acceptance </a:t>
            </a:r>
            <a:r>
              <a:rPr lang="en-US" sz="2400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of e-learning is the degree to which he thinks e-learning is useful and easy to use</a:t>
            </a:r>
            <a:endParaRPr lang="en-US" altLang="en-US" sz="2400" b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9630" y="2306320"/>
            <a:ext cx="21659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panose="02010600030101010101" pitchFamily="2" charset="-122"/>
                <a:sym typeface="+mn-ea"/>
              </a:rPr>
              <a:t>acceptance </a:t>
            </a:r>
            <a:endParaRPr lang="en-US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912745" y="1584960"/>
            <a:ext cx="1501140" cy="1024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912745" y="2705735"/>
            <a:ext cx="1698625" cy="593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838065" y="3244850"/>
            <a:ext cx="22205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panose="02010600030101010101" pitchFamily="2" charset="-122"/>
                <a:sym typeface="+mn-ea"/>
              </a:rPr>
              <a:t>perceived ease of use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838065" y="1404620"/>
            <a:ext cx="224218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perceive usefulness</a:t>
            </a:r>
            <a:endParaRPr lang="en-US" altLang="zh-CN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9630" y="5177790"/>
            <a:ext cx="1018159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chemeClr val="accent2">
                    <a:lumMod val="75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The way to quantify the degree:  use likert and give each option in the questionnaire different weights</a:t>
            </a:r>
            <a:endParaRPr lang="en-US" b="0">
              <a:solidFill>
                <a:schemeClr val="accent2">
                  <a:lumMod val="75000"/>
                </a:schemeClr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tags/tag1.xml><?xml version="1.0" encoding="utf-8"?>
<p:tagLst xmlns:p="http://schemas.openxmlformats.org/presentationml/2006/main">
  <p:tag name="COMMONDATA" val="eyJoZGlkIjoiZTAwNThmM2NkMTA4NjY3YjRjMzAyM2MzZjI5OGM2NDk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1503</Words>
  <Application>WPS 演示</Application>
  <PresentationFormat>宽屏</PresentationFormat>
  <Paragraphs>77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字魂36号-正文宋楷</vt:lpstr>
      <vt:lpstr>News Gothic MT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我叫HHC</cp:lastModifiedBy>
  <cp:revision>2</cp:revision>
  <dcterms:created xsi:type="dcterms:W3CDTF">2022-06-06T12:52:18Z</dcterms:created>
  <dcterms:modified xsi:type="dcterms:W3CDTF">2022-06-06T13:24:56Z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795CA83E15CD4E3DB4984A059DFD1789</vt:lpwstr>
  </property>
  <property fmtid="{D5CDD505-2E9C-101B-9397-08002B2CF9AE}" pid="3" name="KSOProductBuildVer">
    <vt:lpwstr>2052-11.1.0.11365</vt:lpwstr>
  </property>
</Properties>
</file>