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2" r:id="rId6"/>
    <p:sldId id="268" r:id="rId7"/>
    <p:sldId id="269" r:id="rId8"/>
    <p:sldId id="279" r:id="rId9"/>
    <p:sldId id="270" r:id="rId10"/>
    <p:sldId id="263" r:id="rId11"/>
    <p:sldId id="271" r:id="rId12"/>
    <p:sldId id="272" r:id="rId13"/>
    <p:sldId id="273" r:id="rId14"/>
    <p:sldId id="264" r:id="rId15"/>
    <p:sldId id="274" r:id="rId16"/>
    <p:sldId id="275" r:id="rId17"/>
    <p:sldId id="276" r:id="rId18"/>
    <p:sldId id="265" r:id="rId19"/>
    <p:sldId id="277" r:id="rId20"/>
    <p:sldId id="278" r:id="rId21"/>
    <p:sldId id="267" r:id="rId22"/>
    <p:sldId id="280" r:id="rId23"/>
    <p:sldId id="281" r:id="rId24"/>
    <p:sldId id="266" r:id="rId25"/>
    <p:sldId id="260" r:id="rId26"/>
    <p:sldId id="290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A9895"/>
    <a:srgbClr val="A1D3D0"/>
    <a:srgbClr val="E9E9E9"/>
    <a:srgbClr val="E4E4E4"/>
    <a:srgbClr val="DADADA"/>
    <a:srgbClr val="E7E7E7"/>
    <a:srgbClr val="425B5B"/>
    <a:srgbClr val="00272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87" autoAdjust="0"/>
  </p:normalViewPr>
  <p:slideViewPr>
    <p:cSldViewPr snapToGrid="0" snapToObjects="1">
      <p:cViewPr varScale="1">
        <p:scale>
          <a:sx n="93" d="100"/>
          <a:sy n="93" d="100"/>
        </p:scale>
        <p:origin x="96" y="78"/>
      </p:cViewPr>
      <p:guideLst>
        <p:guide pos="3856"/>
        <p:guide orient="horz" pos="2160"/>
        <p:guide orient="horz" pos="4088"/>
        <p:guide pos="252"/>
        <p:guide pos="74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1"/>
        <c:axId val="-555081232"/>
        <c:axId val="-555080688"/>
      </c:barChart>
      <c:catAx>
        <c:axId val="-555081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555080688"/>
        <c:crosses val="autoZero"/>
        <c:auto val="1"/>
        <c:lblAlgn val="ctr"/>
        <c:lblOffset val="100"/>
        <c:noMultiLvlLbl val="0"/>
      </c:catAx>
      <c:valAx>
        <c:axId val="-555080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55508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0474656260451638"/>
          <c:w val="1"/>
          <c:h val="0.9569239076695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2E75B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/>
              <a:t>图表标题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E9E9E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B9BD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B9BD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5B9BD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100000">
                    <a:schemeClr val="accent3">
                      <a:tint val="58000"/>
                      <a:lumMod val="60000"/>
                      <a:lumOff val="40000"/>
                    </a:schemeClr>
                  </a:gs>
                  <a:gs pos="0">
                    <a:schemeClr val="accent3">
                      <a:tint val="5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3">
                      <a:tint val="86000"/>
                      <a:lumMod val="60000"/>
                      <a:lumOff val="40000"/>
                    </a:schemeClr>
                  </a:gs>
                  <a:gs pos="0">
                    <a:schemeClr val="accent3">
                      <a:tint val="8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shade val="86000"/>
                      <a:lumMod val="60000"/>
                      <a:lumOff val="40000"/>
                    </a:schemeClr>
                  </a:gs>
                  <a:gs pos="0">
                    <a:schemeClr val="accent3">
                      <a:shade val="8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3">
                      <a:shade val="58000"/>
                      <a:lumMod val="60000"/>
                      <a:lumOff val="40000"/>
                    </a:schemeClr>
                  </a:gs>
                  <a:gs pos="0">
                    <a:schemeClr val="accent3">
                      <a:shade val="5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100000">
                    <a:schemeClr val="accent3">
                      <a:tint val="58000"/>
                      <a:lumMod val="60000"/>
                      <a:lumOff val="40000"/>
                    </a:schemeClr>
                  </a:gs>
                  <a:gs pos="0">
                    <a:schemeClr val="accent3">
                      <a:tint val="5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3">
                      <a:tint val="86000"/>
                      <a:lumMod val="60000"/>
                      <a:lumOff val="40000"/>
                    </a:schemeClr>
                  </a:gs>
                  <a:gs pos="0">
                    <a:schemeClr val="accent3">
                      <a:tint val="8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shade val="86000"/>
                      <a:lumMod val="60000"/>
                      <a:lumOff val="40000"/>
                    </a:schemeClr>
                  </a:gs>
                  <a:gs pos="0">
                    <a:schemeClr val="accent3">
                      <a:shade val="8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3">
                      <a:shade val="58000"/>
                      <a:lumMod val="60000"/>
                      <a:lumOff val="40000"/>
                    </a:schemeClr>
                  </a:gs>
                  <a:gs pos="0">
                    <a:schemeClr val="accent3">
                      <a:shade val="5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DADAD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rgbClr val="2E75B6"/>
                    </a:solidFill>
                    <a:latin typeface="字魂36号-正文宋楷" panose="02000000000000000000" charset="-122"/>
                    <a:ea typeface="字魂36号-正文宋楷" panose="02000000000000000000" charset="-122"/>
                    <a:cs typeface="字魂36号-正文宋楷" panose="02000000000000000000" charset="-122"/>
                    <a:sym typeface="字魂36号-正文宋楷" panose="02000000000000000000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rgbClr val="2E75B6"/>
                    </a:solidFill>
                    <a:latin typeface="字魂36号-正文宋楷" panose="02000000000000000000" charset="-122"/>
                    <a:ea typeface="字魂36号-正文宋楷" panose="02000000000000000000" charset="-122"/>
                    <a:cs typeface="字魂36号-正文宋楷" panose="02000000000000000000" charset="-122"/>
                    <a:sym typeface="字魂36号-正文宋楷" panose="02000000000000000000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rgbClr val="2E75B6"/>
                    </a:solidFill>
                    <a:latin typeface="字魂36号-正文宋楷" panose="02000000000000000000" charset="-122"/>
                    <a:ea typeface="字魂36号-正文宋楷" panose="02000000000000000000" charset="-122"/>
                    <a:cs typeface="字魂36号-正文宋楷" panose="02000000000000000000" charset="-122"/>
                    <a:sym typeface="字魂36号-正文宋楷" panose="02000000000000000000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48"/>
        <c:axId val="-555092112"/>
        <c:axId val="-555091024"/>
      </c:barChart>
      <c:catAx>
        <c:axId val="-55509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36号-正文宋楷" panose="02000000000000000000" charset="-122"/>
              </a:defRPr>
            </a:pPr>
          </a:p>
        </c:txPr>
        <c:crossAx val="-555091024"/>
        <c:crosses val="autoZero"/>
        <c:auto val="1"/>
        <c:lblAlgn val="ctr"/>
        <c:lblOffset val="100"/>
        <c:noMultiLvlLbl val="0"/>
      </c:catAx>
      <c:valAx>
        <c:axId val="-555091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55509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36号-正文宋楷" panose="02000000000000000000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36号-正文宋楷" panose="02000000000000000000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36号-正文宋楷" panose="02000000000000000000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36号-正文宋楷" panose="02000000000000000000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 flipH="1">
            <a:off x="-165100" y="264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-38100" y="391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H="1">
            <a:off x="88900" y="518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flipH="1">
            <a:off x="215900" y="645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H="1">
            <a:off x="342900" y="772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 flipH="1">
            <a:off x="469900" y="899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flipH="1">
            <a:off x="596900" y="1026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723900" y="1153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850900" y="1280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977900" y="1407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flipH="1">
            <a:off x="1104900" y="1534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flipH="1">
            <a:off x="1231900" y="1661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flipH="1">
            <a:off x="1358900" y="1788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 flipH="1">
            <a:off x="1485900" y="1915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H="1">
            <a:off x="1612900" y="2042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 flipH="1">
            <a:off x="1739900" y="2169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H="1">
            <a:off x="1866900" y="2296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 flipH="1">
            <a:off x="1993900" y="2423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2120900" y="2550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H="1">
            <a:off x="2247900" y="2677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>
            <a:off x="2374900" y="2804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 flipH="1">
            <a:off x="2501900" y="2931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2628900" y="3058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2755900" y="3185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882900" y="3312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3009900" y="3439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3136900" y="3566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>
            <a:off x="3263900" y="3693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flipH="1">
            <a:off x="3390900" y="3820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flipH="1">
            <a:off x="3517900" y="3947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 flipH="1">
            <a:off x="3644900" y="4074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 userDrawn="1"/>
        </p:nvCxnSpPr>
        <p:spPr>
          <a:xfrm flipH="1">
            <a:off x="3771900" y="4201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 flipH="1">
            <a:off x="3898900" y="4328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flipH="1">
            <a:off x="4025900" y="4455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flipH="1">
            <a:off x="4152900" y="4582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flipH="1">
            <a:off x="4279900" y="4709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 flipH="1">
            <a:off x="4406900" y="4836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 flipH="1">
            <a:off x="4533900" y="4963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 userDrawn="1"/>
        </p:nvCxnSpPr>
        <p:spPr>
          <a:xfrm flipH="1">
            <a:off x="-292100" y="137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 userDrawn="1"/>
        </p:nvSpPr>
        <p:spPr>
          <a:xfrm>
            <a:off x="425602" y="652450"/>
            <a:ext cx="11340795" cy="4876549"/>
          </a:xfrm>
          <a:prstGeom prst="roundRect">
            <a:avLst/>
          </a:prstGeom>
          <a:solidFill>
            <a:srgbClr val="E9E9E9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pct70">
            <a:fgClr>
              <a:schemeClr val="accent1">
                <a:lumMod val="75000"/>
              </a:schemeClr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 rot="3540000" flipH="1">
            <a:off x="7560310" y="2720975"/>
            <a:ext cx="7341870" cy="6329045"/>
            <a:chOff x="3241126" y="967902"/>
            <a:chExt cx="5709747" cy="4922196"/>
          </a:xfrm>
        </p:grpSpPr>
        <p:sp>
          <p:nvSpPr>
            <p:cNvPr id="22" name="圆角矩形 2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 rot="11303420" flipH="1" flipV="1">
              <a:off x="7632705" y="984239"/>
              <a:ext cx="474623" cy="321790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005084" y="4219095"/>
              <a:ext cx="2864445" cy="1653789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10CC5C3-DAC7-4F26-B96D-378D7E7886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86992C-77E6-45F9-9EB6-5AFA48B5EF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693700">
            <a:off x="6432550" y="-2025015"/>
            <a:ext cx="7510780" cy="6475095"/>
            <a:chOff x="3241126" y="967902"/>
            <a:chExt cx="5709748" cy="4922199"/>
          </a:xfrm>
        </p:grpSpPr>
        <p:sp>
          <p:nvSpPr>
            <p:cNvPr id="31" name="圆角矩形 30"/>
            <p:cNvSpPr/>
            <p:nvPr/>
          </p:nvSpPr>
          <p:spPr>
            <a:xfrm>
              <a:off x="3241126" y="967902"/>
              <a:ext cx="5709748" cy="4922196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0"/>
            </p:cNvCxnSpPr>
            <p:nvPr/>
          </p:nvCxnSpPr>
          <p:spPr>
            <a:xfrm rot="11303420" flipH="1" flipV="1">
              <a:off x="5858688" y="985310"/>
              <a:ext cx="474623" cy="32179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6093606" y="4240456"/>
              <a:ext cx="2857268" cy="164964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1918468" flipH="1">
            <a:off x="434976" y="1764030"/>
            <a:ext cx="6105524" cy="5263515"/>
            <a:chOff x="3241126" y="967902"/>
            <a:chExt cx="5709747" cy="4922199"/>
          </a:xfrm>
        </p:grpSpPr>
        <p:sp>
          <p:nvSpPr>
            <p:cNvPr id="22" name="圆角矩形 2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rgbClr val="2E75B6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2E75B6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2E75B6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2835027" flipH="1">
            <a:off x="7909561" y="2222500"/>
            <a:ext cx="6126479" cy="5281930"/>
            <a:chOff x="3241126" y="967902"/>
            <a:chExt cx="5709747" cy="4922199"/>
          </a:xfrm>
        </p:grpSpPr>
        <p:sp>
          <p:nvSpPr>
            <p:cNvPr id="8" name="圆角矩形 7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noFill/>
            <a:ln w="57150">
              <a:solidFill>
                <a:srgbClr val="E9E9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E9E9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E9E9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3728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roundRect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14089817" flipH="1">
              <a:off x="9139305" y="3647795"/>
              <a:ext cx="6105387" cy="5263271"/>
              <a:chOff x="3241126" y="967902"/>
              <a:chExt cx="5709748" cy="4922199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roundRect">
                <a:avLst/>
              </a:prstGeom>
              <a:solidFill>
                <a:srgbClr val="E9E9E9"/>
              </a:solidFill>
              <a:ln w="57150">
                <a:solidFill>
                  <a:srgbClr val="2E75B6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2E75B6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2E75B6">
                    <a:alpha val="4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20443394" flipH="1">
            <a:off x="10269855" y="6281420"/>
            <a:ext cx="1340485" cy="1155700"/>
            <a:chOff x="3241126" y="967902"/>
            <a:chExt cx="5709748" cy="4922199"/>
          </a:xfrm>
        </p:grpSpPr>
        <p:sp>
          <p:nvSpPr>
            <p:cNvPr id="22" name="圆角矩形 2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rgbClr val="2E75B6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2E75B6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6093606" y="4240456"/>
              <a:ext cx="2857268" cy="1649645"/>
            </a:xfrm>
            <a:prstGeom prst="line">
              <a:avLst/>
            </a:prstGeom>
            <a:ln w="76200">
              <a:solidFill>
                <a:srgbClr val="2E75B6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2E75B6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 15"/>
          <p:cNvSpPr/>
          <p:nvPr/>
        </p:nvSpPr>
        <p:spPr>
          <a:xfrm rot="10112288" flipH="1">
            <a:off x="7888605" y="6370320"/>
            <a:ext cx="2623820" cy="2262505"/>
          </a:xfrm>
          <a:prstGeom prst="roundRect">
            <a:avLst/>
          </a:prstGeom>
          <a:solidFill>
            <a:srgbClr val="E9E9E9"/>
          </a:solidFill>
          <a:ln w="57150">
            <a:solidFill>
              <a:srgbClr val="2E75B6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15049008" flipH="1">
            <a:off x="10826115" y="5159375"/>
            <a:ext cx="1055370" cy="909955"/>
            <a:chOff x="3241126" y="967902"/>
            <a:chExt cx="5709748" cy="4922199"/>
          </a:xfrm>
        </p:grpSpPr>
        <p:sp>
          <p:nvSpPr>
            <p:cNvPr id="32" name="圆角矩形 3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rgbClr val="2E75B6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2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2E75B6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6093606" y="4240456"/>
              <a:ext cx="2857268" cy="1649645"/>
            </a:xfrm>
            <a:prstGeom prst="line">
              <a:avLst/>
            </a:prstGeom>
            <a:ln w="76200">
              <a:solidFill>
                <a:srgbClr val="2E75B6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2E75B6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rot="10800000" flipH="1">
            <a:off x="3043555" y="889635"/>
            <a:ext cx="6105525" cy="5263515"/>
          </a:xfrm>
          <a:prstGeom prst="roundRect">
            <a:avLst/>
          </a:prstGeom>
          <a:solidFill>
            <a:srgbClr val="E9E9E9"/>
          </a:solidFill>
          <a:ln w="57150">
            <a:solidFill>
              <a:srgbClr val="2E75B6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30402" y="2390167"/>
            <a:ext cx="9924628" cy="14591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3283" y="2611909"/>
            <a:ext cx="7141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000" b="1" dirty="0" smtClean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重庆大学</a:t>
            </a:r>
            <a:r>
              <a:rPr lang="en-US" altLang="zh-CN" sz="6000" b="1" dirty="0" smtClean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PPT</a:t>
            </a:r>
            <a:r>
              <a:rPr lang="zh-CN" altLang="en-US" sz="6000" b="1" dirty="0" smtClean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模板</a:t>
            </a:r>
            <a:endParaRPr lang="zh-CN" altLang="en-US" sz="60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4178" y="5103928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汇报人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：海湾同学社汇报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时间：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年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月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07" y="628419"/>
            <a:ext cx="4178817" cy="176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542" y="1245383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77976" y="2164591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9091" y="35135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7976" y="3868262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9091" y="5082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7976" y="5437180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54" y="47719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2839" y="5126671"/>
            <a:ext cx="41670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2839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9,300</a:t>
            </a:r>
            <a:endParaRPr lang="en-US" altLang="zh-CN" sz="88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  <a:endParaRPr lang="en-US" altLang="zh-CN" sz="200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  <a:endParaRPr lang="zh-CN" altLang="en-US" sz="200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+mn-cs"/>
            </a:endParaRPr>
          </a:p>
        </p:txBody>
      </p:sp>
      <p:sp>
        <p:nvSpPr>
          <p:cNvPr id="102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+mn-cs"/>
              </a:rPr>
              <a:t>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4F7FBD"/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+mn-cs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+mn-cs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+mn-cs"/>
            </a:endParaRPr>
          </a:p>
        </p:txBody>
      </p:sp>
      <p:sp>
        <p:nvSpPr>
          <p:cNvPr id="131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+mn-cs"/>
              </a:rPr>
              <a:t>2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4F7FBD"/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+mn-cs"/>
            </a:endParaRPr>
          </a:p>
        </p:txBody>
      </p:sp>
      <p:sp>
        <p:nvSpPr>
          <p:cNvPr id="132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+mn-cs"/>
              </a:rPr>
              <a:t>3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4F7FBD"/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2745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21629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05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973666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05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557321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05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505" y="5012239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20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Three</a:t>
            </a:r>
            <a:endParaRPr lang="en-US" altLang="zh-CN" sz="54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  <a:endParaRPr lang="zh-CN" altLang="en-US" sz="54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03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Three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56542" y="5342468"/>
            <a:ext cx="11109855" cy="0"/>
          </a:xfrm>
          <a:prstGeom prst="line">
            <a:avLst/>
          </a:prstGeom>
          <a:ln w="127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7658" y="54446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542" y="5895676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723005" y="807720"/>
          <a:ext cx="5322570" cy="4174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03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Three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785794" y="1663741"/>
            <a:ext cx="3116776" cy="2686878"/>
            <a:chOff x="3241129" y="967902"/>
            <a:chExt cx="5709753" cy="4922199"/>
          </a:xfrm>
        </p:grpSpPr>
        <p:grpSp>
          <p:nvGrpSpPr>
            <p:cNvPr id="6" name="组合 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cxnSp>
            <p:nvCxnSpPr>
              <p:cNvPr id="10" name="直接连接符 9"/>
              <p:cNvCxnSpPr>
                <a:stCxn id="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等腰三角形 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4537612" y="1663741"/>
            <a:ext cx="3116776" cy="2686878"/>
            <a:chOff x="3241129" y="967902"/>
            <a:chExt cx="5709753" cy="4922199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cxnSp>
            <p:nvCxnSpPr>
              <p:cNvPr id="18" name="直接连接符 17"/>
              <p:cNvCxnSpPr>
                <a:stCxn id="17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等腰三角形 14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6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8416593" y="1663741"/>
            <a:ext cx="3116776" cy="2686878"/>
            <a:chOff x="3241129" y="967902"/>
            <a:chExt cx="5709753" cy="4922199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等腰三角形 22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sp>
        <p:nvSpPr>
          <p:cNvPr id="29" name="等腰三角形 28"/>
          <p:cNvSpPr/>
          <p:nvPr/>
        </p:nvSpPr>
        <p:spPr>
          <a:xfrm rot="3600000">
            <a:off x="1376413" y="1905544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2" name="等腰三角形 31"/>
          <p:cNvSpPr/>
          <p:nvPr/>
        </p:nvSpPr>
        <p:spPr>
          <a:xfrm rot="3600000">
            <a:off x="5128212" y="1927201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3600000">
            <a:off x="8997568" y="1905546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3862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1</a:t>
            </a:r>
            <a:endParaRPr lang="en-US" altLang="zh-CN" sz="72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1390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2</a:t>
            </a:r>
            <a:endParaRPr lang="en-US" altLang="zh-CN" sz="72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71355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3</a:t>
            </a:r>
            <a:endParaRPr lang="en-US" altLang="zh-CN" sz="72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501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9385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09518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98402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96007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84891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03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Three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6" name="L 形 5"/>
          <p:cNvSpPr/>
          <p:nvPr/>
        </p:nvSpPr>
        <p:spPr>
          <a:xfrm rot="2686645">
            <a:off x="4431884" y="2077532"/>
            <a:ext cx="1820938" cy="1838258"/>
          </a:xfrm>
          <a:prstGeom prst="corne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2E75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2E75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3515" y="2396926"/>
            <a:ext cx="74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S</a:t>
            </a:r>
            <a:endParaRPr lang="en-US" altLang="zh-CN" sz="72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46724" y="4424357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O</a:t>
            </a:r>
            <a:endParaRPr lang="en-US" altLang="zh-CN" sz="72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67212" y="4158292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T</a:t>
            </a:r>
            <a:endParaRPr lang="en-US" altLang="zh-CN" sz="72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68296" y="2177851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W</a:t>
            </a:r>
            <a:endParaRPr lang="en-US" altLang="zh-CN" sz="72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4556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5671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14556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3469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22354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3469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2354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Four</a:t>
            </a:r>
            <a:endParaRPr lang="en-US" altLang="zh-CN" sz="54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  <a:endParaRPr lang="zh-CN" altLang="en-US" sz="54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04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Four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842" y="1337911"/>
          <a:ext cx="7030506" cy="500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54"/>
                <a:gridCol w="1355725"/>
                <a:gridCol w="1456583"/>
                <a:gridCol w="1406154"/>
                <a:gridCol w="1405890"/>
              </a:tblGrid>
              <a:tr h="178943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  <a:endParaRPr lang="zh-CN" altLang="en-US" sz="1400" b="1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  <a:endParaRPr lang="zh-CN" altLang="en-US" sz="1400" b="1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  <a:endParaRPr lang="zh-CN" altLang="en-US" sz="1400" b="1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  <a:endParaRPr lang="zh-CN" altLang="en-US" sz="1400" b="1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  <a:endParaRPr lang="zh-CN" altLang="en-US" sz="1400" b="1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  <a:endParaRPr lang="zh-CN" altLang="en-US" sz="1400" b="1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  <a:endParaRPr lang="zh-CN" altLang="en-US" sz="1400" b="1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  <a:endParaRPr lang="zh-CN" altLang="en-US" sz="1400" b="1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  <a:endParaRPr lang="en-US" altLang="zh-CN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94846" y="4658092"/>
            <a:ext cx="3689167" cy="168495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7077" y="47992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05962" y="5250249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0026" y="3317598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9,300</a:t>
            </a:r>
            <a:endParaRPr lang="en-US" altLang="zh-CN" sz="8800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04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Four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243687" y="863601"/>
          <a:ext cx="8349980" cy="534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3667" y="453380"/>
            <a:ext cx="272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75%</a:t>
            </a:r>
            <a:endParaRPr lang="en-US" altLang="zh-CN" sz="96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2449" y="1803015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91333" y="2253999"/>
            <a:ext cx="302625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Five</a:t>
            </a:r>
            <a:endParaRPr lang="en-US" altLang="zh-CN" sz="54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主要结论</a:t>
            </a:r>
            <a:endParaRPr lang="zh-CN" altLang="en-US" sz="54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815160" y="1386615"/>
            <a:ext cx="140335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8949" y="2319793"/>
            <a:ext cx="249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选题背景和意义</a:t>
            </a:r>
            <a:endParaRPr lang="zh-CN" altLang="en-US" sz="20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92905" y="284874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02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  <a:endParaRPr lang="zh-CN" altLang="en-US" sz="20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92905" y="3377701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03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  <a:endParaRPr lang="zh-CN" altLang="en-US" sz="20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92905" y="3906655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04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  <a:endParaRPr lang="zh-CN" altLang="en-US" sz="20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92905" y="443560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05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主要结论</a:t>
            </a:r>
            <a:endParaRPr lang="zh-CN" altLang="en-US" sz="20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92905" y="496456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06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参考文献</a:t>
            </a:r>
            <a:endParaRPr lang="zh-CN" altLang="en-US" sz="20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945639" y="219094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48615" y="930910"/>
            <a:ext cx="4918710" cy="556704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cxnSp>
        <p:nvCxnSpPr>
          <p:cNvPr id="16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05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Five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主要结论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-1" fmla="*/ 0 w 980768"/>
              <a:gd name="connsiteY0-2" fmla="*/ 819512 h 1089076"/>
              <a:gd name="connsiteX1-3" fmla="*/ 209845 w 980768"/>
              <a:gd name="connsiteY1-4" fmla="*/ 0 h 1089076"/>
              <a:gd name="connsiteX2-5" fmla="*/ 980768 w 980768"/>
              <a:gd name="connsiteY2-6" fmla="*/ 1089076 h 1089076"/>
              <a:gd name="connsiteX3-7" fmla="*/ 0 w 980768"/>
              <a:gd name="connsiteY3-8" fmla="*/ 819512 h 1089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113217" y="1199731"/>
            <a:ext cx="1313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点击添加标题</a:t>
            </a:r>
            <a:endParaRPr lang="zh-CN" altLang="en-US" sz="12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417152" y="1900522"/>
            <a:ext cx="151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点击添加标题</a:t>
            </a:r>
            <a:endParaRPr lang="zh-CN" altLang="en-US" sz="1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3929357" y="5004127"/>
            <a:ext cx="1501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点击添加标题</a:t>
            </a:r>
            <a:endParaRPr lang="zh-CN" altLang="en-US" sz="12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cxnSp>
        <p:nvCxnSpPr>
          <p:cNvPr id="15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7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rgbClr val="215968"/>
            </a:solidFill>
            <a:prstDash val="soli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1635163" y="5135611"/>
            <a:ext cx="1501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点击添加标题</a:t>
            </a:r>
            <a:endParaRPr lang="zh-CN" altLang="en-US" sz="12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Arial" panose="020B0604020202020204" pitchFamily="34" charset="0"/>
            </a:endParaRPr>
          </a:p>
        </p:txBody>
      </p:sp>
      <p:grpSp>
        <p:nvGrpSpPr>
          <p:cNvPr id="23" name="组 21"/>
          <p:cNvGrpSpPr/>
          <p:nvPr/>
        </p:nvGrpSpPr>
        <p:grpSpPr>
          <a:xfrm>
            <a:off x="9146183" y="3326362"/>
            <a:ext cx="2095447" cy="960768"/>
            <a:chOff x="3560787" y="669460"/>
            <a:chExt cx="1571585" cy="720576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20773"/>
              <a:ext cx="1571584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rgbClr val="2E75B6"/>
                  </a:solidFill>
                  <a:latin typeface="字魂36号-正文宋楷" panose="02000000000000000000" charset="-122"/>
                  <a:ea typeface="字魂36号-正文宋楷" panose="02000000000000000000" charset="-122"/>
                </a:rPr>
                <a:t>标题数字等都可以通过点击和重新输入进行更改。</a:t>
              </a:r>
              <a:endParaRPr lang="zh-CN" altLang="en-US" sz="1335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1571584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5" b="1" dirty="0">
                  <a:solidFill>
                    <a:srgbClr val="2E75B6"/>
                  </a:solidFill>
                  <a:latin typeface="字魂36号-正文宋楷" panose="02000000000000000000" charset="-122"/>
                  <a:ea typeface="字魂36号-正文宋楷" panose="02000000000000000000" charset="-122"/>
                </a:rPr>
                <a:t>点击此处添加标题</a:t>
              </a:r>
              <a:endParaRPr lang="zh-CN" altLang="en-US" sz="1865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05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Five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主要结论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3377" y="1309379"/>
            <a:ext cx="6320635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99231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8115" y="4660377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9231" y="5196540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8115" y="5563168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10347" y="3350638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99231" y="3717266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21463" y="240381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10347" y="2770445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Six</a:t>
            </a:r>
            <a:endParaRPr lang="en-US" altLang="zh-CN" sz="54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参考文献</a:t>
            </a:r>
            <a:endParaRPr lang="zh-CN" altLang="en-US" sz="54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06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Six</a:t>
            </a:r>
            <a:endParaRPr lang="en-US" altLang="zh-CN" sz="20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参考文献</a:t>
            </a:r>
            <a:endParaRPr lang="zh-CN" altLang="en-US" sz="20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13" y="1222882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期刊类</a:t>
            </a:r>
            <a:endParaRPr lang="en-US" altLang="zh-CN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[J].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刊名，出版年份，卷号（期号）：起止页码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endParaRPr lang="en-US" altLang="zh-CN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2.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专著类</a:t>
            </a:r>
            <a:endParaRPr lang="zh-CN" altLang="en-US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书名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[M].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出版地：出版社，出版年份：起止页码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endParaRPr lang="en-US" altLang="zh-CN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3.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报纸类</a:t>
            </a:r>
            <a:endParaRPr lang="zh-CN" altLang="en-US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[N].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报纸名，出版日期（版次）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endParaRPr lang="en-US" altLang="zh-CN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4.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论文集</a:t>
            </a:r>
            <a:endParaRPr lang="zh-CN" altLang="en-US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[C].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出版地：出版者，出版年份：起始页码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endParaRPr lang="en-US" altLang="zh-CN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5.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学位论文</a:t>
            </a:r>
            <a:endParaRPr lang="zh-CN" altLang="en-US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[D].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出版地：保存者，出版年份：起始页码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endParaRPr lang="en-US" altLang="zh-CN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6.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研究报告</a:t>
            </a:r>
            <a:endParaRPr lang="zh-CN" altLang="en-US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[R].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出版地：出版者，出版年份：起始页码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endParaRPr lang="en-US" altLang="zh-CN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7.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条例</a:t>
            </a:r>
            <a:endParaRPr lang="zh-CN" altLang="en-US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颁布单位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条例名称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发布日期</a:t>
            </a:r>
            <a:endParaRPr lang="zh-CN" altLang="en-US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译著</a:t>
            </a:r>
            <a:endParaRPr lang="zh-CN" altLang="en-US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原著作者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 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书名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[M].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译者，译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出版地：出版社，出版年份：起止页码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endParaRPr lang="en-US" altLang="zh-CN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30402" y="2390167"/>
            <a:ext cx="9924628" cy="14591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3283" y="2611909"/>
            <a:ext cx="7141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000" b="1" dirty="0" smtClean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重庆大学</a:t>
            </a:r>
            <a:r>
              <a:rPr lang="en-US" altLang="zh-CN" sz="6000" b="1" dirty="0" smtClean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PPT</a:t>
            </a:r>
            <a:r>
              <a:rPr lang="zh-CN" altLang="en-US" sz="6000" b="1" dirty="0" smtClean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模板</a:t>
            </a:r>
            <a:endParaRPr lang="zh-CN" altLang="en-US" sz="60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4178" y="5103928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汇报人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：海湾同学社汇报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时间：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年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月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59" y="628417"/>
            <a:ext cx="4178817" cy="176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  <a:endParaRPr lang="en-US" altLang="zh-CN" sz="54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Literature Review</a:t>
            </a:r>
            <a:endParaRPr lang="en-US" altLang="zh-CN" sz="48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01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One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选题背景和意义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sp>
        <p:nvSpPr>
          <p:cNvPr id="349" name="矩形 55"/>
          <p:cNvSpPr/>
          <p:nvPr/>
        </p:nvSpPr>
        <p:spPr>
          <a:xfrm>
            <a:off x="6468527" y="5023365"/>
            <a:ext cx="5071539" cy="5092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effective use of electronic platforms and tool can significantly improve efficiency</a:t>
            </a:r>
            <a:endParaRPr sz="105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350" name="文本框 349"/>
          <p:cNvSpPr txBox="1"/>
          <p:nvPr/>
        </p:nvSpPr>
        <p:spPr>
          <a:xfrm>
            <a:off x="6468610" y="3447240"/>
            <a:ext cx="4555837" cy="5822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E-learning</a:t>
            </a:r>
            <a:endParaRPr lang="en-US" altLang="zh-CN" sz="3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555030" y="4632031"/>
            <a:ext cx="3074692" cy="369332"/>
          </a:xfrm>
          <a:prstGeom prst="rect">
            <a:avLst/>
          </a:prstGeom>
          <a:solidFill>
            <a:srgbClr val="2E7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6488430" y="4189095"/>
            <a:ext cx="2098040" cy="369570"/>
          </a:xfrm>
          <a:prstGeom prst="rect">
            <a:avLst/>
          </a:prstGeom>
          <a:solidFill>
            <a:srgbClr val="2E7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555029" y="4667482"/>
            <a:ext cx="2992995" cy="3077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CLICK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HERE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ADD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YOUR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TITLE</a:t>
            </a:r>
            <a:endParaRPr lang="zh-CN" altLang="zh-CN" sz="14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6614795" y="4189095"/>
            <a:ext cx="2051685" cy="3670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sym typeface="News Gothic MT" charset="0"/>
            </a:endParaRPr>
          </a:p>
        </p:txBody>
      </p:sp>
      <p:grpSp>
        <p:nvGrpSpPr>
          <p:cNvPr id="356" name="Group 121"/>
          <p:cNvGrpSpPr>
            <a:grpSpLocks noChangeAspect="1"/>
          </p:cNvGrpSpPr>
          <p:nvPr/>
        </p:nvGrpSpPr>
        <p:grpSpPr bwMode="auto">
          <a:xfrm>
            <a:off x="6487846" y="2516825"/>
            <a:ext cx="1106959" cy="942164"/>
            <a:chOff x="515" y="3088"/>
            <a:chExt cx="665" cy="566"/>
          </a:xfrm>
          <a:solidFill>
            <a:srgbClr val="2E75B6"/>
          </a:solidFill>
        </p:grpSpPr>
        <p:sp>
          <p:nvSpPr>
            <p:cNvPr id="357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5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59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0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1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2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3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4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5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pic>
        <p:nvPicPr>
          <p:cNvPr id="345" name="图片 3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01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One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选题背景和意义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7658" y="13298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542" y="1780876"/>
            <a:ext cx="111098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en-US" altLang="zh-CN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658" y="311572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1497391" y="3489960"/>
          <a:ext cx="8128000" cy="144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矩形 13"/>
          <p:cNvSpPr/>
          <p:nvPr/>
        </p:nvSpPr>
        <p:spPr>
          <a:xfrm>
            <a:off x="685117" y="3679102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  <a:endParaRPr lang="en-US" altLang="zh-CN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5117" y="396644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  <a:endParaRPr lang="en-US" altLang="zh-CN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117" y="425219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  <a:endParaRPr lang="en-US" altLang="zh-CN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117" y="4541115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  <a:endParaRPr lang="en-US" altLang="zh-CN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grpSp>
        <p:nvGrpSpPr>
          <p:cNvPr id="21" name="Group 11"/>
          <p:cNvGrpSpPr>
            <a:grpSpLocks noChangeAspect="1"/>
          </p:cNvGrpSpPr>
          <p:nvPr/>
        </p:nvGrpSpPr>
        <p:grpSpPr bwMode="auto">
          <a:xfrm>
            <a:off x="2624952" y="5309960"/>
            <a:ext cx="907982" cy="644666"/>
            <a:chOff x="1407" y="1098"/>
            <a:chExt cx="800" cy="568"/>
          </a:xfrm>
          <a:solidFill>
            <a:srgbClr val="2E75B6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0" name="Group 32"/>
          <p:cNvGrpSpPr>
            <a:grpSpLocks noChangeAspect="1"/>
          </p:cNvGrpSpPr>
          <p:nvPr/>
        </p:nvGrpSpPr>
        <p:grpSpPr bwMode="auto">
          <a:xfrm>
            <a:off x="4644604" y="5309960"/>
            <a:ext cx="907980" cy="644666"/>
            <a:chOff x="4354" y="1098"/>
            <a:chExt cx="800" cy="568"/>
          </a:xfrm>
          <a:solidFill>
            <a:srgbClr val="2E75B6"/>
          </a:solidFill>
        </p:grpSpPr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7" name="Group 121"/>
          <p:cNvGrpSpPr>
            <a:grpSpLocks noChangeAspect="1"/>
          </p:cNvGrpSpPr>
          <p:nvPr/>
        </p:nvGrpSpPr>
        <p:grpSpPr bwMode="auto">
          <a:xfrm>
            <a:off x="742013" y="5319985"/>
            <a:ext cx="754758" cy="642396"/>
            <a:chOff x="515" y="3088"/>
            <a:chExt cx="665" cy="566"/>
          </a:xfrm>
          <a:solidFill>
            <a:srgbClr val="2E75B6"/>
          </a:solidFill>
        </p:grpSpPr>
        <p:sp>
          <p:nvSpPr>
            <p:cNvPr id="38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0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1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2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3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4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5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6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685117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33411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44604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04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Four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71475" y="1268752"/>
          <a:ext cx="4715069" cy="51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632200" y="1566333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0116" y="111080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0117" y="1574799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9167" y="4431136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flipV="1">
            <a:off x="4924324" y="4214284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9167" y="4922196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01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One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选题背景和意义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46228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7120467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96520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408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1</a:t>
            </a:r>
            <a:endParaRPr lang="en-US" altLang="zh-CN" sz="48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554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2</a:t>
            </a:r>
            <a:endParaRPr lang="en-US" altLang="zh-CN" sz="48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267945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3</a:t>
            </a:r>
            <a:endParaRPr lang="en-US" altLang="zh-CN" sz="48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227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116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849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738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741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630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7658" y="545701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6542" y="5908002"/>
            <a:ext cx="111098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en-US" altLang="zh-CN" sz="12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  <a:endParaRPr lang="en-US" altLang="zh-CN" sz="54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  <a:endParaRPr lang="zh-CN" altLang="en-US" sz="54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71475" y="4004732"/>
            <a:ext cx="0" cy="1193801"/>
          </a:xfrm>
          <a:prstGeom prst="line">
            <a:avLst/>
          </a:prstGeom>
          <a:ln w="762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3366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2250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79875" y="1617132"/>
            <a:ext cx="0" cy="1193801"/>
          </a:xfrm>
          <a:prstGeom prst="line">
            <a:avLst/>
          </a:prstGeom>
          <a:ln w="762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91766" y="15747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80650" y="19414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857154" y="4004732"/>
            <a:ext cx="0" cy="1193801"/>
          </a:xfrm>
          <a:prstGeom prst="line">
            <a:avLst/>
          </a:prstGeom>
          <a:ln w="762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969045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  <a:endParaRPr lang="zh-CN" altLang="en-US" sz="20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57929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ISPRING_PRESENTATION_TITLE" val="1 (27)"/>
  <p:tag name="KSO_WM_DOC_GUID" val="{79fd6bfd-a7f9-49da-bffa-8212fe2bfe4e}"/>
  <p:tag name="COMMONDATA" val="eyJoZGlkIjoiZTAwNThmM2NkMTA4NjY3YjRjMzAyM2MzZjI5OGM2NDk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基本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4183</Words>
  <Application>WPS 演示</Application>
  <PresentationFormat>宽屏</PresentationFormat>
  <Paragraphs>389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字魂36号-正文宋楷</vt:lpstr>
      <vt:lpstr>News Gothic MT</vt:lpstr>
      <vt:lpstr>微软雅黑</vt:lpstr>
      <vt:lpstr>Arial Unicode MS</vt:lpstr>
      <vt:lpstr>等线</vt:lpstr>
      <vt:lpstr>Calibri Light</vt:lpstr>
      <vt:lpstr>Calibri</vt:lpstr>
      <vt:lpstr>Cambria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(27)</dc:title>
  <dc:creator>OfficePLUS</dc:creator>
  <cp:lastModifiedBy>我叫HHC</cp:lastModifiedBy>
  <cp:revision>71</cp:revision>
  <dcterms:created xsi:type="dcterms:W3CDTF">2015-08-18T02:51:00Z</dcterms:created>
  <dcterms:modified xsi:type="dcterms:W3CDTF">2022-06-06T13:24:59Z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6004A288B6B4496197EA8785044B673A</vt:lpwstr>
  </property>
</Properties>
</file>