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4" r:id="rId2"/>
    <p:sldId id="1437" r:id="rId3"/>
    <p:sldId id="14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90C-2D7F-164C-B95C-C188C748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C9301-B835-9645-B6B9-69A4CA61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CD5F-6D74-0B44-A14F-E50978A9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85BE-14EB-B640-9E61-B4C5B702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0620-E2A3-394B-A863-505614F3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477A-D789-3E45-B38D-91BF463C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D66D-559B-7646-97D1-0A9C8641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EA52-3DF7-6E4D-9431-6B395B65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B1D5-406B-6043-AC04-A0B8A2AC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C0B7-30FC-6E4F-B544-B240C14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5DAB-D654-EF4C-9358-AD14BBD1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F976-53D2-904B-86F4-4BBC79CA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C101-CE8F-674D-B5F3-4537B7C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7B3D-ACEA-544F-8A4B-434635E1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36E71-DD5A-054D-9DD4-01089092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487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9911-2DAA-BE4F-B4FB-1171BB86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95C7-5C9A-D34B-9021-3D4CB7E5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346B-2558-A84C-B18E-B44F250F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8FA2-1D74-DF43-8077-4D9A187D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8E0D-7A03-004D-AC62-73B2FB6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0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4D11-867E-AD4A-9348-048C5C73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99A5-F3AF-EE45-9223-FEF96A0E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FBE2-A4E7-8141-AAC3-FB4A8344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5790-F168-BD41-9AC4-1DBA29E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688E-E4E8-8949-92C0-773B7BA7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3A70-2136-C544-8440-C1E4EE41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3098-6DC1-B14F-9D13-D449EFFD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22FC6-377A-7248-BD09-8E26D9F7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C029-D709-1241-A9FC-E1F26DB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EFF6-46D1-3A48-ADD8-CD61F2D4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4B47-DFCB-2B48-B9E2-AA03529F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2651-0A61-594E-83F3-BAEFFED2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07F4-856A-E74B-B8BD-9B66E30E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1EB9C-4686-5043-AA71-EC0F8F7E2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F2DD4-6CCC-544B-91D6-F3A071315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FF03C-FE99-2245-BF36-588DE1EA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DC97-76F1-E749-9344-8E6AC5FB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EC584-0281-5E47-8362-D1EEA89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6DC6-1C7B-E445-82D8-ECFBFFE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595-4862-BF4C-9D13-6B71E4BF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30FB-A389-0F45-AF6D-31C11DC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2012F-045A-504B-985A-6FE1F924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540C-AC41-194C-AA59-A7263BD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9B56F-1914-1341-A6FB-CF9BF05F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88EB2-0209-4346-86D9-2D720A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104E-6814-1247-86BF-37E3966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9FB-ACA1-594B-99F4-C1155921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8808-E7FB-214F-A0C3-10FBC140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90A7-BF1A-864D-B29F-3A8611B6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5921-800D-0D40-9360-874F932D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A5058-FBCB-6D41-A468-C3ED0EA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7A5E-A675-9F47-923A-B3D386F7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A620-829E-F94E-86EF-483331F3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02000-BE03-0349-A170-2D20E68CF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9AEA-3AFC-9E41-9943-9E134C9A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806F-4290-A24E-BD66-C313A401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AD1C-7477-914A-8911-0EBEBA81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5E48-DF61-7747-9B07-E84E6F47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F61DB-7B12-F743-81EF-068391FE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58C0-9187-F34B-89C5-8EFFAB32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B4BC-BEF9-2748-9965-50026389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1953-1477-A641-9766-9D15AC223A50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26EA-0A20-C442-AF4C-28A7B39BB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58FC-2913-9D48-98E4-9C0E4529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0AF5-FBCB-684A-A054-AD3DBE25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322570"/>
            <a:ext cx="10363200" cy="406400"/>
          </a:xfrm>
        </p:spPr>
        <p:txBody>
          <a:bodyPr/>
          <a:lstStyle/>
          <a:p>
            <a:pPr algn="l"/>
            <a:r>
              <a:rPr lang="en-US" dirty="0"/>
              <a:t>The essential steps before every possible analysis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6168D1-8BAA-6A4F-9594-5E4A9E5040BD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3658456" y="5346849"/>
            <a:ext cx="1825476" cy="0"/>
          </a:xfrm>
          <a:prstGeom prst="line">
            <a:avLst/>
          </a:prstGeom>
          <a:ln w="6350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515E6F7-3B87-7946-AFB5-2F204BD7F18B}"/>
              </a:ext>
            </a:extLst>
          </p:cNvPr>
          <p:cNvSpPr/>
          <p:nvPr/>
        </p:nvSpPr>
        <p:spPr>
          <a:xfrm>
            <a:off x="5058891" y="3616673"/>
            <a:ext cx="2136422" cy="21364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52C02-1669-1B4C-98E4-7FE3EB71C59D}"/>
              </a:ext>
            </a:extLst>
          </p:cNvPr>
          <p:cNvSpPr/>
          <p:nvPr/>
        </p:nvSpPr>
        <p:spPr>
          <a:xfrm>
            <a:off x="5058891" y="3149602"/>
            <a:ext cx="2136422" cy="213642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053480" y="2655712"/>
            <a:ext cx="2136422" cy="213642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053480" y="2161822"/>
            <a:ext cx="2136422" cy="213642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>
            <a:cxnSpLocks/>
            <a:stCxn id="12" idx="2"/>
          </p:cNvCxnSpPr>
          <p:nvPr/>
        </p:nvCxnSpPr>
        <p:spPr>
          <a:xfrm flipH="1">
            <a:off x="6780382" y="2626624"/>
            <a:ext cx="1711254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endCxn id="29" idx="6"/>
          </p:cNvCxnSpPr>
          <p:nvPr/>
        </p:nvCxnSpPr>
        <p:spPr>
          <a:xfrm flipH="1">
            <a:off x="3653045" y="3771842"/>
            <a:ext cx="1102984" cy="0"/>
          </a:xfrm>
          <a:prstGeom prst="line">
            <a:avLst/>
          </a:prstGeom>
          <a:ln w="63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8926" y="3381024"/>
            <a:ext cx="1802030" cy="116108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1600" dirty="0"/>
              <a:t>Selecting &amp; Renaming</a:t>
            </a:r>
          </a:p>
          <a:p>
            <a:pPr algn="r">
              <a:lnSpc>
                <a:spcPct val="89000"/>
              </a:lnSpc>
            </a:pPr>
            <a:r>
              <a:rPr lang="en-US" sz="1100" dirty="0"/>
              <a:t>Not all of the columns of data are useful to our analysis. We have to select and rename them.</a:t>
            </a:r>
          </a:p>
        </p:txBody>
      </p:sp>
      <p:cxnSp>
        <p:nvCxnSpPr>
          <p:cNvPr id="51" name="Straight Connector 50"/>
          <p:cNvCxnSpPr>
            <a:cxnSpLocks/>
            <a:stCxn id="31" idx="2"/>
          </p:cNvCxnSpPr>
          <p:nvPr/>
        </p:nvCxnSpPr>
        <p:spPr>
          <a:xfrm flipH="1">
            <a:off x="7401697" y="4222894"/>
            <a:ext cx="1096159" cy="0"/>
          </a:xfrm>
          <a:prstGeom prst="line">
            <a:avLst/>
          </a:prstGeom>
          <a:ln w="63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96711" y="2191036"/>
            <a:ext cx="1828800" cy="1462452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Combining &amp; Rearranging</a:t>
            </a:r>
          </a:p>
          <a:p>
            <a:pPr>
              <a:lnSpc>
                <a:spcPct val="89000"/>
              </a:lnSpc>
            </a:pPr>
            <a:r>
              <a:rPr lang="en-US" sz="1100" dirty="0"/>
              <a:t>Some of our data has the text separated into different columns. We have to combine and rearrange before anything else.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24DE2-5404-404C-B194-EA333D0B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25" y="2665315"/>
            <a:ext cx="1368457" cy="117079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096710" y="3990623"/>
            <a:ext cx="1957430" cy="1462452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Correcting Spellings</a:t>
            </a:r>
          </a:p>
          <a:p>
            <a:pPr>
              <a:lnSpc>
                <a:spcPct val="89000"/>
              </a:lnSpc>
            </a:pPr>
            <a:r>
              <a:rPr lang="en-US" sz="1100" dirty="0"/>
              <a:t>Acronyms and misspellings are common in our text (which comes from teenagers). By building a dictionary for it, we can correct the spelling.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F5BBA7-7F91-0C40-B028-22418BFF87EB}"/>
              </a:ext>
            </a:extLst>
          </p:cNvPr>
          <p:cNvSpPr/>
          <p:nvPr/>
        </p:nvSpPr>
        <p:spPr>
          <a:xfrm>
            <a:off x="8491636" y="2348229"/>
            <a:ext cx="556790" cy="556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9FFCB-121B-0947-A086-DA59A48C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450" y="2438230"/>
            <a:ext cx="349926" cy="349926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3D568B-CEA9-8246-AB21-B0DA0F40D4D6}"/>
              </a:ext>
            </a:extLst>
          </p:cNvPr>
          <p:cNvSpPr/>
          <p:nvPr/>
        </p:nvSpPr>
        <p:spPr>
          <a:xfrm>
            <a:off x="3096255" y="3493447"/>
            <a:ext cx="556790" cy="55679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AC2956-4A73-824E-9DE7-B28736A5E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52" y="3595460"/>
            <a:ext cx="352764" cy="35276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5028A4F-948E-FD46-9684-E1E387A71682}"/>
              </a:ext>
            </a:extLst>
          </p:cNvPr>
          <p:cNvSpPr/>
          <p:nvPr/>
        </p:nvSpPr>
        <p:spPr>
          <a:xfrm>
            <a:off x="8497856" y="3944499"/>
            <a:ext cx="556790" cy="55679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58725E-789B-2B4B-9D32-6524A3647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451" y="4059961"/>
            <a:ext cx="355601" cy="35560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A1FF1B0-840F-FE44-84C0-81D9EEBF3814}"/>
              </a:ext>
            </a:extLst>
          </p:cNvPr>
          <p:cNvSpPr/>
          <p:nvPr/>
        </p:nvSpPr>
        <p:spPr>
          <a:xfrm>
            <a:off x="3101666" y="5068454"/>
            <a:ext cx="556790" cy="55679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6F664A-A3F8-6F48-9CF4-3DE0196AD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508" y="5175640"/>
            <a:ext cx="359520" cy="35952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D274042-7B4D-9749-A187-F9093945A62F}"/>
              </a:ext>
            </a:extLst>
          </p:cNvPr>
          <p:cNvSpPr/>
          <p:nvPr/>
        </p:nvSpPr>
        <p:spPr>
          <a:xfrm>
            <a:off x="1092697" y="4954617"/>
            <a:ext cx="1996117" cy="1161087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1600" dirty="0"/>
              <a:t>Stemming, Stopwords, etc.</a:t>
            </a:r>
          </a:p>
          <a:p>
            <a:pPr algn="r">
              <a:lnSpc>
                <a:spcPct val="89000"/>
              </a:lnSpc>
            </a:pPr>
            <a:r>
              <a:rPr lang="en-US" sz="1100" dirty="0"/>
              <a:t>After correcting spelling, we can do the old-fashioned data pre-processing skills to our data.</a:t>
            </a:r>
          </a:p>
        </p:txBody>
      </p:sp>
    </p:spTree>
    <p:extLst>
      <p:ext uri="{BB962C8B-B14F-4D97-AF65-F5344CB8AC3E}">
        <p14:creationId xmlns:p14="http://schemas.microsoft.com/office/powerpoint/2010/main" val="12043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1.38889E-6 0.08426 " pathEditMode="relative" rAng="0" ptsTypes="AA">
                                      <p:cBhvr>
                                        <p:cTn id="37" dur="8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08426 " pathEditMode="relative" rAng="0" ptsTypes="AA">
                                      <p:cBhvr>
                                        <p:cTn id="113" dur="8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26" grpId="0" animBg="1"/>
      <p:bldP spid="26" grpId="1" animBg="1"/>
      <p:bldP spid="43" grpId="0" animBg="1"/>
      <p:bldP spid="43" grpId="1" animBg="1"/>
      <p:bldP spid="44" grpId="0" animBg="1"/>
      <p:bldP spid="44" grpId="1" animBg="1"/>
      <p:bldP spid="50" grpId="0"/>
      <p:bldP spid="52" grpId="0"/>
      <p:bldP spid="57" grpId="0"/>
      <p:bldP spid="12" grpId="0" animBg="1"/>
      <p:bldP spid="29" grpId="0" animBg="1"/>
      <p:bldP spid="31" grpId="0" animBg="1"/>
      <p:bldP spid="41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874341E-A052-CB46-A78D-A776E556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24" y="4203315"/>
            <a:ext cx="4430635" cy="2497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8D7A60-B5D9-834E-A55F-2C432F6C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59" y="4197753"/>
            <a:ext cx="4518586" cy="2528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328AD-71CF-654E-A172-7731F408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38" y="1599395"/>
            <a:ext cx="4406979" cy="2446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EB9BF-100C-534F-8F9F-1E7D8434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759" y="1556952"/>
            <a:ext cx="4580371" cy="251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E73E3-C4DF-6D45-BC70-D01B9739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Demographic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B06C-0BDE-F147-AD11-6956F8127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332298"/>
            <a:ext cx="10363200" cy="406400"/>
          </a:xfrm>
        </p:spPr>
        <p:txBody>
          <a:bodyPr/>
          <a:lstStyle/>
          <a:p>
            <a:pPr algn="l"/>
            <a:r>
              <a:rPr lang="en-US" dirty="0"/>
              <a:t>Average sentiment score on Age, Gender, LGBTQ status and Subjects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239D410-BB5D-8348-B7A9-98A477FDC261}"/>
              </a:ext>
            </a:extLst>
          </p:cNvPr>
          <p:cNvSpPr/>
          <p:nvPr/>
        </p:nvSpPr>
        <p:spPr>
          <a:xfrm>
            <a:off x="5994196" y="4202532"/>
            <a:ext cx="194411" cy="18002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4BCE672-E317-CA45-BEFA-80CFF2666401}"/>
              </a:ext>
            </a:extLst>
          </p:cNvPr>
          <p:cNvSpPr/>
          <p:nvPr/>
        </p:nvSpPr>
        <p:spPr>
          <a:xfrm rot="10800000">
            <a:off x="5997143" y="2402332"/>
            <a:ext cx="191462" cy="18002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E07E9-F5CC-C14B-8210-28D5E079285C}"/>
              </a:ext>
            </a:extLst>
          </p:cNvPr>
          <p:cNvSpPr/>
          <p:nvPr/>
        </p:nvSpPr>
        <p:spPr>
          <a:xfrm rot="5400000">
            <a:off x="4723556" y="2845694"/>
            <a:ext cx="188604" cy="255628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011746C-56AF-F740-834F-CA35C5373284}"/>
              </a:ext>
            </a:extLst>
          </p:cNvPr>
          <p:cNvSpPr/>
          <p:nvPr/>
        </p:nvSpPr>
        <p:spPr>
          <a:xfrm rot="16200000">
            <a:off x="7279840" y="2845693"/>
            <a:ext cx="188604" cy="255628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F51A31-1C14-284F-A34A-ABE51BBB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69" y="0"/>
            <a:ext cx="9802320" cy="6858000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9325701" y="3990390"/>
            <a:ext cx="2864031" cy="861774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wrap="square" lIns="201168" tIns="137160" rIns="640080" bIns="13716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on Sample Population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Basic view of sample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population on states.</a:t>
            </a:r>
          </a:p>
        </p:txBody>
      </p:sp>
      <p:sp>
        <p:nvSpPr>
          <p:cNvPr id="217" name="Oval 216"/>
          <p:cNvSpPr/>
          <p:nvPr/>
        </p:nvSpPr>
        <p:spPr>
          <a:xfrm flipH="1">
            <a:off x="5421109" y="1380739"/>
            <a:ext cx="1013644" cy="1013644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2150881" y="1806693"/>
            <a:ext cx="1013644" cy="1013644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 flipH="1">
            <a:off x="3945623" y="3667788"/>
            <a:ext cx="734879" cy="734879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 flipH="1">
            <a:off x="8463898" y="1694492"/>
            <a:ext cx="736546" cy="736546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7" name="Pie 206"/>
          <p:cNvSpPr/>
          <p:nvPr/>
        </p:nvSpPr>
        <p:spPr>
          <a:xfrm flipH="1">
            <a:off x="5421109" y="1380739"/>
            <a:ext cx="1013644" cy="1013644"/>
          </a:xfrm>
          <a:prstGeom prst="pie">
            <a:avLst>
              <a:gd name="adj1" fmla="val 11731577"/>
              <a:gd name="adj2" fmla="val 162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8" name="Pie 207"/>
          <p:cNvSpPr/>
          <p:nvPr/>
        </p:nvSpPr>
        <p:spPr>
          <a:xfrm flipH="1">
            <a:off x="2150881" y="1806693"/>
            <a:ext cx="1013644" cy="1013644"/>
          </a:xfrm>
          <a:prstGeom prst="pie">
            <a:avLst>
              <a:gd name="adj1" fmla="val 11969844"/>
              <a:gd name="adj2" fmla="val 1620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9" name="Pie 208"/>
          <p:cNvSpPr/>
          <p:nvPr/>
        </p:nvSpPr>
        <p:spPr>
          <a:xfrm flipH="1">
            <a:off x="3945623" y="3667788"/>
            <a:ext cx="734879" cy="734879"/>
          </a:xfrm>
          <a:prstGeom prst="pie">
            <a:avLst>
              <a:gd name="adj1" fmla="val 1401869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10" name="Pie 209"/>
          <p:cNvSpPr/>
          <p:nvPr/>
        </p:nvSpPr>
        <p:spPr>
          <a:xfrm flipH="1">
            <a:off x="8463898" y="1694492"/>
            <a:ext cx="736546" cy="736546"/>
          </a:xfrm>
          <a:prstGeom prst="pie">
            <a:avLst>
              <a:gd name="adj1" fmla="val 1456275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501977" y="1461607"/>
            <a:ext cx="851908" cy="85190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20.6%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Midwest</a:t>
            </a:r>
          </a:p>
        </p:txBody>
      </p:sp>
      <p:sp>
        <p:nvSpPr>
          <p:cNvPr id="195" name="Oval 194"/>
          <p:cNvSpPr/>
          <p:nvPr/>
        </p:nvSpPr>
        <p:spPr>
          <a:xfrm>
            <a:off x="2231749" y="1887561"/>
            <a:ext cx="851908" cy="85190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18.6%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West</a:t>
            </a:r>
          </a:p>
        </p:txBody>
      </p:sp>
      <p:sp>
        <p:nvSpPr>
          <p:cNvPr id="197" name="Oval 196"/>
          <p:cNvSpPr/>
          <p:nvPr/>
        </p:nvSpPr>
        <p:spPr>
          <a:xfrm>
            <a:off x="4026491" y="3748656"/>
            <a:ext cx="568087" cy="5680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11.1%</a:t>
            </a:r>
          </a:p>
          <a:p>
            <a:pPr algn="ctr"/>
            <a:r>
              <a:rPr lang="en-US" sz="788" dirty="0">
                <a:solidFill>
                  <a:schemeClr val="tx1"/>
                </a:solidFill>
              </a:rPr>
              <a:t>Southwest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B812183-27B9-D740-9517-BAD2D33D438A}"/>
              </a:ext>
            </a:extLst>
          </p:cNvPr>
          <p:cNvSpPr/>
          <p:nvPr/>
        </p:nvSpPr>
        <p:spPr>
          <a:xfrm>
            <a:off x="7611990" y="3823296"/>
            <a:ext cx="1148188" cy="1148188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12" name="Pie 211">
            <a:extLst>
              <a:ext uri="{FF2B5EF4-FFF2-40B4-BE49-F238E27FC236}">
                <a16:creationId xmlns:a16="http://schemas.microsoft.com/office/drawing/2014/main" id="{955331A9-3802-4249-A342-2B8A038F218B}"/>
              </a:ext>
            </a:extLst>
          </p:cNvPr>
          <p:cNvSpPr/>
          <p:nvPr/>
        </p:nvSpPr>
        <p:spPr>
          <a:xfrm flipH="1">
            <a:off x="7611990" y="3823296"/>
            <a:ext cx="1148188" cy="1148188"/>
          </a:xfrm>
          <a:prstGeom prst="pie">
            <a:avLst>
              <a:gd name="adj1" fmla="val 11969844"/>
              <a:gd name="adj2" fmla="val 1620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9ACE801-96FD-1846-B9FF-9F84480054D5}"/>
              </a:ext>
            </a:extLst>
          </p:cNvPr>
          <p:cNvSpPr/>
          <p:nvPr/>
        </p:nvSpPr>
        <p:spPr>
          <a:xfrm>
            <a:off x="7692858" y="3904164"/>
            <a:ext cx="988298" cy="98829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32.8%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Southeast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EFF9F78-2F66-B144-ACFF-7D9651064444}"/>
              </a:ext>
            </a:extLst>
          </p:cNvPr>
          <p:cNvSpPr/>
          <p:nvPr/>
        </p:nvSpPr>
        <p:spPr>
          <a:xfrm>
            <a:off x="8539121" y="1769715"/>
            <a:ext cx="582301" cy="5823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16.9%</a:t>
            </a:r>
          </a:p>
          <a:p>
            <a:pPr algn="ctr"/>
            <a:r>
              <a:rPr lang="en-US" sz="788" dirty="0">
                <a:solidFill>
                  <a:schemeClr val="tx1"/>
                </a:solidFill>
              </a:rPr>
              <a:t>Northeast</a:t>
            </a:r>
          </a:p>
        </p:txBody>
      </p:sp>
    </p:spTree>
    <p:extLst>
      <p:ext uri="{BB962C8B-B14F-4D97-AF65-F5344CB8AC3E}">
        <p14:creationId xmlns:p14="http://schemas.microsoft.com/office/powerpoint/2010/main" val="92077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5556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40" dur="9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41" dur="9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5" grpId="0" animBg="1"/>
          <p:bldP spid="217" grpId="0" animBg="1"/>
          <p:bldP spid="218" grpId="0" animBg="1"/>
          <p:bldP spid="221" grpId="0" animBg="1"/>
          <p:bldP spid="222" grpId="0" animBg="1"/>
          <p:bldP spid="207" grpId="0" animBg="1"/>
          <p:bldP spid="208" grpId="0" animBg="1"/>
          <p:bldP spid="209" grpId="0" animBg="1"/>
          <p:bldP spid="210" grpId="0" animBg="1"/>
          <p:bldP spid="192" grpId="0" animBg="1"/>
          <p:bldP spid="195" grpId="0" animBg="1"/>
          <p:bldP spid="197" grpId="0" animBg="1"/>
          <p:bldP spid="211" grpId="0" animBg="1"/>
          <p:bldP spid="212" grpId="0" animBg="1"/>
          <p:bldP spid="214" grpId="0" animBg="1"/>
          <p:bldP spid="2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9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9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5" grpId="0" animBg="1"/>
          <p:bldP spid="217" grpId="0" animBg="1"/>
          <p:bldP spid="218" grpId="0" animBg="1"/>
          <p:bldP spid="221" grpId="0" animBg="1"/>
          <p:bldP spid="222" grpId="0" animBg="1"/>
          <p:bldP spid="207" grpId="0" animBg="1"/>
          <p:bldP spid="208" grpId="0" animBg="1"/>
          <p:bldP spid="209" grpId="0" animBg="1"/>
          <p:bldP spid="210" grpId="0" animBg="1"/>
          <p:bldP spid="192" grpId="0" animBg="1"/>
          <p:bldP spid="195" grpId="0" animBg="1"/>
          <p:bldP spid="197" grpId="0" animBg="1"/>
          <p:bldP spid="211" grpId="0" animBg="1"/>
          <p:bldP spid="212" grpId="0" animBg="1"/>
          <p:bldP spid="214" grpId="0" animBg="1"/>
          <p:bldP spid="215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151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Cleaning</vt:lpstr>
      <vt:lpstr>Basic Demographic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Frank Xu</dc:creator>
  <cp:lastModifiedBy>Frank Xu</cp:lastModifiedBy>
  <cp:revision>7</cp:revision>
  <dcterms:created xsi:type="dcterms:W3CDTF">2018-12-02T16:33:29Z</dcterms:created>
  <dcterms:modified xsi:type="dcterms:W3CDTF">2018-12-02T17:48:56Z</dcterms:modified>
</cp:coreProperties>
</file>