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3" r:id="rId3"/>
    <p:sldId id="373" r:id="rId4"/>
    <p:sldId id="374" r:id="rId5"/>
    <p:sldId id="376" r:id="rId6"/>
    <p:sldId id="375" r:id="rId7"/>
    <p:sldId id="382" r:id="rId8"/>
    <p:sldId id="385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EB9"/>
    <a:srgbClr val="7FD13B"/>
    <a:srgbClr val="254E8B"/>
    <a:srgbClr val="6CAE43"/>
    <a:srgbClr val="224982"/>
    <a:srgbClr val="203E6B"/>
    <a:srgbClr val="1D3353"/>
    <a:srgbClr val="FAF9FA"/>
    <a:srgbClr val="F6F6F7"/>
    <a:srgbClr val="F5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731" autoAdjust="0"/>
  </p:normalViewPr>
  <p:slideViewPr>
    <p:cSldViewPr snapToGrid="0">
      <p:cViewPr varScale="1">
        <p:scale>
          <a:sx n="74" d="100"/>
          <a:sy n="74" d="100"/>
        </p:scale>
        <p:origin x="8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8BC965D-ACCE-4EDB-8EFD-FE9CE0FE7FBB}" type="datetimeFigureOut">
              <a:rPr lang="zh-CN" altLang="en-US" smtClean="0"/>
              <a:pPr/>
              <a:t>2024/6/22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6056387-FF3D-4EBF-83F2-CC1A4B798D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1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63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68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6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2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02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7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8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7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41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7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98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8FCAC9D-4DB1-4C43-9C3D-2A1F320BC312}" type="datetimeFigureOut">
              <a:rPr lang="zh-CN" altLang="en-US" smtClean="0"/>
              <a:pPr/>
              <a:t>2024/6/22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A1FA538-5F5D-416D-A366-CC78A227FC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0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939"/>
            <a:ext cx="73152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7217411" y="-7938"/>
            <a:ext cx="4994255" cy="6865938"/>
          </a:xfrm>
          <a:custGeom>
            <a:avLst/>
            <a:gdLst>
              <a:gd name="connsiteX0" fmla="*/ 0 w 4835611"/>
              <a:gd name="connsiteY0" fmla="*/ 0 h 6858000"/>
              <a:gd name="connsiteX1" fmla="*/ 4835611 w 4835611"/>
              <a:gd name="connsiteY1" fmla="*/ 0 h 6858000"/>
              <a:gd name="connsiteX2" fmla="*/ 4835611 w 4835611"/>
              <a:gd name="connsiteY2" fmla="*/ 6858000 h 6858000"/>
              <a:gd name="connsiteX3" fmla="*/ 0 w 4835611"/>
              <a:gd name="connsiteY3" fmla="*/ 6858000 h 6858000"/>
              <a:gd name="connsiteX4" fmla="*/ 0 w 4835611"/>
              <a:gd name="connsiteY4" fmla="*/ 0 h 6858000"/>
              <a:gd name="connsiteX0" fmla="*/ 0 w 6367849"/>
              <a:gd name="connsiteY0" fmla="*/ 0 h 6866238"/>
              <a:gd name="connsiteX1" fmla="*/ 6367849 w 6367849"/>
              <a:gd name="connsiteY1" fmla="*/ 8238 h 6866238"/>
              <a:gd name="connsiteX2" fmla="*/ 6367849 w 6367849"/>
              <a:gd name="connsiteY2" fmla="*/ 6866238 h 6866238"/>
              <a:gd name="connsiteX3" fmla="*/ 1532238 w 6367849"/>
              <a:gd name="connsiteY3" fmla="*/ 6866238 h 6866238"/>
              <a:gd name="connsiteX4" fmla="*/ 0 w 6367849"/>
              <a:gd name="connsiteY4" fmla="*/ 0 h 68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7849" h="6866238">
                <a:moveTo>
                  <a:pt x="0" y="0"/>
                </a:moveTo>
                <a:lnTo>
                  <a:pt x="6367849" y="8238"/>
                </a:lnTo>
                <a:lnTo>
                  <a:pt x="6367849" y="6866238"/>
                </a:lnTo>
                <a:lnTo>
                  <a:pt x="1532238" y="6866238"/>
                </a:lnTo>
                <a:lnTo>
                  <a:pt x="0" y="0"/>
                </a:lnTo>
                <a:close/>
              </a:path>
            </a:pathLst>
          </a:cu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文本框 14"/>
          <p:cNvSpPr txBox="1">
            <a:spLocks noChangeArrowheads="1"/>
          </p:cNvSpPr>
          <p:nvPr/>
        </p:nvSpPr>
        <p:spPr bwMode="auto">
          <a:xfrm>
            <a:off x="3357090" y="5570721"/>
            <a:ext cx="24785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汇报人：肖慧兰</a:t>
            </a:r>
            <a:endParaRPr lang="en-US" altLang="zh-CN" sz="2400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2024/6/22</a:t>
            </a:r>
            <a:endParaRPr lang="zh-CN" altLang="en-US" sz="2400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CFA8424-581B-4896-9E22-650FB90B4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4"/>
            <a:ext cx="3042949" cy="7860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5393AA-8D17-F40A-9A23-1A2DF3BEC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7" y="1176190"/>
            <a:ext cx="8596661" cy="35268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B783E0-F29C-05F0-3D91-3A8C9608867A}"/>
              </a:ext>
            </a:extLst>
          </p:cNvPr>
          <p:cNvSpPr txBox="1"/>
          <p:nvPr/>
        </p:nvSpPr>
        <p:spPr>
          <a:xfrm>
            <a:off x="1742536" y="4703025"/>
            <a:ext cx="636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基于排序的大规模优化偏差学习群优化器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0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F0703A-2091-510D-DF59-A966B2DAE834}"/>
              </a:ext>
            </a:extLst>
          </p:cNvPr>
          <p:cNvSpPr txBox="1"/>
          <p:nvPr/>
        </p:nvSpPr>
        <p:spPr>
          <a:xfrm>
            <a:off x="138023" y="370936"/>
            <a:ext cx="569343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排名配对学习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(RPL)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样例越好，学习粒子的学习效率越高。这种结果被称为精英学习。对于整个群体来说，学习者和样本之间的总适应度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越大，效率越高。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在上述原则的基础上，提出了一种新的样本选择方法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排序配对学习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(RPL)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中，根据粒子的适应度对整个群体进行排序，并将其分为两组，即好组和差组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即两组都排序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。然后，坏组的粒子向好组的相应粒子学习。通过这种方式，可以达到较高的学习效率。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中，劣等粒子根据等级向优质粒子进行对等学习，从而加快了收敛速度。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860DB9-97CD-E04B-A817-9CBB9776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15" y="729140"/>
            <a:ext cx="4724455" cy="52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F0703A-2091-510D-DF59-A966B2DAE834}"/>
              </a:ext>
            </a:extLst>
          </p:cNvPr>
          <p:cNvSpPr txBox="1"/>
          <p:nvPr/>
        </p:nvSpPr>
        <p:spPr>
          <a:xfrm>
            <a:off x="174684" y="614807"/>
            <a:ext cx="5498147" cy="624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有偏中心学习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(BCL)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中，每个粒子从一个有偏差的中心学习，这个中心被定义为整个群体的适应度加权中心。利用该算子增强算法的探索能力。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引入偏向中心学习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(BCL)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收集群体的全局信息。粒子所携带的信息各不相同。因此，学习者不同程度地从粒子中接收信息。每个粒子根据其适应度被赋予一个权重。然后，使用加权偏置中心作为所有粒子的样例。粒子通过向加权偏置中心学习，获得全局信息，从而提高群体的全局搜索能力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如图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2(a)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所示，中心为几何中心，每个粒子对中心的贡献相等。相比之下，图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2(b)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显示了偏置中心。与图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2(a)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2(b)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中考虑了每个粒子的适应度，通过不同的点大小来描述。一个小点表示一个粒子的适合度小。在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中，小适应度粒子对中心有很大影响。特别是，偏中心倾向于向具有大量小适应度粒子的区域移动。通过这种学习机制，粒子倾向于转移到当前种群中相对最好的区域。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3377C5-2B35-3296-797C-D29AA862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22" y="2547309"/>
            <a:ext cx="6470778" cy="26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F0703A-2091-510D-DF59-A966B2DAE834}"/>
              </a:ext>
            </a:extLst>
          </p:cNvPr>
          <p:cNvSpPr txBox="1"/>
          <p:nvPr/>
        </p:nvSpPr>
        <p:spPr>
          <a:xfrm>
            <a:off x="174684" y="614807"/>
            <a:ext cx="114278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考虑到适应度值的影响，将几何中心位置定义为：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个体的权重由个体的适合度值决定。由于个体的权重与个体的适应度呈负相关关系，因此采用线性归一化方法。参照最小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最大归一化，利用以下线性函数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br>
              <a:rPr lang="zh-CN" altLang="en-US" dirty="0"/>
            </a:b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因此，上述公式可以修改为如下：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6C20F1-E20D-487C-5567-CD3623FB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234" y="1060394"/>
            <a:ext cx="3578956" cy="11492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BF6C45-6C6F-B1ED-7122-16749759B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386" y="3315715"/>
            <a:ext cx="4030092" cy="1149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C7F929-4EED-CA85-C1F0-19B113E6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152" y="5098733"/>
            <a:ext cx="6203120" cy="14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F0703A-2091-510D-DF59-A966B2DAE834}"/>
              </a:ext>
            </a:extLst>
          </p:cNvPr>
          <p:cNvSpPr txBox="1"/>
          <p:nvPr/>
        </p:nvSpPr>
        <p:spPr>
          <a:xfrm>
            <a:off x="174685" y="614806"/>
            <a:ext cx="11479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个学习者从样本中获取具体位置信息的速度更新方式可表述为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学习者的位置更新方式通过以下学习策略得到更新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152876-93DF-1728-FB96-4F2B5FD5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05" y="1117880"/>
            <a:ext cx="5805099" cy="1647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611F66-B5E4-1F0D-5151-7E59D4C4C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48" y="4006909"/>
            <a:ext cx="6605287" cy="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E303C4F-7DA5-E113-57FE-501FCB0B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71" y="283412"/>
            <a:ext cx="7064625" cy="65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04C67C-C948-771F-4264-458D4CB4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03" y="643775"/>
            <a:ext cx="7364138" cy="60852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D32DEC-4124-FD12-2A58-BAD5F14A6C56}"/>
              </a:ext>
            </a:extLst>
          </p:cNvPr>
          <p:cNvSpPr txBox="1"/>
          <p:nvPr/>
        </p:nvSpPr>
        <p:spPr>
          <a:xfrm>
            <a:off x="0" y="283412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与其他学习策略的比较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7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6951"/>
            <a:ext cx="121920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D32DEC-4124-FD12-2A58-BAD5F14A6C56}"/>
              </a:ext>
            </a:extLst>
          </p:cNvPr>
          <p:cNvSpPr txBox="1"/>
          <p:nvPr/>
        </p:nvSpPr>
        <p:spPr>
          <a:xfrm>
            <a:off x="0" y="283412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BCL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与其他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学习策略的比较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41DB3A-B3C4-21E6-7C6A-01075761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11" y="1000079"/>
            <a:ext cx="8139166" cy="5003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65AC6C-F938-A683-2FF1-2E3B9EAC5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81" y="6114300"/>
            <a:ext cx="4655891" cy="4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22113"/>
          <a:stretch>
            <a:fillRect/>
          </a:stretch>
        </p:blipFill>
        <p:spPr bwMode="auto">
          <a:xfrm>
            <a:off x="0" y="-792163"/>
            <a:ext cx="12207875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7938" y="-782638"/>
            <a:ext cx="12184062" cy="529907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矩形 7"/>
          <p:cNvSpPr/>
          <p:nvPr/>
        </p:nvSpPr>
        <p:spPr>
          <a:xfrm>
            <a:off x="0" y="4521200"/>
            <a:ext cx="12193588" cy="2368550"/>
          </a:xfrm>
          <a:custGeom>
            <a:avLst/>
            <a:gdLst>
              <a:gd name="connsiteX0" fmla="*/ 0 w 12192000"/>
              <a:gd name="connsiteY0" fmla="*/ 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0 w 12192000"/>
              <a:gd name="connsiteY4" fmla="*/ 0 h 2419350"/>
              <a:gd name="connsiteX0" fmla="*/ 1905000 w 12192000"/>
              <a:gd name="connsiteY0" fmla="*/ 1905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1905000 w 12192000"/>
              <a:gd name="connsiteY4" fmla="*/ 19050 h 2419350"/>
              <a:gd name="connsiteX0" fmla="*/ 25400 w 12192000"/>
              <a:gd name="connsiteY0" fmla="*/ 8001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25400 w 12192000"/>
              <a:gd name="connsiteY4" fmla="*/ 80010 h 2419350"/>
              <a:gd name="connsiteX0" fmla="*/ 5080 w 12192000"/>
              <a:gd name="connsiteY0" fmla="*/ 8001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5080 w 12192000"/>
              <a:gd name="connsiteY4" fmla="*/ 80010 h 2419350"/>
              <a:gd name="connsiteX0" fmla="*/ 5080 w 12192000"/>
              <a:gd name="connsiteY0" fmla="*/ 8890 h 2348230"/>
              <a:gd name="connsiteX1" fmla="*/ 12181840 w 12192000"/>
              <a:gd name="connsiteY1" fmla="*/ 0 h 2348230"/>
              <a:gd name="connsiteX2" fmla="*/ 12192000 w 12192000"/>
              <a:gd name="connsiteY2" fmla="*/ 2348230 h 2348230"/>
              <a:gd name="connsiteX3" fmla="*/ 0 w 12192000"/>
              <a:gd name="connsiteY3" fmla="*/ 2348230 h 2348230"/>
              <a:gd name="connsiteX4" fmla="*/ 5080 w 12192000"/>
              <a:gd name="connsiteY4" fmla="*/ 8890 h 2348230"/>
              <a:gd name="connsiteX0" fmla="*/ 5080 w 12192977"/>
              <a:gd name="connsiteY0" fmla="*/ 29210 h 2368550"/>
              <a:gd name="connsiteX1" fmla="*/ 12192000 w 12192977"/>
              <a:gd name="connsiteY1" fmla="*/ 0 h 2368550"/>
              <a:gd name="connsiteX2" fmla="*/ 12192000 w 12192977"/>
              <a:gd name="connsiteY2" fmla="*/ 2368550 h 2368550"/>
              <a:gd name="connsiteX3" fmla="*/ 0 w 12192977"/>
              <a:gd name="connsiteY3" fmla="*/ 2368550 h 2368550"/>
              <a:gd name="connsiteX4" fmla="*/ 5080 w 12192977"/>
              <a:gd name="connsiteY4" fmla="*/ 2921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977" h="2368550">
                <a:moveTo>
                  <a:pt x="5080" y="29210"/>
                </a:moveTo>
                <a:lnTo>
                  <a:pt x="12192000" y="0"/>
                </a:lnTo>
                <a:cubicBezTo>
                  <a:pt x="12195387" y="782743"/>
                  <a:pt x="12188613" y="1585807"/>
                  <a:pt x="12192000" y="2368550"/>
                </a:cubicBezTo>
                <a:lnTo>
                  <a:pt x="0" y="2368550"/>
                </a:lnTo>
                <a:cubicBezTo>
                  <a:pt x="1693" y="1588770"/>
                  <a:pt x="3387" y="808990"/>
                  <a:pt x="5080" y="29210"/>
                </a:cubicBezTo>
                <a:close/>
              </a:path>
            </a:pathLst>
          </a:custGeom>
          <a:solidFill>
            <a:srgbClr val="F3CEB9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文本框 27"/>
          <p:cNvSpPr txBox="1">
            <a:spLocks noChangeArrowheads="1"/>
          </p:cNvSpPr>
          <p:nvPr/>
        </p:nvSpPr>
        <p:spPr bwMode="auto">
          <a:xfrm>
            <a:off x="4225387" y="4513263"/>
            <a:ext cx="37412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</a:t>
            </a:r>
            <a:endParaRPr lang="en-US" altLang="zh-CN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36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566</Words>
  <Application>Microsoft Office PowerPoint</Application>
  <PresentationFormat>宽屏</PresentationFormat>
  <Paragraphs>59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administratorr</dc:creator>
  <cp:lastModifiedBy>Administrator A</cp:lastModifiedBy>
  <cp:revision>675</cp:revision>
  <dcterms:created xsi:type="dcterms:W3CDTF">2016-01-04T05:40:11Z</dcterms:created>
  <dcterms:modified xsi:type="dcterms:W3CDTF">2024-06-22T06:33:59Z</dcterms:modified>
</cp:coreProperties>
</file>