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0" r:id="rId2"/>
    <p:sldId id="296" r:id="rId3"/>
    <p:sldId id="367" r:id="rId4"/>
    <p:sldId id="363" r:id="rId5"/>
    <p:sldId id="312" r:id="rId6"/>
    <p:sldId id="313" r:id="rId7"/>
    <p:sldId id="309" r:id="rId8"/>
    <p:sldId id="364" r:id="rId9"/>
    <p:sldId id="366" r:id="rId10"/>
    <p:sldId id="329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0" userDrawn="1">
          <p15:clr>
            <a:srgbClr val="A4A3A4"/>
          </p15:clr>
        </p15:guide>
        <p15:guide id="2" pos="2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D"/>
    <a:srgbClr val="1D4E89"/>
    <a:srgbClr val="EEF2F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209" d="100"/>
          <a:sy n="209" d="100"/>
        </p:scale>
        <p:origin x="642" y="180"/>
      </p:cViewPr>
      <p:guideLst>
        <p:guide orient="horz" pos="1630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2023/10/28</a:t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‹#›</a:t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079391"/>
            <a:ext cx="3155795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256156" y="1059366"/>
            <a:ext cx="3311912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17327" y="3047070"/>
            <a:ext cx="4326673" cy="19263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047071"/>
            <a:ext cx="4672361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79581" y="1068240"/>
            <a:ext cx="2464419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257810"/>
            <a:ext cx="4572000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4572000" y="1257810"/>
            <a:ext cx="4572000" cy="1887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294" y="1350977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58189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4084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849979" y="1350975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B13F87CF-3569-4A6D-ABE9-80B564D3AFB4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431EDE2-ED55-47B1-BF0C-0EF98048EB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459481" y="2218114"/>
            <a:ext cx="22250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组会汇报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349571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685415" y="3992245"/>
            <a:ext cx="3773170" cy="29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汇报人：章恺逸		汇报时间：2023/10/2</a:t>
            </a:r>
            <a:r>
              <a:rPr lang="en-US" altLang="zh-CN" sz="105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70212" y="2162234"/>
            <a:ext cx="32035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THANK YOU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8061" y="178404"/>
            <a:ext cx="26187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600" b="1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CONTENTS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0681" y="1868835"/>
            <a:ext cx="6776139" cy="2189062"/>
            <a:chOff x="478301" y="1868835"/>
            <a:chExt cx="6776139" cy="2189062"/>
          </a:xfrm>
        </p:grpSpPr>
        <p:sp>
          <p:nvSpPr>
            <p:cNvPr id="17" name="文本框 6"/>
            <p:cNvSpPr txBox="1">
              <a:spLocks noChangeArrowheads="1"/>
            </p:cNvSpPr>
            <p:nvPr/>
          </p:nvSpPr>
          <p:spPr bwMode="auto">
            <a:xfrm>
              <a:off x="1070462" y="1868835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确定方向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70462" y="2268945"/>
              <a:ext cx="12496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安卓恶意代码分析</a:t>
              </a:r>
            </a:p>
          </p:txBody>
        </p:sp>
        <p:sp>
          <p:nvSpPr>
            <p:cNvPr id="19" name="文本框 6"/>
            <p:cNvSpPr txBox="1">
              <a:spLocks noChangeArrowheads="1"/>
            </p:cNvSpPr>
            <p:nvPr/>
          </p:nvSpPr>
          <p:spPr bwMode="auto">
            <a:xfrm>
              <a:off x="6050480" y="1868835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基础学习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050480" y="2268945"/>
              <a:ext cx="111633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编程语言和框架</a:t>
              </a:r>
            </a:p>
          </p:txBody>
        </p:sp>
        <p:sp>
          <p:nvSpPr>
            <p:cNvPr id="36" name="文本框 6"/>
            <p:cNvSpPr txBox="1">
              <a:spLocks noChangeArrowheads="1"/>
            </p:cNvSpPr>
            <p:nvPr/>
          </p:nvSpPr>
          <p:spPr bwMode="auto">
            <a:xfrm>
              <a:off x="1070462" y="3405057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论文阅读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70462" y="3805167"/>
              <a:ext cx="111633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综述和研究论文</a:t>
              </a:r>
            </a:p>
          </p:txBody>
        </p:sp>
        <p:sp>
          <p:nvSpPr>
            <p:cNvPr id="38" name="文本框 6"/>
            <p:cNvSpPr txBox="1">
              <a:spLocks noChangeArrowheads="1"/>
            </p:cNvSpPr>
            <p:nvPr/>
          </p:nvSpPr>
          <p:spPr bwMode="auto">
            <a:xfrm>
              <a:off x="6050480" y="3405058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未来计划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50480" y="3805167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478301" y="1868835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8301" y="3405056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02231" y="1868835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02231" y="3405056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800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1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0193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2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8005" y="3458918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3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01935" y="3458918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4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286000" y="221805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确定方向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970020" y="15695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基础学习</a:t>
            </a:r>
          </a:p>
        </p:txBody>
      </p:sp>
      <p:sp>
        <p:nvSpPr>
          <p:cNvPr id="17" name="矩形 16"/>
          <p:cNvSpPr/>
          <p:nvPr/>
        </p:nvSpPr>
        <p:spPr>
          <a:xfrm>
            <a:off x="4080510" y="557064"/>
            <a:ext cx="98298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编程语言和框架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/>
        </p:nvSpPr>
        <p:spPr>
          <a:xfrm>
            <a:off x="279286" y="1912170"/>
            <a:ext cx="1790200" cy="1786807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4467" tIns="54467" rIns="54467" bIns="277828" numCol="1" spcCol="1270" anchor="t" anchorCtr="0">
            <a:noAutofit/>
          </a:bodyPr>
          <a:lstStyle/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0" name="形状 19"/>
          <p:cNvSpPr/>
          <p:nvPr/>
        </p:nvSpPr>
        <p:spPr>
          <a:xfrm>
            <a:off x="1257645" y="2518209"/>
            <a:ext cx="1861030" cy="1861031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628081" y="3250037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2494401" y="1912170"/>
            <a:ext cx="1790200" cy="1786807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4467" tIns="277829" rIns="54467" bIns="54466" numCol="1" spcCol="1270" anchor="t" anchorCtr="0">
            <a:noAutofit/>
          </a:bodyPr>
          <a:lstStyle/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3" name="箭头: 环形 22"/>
          <p:cNvSpPr/>
          <p:nvPr/>
        </p:nvSpPr>
        <p:spPr>
          <a:xfrm>
            <a:off x="3457841" y="1219201"/>
            <a:ext cx="2089779" cy="2089779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2843194" y="1773494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4709514" y="1912170"/>
            <a:ext cx="1790200" cy="1786807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4467" tIns="54467" rIns="54467" bIns="277828" numCol="1" spcCol="1270" anchor="t" anchorCtr="0">
            <a:noAutofit/>
          </a:bodyPr>
          <a:lstStyle/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6" name="形状 25"/>
          <p:cNvSpPr/>
          <p:nvPr/>
        </p:nvSpPr>
        <p:spPr>
          <a:xfrm>
            <a:off x="5687874" y="2518209"/>
            <a:ext cx="1861030" cy="1861031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5058309" y="3250037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6924631" y="1912170"/>
            <a:ext cx="1790200" cy="1786807"/>
          </a:xfrm>
          <a:prstGeom prst="roundRect">
            <a:avLst>
              <a:gd name="adj" fmla="val 10000"/>
            </a:avLst>
          </a:pr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7273423" y="1773494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60709" tIns="44834" rIns="60709" bIns="44834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2423" y="1971990"/>
            <a:ext cx="120627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Python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及一些库</a:t>
            </a:r>
          </a:p>
        </p:txBody>
      </p:sp>
      <p:sp>
        <p:nvSpPr>
          <p:cNvPr id="35" name="矩形 3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685414" y="3391623"/>
            <a:ext cx="79502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编程语言</a:t>
            </a:r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2961233" y="1920783"/>
            <a:ext cx="79502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深度学习</a:t>
            </a: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5141950" y="3397751"/>
            <a:ext cx="110109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深度学习框架</a:t>
            </a:r>
          </a:p>
        </p:txBody>
      </p:sp>
      <p:sp>
        <p:nvSpPr>
          <p:cNvPr id="38" name="矩形 3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7422982" y="1920783"/>
            <a:ext cx="79502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恶意代码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19323" y="2420803"/>
            <a:ext cx="120627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基于</a:t>
            </a: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Pytorch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001319" y="2420876"/>
            <a:ext cx="1206273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Pytorch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219585" y="2420803"/>
            <a:ext cx="120627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Windows</a:t>
            </a:r>
            <a:b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b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&amp;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Android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3985260" y="15695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80510" y="557064"/>
            <a:ext cx="98298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综述和研究论文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61059" y="1558456"/>
            <a:ext cx="1725433" cy="2472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87852" y="1558456"/>
            <a:ext cx="1725433" cy="2472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14645" y="1558456"/>
            <a:ext cx="1725433" cy="2472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03809" y="1558456"/>
            <a:ext cx="1725433" cy="2472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88902" y="3610812"/>
            <a:ext cx="869747" cy="869747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15695" y="3610812"/>
            <a:ext cx="869747" cy="869747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42488" y="3610812"/>
            <a:ext cx="869747" cy="869747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31652" y="3610812"/>
            <a:ext cx="869747" cy="869747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0407" y="1944048"/>
            <a:ext cx="1831816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bg1"/>
                </a:solidFill>
                <a:cs typeface="Open Sans" panose="020B0606030504020204" charset="0"/>
              </a:rPr>
              <a:t>A Survey of Adversarial Attack and Defense Methods for Malware Classification in Cyber Security</a:t>
            </a:r>
          </a:p>
        </p:txBody>
      </p:sp>
      <p:sp>
        <p:nvSpPr>
          <p:cNvPr id="23" name="矩形 22"/>
          <p:cNvSpPr/>
          <p:nvPr/>
        </p:nvSpPr>
        <p:spPr>
          <a:xfrm>
            <a:off x="2634615" y="2065020"/>
            <a:ext cx="18345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bg1"/>
                </a:solidFill>
                <a:cs typeface="Open Sans" panose="020B0606030504020204" charset="0"/>
              </a:rPr>
              <a:t>A comprehensive survey on deep learning based malware detection techniques</a:t>
            </a:r>
          </a:p>
        </p:txBody>
      </p:sp>
      <p:sp>
        <p:nvSpPr>
          <p:cNvPr id="24" name="矩形 23"/>
          <p:cNvSpPr/>
          <p:nvPr/>
        </p:nvSpPr>
        <p:spPr>
          <a:xfrm>
            <a:off x="4770978" y="2022153"/>
            <a:ext cx="1831816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bg1"/>
                </a:solidFill>
                <a:cs typeface="Open Sans" panose="020B0606030504020204" charset="0"/>
              </a:rPr>
              <a:t>DroidMalwareDetector: A novel Android malware detection framework based on convolutional neural network</a:t>
            </a:r>
          </a:p>
        </p:txBody>
      </p:sp>
      <p:sp>
        <p:nvSpPr>
          <p:cNvPr id="25" name="矩形 24"/>
          <p:cNvSpPr/>
          <p:nvPr/>
        </p:nvSpPr>
        <p:spPr>
          <a:xfrm>
            <a:off x="6850617" y="2143438"/>
            <a:ext cx="1831816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bg1"/>
                </a:solidFill>
                <a:cs typeface="Open Sans" panose="020B0606030504020204" charset="0"/>
              </a:rPr>
              <a:t>Android malware detection based on multi-head squeeze-and-excitation residual network</a:t>
            </a:r>
          </a:p>
        </p:txBody>
      </p:sp>
      <p:grpSp>
        <p:nvGrpSpPr>
          <p:cNvPr id="26" name="Group 112"/>
          <p:cNvGrpSpPr/>
          <p:nvPr/>
        </p:nvGrpSpPr>
        <p:grpSpPr>
          <a:xfrm>
            <a:off x="3370677" y="3860919"/>
            <a:ext cx="359779" cy="337063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7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sp>
          <p:nvSpPr>
            <p:cNvPr id="28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</p:grpSp>
      <p:sp>
        <p:nvSpPr>
          <p:cNvPr id="29" name="AutoShape 112"/>
          <p:cNvSpPr/>
          <p:nvPr/>
        </p:nvSpPr>
        <p:spPr bwMode="auto">
          <a:xfrm>
            <a:off x="7586342" y="3850063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Open Sans" panose="020B0606030504020204" charset="0"/>
              <a:cs typeface="Open Sans" panose="020B0606030504020204" charset="0"/>
              <a:sym typeface="Open Sans" panose="020B06060305040202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300368" y="3849561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sp>
          <p:nvSpPr>
            <p:cNvPr id="3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</p:grpSp>
      <p:grpSp>
        <p:nvGrpSpPr>
          <p:cNvPr id="33" name="Group 124"/>
          <p:cNvGrpSpPr/>
          <p:nvPr/>
        </p:nvGrpSpPr>
        <p:grpSpPr>
          <a:xfrm>
            <a:off x="5497471" y="3878110"/>
            <a:ext cx="359779" cy="30268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3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sp>
          <p:nvSpPr>
            <p:cNvPr id="3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sp>
          <p:nvSpPr>
            <p:cNvPr id="3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46555" y="557064"/>
            <a:ext cx="585089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A Survey of Adversarial Attack and Defense Methods for Malware Classification in Cyber Security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" y="1620520"/>
            <a:ext cx="3672205" cy="288099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927475" y="1620520"/>
            <a:ext cx="5059680" cy="2701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 bwMode="auto">
          <a:xfrm>
            <a:off x="1114770" y="1511224"/>
            <a:ext cx="110236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b="1" kern="100">
                <a:solidFill>
                  <a:schemeClr val="accent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本文特点</a:t>
            </a:r>
          </a:p>
        </p:txBody>
      </p:sp>
      <p:sp>
        <p:nvSpPr>
          <p:cNvPr id="50" name="矩形 49"/>
          <p:cNvSpPr/>
          <p:nvPr/>
        </p:nvSpPr>
        <p:spPr>
          <a:xfrm>
            <a:off x="1115060" y="1845310"/>
            <a:ext cx="3808730" cy="2450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- 回顾了恶意代码检测技术从传统方法到深度学习的发展。阐述了沙箱技术、深度学习以及目前一些列恶意代码的讨论。</a:t>
            </a:r>
          </a:p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- 之前的综述关注点存在一些局限性，比如不涵盖无文件恶意软件和某些高级持续性威胁（包括那些没有被任何一种深度学习技术所覆盖的威胁）。</a:t>
            </a:r>
          </a:p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- 还讨论了最近缓解技术的研究差距。</a:t>
            </a:r>
          </a:p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- 为研究人员指引方向，为基于深度学习的恶意代码检测研究人员提供帮助。</a:t>
            </a:r>
          </a:p>
        </p:txBody>
      </p:sp>
      <p:sp>
        <p:nvSpPr>
          <p:cNvPr id="55" name="椭圆 54"/>
          <p:cNvSpPr/>
          <p:nvPr/>
        </p:nvSpPr>
        <p:spPr>
          <a:xfrm>
            <a:off x="415480" y="1554822"/>
            <a:ext cx="619200" cy="6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Open Sans" panose="020B0606030504020204" charset="0"/>
            </a:endParaRPr>
          </a:p>
        </p:txBody>
      </p:sp>
      <p:grpSp>
        <p:nvGrpSpPr>
          <p:cNvPr id="58" name="Group 112"/>
          <p:cNvGrpSpPr/>
          <p:nvPr/>
        </p:nvGrpSpPr>
        <p:grpSpPr>
          <a:xfrm>
            <a:off x="545191" y="1695890"/>
            <a:ext cx="359779" cy="337063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59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sp>
          <p:nvSpPr>
            <p:cNvPr id="60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</p:grpSp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970020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3610" y="557064"/>
            <a:ext cx="471678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A comprehensive survey on deep learning based malware detection techniques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90" y="1036955"/>
            <a:ext cx="4334510" cy="1990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90" y="3027045"/>
            <a:ext cx="4334510" cy="1633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970020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61110" y="557064"/>
            <a:ext cx="6621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DroidMalwareDetector: A novel Android malware detection framework based on convolutional neural network</a:t>
            </a:r>
            <a:b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</a:b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Android malware detection based on multi-head squeeze-and-excitation residual network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340688" y="92520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770755" y="1520190"/>
            <a:ext cx="3760470" cy="210359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572000" y="3669030"/>
            <a:ext cx="4572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受到 SE-Net 的启发，用到了多头注意力机制、特征重塑（Feature reshaping）</a:t>
            </a:r>
          </a:p>
          <a:p>
            <a:r>
              <a:rPr 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与《DroidMalwareDetector: A novel Android malware detection framework based on convolutional neural network》类似，都是静态特征加卷积神经网络。他们的主要区别有两点：1、特征处理部分，本文将特征重塑为二维以用于卷积，而 DroidMalwareDetector 只对数据进行向量化；2、模型部分，本文是对 SE-Net 进行改进，而 DroidMalwareDetector 为了学习一维向量的特征，自创了一维卷积的模型。</a:t>
            </a:r>
          </a:p>
          <a:p>
            <a:r>
              <a:rPr 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相比于而 DroidMalwareDetector ，本文的创新点更多，包括特征处理与模型构建，DroidMalwareDetector 虽然自创了模型，但过于简单。DroidMalwareDetector 的优势在于对结果进行了分析。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845" y="1826895"/>
            <a:ext cx="3550920" cy="249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90" y="1963420"/>
            <a:ext cx="2061210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286000" y="221805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未来计划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c733616-6340-4497-9593-42f2bdf4ffc4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2经典蓝配色方案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0F4C82"/>
      </a:accent1>
      <a:accent2>
        <a:srgbClr val="B3C6D5"/>
      </a:accent2>
      <a:accent3>
        <a:srgbClr val="F7B793"/>
      </a:accent3>
      <a:accent4>
        <a:srgbClr val="F4DBB2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-3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全屏显示(16:9)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Open Sans</vt:lpstr>
      <vt:lpstr>Open Sans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禹络 叶</cp:lastModifiedBy>
  <cp:revision>223</cp:revision>
  <dcterms:created xsi:type="dcterms:W3CDTF">2020-01-28T04:26:00Z</dcterms:created>
  <dcterms:modified xsi:type="dcterms:W3CDTF">2023-10-28T06:38:50Z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FD3F13E468A14FA282CDA35B94DA8C3E_11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2023-10-28T06:38:49Z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9c7877be-0cf0-44c5-8f06-fac3e2cb3c9c</vt:lpwstr>
  </property>
  <property fmtid="{D5CDD505-2E9C-101B-9397-08002B2CF9AE}" pid="9" name="MSIP_Label_defa4170-0d19-0005-0004-bc88714345d2_ActionId">
    <vt:lpwstr>8fe68f2e-14ad-4b99-a766-bc440cfc4519</vt:lpwstr>
  </property>
  <property fmtid="{D5CDD505-2E9C-101B-9397-08002B2CF9AE}" pid="10" name="MSIP_Label_defa4170-0d19-0005-0004-bc88714345d2_ContentBits">
    <vt:lpwstr>0</vt:lpwstr>
  </property>
</Properties>
</file>