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1" r:id="rId4"/>
    <p:sldId id="278" r:id="rId5"/>
    <p:sldId id="340" r:id="rId6"/>
    <p:sldId id="333" r:id="rId7"/>
    <p:sldId id="262" r:id="rId8"/>
    <p:sldId id="326" r:id="rId9"/>
    <p:sldId id="341" r:id="rId10"/>
    <p:sldId id="328" r:id="rId11"/>
    <p:sldId id="342" r:id="rId12"/>
    <p:sldId id="335" r:id="rId13"/>
    <p:sldId id="334" r:id="rId14"/>
    <p:sldId id="330" r:id="rId15"/>
    <p:sldId id="272" r:id="rId16"/>
    <p:sldId id="329"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B9"/>
    <a:srgbClr val="7FD13B"/>
    <a:srgbClr val="254E8B"/>
    <a:srgbClr val="6CAE43"/>
    <a:srgbClr val="224982"/>
    <a:srgbClr val="203E6B"/>
    <a:srgbClr val="1D3353"/>
    <a:srgbClr val="FAF9FA"/>
    <a:srgbClr val="F6F6F7"/>
    <a:srgbClr val="F5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64488" autoAdjust="0"/>
  </p:normalViewPr>
  <p:slideViewPr>
    <p:cSldViewPr snapToGrid="0">
      <p:cViewPr varScale="1">
        <p:scale>
          <a:sx n="80" d="100"/>
          <a:sy n="80" d="100"/>
        </p:scale>
        <p:origin x="18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2023/10/28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2023/10/28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0" y="-7939"/>
            <a:ext cx="73152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7217411" y="-7938"/>
            <a:ext cx="4994255"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3" name="文本框 14"/>
          <p:cNvSpPr txBox="1">
            <a:spLocks noChangeArrowheads="1"/>
          </p:cNvSpPr>
          <p:nvPr/>
        </p:nvSpPr>
        <p:spPr bwMode="auto">
          <a:xfrm>
            <a:off x="4659678" y="5544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汇报人：肖慧兰</a:t>
            </a:r>
          </a:p>
        </p:txBody>
      </p:sp>
      <p:sp>
        <p:nvSpPr>
          <p:cNvPr id="24" name="文本框 15"/>
          <p:cNvSpPr txBox="1">
            <a:spLocks noChangeArrowheads="1"/>
          </p:cNvSpPr>
          <p:nvPr/>
        </p:nvSpPr>
        <p:spPr bwMode="auto">
          <a:xfrm>
            <a:off x="307732" y="2063226"/>
            <a:ext cx="683162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3200" dirty="0"/>
              <a:t>Dynamic Multi-Objectives Optimization with a</a:t>
            </a:r>
          </a:p>
          <a:p>
            <a:pPr algn="ctr">
              <a:lnSpc>
                <a:spcPct val="100000"/>
              </a:lnSpc>
              <a:spcBef>
                <a:spcPct val="0"/>
              </a:spcBef>
              <a:buNone/>
            </a:pPr>
            <a:r>
              <a:rPr lang="en-US" altLang="zh-CN" sz="3200" dirty="0"/>
              <a:t>Changing Number of Objectives</a:t>
            </a:r>
          </a:p>
          <a:p>
            <a:pPr algn="ctr">
              <a:lnSpc>
                <a:spcPct val="100000"/>
              </a:lnSpc>
              <a:spcBef>
                <a:spcPct val="0"/>
              </a:spcBef>
              <a:buNone/>
            </a:pPr>
            <a:r>
              <a:rPr lang="zh-CN" altLang="en-US" sz="3200" b="1" dirty="0">
                <a:solidFill>
                  <a:srgbClr val="242B33"/>
                </a:solidFill>
                <a:latin typeface="Arial" panose="020B0604020202020204" pitchFamily="34" charset="0"/>
                <a:ea typeface="微软雅黑" panose="020B0503020204020204" pitchFamily="34" charset="-122"/>
              </a:rPr>
              <a:t>目标数量变化的动态多目标优化</a:t>
            </a:r>
          </a:p>
        </p:txBody>
      </p:sp>
      <p:pic>
        <p:nvPicPr>
          <p:cNvPr id="22" name="图片 21">
            <a:extLst>
              <a:ext uri="{FF2B5EF4-FFF2-40B4-BE49-F238E27FC236}">
                <a16:creationId xmlns:a16="http://schemas.microsoft.com/office/drawing/2014/main" id="{DCFA8424-581B-4896-9E22-650FB90B415B}"/>
              </a:ext>
            </a:extLst>
          </p:cNvPr>
          <p:cNvPicPr>
            <a:picLocks noChangeAspect="1"/>
          </p:cNvPicPr>
          <p:nvPr/>
        </p:nvPicPr>
        <p:blipFill>
          <a:blip r:embed="rId3"/>
          <a:stretch>
            <a:fillRect/>
          </a:stretch>
        </p:blipFill>
        <p:spPr>
          <a:xfrm>
            <a:off x="0" y="352424"/>
            <a:ext cx="3042949" cy="786001"/>
          </a:xfrm>
          <a:prstGeom prst="rect">
            <a:avLst/>
          </a:prstGeom>
        </p:spPr>
      </p:pic>
    </p:spTree>
    <p:extLst>
      <p:ext uri="{BB962C8B-B14F-4D97-AF65-F5344CB8AC3E}">
        <p14:creationId xmlns:p14="http://schemas.microsoft.com/office/powerpoint/2010/main" val="711064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Scale>
                                      <p:cBhvr>
                                        <p:cTn id="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6"/>
                                        </p:tgtEl>
                                        <p:attrNameLst>
                                          <p:attrName>ppt_x</p:attrName>
                                          <p:attrName>ppt_y</p:attrName>
                                        </p:attrNameLst>
                                      </p:cBhvr>
                                    </p:animMotion>
                                    <p:animEffect transition="in" filter="fade">
                                      <p:cBhvr>
                                        <p:cTn id="9" dur="1000"/>
                                        <p:tgtEl>
                                          <p:spTgt spid="16"/>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Scale>
                                      <p:cBhvr>
                                        <p:cTn id="1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8"/>
                                        </p:tgtEl>
                                        <p:attrNameLst>
                                          <p:attrName>ppt_x</p:attrName>
                                          <p:attrName>ppt_y</p:attrName>
                                        </p:attrNameLst>
                                      </p:cBhvr>
                                    </p:animMotion>
                                    <p:animEffect transition="in" filter="fade">
                                      <p:cBhvr>
                                        <p:cTn id="14" dur="1000"/>
                                        <p:tgtEl>
                                          <p:spTgt spid="18"/>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Scale>
                                      <p:cBhvr>
                                        <p:cTn id="1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3"/>
                                        </p:tgtEl>
                                        <p:attrNameLst>
                                          <p:attrName>ppt_x</p:attrName>
                                          <p:attrName>ppt_y</p:attrName>
                                        </p:attrNameLst>
                                      </p:cBhvr>
                                    </p:animMotion>
                                    <p:animEffect transition="in" filter="fade">
                                      <p:cBhvr>
                                        <p:cTn id="19" dur="1000"/>
                                        <p:tgtEl>
                                          <p:spTgt spid="2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重构机制</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nvGrpSpPr>
          <p:cNvPr id="15" name="Group 42">
            <a:extLst>
              <a:ext uri="{FF2B5EF4-FFF2-40B4-BE49-F238E27FC236}">
                <a16:creationId xmlns:a16="http://schemas.microsoft.com/office/drawing/2014/main" id="{4BDE8215-A42E-4DC4-84F3-A78C9FDA6F3B}"/>
              </a:ext>
            </a:extLst>
          </p:cNvPr>
          <p:cNvGrpSpPr/>
          <p:nvPr/>
        </p:nvGrpSpPr>
        <p:grpSpPr>
          <a:xfrm>
            <a:off x="10567101" y="247650"/>
            <a:ext cx="1329624" cy="1016000"/>
            <a:chOff x="5026025" y="3435350"/>
            <a:chExt cx="1770063" cy="1352551"/>
          </a:xfrm>
          <a:solidFill>
            <a:srgbClr val="F3CEB9"/>
          </a:solidFill>
        </p:grpSpPr>
        <p:sp>
          <p:nvSpPr>
            <p:cNvPr id="16" name="Freeform 5">
              <a:extLst>
                <a:ext uri="{FF2B5EF4-FFF2-40B4-BE49-F238E27FC236}">
                  <a16:creationId xmlns:a16="http://schemas.microsoft.com/office/drawing/2014/main" id="{7E80FCF8-675C-4090-B718-C077E495368D}"/>
                </a:ext>
              </a:extLst>
            </p:cNvPr>
            <p:cNvSpPr>
              <a:spLocks/>
            </p:cNvSpPr>
            <p:nvPr/>
          </p:nvSpPr>
          <p:spPr bwMode="auto">
            <a:xfrm>
              <a:off x="5397500" y="3484563"/>
              <a:ext cx="1030288" cy="1303338"/>
            </a:xfrm>
            <a:custGeom>
              <a:avLst/>
              <a:gdLst>
                <a:gd name="T0" fmla="*/ 89 w 274"/>
                <a:gd name="T1" fmla="*/ 160 h 345"/>
                <a:gd name="T2" fmla="*/ 8 w 274"/>
                <a:gd name="T3" fmla="*/ 345 h 345"/>
                <a:gd name="T4" fmla="*/ 265 w 274"/>
                <a:gd name="T5" fmla="*/ 345 h 345"/>
                <a:gd name="T6" fmla="*/ 184 w 274"/>
                <a:gd name="T7" fmla="*/ 160 h 345"/>
                <a:gd name="T8" fmla="*/ 226 w 274"/>
                <a:gd name="T9" fmla="*/ 88 h 345"/>
                <a:gd name="T10" fmla="*/ 137 w 274"/>
                <a:gd name="T11" fmla="*/ 0 h 345"/>
                <a:gd name="T12" fmla="*/ 47 w 274"/>
                <a:gd name="T13" fmla="*/ 86 h 345"/>
                <a:gd name="T14" fmla="*/ 89 w 274"/>
                <a:gd name="T15" fmla="*/ 16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345">
                  <a:moveTo>
                    <a:pt x="89" y="160"/>
                  </a:moveTo>
                  <a:cubicBezTo>
                    <a:pt x="13" y="191"/>
                    <a:pt x="0" y="272"/>
                    <a:pt x="8" y="345"/>
                  </a:cubicBezTo>
                  <a:cubicBezTo>
                    <a:pt x="265" y="345"/>
                    <a:pt x="265" y="345"/>
                    <a:pt x="265" y="345"/>
                  </a:cubicBezTo>
                  <a:cubicBezTo>
                    <a:pt x="274" y="272"/>
                    <a:pt x="261" y="191"/>
                    <a:pt x="184" y="160"/>
                  </a:cubicBezTo>
                  <a:cubicBezTo>
                    <a:pt x="209" y="145"/>
                    <a:pt x="225" y="118"/>
                    <a:pt x="226" y="88"/>
                  </a:cubicBezTo>
                  <a:cubicBezTo>
                    <a:pt x="226" y="40"/>
                    <a:pt x="187" y="1"/>
                    <a:pt x="137" y="0"/>
                  </a:cubicBezTo>
                  <a:cubicBezTo>
                    <a:pt x="88" y="0"/>
                    <a:pt x="48" y="38"/>
                    <a:pt x="47" y="86"/>
                  </a:cubicBezTo>
                  <a:cubicBezTo>
                    <a:pt x="47" y="117"/>
                    <a:pt x="64" y="145"/>
                    <a:pt x="89"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 name="Freeform 6">
              <a:extLst>
                <a:ext uri="{FF2B5EF4-FFF2-40B4-BE49-F238E27FC236}">
                  <a16:creationId xmlns:a16="http://schemas.microsoft.com/office/drawing/2014/main" id="{DDC97471-1EE9-4699-8E48-F1DD8A26ECA5}"/>
                </a:ext>
              </a:extLst>
            </p:cNvPr>
            <p:cNvSpPr>
              <a:spLocks/>
            </p:cNvSpPr>
            <p:nvPr/>
          </p:nvSpPr>
          <p:spPr bwMode="auto">
            <a:xfrm>
              <a:off x="6210300" y="3435350"/>
              <a:ext cx="585788" cy="1027113"/>
            </a:xfrm>
            <a:custGeom>
              <a:avLst/>
              <a:gdLst>
                <a:gd name="T0" fmla="*/ 0 w 156"/>
                <a:gd name="T1" fmla="*/ 173 h 272"/>
                <a:gd name="T2" fmla="*/ 70 w 156"/>
                <a:gd name="T3" fmla="*/ 272 h 272"/>
                <a:gd name="T4" fmla="*/ 151 w 156"/>
                <a:gd name="T5" fmla="*/ 271 h 272"/>
                <a:gd name="T6" fmla="*/ 91 w 156"/>
                <a:gd name="T7" fmla="*/ 136 h 272"/>
                <a:gd name="T8" fmla="*/ 122 w 156"/>
                <a:gd name="T9" fmla="*/ 82 h 272"/>
                <a:gd name="T10" fmla="*/ 8 w 156"/>
                <a:gd name="T11" fmla="*/ 40 h 272"/>
                <a:gd name="T12" fmla="*/ 0 w 156"/>
                <a:gd name="T13" fmla="*/ 173 h 272"/>
              </a:gdLst>
              <a:ahLst/>
              <a:cxnLst>
                <a:cxn ang="0">
                  <a:pos x="T0" y="T1"/>
                </a:cxn>
                <a:cxn ang="0">
                  <a:pos x="T2" y="T3"/>
                </a:cxn>
                <a:cxn ang="0">
                  <a:pos x="T4" y="T5"/>
                </a:cxn>
                <a:cxn ang="0">
                  <a:pos x="T6" y="T7"/>
                </a:cxn>
                <a:cxn ang="0">
                  <a:pos x="T8" y="T9"/>
                </a:cxn>
                <a:cxn ang="0">
                  <a:pos x="T10" y="T11"/>
                </a:cxn>
                <a:cxn ang="0">
                  <a:pos x="T12" y="T13"/>
                </a:cxn>
              </a:cxnLst>
              <a:rect l="0" t="0" r="r" b="b"/>
              <a:pathLst>
                <a:path w="156" h="272">
                  <a:moveTo>
                    <a:pt x="0" y="173"/>
                  </a:moveTo>
                  <a:cubicBezTo>
                    <a:pt x="39" y="188"/>
                    <a:pt x="64" y="230"/>
                    <a:pt x="70" y="272"/>
                  </a:cubicBezTo>
                  <a:cubicBezTo>
                    <a:pt x="151" y="271"/>
                    <a:pt x="151" y="271"/>
                    <a:pt x="151" y="271"/>
                  </a:cubicBezTo>
                  <a:cubicBezTo>
                    <a:pt x="156" y="218"/>
                    <a:pt x="147" y="158"/>
                    <a:pt x="91" y="136"/>
                  </a:cubicBezTo>
                  <a:cubicBezTo>
                    <a:pt x="110" y="125"/>
                    <a:pt x="122" y="105"/>
                    <a:pt x="122" y="82"/>
                  </a:cubicBezTo>
                  <a:cubicBezTo>
                    <a:pt x="121" y="25"/>
                    <a:pt x="47" y="0"/>
                    <a:pt x="8" y="40"/>
                  </a:cubicBezTo>
                  <a:cubicBezTo>
                    <a:pt x="47" y="75"/>
                    <a:pt x="35" y="147"/>
                    <a:pt x="0"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8" name="Freeform 7">
              <a:extLst>
                <a:ext uri="{FF2B5EF4-FFF2-40B4-BE49-F238E27FC236}">
                  <a16:creationId xmlns:a16="http://schemas.microsoft.com/office/drawing/2014/main" id="{0AFB199B-D356-41F8-A2BB-C5DBBE3FC46D}"/>
                </a:ext>
              </a:extLst>
            </p:cNvPr>
            <p:cNvSpPr>
              <a:spLocks/>
            </p:cNvSpPr>
            <p:nvPr/>
          </p:nvSpPr>
          <p:spPr bwMode="auto">
            <a:xfrm>
              <a:off x="5026025" y="3435350"/>
              <a:ext cx="590550" cy="1027113"/>
            </a:xfrm>
            <a:custGeom>
              <a:avLst/>
              <a:gdLst>
                <a:gd name="T0" fmla="*/ 5 w 157"/>
                <a:gd name="T1" fmla="*/ 271 h 272"/>
                <a:gd name="T2" fmla="*/ 86 w 157"/>
                <a:gd name="T3" fmla="*/ 272 h 272"/>
                <a:gd name="T4" fmla="*/ 157 w 157"/>
                <a:gd name="T5" fmla="*/ 173 h 272"/>
                <a:gd name="T6" fmla="*/ 148 w 157"/>
                <a:gd name="T7" fmla="*/ 40 h 272"/>
                <a:gd name="T8" fmla="*/ 34 w 157"/>
                <a:gd name="T9" fmla="*/ 82 h 272"/>
                <a:gd name="T10" fmla="*/ 65 w 157"/>
                <a:gd name="T11" fmla="*/ 136 h 272"/>
                <a:gd name="T12" fmla="*/ 5 w 157"/>
                <a:gd name="T13" fmla="*/ 271 h 272"/>
              </a:gdLst>
              <a:ahLst/>
              <a:cxnLst>
                <a:cxn ang="0">
                  <a:pos x="T0" y="T1"/>
                </a:cxn>
                <a:cxn ang="0">
                  <a:pos x="T2" y="T3"/>
                </a:cxn>
                <a:cxn ang="0">
                  <a:pos x="T4" y="T5"/>
                </a:cxn>
                <a:cxn ang="0">
                  <a:pos x="T6" y="T7"/>
                </a:cxn>
                <a:cxn ang="0">
                  <a:pos x="T8" y="T9"/>
                </a:cxn>
                <a:cxn ang="0">
                  <a:pos x="T10" y="T11"/>
                </a:cxn>
                <a:cxn ang="0">
                  <a:pos x="T12" y="T13"/>
                </a:cxn>
              </a:cxnLst>
              <a:rect l="0" t="0" r="r" b="b"/>
              <a:pathLst>
                <a:path w="157" h="272">
                  <a:moveTo>
                    <a:pt x="5" y="271"/>
                  </a:moveTo>
                  <a:cubicBezTo>
                    <a:pt x="86" y="272"/>
                    <a:pt x="86" y="272"/>
                    <a:pt x="86" y="272"/>
                  </a:cubicBezTo>
                  <a:cubicBezTo>
                    <a:pt x="91" y="233"/>
                    <a:pt x="120" y="186"/>
                    <a:pt x="157" y="173"/>
                  </a:cubicBezTo>
                  <a:cubicBezTo>
                    <a:pt x="118" y="147"/>
                    <a:pt x="108" y="77"/>
                    <a:pt x="148" y="40"/>
                  </a:cubicBezTo>
                  <a:cubicBezTo>
                    <a:pt x="109" y="0"/>
                    <a:pt x="35" y="25"/>
                    <a:pt x="34" y="82"/>
                  </a:cubicBezTo>
                  <a:cubicBezTo>
                    <a:pt x="34" y="105"/>
                    <a:pt x="46" y="125"/>
                    <a:pt x="65" y="136"/>
                  </a:cubicBezTo>
                  <a:cubicBezTo>
                    <a:pt x="9" y="158"/>
                    <a:pt x="0" y="218"/>
                    <a:pt x="5"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2" name="文本框 1">
            <a:extLst>
              <a:ext uri="{FF2B5EF4-FFF2-40B4-BE49-F238E27FC236}">
                <a16:creationId xmlns:a16="http://schemas.microsoft.com/office/drawing/2014/main" id="{A048D93C-3652-46B4-BE98-8DE343701D1B}"/>
              </a:ext>
            </a:extLst>
          </p:cNvPr>
          <p:cNvSpPr txBox="1"/>
          <p:nvPr/>
        </p:nvSpPr>
        <p:spPr>
          <a:xfrm>
            <a:off x="238540" y="1263650"/>
            <a:ext cx="10532874"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本文开发一种动态双存档 </a:t>
            </a:r>
            <a:r>
              <a:rPr lang="en-US" altLang="zh-CN" sz="2000" dirty="0">
                <a:latin typeface="微软雅黑" panose="020B0503020204020204" pitchFamily="34" charset="-122"/>
                <a:ea typeface="微软雅黑" panose="020B0503020204020204" pitchFamily="34" charset="-122"/>
              </a:rPr>
              <a:t>EA</a:t>
            </a:r>
            <a:r>
              <a:rPr lang="zh-CN" altLang="en-US" sz="2000" dirty="0">
                <a:latin typeface="微软雅黑" panose="020B0503020204020204" pitchFamily="34" charset="-122"/>
                <a:ea typeface="微软雅黑" panose="020B0503020204020204" pitchFamily="34" charset="-122"/>
              </a:rPr>
              <a:t>（简称</a:t>
            </a:r>
            <a:r>
              <a:rPr lang="en-US" altLang="zh-CN" sz="2000" dirty="0">
                <a:latin typeface="微软雅黑" panose="020B0503020204020204" pitchFamily="34" charset="-122"/>
                <a:ea typeface="微软雅黑" panose="020B0503020204020204" pitchFamily="34" charset="-122"/>
              </a:rPr>
              <a:t>DTAEA</a:t>
            </a:r>
            <a:r>
              <a:rPr lang="zh-CN" altLang="en-US" sz="2000" dirty="0">
                <a:latin typeface="微软雅黑" panose="020B0503020204020204" pitchFamily="34" charset="-122"/>
                <a:ea typeface="微软雅黑" panose="020B0503020204020204" pitchFamily="34" charset="-122"/>
              </a:rPr>
              <a:t>），其高层流程图如图 </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所示，用于求解目标数</a:t>
            </a:r>
          </a:p>
          <a:p>
            <a:r>
              <a:rPr lang="zh-CN" altLang="en-US" sz="2000" dirty="0">
                <a:latin typeface="微软雅黑" panose="020B0503020204020204" pitchFamily="34" charset="-122"/>
                <a:ea typeface="微软雅黑" panose="020B0503020204020204" pitchFamily="34" charset="-122"/>
              </a:rPr>
              <a:t>量不断变化的</a:t>
            </a:r>
            <a:r>
              <a:rPr lang="en-US" altLang="zh-CN" sz="2000" dirty="0">
                <a:latin typeface="微软雅黑" panose="020B0503020204020204" pitchFamily="34" charset="-122"/>
                <a:ea typeface="微软雅黑" panose="020B0503020204020204" pitchFamily="34" charset="-122"/>
              </a:rPr>
              <a:t>DMOP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DTAEA </a:t>
            </a:r>
            <a:r>
              <a:rPr lang="zh-CN" altLang="en-US" sz="2000" dirty="0">
                <a:latin typeface="微软雅黑" panose="020B0503020204020204" pitchFamily="34" charset="-122"/>
                <a:ea typeface="微软雅黑" panose="020B0503020204020204" pitchFamily="34" charset="-122"/>
              </a:rPr>
              <a:t>同时维护两个共同演化的种群：一个称为收敛档案（</a:t>
            </a:r>
            <a:r>
              <a:rPr lang="en-US" altLang="zh-CN" sz="2000" dirty="0">
                <a:latin typeface="微软雅黑" panose="020B0503020204020204" pitchFamily="34" charset="-122"/>
                <a:ea typeface="微软雅黑" panose="020B0503020204020204" pitchFamily="34" charset="-122"/>
              </a:rPr>
              <a:t>CA</a:t>
            </a:r>
            <a:r>
              <a:rPr lang="zh-CN" altLang="en-US" sz="2000" dirty="0">
                <a:latin typeface="微软雅黑" panose="020B0503020204020204" pitchFamily="34" charset="-122"/>
                <a:ea typeface="微软雅黑" panose="020B0503020204020204" pitchFamily="34" charset="-122"/>
              </a:rPr>
              <a:t>），用于提供持续竞争的选择压力，以达到最优；另一个称为多样性档案（</a:t>
            </a:r>
            <a:r>
              <a:rPr lang="en-US" altLang="zh-CN" sz="2000" dirty="0">
                <a:latin typeface="微软雅黑" panose="020B0503020204020204" pitchFamily="34" charset="-122"/>
                <a:ea typeface="微软雅黑" panose="020B0503020204020204" pitchFamily="34" charset="-122"/>
              </a:rPr>
              <a:t>DA</a:t>
            </a:r>
            <a:r>
              <a:rPr lang="zh-CN" altLang="en-US" sz="2000" dirty="0">
                <a:latin typeface="微软雅黑" panose="020B0503020204020204" pitchFamily="34" charset="-122"/>
                <a:ea typeface="微软雅黑" panose="020B0503020204020204" pitchFamily="34" charset="-122"/>
              </a:rPr>
              <a:t>），用于尽可能提供多样化的解决方案。</a:t>
            </a:r>
          </a:p>
        </p:txBody>
      </p:sp>
      <p:sp>
        <p:nvSpPr>
          <p:cNvPr id="11" name="文本框 10">
            <a:extLst>
              <a:ext uri="{FF2B5EF4-FFF2-40B4-BE49-F238E27FC236}">
                <a16:creationId xmlns:a16="http://schemas.microsoft.com/office/drawing/2014/main" id="{3967C5C7-D826-81E0-132E-FAD6850B6836}"/>
              </a:ext>
            </a:extLst>
          </p:cNvPr>
          <p:cNvSpPr txBox="1"/>
          <p:nvPr/>
        </p:nvSpPr>
        <p:spPr>
          <a:xfrm>
            <a:off x="238541" y="2587089"/>
            <a:ext cx="5208216" cy="2585323"/>
          </a:xfrm>
          <a:prstGeom prst="rect">
            <a:avLst/>
          </a:prstGeom>
          <a:noFill/>
        </p:spPr>
        <p:txBody>
          <a:bodyPr wrap="square" rtlCol="0">
            <a:spAutoFit/>
          </a:bodyPr>
          <a:lstStyle/>
          <a:p>
            <a:r>
              <a:rPr lang="en-US" altLang="zh-CN" b="1" dirty="0"/>
              <a:t>1) </a:t>
            </a:r>
            <a:r>
              <a:rPr lang="zh-CN" altLang="en-US" b="1" dirty="0"/>
              <a:t>目标数量增加时： </a:t>
            </a:r>
            <a:r>
              <a:rPr lang="zh-CN" altLang="en-US" dirty="0"/>
              <a:t>目标数增加时，种群的收敛性不受影响；而种群多样性却严重不足，无法近似扩展的 </a:t>
            </a:r>
            <a:r>
              <a:rPr lang="en-US" altLang="zh-CN" dirty="0"/>
              <a:t>PF </a:t>
            </a:r>
            <a:r>
              <a:rPr lang="zh-CN" altLang="en-US" dirty="0"/>
              <a:t>或 </a:t>
            </a:r>
            <a:r>
              <a:rPr lang="en-US" altLang="zh-CN" dirty="0"/>
              <a:t>PS </a:t>
            </a:r>
            <a:r>
              <a:rPr lang="zh-CN" altLang="en-US" dirty="0"/>
              <a:t>流形。为了避免牺牲对最优解的选择压力，我们在增加目标数形成新的</a:t>
            </a:r>
            <a:r>
              <a:rPr lang="en-US" altLang="zh-CN" dirty="0"/>
              <a:t>CA </a:t>
            </a:r>
            <a:r>
              <a:rPr lang="zh-CN" altLang="en-US" dirty="0"/>
              <a:t>之前，使用上一个 </a:t>
            </a:r>
            <a:r>
              <a:rPr lang="en-US" altLang="zh-CN" dirty="0"/>
              <a:t>CA </a:t>
            </a:r>
            <a:r>
              <a:rPr lang="zh-CN" altLang="en-US" dirty="0"/>
              <a:t>中的所有最优解。与此同时，</a:t>
            </a:r>
            <a:r>
              <a:rPr lang="en-US" altLang="zh-CN" dirty="0"/>
              <a:t>DA </a:t>
            </a:r>
            <a:r>
              <a:rPr lang="zh-CN" altLang="en-US" dirty="0"/>
              <a:t>的所有成员都会被随机生成的解所取代。为了尽可能提供多样化的解，我们采用了典型的拉丁超立</a:t>
            </a:r>
          </a:p>
          <a:p>
            <a:r>
              <a:rPr lang="zh-CN" altLang="en-US" dirty="0"/>
              <a:t>方采样法（</a:t>
            </a:r>
            <a:r>
              <a:rPr lang="en-US" altLang="zh-CN" dirty="0"/>
              <a:t>LHS</a:t>
            </a:r>
            <a:r>
              <a:rPr lang="zh-CN" altLang="en-US" dirty="0"/>
              <a:t>），从决策空间中均匀抽取 </a:t>
            </a:r>
            <a:r>
              <a:rPr lang="en-US" altLang="zh-CN" dirty="0"/>
              <a:t>N  </a:t>
            </a:r>
            <a:r>
              <a:rPr lang="zh-CN" altLang="en-US" dirty="0"/>
              <a:t>个</a:t>
            </a:r>
          </a:p>
          <a:p>
            <a:r>
              <a:rPr lang="zh-CN" altLang="en-US" dirty="0"/>
              <a:t>随机解。</a:t>
            </a:r>
          </a:p>
        </p:txBody>
      </p:sp>
      <p:pic>
        <p:nvPicPr>
          <p:cNvPr id="13" name="图片 12">
            <a:extLst>
              <a:ext uri="{FF2B5EF4-FFF2-40B4-BE49-F238E27FC236}">
                <a16:creationId xmlns:a16="http://schemas.microsoft.com/office/drawing/2014/main" id="{8F2B1484-387E-E62F-5B3C-B8D5D03E67CF}"/>
              </a:ext>
            </a:extLst>
          </p:cNvPr>
          <p:cNvPicPr>
            <a:picLocks noChangeAspect="1"/>
          </p:cNvPicPr>
          <p:nvPr/>
        </p:nvPicPr>
        <p:blipFill>
          <a:blip r:embed="rId2"/>
          <a:stretch>
            <a:fillRect/>
          </a:stretch>
        </p:blipFill>
        <p:spPr>
          <a:xfrm>
            <a:off x="6202017" y="2345634"/>
            <a:ext cx="4644126" cy="3470435"/>
          </a:xfrm>
          <a:prstGeom prst="rect">
            <a:avLst/>
          </a:prstGeom>
        </p:spPr>
      </p:pic>
    </p:spTree>
    <p:extLst>
      <p:ext uri="{BB962C8B-B14F-4D97-AF65-F5344CB8AC3E}">
        <p14:creationId xmlns:p14="http://schemas.microsoft.com/office/powerpoint/2010/main" val="2008147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par>
                                <p:cTn id="15" presetID="2" presetClass="entr" presetSubtype="4" fill="hold" nodeType="withEffect">
                                  <p:stCondLst>
                                    <p:cond delay="10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重构机制</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nvGrpSpPr>
          <p:cNvPr id="15" name="Group 42">
            <a:extLst>
              <a:ext uri="{FF2B5EF4-FFF2-40B4-BE49-F238E27FC236}">
                <a16:creationId xmlns:a16="http://schemas.microsoft.com/office/drawing/2014/main" id="{4BDE8215-A42E-4DC4-84F3-A78C9FDA6F3B}"/>
              </a:ext>
            </a:extLst>
          </p:cNvPr>
          <p:cNvGrpSpPr/>
          <p:nvPr/>
        </p:nvGrpSpPr>
        <p:grpSpPr>
          <a:xfrm>
            <a:off x="10567101" y="247650"/>
            <a:ext cx="1329624" cy="1016000"/>
            <a:chOff x="5026025" y="3435350"/>
            <a:chExt cx="1770063" cy="1352551"/>
          </a:xfrm>
          <a:solidFill>
            <a:srgbClr val="F3CEB9"/>
          </a:solidFill>
        </p:grpSpPr>
        <p:sp>
          <p:nvSpPr>
            <p:cNvPr id="16" name="Freeform 5">
              <a:extLst>
                <a:ext uri="{FF2B5EF4-FFF2-40B4-BE49-F238E27FC236}">
                  <a16:creationId xmlns:a16="http://schemas.microsoft.com/office/drawing/2014/main" id="{7E80FCF8-675C-4090-B718-C077E495368D}"/>
                </a:ext>
              </a:extLst>
            </p:cNvPr>
            <p:cNvSpPr>
              <a:spLocks/>
            </p:cNvSpPr>
            <p:nvPr/>
          </p:nvSpPr>
          <p:spPr bwMode="auto">
            <a:xfrm>
              <a:off x="5397500" y="3484563"/>
              <a:ext cx="1030288" cy="1303338"/>
            </a:xfrm>
            <a:custGeom>
              <a:avLst/>
              <a:gdLst>
                <a:gd name="T0" fmla="*/ 89 w 274"/>
                <a:gd name="T1" fmla="*/ 160 h 345"/>
                <a:gd name="T2" fmla="*/ 8 w 274"/>
                <a:gd name="T3" fmla="*/ 345 h 345"/>
                <a:gd name="T4" fmla="*/ 265 w 274"/>
                <a:gd name="T5" fmla="*/ 345 h 345"/>
                <a:gd name="T6" fmla="*/ 184 w 274"/>
                <a:gd name="T7" fmla="*/ 160 h 345"/>
                <a:gd name="T8" fmla="*/ 226 w 274"/>
                <a:gd name="T9" fmla="*/ 88 h 345"/>
                <a:gd name="T10" fmla="*/ 137 w 274"/>
                <a:gd name="T11" fmla="*/ 0 h 345"/>
                <a:gd name="T12" fmla="*/ 47 w 274"/>
                <a:gd name="T13" fmla="*/ 86 h 345"/>
                <a:gd name="T14" fmla="*/ 89 w 274"/>
                <a:gd name="T15" fmla="*/ 16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345">
                  <a:moveTo>
                    <a:pt x="89" y="160"/>
                  </a:moveTo>
                  <a:cubicBezTo>
                    <a:pt x="13" y="191"/>
                    <a:pt x="0" y="272"/>
                    <a:pt x="8" y="345"/>
                  </a:cubicBezTo>
                  <a:cubicBezTo>
                    <a:pt x="265" y="345"/>
                    <a:pt x="265" y="345"/>
                    <a:pt x="265" y="345"/>
                  </a:cubicBezTo>
                  <a:cubicBezTo>
                    <a:pt x="274" y="272"/>
                    <a:pt x="261" y="191"/>
                    <a:pt x="184" y="160"/>
                  </a:cubicBezTo>
                  <a:cubicBezTo>
                    <a:pt x="209" y="145"/>
                    <a:pt x="225" y="118"/>
                    <a:pt x="226" y="88"/>
                  </a:cubicBezTo>
                  <a:cubicBezTo>
                    <a:pt x="226" y="40"/>
                    <a:pt x="187" y="1"/>
                    <a:pt x="137" y="0"/>
                  </a:cubicBezTo>
                  <a:cubicBezTo>
                    <a:pt x="88" y="0"/>
                    <a:pt x="48" y="38"/>
                    <a:pt x="47" y="86"/>
                  </a:cubicBezTo>
                  <a:cubicBezTo>
                    <a:pt x="47" y="117"/>
                    <a:pt x="64" y="145"/>
                    <a:pt x="89"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 name="Freeform 6">
              <a:extLst>
                <a:ext uri="{FF2B5EF4-FFF2-40B4-BE49-F238E27FC236}">
                  <a16:creationId xmlns:a16="http://schemas.microsoft.com/office/drawing/2014/main" id="{DDC97471-1EE9-4699-8E48-F1DD8A26ECA5}"/>
                </a:ext>
              </a:extLst>
            </p:cNvPr>
            <p:cNvSpPr>
              <a:spLocks/>
            </p:cNvSpPr>
            <p:nvPr/>
          </p:nvSpPr>
          <p:spPr bwMode="auto">
            <a:xfrm>
              <a:off x="6210300" y="3435350"/>
              <a:ext cx="585788" cy="1027113"/>
            </a:xfrm>
            <a:custGeom>
              <a:avLst/>
              <a:gdLst>
                <a:gd name="T0" fmla="*/ 0 w 156"/>
                <a:gd name="T1" fmla="*/ 173 h 272"/>
                <a:gd name="T2" fmla="*/ 70 w 156"/>
                <a:gd name="T3" fmla="*/ 272 h 272"/>
                <a:gd name="T4" fmla="*/ 151 w 156"/>
                <a:gd name="T5" fmla="*/ 271 h 272"/>
                <a:gd name="T6" fmla="*/ 91 w 156"/>
                <a:gd name="T7" fmla="*/ 136 h 272"/>
                <a:gd name="T8" fmla="*/ 122 w 156"/>
                <a:gd name="T9" fmla="*/ 82 h 272"/>
                <a:gd name="T10" fmla="*/ 8 w 156"/>
                <a:gd name="T11" fmla="*/ 40 h 272"/>
                <a:gd name="T12" fmla="*/ 0 w 156"/>
                <a:gd name="T13" fmla="*/ 173 h 272"/>
              </a:gdLst>
              <a:ahLst/>
              <a:cxnLst>
                <a:cxn ang="0">
                  <a:pos x="T0" y="T1"/>
                </a:cxn>
                <a:cxn ang="0">
                  <a:pos x="T2" y="T3"/>
                </a:cxn>
                <a:cxn ang="0">
                  <a:pos x="T4" y="T5"/>
                </a:cxn>
                <a:cxn ang="0">
                  <a:pos x="T6" y="T7"/>
                </a:cxn>
                <a:cxn ang="0">
                  <a:pos x="T8" y="T9"/>
                </a:cxn>
                <a:cxn ang="0">
                  <a:pos x="T10" y="T11"/>
                </a:cxn>
                <a:cxn ang="0">
                  <a:pos x="T12" y="T13"/>
                </a:cxn>
              </a:cxnLst>
              <a:rect l="0" t="0" r="r" b="b"/>
              <a:pathLst>
                <a:path w="156" h="272">
                  <a:moveTo>
                    <a:pt x="0" y="173"/>
                  </a:moveTo>
                  <a:cubicBezTo>
                    <a:pt x="39" y="188"/>
                    <a:pt x="64" y="230"/>
                    <a:pt x="70" y="272"/>
                  </a:cubicBezTo>
                  <a:cubicBezTo>
                    <a:pt x="151" y="271"/>
                    <a:pt x="151" y="271"/>
                    <a:pt x="151" y="271"/>
                  </a:cubicBezTo>
                  <a:cubicBezTo>
                    <a:pt x="156" y="218"/>
                    <a:pt x="147" y="158"/>
                    <a:pt x="91" y="136"/>
                  </a:cubicBezTo>
                  <a:cubicBezTo>
                    <a:pt x="110" y="125"/>
                    <a:pt x="122" y="105"/>
                    <a:pt x="122" y="82"/>
                  </a:cubicBezTo>
                  <a:cubicBezTo>
                    <a:pt x="121" y="25"/>
                    <a:pt x="47" y="0"/>
                    <a:pt x="8" y="40"/>
                  </a:cubicBezTo>
                  <a:cubicBezTo>
                    <a:pt x="47" y="75"/>
                    <a:pt x="35" y="147"/>
                    <a:pt x="0"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8" name="Freeform 7">
              <a:extLst>
                <a:ext uri="{FF2B5EF4-FFF2-40B4-BE49-F238E27FC236}">
                  <a16:creationId xmlns:a16="http://schemas.microsoft.com/office/drawing/2014/main" id="{0AFB199B-D356-41F8-A2BB-C5DBBE3FC46D}"/>
                </a:ext>
              </a:extLst>
            </p:cNvPr>
            <p:cNvSpPr>
              <a:spLocks/>
            </p:cNvSpPr>
            <p:nvPr/>
          </p:nvSpPr>
          <p:spPr bwMode="auto">
            <a:xfrm>
              <a:off x="5026025" y="3435350"/>
              <a:ext cx="590550" cy="1027113"/>
            </a:xfrm>
            <a:custGeom>
              <a:avLst/>
              <a:gdLst>
                <a:gd name="T0" fmla="*/ 5 w 157"/>
                <a:gd name="T1" fmla="*/ 271 h 272"/>
                <a:gd name="T2" fmla="*/ 86 w 157"/>
                <a:gd name="T3" fmla="*/ 272 h 272"/>
                <a:gd name="T4" fmla="*/ 157 w 157"/>
                <a:gd name="T5" fmla="*/ 173 h 272"/>
                <a:gd name="T6" fmla="*/ 148 w 157"/>
                <a:gd name="T7" fmla="*/ 40 h 272"/>
                <a:gd name="T8" fmla="*/ 34 w 157"/>
                <a:gd name="T9" fmla="*/ 82 h 272"/>
                <a:gd name="T10" fmla="*/ 65 w 157"/>
                <a:gd name="T11" fmla="*/ 136 h 272"/>
                <a:gd name="T12" fmla="*/ 5 w 157"/>
                <a:gd name="T13" fmla="*/ 271 h 272"/>
              </a:gdLst>
              <a:ahLst/>
              <a:cxnLst>
                <a:cxn ang="0">
                  <a:pos x="T0" y="T1"/>
                </a:cxn>
                <a:cxn ang="0">
                  <a:pos x="T2" y="T3"/>
                </a:cxn>
                <a:cxn ang="0">
                  <a:pos x="T4" y="T5"/>
                </a:cxn>
                <a:cxn ang="0">
                  <a:pos x="T6" y="T7"/>
                </a:cxn>
                <a:cxn ang="0">
                  <a:pos x="T8" y="T9"/>
                </a:cxn>
                <a:cxn ang="0">
                  <a:pos x="T10" y="T11"/>
                </a:cxn>
                <a:cxn ang="0">
                  <a:pos x="T12" y="T13"/>
                </a:cxn>
              </a:cxnLst>
              <a:rect l="0" t="0" r="r" b="b"/>
              <a:pathLst>
                <a:path w="157" h="272">
                  <a:moveTo>
                    <a:pt x="5" y="271"/>
                  </a:moveTo>
                  <a:cubicBezTo>
                    <a:pt x="86" y="272"/>
                    <a:pt x="86" y="272"/>
                    <a:pt x="86" y="272"/>
                  </a:cubicBezTo>
                  <a:cubicBezTo>
                    <a:pt x="91" y="233"/>
                    <a:pt x="120" y="186"/>
                    <a:pt x="157" y="173"/>
                  </a:cubicBezTo>
                  <a:cubicBezTo>
                    <a:pt x="118" y="147"/>
                    <a:pt x="108" y="77"/>
                    <a:pt x="148" y="40"/>
                  </a:cubicBezTo>
                  <a:cubicBezTo>
                    <a:pt x="109" y="0"/>
                    <a:pt x="35" y="25"/>
                    <a:pt x="34" y="82"/>
                  </a:cubicBezTo>
                  <a:cubicBezTo>
                    <a:pt x="34" y="105"/>
                    <a:pt x="46" y="125"/>
                    <a:pt x="65" y="136"/>
                  </a:cubicBezTo>
                  <a:cubicBezTo>
                    <a:pt x="9" y="158"/>
                    <a:pt x="0" y="218"/>
                    <a:pt x="5"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3" name="文本框 2">
            <a:extLst>
              <a:ext uri="{FF2B5EF4-FFF2-40B4-BE49-F238E27FC236}">
                <a16:creationId xmlns:a16="http://schemas.microsoft.com/office/drawing/2014/main" id="{6932620D-B619-AE53-48D2-426C0E264ED5}"/>
              </a:ext>
            </a:extLst>
          </p:cNvPr>
          <p:cNvSpPr txBox="1"/>
          <p:nvPr/>
        </p:nvSpPr>
        <p:spPr>
          <a:xfrm>
            <a:off x="405517" y="962085"/>
            <a:ext cx="4723074" cy="3970318"/>
          </a:xfrm>
          <a:prstGeom prst="rect">
            <a:avLst/>
          </a:prstGeom>
          <a:noFill/>
        </p:spPr>
        <p:txBody>
          <a:bodyPr wrap="square" rtlCol="0">
            <a:spAutoFit/>
          </a:bodyPr>
          <a:lstStyle/>
          <a:p>
            <a:r>
              <a:rPr lang="en-US" altLang="zh-CN" b="1" dirty="0"/>
              <a:t>2) </a:t>
            </a:r>
            <a:r>
              <a:rPr lang="zh-CN" altLang="en-US" b="1" dirty="0"/>
              <a:t>减少目标数量时</a:t>
            </a:r>
            <a:r>
              <a:rPr lang="zh-CN" altLang="en-US" dirty="0"/>
              <a:t>： 在减少目标数时，部分（如果不是全部）群体成员的收敛性可能会受到影响；同时，由于在缩小的目标空间中存在许多相似或重复的解，群体多样性也会受到不利影响。为了尽可能保持对最优解的选择压力，在减少目标数之前的最后一个 </a:t>
            </a:r>
            <a:r>
              <a:rPr lang="en-US" altLang="zh-CN" dirty="0"/>
              <a:t>CA </a:t>
            </a:r>
            <a:r>
              <a:rPr lang="zh-CN" altLang="en-US" dirty="0"/>
              <a:t>中的所有非主导解都会被用来形成新的 </a:t>
            </a:r>
            <a:r>
              <a:rPr lang="en-US" altLang="zh-CN" dirty="0"/>
              <a:t>CA</a:t>
            </a:r>
            <a:r>
              <a:rPr lang="zh-CN" altLang="en-US" dirty="0"/>
              <a:t>。由于目标数的减少并不会影响种群的扩散，因此我们并没有从头开始重建 </a:t>
            </a:r>
            <a:r>
              <a:rPr lang="en-US" altLang="zh-CN" dirty="0"/>
              <a:t>DA</a:t>
            </a:r>
            <a:r>
              <a:rPr lang="zh-CN" altLang="en-US" dirty="0"/>
              <a:t>，而是先使用上一个 </a:t>
            </a:r>
            <a:r>
              <a:rPr lang="en-US" altLang="zh-CN" dirty="0"/>
              <a:t>CA </a:t>
            </a:r>
            <a:r>
              <a:rPr lang="zh-CN" altLang="en-US" dirty="0"/>
              <a:t>中的所有优势解，然后再减少目标数以形成新的 </a:t>
            </a:r>
            <a:r>
              <a:rPr lang="en-US" altLang="zh-CN" dirty="0"/>
              <a:t>DA</a:t>
            </a:r>
            <a:r>
              <a:rPr lang="zh-CN" altLang="en-US" dirty="0"/>
              <a:t>。为了提供足够的多样化信息，帮助解从重复的解中跳出来，我们使用典型 </a:t>
            </a:r>
            <a:r>
              <a:rPr lang="en-US" altLang="zh-CN" dirty="0"/>
              <a:t>LHS </a:t>
            </a:r>
            <a:r>
              <a:rPr lang="zh-CN" altLang="en-US" dirty="0"/>
              <a:t>方法生成 </a:t>
            </a:r>
            <a:r>
              <a:rPr lang="en-US" altLang="zh-CN" dirty="0"/>
              <a:t>N - |DA| </a:t>
            </a:r>
            <a:r>
              <a:rPr lang="zh-CN" altLang="en-US" dirty="0"/>
              <a:t>随机解，以填补新 </a:t>
            </a:r>
            <a:r>
              <a:rPr lang="en-US" altLang="zh-CN" dirty="0"/>
              <a:t>DA </a:t>
            </a:r>
            <a:r>
              <a:rPr lang="zh-CN" altLang="en-US" dirty="0"/>
              <a:t>的空白。</a:t>
            </a:r>
          </a:p>
        </p:txBody>
      </p:sp>
      <p:pic>
        <p:nvPicPr>
          <p:cNvPr id="8" name="图片 7">
            <a:extLst>
              <a:ext uri="{FF2B5EF4-FFF2-40B4-BE49-F238E27FC236}">
                <a16:creationId xmlns:a16="http://schemas.microsoft.com/office/drawing/2014/main" id="{79C77C02-E673-4B36-EE67-AA4FE85C5DA4}"/>
              </a:ext>
            </a:extLst>
          </p:cNvPr>
          <p:cNvPicPr>
            <a:picLocks noChangeAspect="1"/>
          </p:cNvPicPr>
          <p:nvPr/>
        </p:nvPicPr>
        <p:blipFill>
          <a:blip r:embed="rId2"/>
          <a:stretch>
            <a:fillRect/>
          </a:stretch>
        </p:blipFill>
        <p:spPr>
          <a:xfrm>
            <a:off x="4981462" y="774133"/>
            <a:ext cx="5897002" cy="5149194"/>
          </a:xfrm>
          <a:prstGeom prst="rect">
            <a:avLst/>
          </a:prstGeom>
        </p:spPr>
      </p:pic>
      <p:pic>
        <p:nvPicPr>
          <p:cNvPr id="12" name="图片 11">
            <a:extLst>
              <a:ext uri="{FF2B5EF4-FFF2-40B4-BE49-F238E27FC236}">
                <a16:creationId xmlns:a16="http://schemas.microsoft.com/office/drawing/2014/main" id="{6BE00AED-6A99-960E-1775-E7A7D9267842}"/>
              </a:ext>
            </a:extLst>
          </p:cNvPr>
          <p:cNvPicPr>
            <a:picLocks noChangeAspect="1"/>
          </p:cNvPicPr>
          <p:nvPr/>
        </p:nvPicPr>
        <p:blipFill>
          <a:blip r:embed="rId3"/>
          <a:stretch>
            <a:fillRect/>
          </a:stretch>
        </p:blipFill>
        <p:spPr>
          <a:xfrm>
            <a:off x="5229031" y="3348729"/>
            <a:ext cx="5781675" cy="1583673"/>
          </a:xfrm>
          <a:prstGeom prst="rect">
            <a:avLst/>
          </a:prstGeom>
        </p:spPr>
      </p:pic>
    </p:spTree>
    <p:extLst>
      <p:ext uri="{BB962C8B-B14F-4D97-AF65-F5344CB8AC3E}">
        <p14:creationId xmlns:p14="http://schemas.microsoft.com/office/powerpoint/2010/main" val="3862214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par>
                                <p:cTn id="15" presetID="2" presetClass="entr" presetSubtype="4" fill="hold" nodeType="withEffect">
                                  <p:stCondLst>
                                    <p:cond delay="10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矩形 44"/>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b="1" dirty="0">
                <a:latin typeface="微软雅黑" panose="020B0503020204020204" pitchFamily="34" charset="-122"/>
                <a:ea typeface="微软雅黑" panose="020B0503020204020204" pitchFamily="34" charset="-122"/>
              </a:rPr>
              <a:t>DTAEA </a:t>
            </a:r>
            <a:r>
              <a:rPr lang="zh-CN" altLang="en-US" sz="2000" b="1" dirty="0">
                <a:latin typeface="微软雅黑" panose="020B0503020204020204" pitchFamily="34" charset="-122"/>
                <a:ea typeface="微软雅黑" panose="020B0503020204020204" pitchFamily="34" charset="-122"/>
              </a:rPr>
              <a:t>流程图</a:t>
            </a:r>
          </a:p>
        </p:txBody>
      </p:sp>
      <p:grpSp>
        <p:nvGrpSpPr>
          <p:cNvPr id="47" name="组合 46">
            <a:extLst>
              <a:ext uri="{FF2B5EF4-FFF2-40B4-BE49-F238E27FC236}">
                <a16:creationId xmlns:a16="http://schemas.microsoft.com/office/drawing/2014/main" id="{002A2AD3-3857-4475-827C-4B1987F47E25}"/>
              </a:ext>
            </a:extLst>
          </p:cNvPr>
          <p:cNvGrpSpPr/>
          <p:nvPr/>
        </p:nvGrpSpPr>
        <p:grpSpPr>
          <a:xfrm>
            <a:off x="11251809" y="450460"/>
            <a:ext cx="644916" cy="565540"/>
            <a:chOff x="1239739" y="2232422"/>
            <a:chExt cx="348258" cy="305396"/>
          </a:xfrm>
          <a:solidFill>
            <a:srgbClr val="F3CEB9"/>
          </a:solidFill>
        </p:grpSpPr>
        <p:sp>
          <p:nvSpPr>
            <p:cNvPr id="48" name="AutoShape 147">
              <a:extLst>
                <a:ext uri="{FF2B5EF4-FFF2-40B4-BE49-F238E27FC236}">
                  <a16:creationId xmlns:a16="http://schemas.microsoft.com/office/drawing/2014/main" id="{66646AF2-12B0-4892-B2FB-470D060F3C53}"/>
                </a:ext>
              </a:extLst>
            </p:cNvPr>
            <p:cNvSpPr>
              <a:spLocks/>
            </p:cNvSpPr>
            <p:nvPr/>
          </p:nvSpPr>
          <p:spPr bwMode="auto">
            <a:xfrm>
              <a:off x="1239739" y="2232422"/>
              <a:ext cx="348258" cy="305396"/>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9" name="AutoShape 148">
              <a:extLst>
                <a:ext uri="{FF2B5EF4-FFF2-40B4-BE49-F238E27FC236}">
                  <a16:creationId xmlns:a16="http://schemas.microsoft.com/office/drawing/2014/main" id="{FDFDD09D-59CD-42A2-AC01-8D92B4B07243}"/>
                </a:ext>
              </a:extLst>
            </p:cNvPr>
            <p:cNvSpPr>
              <a:spLocks/>
            </p:cNvSpPr>
            <p:nvPr/>
          </p:nvSpPr>
          <p:spPr bwMode="auto">
            <a:xfrm>
              <a:off x="1293912" y="2287190"/>
              <a:ext cx="51792" cy="51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pic>
        <p:nvPicPr>
          <p:cNvPr id="4" name="图片 3">
            <a:extLst>
              <a:ext uri="{FF2B5EF4-FFF2-40B4-BE49-F238E27FC236}">
                <a16:creationId xmlns:a16="http://schemas.microsoft.com/office/drawing/2014/main" id="{D368D2B0-6F38-1B45-29EF-E1017D4606B5}"/>
              </a:ext>
            </a:extLst>
          </p:cNvPr>
          <p:cNvPicPr>
            <a:picLocks noChangeAspect="1"/>
          </p:cNvPicPr>
          <p:nvPr/>
        </p:nvPicPr>
        <p:blipFill>
          <a:blip r:embed="rId3"/>
          <a:stretch>
            <a:fillRect/>
          </a:stretch>
        </p:blipFill>
        <p:spPr>
          <a:xfrm>
            <a:off x="325926" y="1813179"/>
            <a:ext cx="11074157" cy="3108680"/>
          </a:xfrm>
          <a:prstGeom prst="rect">
            <a:avLst/>
          </a:prstGeom>
        </p:spPr>
      </p:pic>
    </p:spTree>
    <p:extLst>
      <p:ext uri="{BB962C8B-B14F-4D97-AF65-F5344CB8AC3E}">
        <p14:creationId xmlns:p14="http://schemas.microsoft.com/office/powerpoint/2010/main" val="11483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5" name="组合 14"/>
          <p:cNvGrpSpPr/>
          <p:nvPr/>
        </p:nvGrpSpPr>
        <p:grpSpPr>
          <a:xfrm>
            <a:off x="1817664" y="2732642"/>
            <a:ext cx="8722064" cy="1683597"/>
            <a:chOff x="31445" y="161947"/>
            <a:chExt cx="2500824" cy="318131"/>
          </a:xfrm>
          <a:solidFill>
            <a:srgbClr val="F3CEB9"/>
          </a:solidFill>
        </p:grpSpPr>
        <p:sp>
          <p:nvSpPr>
            <p:cNvPr id="16" name="矩形 15"/>
            <p:cNvSpPr/>
            <p:nvPr/>
          </p:nvSpPr>
          <p:spPr>
            <a:xfrm>
              <a:off x="31445" y="176315"/>
              <a:ext cx="2268640" cy="293086"/>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8" name="TextBox 8"/>
            <p:cNvSpPr txBox="1"/>
            <p:nvPr/>
          </p:nvSpPr>
          <p:spPr>
            <a:xfrm>
              <a:off x="1262282" y="238997"/>
              <a:ext cx="893132" cy="157024"/>
            </a:xfrm>
            <a:prstGeom prst="rect">
              <a:avLst/>
            </a:prstGeom>
            <a:grpFill/>
            <a:ln>
              <a:noFill/>
            </a:ln>
          </p:spPr>
          <p:txBody>
            <a:bodyPr wrap="none" rtlCol="0">
              <a:spAutoFit/>
            </a:bodyPr>
            <a:lstStyle/>
            <a:p>
              <a:pPr algn="just">
                <a:spcBef>
                  <a:spcPct val="0"/>
                </a:spcBef>
              </a:pPr>
              <a:r>
                <a:rPr lang="zh-CN" altLang="en-US" sz="4800" kern="0" spc="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研究结果</a:t>
              </a:r>
              <a:endPar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a:ln>
                    <a:noFill/>
                  </a:ln>
                  <a:solidFill>
                    <a:prstClr val="white"/>
                  </a:solidFill>
                  <a:effectLst/>
                  <a:uLnTx/>
                  <a:uFillTx/>
                  <a:latin typeface="Arial"/>
                  <a:ea typeface="方正正中黑简体"/>
                  <a:cs typeface="+mn-ea"/>
                  <a:sym typeface="+mn-lt"/>
                </a:rPr>
                <a:t>03</a:t>
              </a:r>
              <a:endParaRPr kumimoji="0" lang="zh-CN" altLang="en-US" sz="128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grpSp>
    </p:spTree>
    <p:extLst>
      <p:ext uri="{BB962C8B-B14F-4D97-AF65-F5344CB8AC3E}">
        <p14:creationId xmlns:p14="http://schemas.microsoft.com/office/powerpoint/2010/main" val="1411425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矩形 44"/>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实验结果</a:t>
            </a:r>
          </a:p>
        </p:txBody>
      </p:sp>
      <p:grpSp>
        <p:nvGrpSpPr>
          <p:cNvPr id="47" name="组合 46">
            <a:extLst>
              <a:ext uri="{FF2B5EF4-FFF2-40B4-BE49-F238E27FC236}">
                <a16:creationId xmlns:a16="http://schemas.microsoft.com/office/drawing/2014/main" id="{002A2AD3-3857-4475-827C-4B1987F47E25}"/>
              </a:ext>
            </a:extLst>
          </p:cNvPr>
          <p:cNvGrpSpPr/>
          <p:nvPr/>
        </p:nvGrpSpPr>
        <p:grpSpPr>
          <a:xfrm>
            <a:off x="11251809" y="450460"/>
            <a:ext cx="644916" cy="565540"/>
            <a:chOff x="1239739" y="2232422"/>
            <a:chExt cx="348258" cy="305396"/>
          </a:xfrm>
          <a:solidFill>
            <a:srgbClr val="F3CEB9"/>
          </a:solidFill>
        </p:grpSpPr>
        <p:sp>
          <p:nvSpPr>
            <p:cNvPr id="48" name="AutoShape 147">
              <a:extLst>
                <a:ext uri="{FF2B5EF4-FFF2-40B4-BE49-F238E27FC236}">
                  <a16:creationId xmlns:a16="http://schemas.microsoft.com/office/drawing/2014/main" id="{66646AF2-12B0-4892-B2FB-470D060F3C53}"/>
                </a:ext>
              </a:extLst>
            </p:cNvPr>
            <p:cNvSpPr>
              <a:spLocks/>
            </p:cNvSpPr>
            <p:nvPr/>
          </p:nvSpPr>
          <p:spPr bwMode="auto">
            <a:xfrm>
              <a:off x="1239739" y="2232422"/>
              <a:ext cx="348258" cy="305396"/>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9" name="AutoShape 148">
              <a:extLst>
                <a:ext uri="{FF2B5EF4-FFF2-40B4-BE49-F238E27FC236}">
                  <a16:creationId xmlns:a16="http://schemas.microsoft.com/office/drawing/2014/main" id="{FDFDD09D-59CD-42A2-AC01-8D92B4B07243}"/>
                </a:ext>
              </a:extLst>
            </p:cNvPr>
            <p:cNvSpPr>
              <a:spLocks/>
            </p:cNvSpPr>
            <p:nvPr/>
          </p:nvSpPr>
          <p:spPr bwMode="auto">
            <a:xfrm>
              <a:off x="1293912" y="2287190"/>
              <a:ext cx="51792" cy="51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pic>
        <p:nvPicPr>
          <p:cNvPr id="9" name="图片 8">
            <a:extLst>
              <a:ext uri="{FF2B5EF4-FFF2-40B4-BE49-F238E27FC236}">
                <a16:creationId xmlns:a16="http://schemas.microsoft.com/office/drawing/2014/main" id="{99CC2B5C-4270-8B51-7A5C-13996439AFDE}"/>
              </a:ext>
            </a:extLst>
          </p:cNvPr>
          <p:cNvPicPr>
            <a:picLocks noChangeAspect="1"/>
          </p:cNvPicPr>
          <p:nvPr/>
        </p:nvPicPr>
        <p:blipFill>
          <a:blip r:embed="rId3"/>
          <a:stretch>
            <a:fillRect/>
          </a:stretch>
        </p:blipFill>
        <p:spPr>
          <a:xfrm>
            <a:off x="1097440" y="1016000"/>
            <a:ext cx="9997120" cy="4317641"/>
          </a:xfrm>
          <a:prstGeom prst="rect">
            <a:avLst/>
          </a:prstGeom>
        </p:spPr>
      </p:pic>
      <p:sp>
        <p:nvSpPr>
          <p:cNvPr id="11" name="文本框 10">
            <a:extLst>
              <a:ext uri="{FF2B5EF4-FFF2-40B4-BE49-F238E27FC236}">
                <a16:creationId xmlns:a16="http://schemas.microsoft.com/office/drawing/2014/main" id="{52E783E3-91CF-D71E-405A-1EA3E22BAB1E}"/>
              </a:ext>
            </a:extLst>
          </p:cNvPr>
          <p:cNvSpPr txBox="1"/>
          <p:nvPr/>
        </p:nvSpPr>
        <p:spPr>
          <a:xfrm rot="10800000" flipV="1">
            <a:off x="492981" y="5796317"/>
            <a:ext cx="10527526" cy="369332"/>
          </a:xfrm>
          <a:prstGeom prst="rect">
            <a:avLst/>
          </a:prstGeom>
          <a:noFill/>
        </p:spPr>
        <p:txBody>
          <a:bodyPr wrap="square">
            <a:spAutoFit/>
          </a:bodyPr>
          <a:lstStyle/>
          <a:p>
            <a:r>
              <a:rPr lang="zh-CN" altLang="en-US" b="1" dirty="0"/>
              <a:t>实验研究中，我们可以清楚地看到我们提出的 DTAEA 在处理目标数量动态变化的 DMOP 时的优越性</a:t>
            </a:r>
            <a:r>
              <a:rPr lang="zh-CN" altLang="en-US" dirty="0"/>
              <a:t>。</a:t>
            </a:r>
          </a:p>
        </p:txBody>
      </p:sp>
    </p:spTree>
    <p:extLst>
      <p:ext uri="{BB962C8B-B14F-4D97-AF65-F5344CB8AC3E}">
        <p14:creationId xmlns:p14="http://schemas.microsoft.com/office/powerpoint/2010/main" val="3469847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矩形 44"/>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结论</a:t>
            </a:r>
          </a:p>
        </p:txBody>
      </p:sp>
      <p:grpSp>
        <p:nvGrpSpPr>
          <p:cNvPr id="47" name="组合 46">
            <a:extLst>
              <a:ext uri="{FF2B5EF4-FFF2-40B4-BE49-F238E27FC236}">
                <a16:creationId xmlns:a16="http://schemas.microsoft.com/office/drawing/2014/main" id="{002A2AD3-3857-4475-827C-4B1987F47E25}"/>
              </a:ext>
            </a:extLst>
          </p:cNvPr>
          <p:cNvGrpSpPr/>
          <p:nvPr/>
        </p:nvGrpSpPr>
        <p:grpSpPr>
          <a:xfrm>
            <a:off x="11251809" y="450460"/>
            <a:ext cx="644916" cy="565540"/>
            <a:chOff x="1239739" y="2232422"/>
            <a:chExt cx="348258" cy="305396"/>
          </a:xfrm>
          <a:solidFill>
            <a:srgbClr val="F3CEB9"/>
          </a:solidFill>
        </p:grpSpPr>
        <p:sp>
          <p:nvSpPr>
            <p:cNvPr id="48" name="AutoShape 147">
              <a:extLst>
                <a:ext uri="{FF2B5EF4-FFF2-40B4-BE49-F238E27FC236}">
                  <a16:creationId xmlns:a16="http://schemas.microsoft.com/office/drawing/2014/main" id="{66646AF2-12B0-4892-B2FB-470D060F3C53}"/>
                </a:ext>
              </a:extLst>
            </p:cNvPr>
            <p:cNvSpPr>
              <a:spLocks/>
            </p:cNvSpPr>
            <p:nvPr/>
          </p:nvSpPr>
          <p:spPr bwMode="auto">
            <a:xfrm>
              <a:off x="1239739" y="2232422"/>
              <a:ext cx="348258" cy="305396"/>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9" name="AutoShape 148">
              <a:extLst>
                <a:ext uri="{FF2B5EF4-FFF2-40B4-BE49-F238E27FC236}">
                  <a16:creationId xmlns:a16="http://schemas.microsoft.com/office/drawing/2014/main" id="{FDFDD09D-59CD-42A2-AC01-8D92B4B07243}"/>
                </a:ext>
              </a:extLst>
            </p:cNvPr>
            <p:cNvSpPr>
              <a:spLocks/>
            </p:cNvSpPr>
            <p:nvPr/>
          </p:nvSpPr>
          <p:spPr bwMode="auto">
            <a:xfrm>
              <a:off x="1293912" y="2287190"/>
              <a:ext cx="51792" cy="51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sp>
        <p:nvSpPr>
          <p:cNvPr id="9" name="文本框 8">
            <a:extLst>
              <a:ext uri="{FF2B5EF4-FFF2-40B4-BE49-F238E27FC236}">
                <a16:creationId xmlns:a16="http://schemas.microsoft.com/office/drawing/2014/main" id="{332A79C5-03E1-0752-7F0A-902C4FF43014}"/>
              </a:ext>
            </a:extLst>
          </p:cNvPr>
          <p:cNvSpPr txBox="1"/>
          <p:nvPr/>
        </p:nvSpPr>
        <p:spPr>
          <a:xfrm>
            <a:off x="842838" y="1121134"/>
            <a:ext cx="9851666" cy="3170099"/>
          </a:xfrm>
          <a:prstGeom prst="rect">
            <a:avLst/>
          </a:prstGeom>
          <a:noFill/>
        </p:spPr>
        <p:txBody>
          <a:bodyPr wrap="square">
            <a:spAutoFit/>
          </a:bodyPr>
          <a:lstStyle/>
          <a:p>
            <a:r>
              <a:rPr lang="zh-CN" altLang="en-US" dirty="0"/>
              <a:t>    </a:t>
            </a:r>
            <a:r>
              <a:rPr lang="zh-CN" altLang="en-US" sz="2000" dirty="0">
                <a:latin typeface="微软雅黑" panose="020B0503020204020204" pitchFamily="34" charset="-122"/>
                <a:ea typeface="微软雅黑" panose="020B0503020204020204" pitchFamily="34" charset="-122"/>
              </a:rPr>
              <a:t>本文考虑的是目 标 数量随时间变化的 DMOP 问题。这种类型的动态问题会在增加或减少目标数时带来PF 或 PS 流形的扩展或收缩。在这种情况下，现有的动态处理技术无法处理这种情况。为了应对这一挑战，本文提出了一种动态双存档 EA（简称DTAEA），用于处理目标数量不断变化的 DMOP。更具体地说，DTAEA 在演化过程中同时维护两个共同演化的种群，即 CA 和 DA。尤其是，它们具有互补作用：CA 更关注收敛性，而 DA 更关注多样性。每当环境发生变化时，CA 和 DA 都会分别重建。同时，它们以不同的方式得到维持。通过使用限制性交配选择机制，DTAEA 利用 CA 和 DA 的互补效应，始终在收敛性和多样性之间取得平衡。在一组动态多目标基准问题上的综合实验充分证明了 DTAEA 在处理目标数量动态变化的 DMOP 时的优越性。特别是，每当环境发生变化时，它都能有效、高效地跟踪 PF 或 PS 流形的 扩展或收缩。</a:t>
            </a:r>
          </a:p>
        </p:txBody>
      </p:sp>
    </p:spTree>
    <p:extLst>
      <p:ext uri="{BB962C8B-B14F-4D97-AF65-F5344CB8AC3E}">
        <p14:creationId xmlns:p14="http://schemas.microsoft.com/office/powerpoint/2010/main" val="211739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矩形 44"/>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局限性</a:t>
            </a:r>
          </a:p>
        </p:txBody>
      </p:sp>
      <p:grpSp>
        <p:nvGrpSpPr>
          <p:cNvPr id="47" name="组合 46">
            <a:extLst>
              <a:ext uri="{FF2B5EF4-FFF2-40B4-BE49-F238E27FC236}">
                <a16:creationId xmlns:a16="http://schemas.microsoft.com/office/drawing/2014/main" id="{002A2AD3-3857-4475-827C-4B1987F47E25}"/>
              </a:ext>
            </a:extLst>
          </p:cNvPr>
          <p:cNvGrpSpPr/>
          <p:nvPr/>
        </p:nvGrpSpPr>
        <p:grpSpPr>
          <a:xfrm>
            <a:off x="11251809" y="450460"/>
            <a:ext cx="644916" cy="565540"/>
            <a:chOff x="1239739" y="2232422"/>
            <a:chExt cx="348258" cy="305396"/>
          </a:xfrm>
          <a:solidFill>
            <a:srgbClr val="F3CEB9"/>
          </a:solidFill>
        </p:grpSpPr>
        <p:sp>
          <p:nvSpPr>
            <p:cNvPr id="48" name="AutoShape 147">
              <a:extLst>
                <a:ext uri="{FF2B5EF4-FFF2-40B4-BE49-F238E27FC236}">
                  <a16:creationId xmlns:a16="http://schemas.microsoft.com/office/drawing/2014/main" id="{66646AF2-12B0-4892-B2FB-470D060F3C53}"/>
                </a:ext>
              </a:extLst>
            </p:cNvPr>
            <p:cNvSpPr>
              <a:spLocks/>
            </p:cNvSpPr>
            <p:nvPr/>
          </p:nvSpPr>
          <p:spPr bwMode="auto">
            <a:xfrm>
              <a:off x="1239739" y="2232422"/>
              <a:ext cx="348258" cy="305396"/>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49" name="AutoShape 148">
              <a:extLst>
                <a:ext uri="{FF2B5EF4-FFF2-40B4-BE49-F238E27FC236}">
                  <a16:creationId xmlns:a16="http://schemas.microsoft.com/office/drawing/2014/main" id="{FDFDD09D-59CD-42A2-AC01-8D92B4B07243}"/>
                </a:ext>
              </a:extLst>
            </p:cNvPr>
            <p:cNvSpPr>
              <a:spLocks/>
            </p:cNvSpPr>
            <p:nvPr/>
          </p:nvSpPr>
          <p:spPr bwMode="auto">
            <a:xfrm>
              <a:off x="1293912" y="2287190"/>
              <a:ext cx="51792" cy="51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sp>
        <p:nvSpPr>
          <p:cNvPr id="2" name="文本框 1">
            <a:extLst>
              <a:ext uri="{FF2B5EF4-FFF2-40B4-BE49-F238E27FC236}">
                <a16:creationId xmlns:a16="http://schemas.microsoft.com/office/drawing/2014/main" id="{D7DE28DC-A6CF-44ED-96B9-3B1D618DD9A0}"/>
              </a:ext>
            </a:extLst>
          </p:cNvPr>
          <p:cNvSpPr txBox="1"/>
          <p:nvPr/>
        </p:nvSpPr>
        <p:spPr>
          <a:xfrm>
            <a:off x="589935" y="1401097"/>
            <a:ext cx="10486103"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本文是对处理目标数量不断变化的 </a:t>
            </a:r>
            <a:r>
              <a:rPr lang="en-US" altLang="zh-CN" sz="2000" dirty="0">
                <a:latin typeface="微软雅黑" panose="020B0503020204020204" pitchFamily="34" charset="-122"/>
                <a:ea typeface="微软雅黑" panose="020B0503020204020204" pitchFamily="34" charset="-122"/>
              </a:rPr>
              <a:t>DMOP </a:t>
            </a:r>
            <a:r>
              <a:rPr lang="zh-CN" altLang="en-US" sz="2000" dirty="0">
                <a:latin typeface="微软雅黑" panose="020B0503020204020204" pitchFamily="34" charset="-122"/>
                <a:ea typeface="微软雅黑" panose="020B0503020204020204" pitchFamily="34" charset="-122"/>
              </a:rPr>
              <a:t>的方法进行系统研究的首次尝试。在这个问题上，我们还需要更多的关注和努力。今后，我们有必 要 对 难以发现变化且变化不定期的动态环境进行研究。约束优化问题在现实应用场景中无处不在，但本研究并未考虑这些问题。动态环境中的动态约束也值得考虑，因此需要相应的有效约束处理技术 </a:t>
            </a:r>
          </a:p>
        </p:txBody>
      </p:sp>
    </p:spTree>
    <p:extLst>
      <p:ext uri="{BB962C8B-B14F-4D97-AF65-F5344CB8AC3E}">
        <p14:creationId xmlns:p14="http://schemas.microsoft.com/office/powerpoint/2010/main" val="2673605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40" name="图片 1"/>
          <p:cNvPicPr>
            <a:picLocks noChangeAspect="1"/>
          </p:cNvPicPr>
          <p:nvPr/>
        </p:nvPicPr>
        <p:blipFill>
          <a:blip r:embed="rId3">
            <a:extLst>
              <a:ext uri="{28A0092B-C50C-407E-A947-70E740481C1C}">
                <a14:useLocalDpi xmlns:a14="http://schemas.microsoft.com/office/drawing/2010/main" val="0"/>
              </a:ext>
            </a:extLst>
          </a:blip>
          <a:srcRect l="2409" t="22113"/>
          <a:stretch>
            <a:fillRect/>
          </a:stretch>
        </p:blipFill>
        <p:spPr bwMode="auto">
          <a:xfrm>
            <a:off x="0" y="-792163"/>
            <a:ext cx="12207875"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7938" y="-782638"/>
            <a:ext cx="12184062" cy="529907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2" name="矩形 7"/>
          <p:cNvSpPr/>
          <p:nvPr/>
        </p:nvSpPr>
        <p:spPr>
          <a:xfrm>
            <a:off x="0" y="4521200"/>
            <a:ext cx="12193588" cy="2368550"/>
          </a:xfrm>
          <a:custGeom>
            <a:avLst/>
            <a:gdLst>
              <a:gd name="connsiteX0" fmla="*/ 0 w 12192000"/>
              <a:gd name="connsiteY0" fmla="*/ 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0 w 12192000"/>
              <a:gd name="connsiteY4" fmla="*/ 0 h 2419350"/>
              <a:gd name="connsiteX0" fmla="*/ 1905000 w 12192000"/>
              <a:gd name="connsiteY0" fmla="*/ 1905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1905000 w 12192000"/>
              <a:gd name="connsiteY4" fmla="*/ 19050 h 2419350"/>
              <a:gd name="connsiteX0" fmla="*/ 2540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25400 w 12192000"/>
              <a:gd name="connsiteY4" fmla="*/ 80010 h 2419350"/>
              <a:gd name="connsiteX0" fmla="*/ 508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5080 w 12192000"/>
              <a:gd name="connsiteY4" fmla="*/ 80010 h 2419350"/>
              <a:gd name="connsiteX0" fmla="*/ 5080 w 12192000"/>
              <a:gd name="connsiteY0" fmla="*/ 8890 h 2348230"/>
              <a:gd name="connsiteX1" fmla="*/ 12181840 w 12192000"/>
              <a:gd name="connsiteY1" fmla="*/ 0 h 2348230"/>
              <a:gd name="connsiteX2" fmla="*/ 12192000 w 12192000"/>
              <a:gd name="connsiteY2" fmla="*/ 2348230 h 2348230"/>
              <a:gd name="connsiteX3" fmla="*/ 0 w 12192000"/>
              <a:gd name="connsiteY3" fmla="*/ 2348230 h 2348230"/>
              <a:gd name="connsiteX4" fmla="*/ 5080 w 12192000"/>
              <a:gd name="connsiteY4" fmla="*/ 8890 h 2348230"/>
              <a:gd name="connsiteX0" fmla="*/ 5080 w 12192977"/>
              <a:gd name="connsiteY0" fmla="*/ 29210 h 2368550"/>
              <a:gd name="connsiteX1" fmla="*/ 12192000 w 12192977"/>
              <a:gd name="connsiteY1" fmla="*/ 0 h 2368550"/>
              <a:gd name="connsiteX2" fmla="*/ 12192000 w 12192977"/>
              <a:gd name="connsiteY2" fmla="*/ 2368550 h 2368550"/>
              <a:gd name="connsiteX3" fmla="*/ 0 w 12192977"/>
              <a:gd name="connsiteY3" fmla="*/ 2368550 h 2368550"/>
              <a:gd name="connsiteX4" fmla="*/ 5080 w 12192977"/>
              <a:gd name="connsiteY4" fmla="*/ 29210 h 236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977" h="2368550">
                <a:moveTo>
                  <a:pt x="5080" y="29210"/>
                </a:moveTo>
                <a:lnTo>
                  <a:pt x="12192000" y="0"/>
                </a:lnTo>
                <a:cubicBezTo>
                  <a:pt x="12195387" y="782743"/>
                  <a:pt x="12188613" y="1585807"/>
                  <a:pt x="12192000" y="2368550"/>
                </a:cubicBezTo>
                <a:lnTo>
                  <a:pt x="0" y="2368550"/>
                </a:lnTo>
                <a:cubicBezTo>
                  <a:pt x="1693" y="1588770"/>
                  <a:pt x="3387" y="808990"/>
                  <a:pt x="5080" y="29210"/>
                </a:cubicBezTo>
                <a:close/>
              </a:path>
            </a:pathLst>
          </a:custGeom>
          <a:solidFill>
            <a:srgbClr val="F3CEB9">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43" name="文本框 27"/>
          <p:cNvSpPr txBox="1">
            <a:spLocks noChangeArrowheads="1"/>
          </p:cNvSpPr>
          <p:nvPr/>
        </p:nvSpPr>
        <p:spPr bwMode="auto">
          <a:xfrm>
            <a:off x="4225387" y="4513263"/>
            <a:ext cx="37412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600" b="1" dirty="0">
                <a:solidFill>
                  <a:srgbClr val="FFFFFF"/>
                </a:solidFill>
                <a:latin typeface="微软雅黑" panose="020B0503020204020204" pitchFamily="34" charset="-122"/>
                <a:ea typeface="微软雅黑" panose="020B0503020204020204" pitchFamily="34" charset="-122"/>
              </a:rPr>
              <a:t>感谢聆听</a:t>
            </a:r>
            <a:endParaRPr lang="en-US" altLang="zh-CN" sz="6600" b="1" dirty="0">
              <a:solidFill>
                <a:srgbClr val="FFFFFF"/>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367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p:nvPr/>
        </p:nvCxnSpPr>
        <p:spPr bwMode="auto">
          <a:xfrm>
            <a:off x="3009900" y="1717675"/>
            <a:ext cx="0" cy="4070350"/>
          </a:xfrm>
          <a:prstGeom prst="line">
            <a:avLst/>
          </a:prstGeom>
          <a:ln>
            <a:solidFill>
              <a:srgbClr val="F3CEB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bwMode="auto">
          <a:xfrm>
            <a:off x="3009900" y="5788025"/>
            <a:ext cx="6191250" cy="0"/>
          </a:xfrm>
          <a:prstGeom prst="line">
            <a:avLst/>
          </a:prstGeom>
          <a:ln>
            <a:solidFill>
              <a:srgbClr val="F3CEB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a:off x="9201150" y="1717675"/>
            <a:ext cx="0" cy="4070350"/>
          </a:xfrm>
          <a:prstGeom prst="line">
            <a:avLst/>
          </a:prstGeom>
          <a:ln>
            <a:solidFill>
              <a:srgbClr val="F3CEB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3009900" y="1717675"/>
            <a:ext cx="477838" cy="0"/>
          </a:xfrm>
          <a:prstGeom prst="line">
            <a:avLst/>
          </a:prstGeom>
          <a:ln>
            <a:solidFill>
              <a:srgbClr val="F3CEB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8723313" y="1717675"/>
            <a:ext cx="477837" cy="0"/>
          </a:xfrm>
          <a:prstGeom prst="line">
            <a:avLst/>
          </a:prstGeom>
          <a:ln>
            <a:solidFill>
              <a:srgbClr val="F3CEB9"/>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4176713" y="1296988"/>
            <a:ext cx="38592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400" b="1" dirty="0">
                <a:solidFill>
                  <a:srgbClr val="224982"/>
                </a:solidFill>
                <a:latin typeface="Arial" panose="020B0604020202020204" pitchFamily="34" charset="0"/>
                <a:ea typeface="黑体" panose="02010609060101010101" pitchFamily="49" charset="-122"/>
              </a:rPr>
              <a:t>目录  </a:t>
            </a:r>
            <a:r>
              <a:rPr lang="en-US" altLang="zh-CN" sz="4400" b="1" dirty="0">
                <a:solidFill>
                  <a:srgbClr val="224982"/>
                </a:solidFill>
                <a:latin typeface="Arial" panose="020B0604020202020204" pitchFamily="34" charset="0"/>
                <a:ea typeface="黑体" panose="02010609060101010101" pitchFamily="49" charset="-122"/>
              </a:rPr>
              <a:t>content</a:t>
            </a:r>
            <a:endParaRPr lang="zh-CN" altLang="en-US" sz="4400" b="1" dirty="0">
              <a:solidFill>
                <a:srgbClr val="224982"/>
              </a:solidFill>
              <a:latin typeface="Arial" panose="020B0604020202020204" pitchFamily="34" charset="0"/>
              <a:ea typeface="黑体" panose="02010609060101010101" pitchFamily="49" charset="-122"/>
            </a:endParaRPr>
          </a:p>
        </p:txBody>
      </p:sp>
      <p:sp>
        <p:nvSpPr>
          <p:cNvPr id="64" name="矩形 63"/>
          <p:cNvSpPr/>
          <p:nvPr/>
        </p:nvSpPr>
        <p:spPr bwMode="auto">
          <a:xfrm>
            <a:off x="4431690" y="2835336"/>
            <a:ext cx="793750" cy="4953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01</a:t>
            </a:r>
            <a:endParaRPr lang="zh-CN" altLang="en-US" sz="2800" b="1" dirty="0">
              <a:solidFill>
                <a:srgbClr val="FFFFFF"/>
              </a:solidFill>
              <a:ea typeface="微软雅黑" panose="020B0503020204020204" pitchFamily="34" charset="-122"/>
            </a:endParaRPr>
          </a:p>
        </p:txBody>
      </p:sp>
      <p:sp>
        <p:nvSpPr>
          <p:cNvPr id="65" name="矩形 2"/>
          <p:cNvSpPr>
            <a:spLocks noChangeArrowheads="1"/>
          </p:cNvSpPr>
          <p:nvPr/>
        </p:nvSpPr>
        <p:spPr bwMode="auto">
          <a:xfrm>
            <a:off x="5679465" y="2863911"/>
            <a:ext cx="436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研究背景</a:t>
            </a:r>
            <a:endParaRPr lang="en-US"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6" name="矩形 65"/>
          <p:cNvSpPr/>
          <p:nvPr/>
        </p:nvSpPr>
        <p:spPr bwMode="auto">
          <a:xfrm>
            <a:off x="4431690" y="3502086"/>
            <a:ext cx="793750" cy="4953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02</a:t>
            </a:r>
            <a:endParaRPr lang="zh-CN" altLang="en-US" sz="2800" b="1" dirty="0">
              <a:solidFill>
                <a:srgbClr val="FFFFFF"/>
              </a:solidFill>
              <a:ea typeface="微软雅黑" panose="020B0503020204020204" pitchFamily="34" charset="-122"/>
            </a:endParaRPr>
          </a:p>
        </p:txBody>
      </p:sp>
      <p:sp>
        <p:nvSpPr>
          <p:cNvPr id="68" name="矩形 67"/>
          <p:cNvSpPr/>
          <p:nvPr/>
        </p:nvSpPr>
        <p:spPr bwMode="auto">
          <a:xfrm>
            <a:off x="4431690" y="4170424"/>
            <a:ext cx="793750" cy="4953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03</a:t>
            </a:r>
            <a:endParaRPr lang="zh-CN" altLang="en-US" sz="2800" b="1" dirty="0">
              <a:solidFill>
                <a:srgbClr val="FFFFFF"/>
              </a:solidFill>
              <a:ea typeface="微软雅黑" panose="020B0503020204020204" pitchFamily="34" charset="-122"/>
            </a:endParaRPr>
          </a:p>
        </p:txBody>
      </p:sp>
      <p:sp>
        <p:nvSpPr>
          <p:cNvPr id="69" name="矩形 26"/>
          <p:cNvSpPr>
            <a:spLocks noChangeArrowheads="1"/>
          </p:cNvSpPr>
          <p:nvPr/>
        </p:nvSpPr>
        <p:spPr bwMode="auto">
          <a:xfrm>
            <a:off x="5679464" y="3532248"/>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研究思路与方法</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71" name="矩形 32"/>
          <p:cNvSpPr>
            <a:spLocks noChangeArrowheads="1"/>
          </p:cNvSpPr>
          <p:nvPr/>
        </p:nvSpPr>
        <p:spPr bwMode="auto">
          <a:xfrm>
            <a:off x="5679464" y="4208401"/>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研究结果</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1129965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 dur="1000" fill="hold"/>
                                        <p:tgtEl>
                                          <p:spTgt spid="5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
                                        </p:tgtEl>
                                      </p:cBhvr>
                                    </p:animEffect>
                                  </p:childTnLst>
                                </p:cTn>
                              </p:par>
                              <p:par>
                                <p:cTn id="15" presetID="25"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20" dur="1000" fill="hold"/>
                                        <p:tgtEl>
                                          <p:spTgt spid="5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9"/>
                                        </p:tgtEl>
                                      </p:cBhvr>
                                    </p:animEffect>
                                  </p:childTnLst>
                                </p:cTn>
                              </p:par>
                              <p:par>
                                <p:cTn id="25" presetID="25"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30" dur="1000" fill="hold"/>
                                        <p:tgtEl>
                                          <p:spTgt spid="6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0"/>
                                        </p:tgtEl>
                                      </p:cBhvr>
                                    </p:animEffect>
                                  </p:childTnLst>
                                </p:cTn>
                              </p:par>
                              <p:par>
                                <p:cTn id="35" presetID="25"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40" dur="1000" fill="hold"/>
                                        <p:tgtEl>
                                          <p:spTgt spid="6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61"/>
                                        </p:tgtEl>
                                      </p:cBhvr>
                                    </p:animEffect>
                                  </p:childTnLst>
                                </p:cTn>
                              </p:par>
                              <p:par>
                                <p:cTn id="45" presetID="25"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50" dur="1000" fill="hold"/>
                                        <p:tgtEl>
                                          <p:spTgt spid="62"/>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62"/>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p:cTn id="57"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60" dur="1000" fill="hold"/>
                                        <p:tgtEl>
                                          <p:spTgt spid="63"/>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63"/>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70" dur="1000" fill="hold"/>
                                        <p:tgtEl>
                                          <p:spTgt spid="64"/>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4"/>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80" dur="1000" fill="hold"/>
                                        <p:tgtEl>
                                          <p:spTgt spid="65"/>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65"/>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p:cTn id="87"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90" dur="1000" fill="hold"/>
                                        <p:tgtEl>
                                          <p:spTgt spid="66"/>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66"/>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00" dur="1000" fill="hold"/>
                                        <p:tgtEl>
                                          <p:spTgt spid="68"/>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68"/>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 calcmode="lin" valueType="num">
                                      <p:cBhvr>
                                        <p:cTn id="107"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10" dur="1000" fill="hold"/>
                                        <p:tgtEl>
                                          <p:spTgt spid="69"/>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69"/>
                                        </p:tgtEl>
                                      </p:cBhvr>
                                    </p:animEffect>
                                  </p:childTnLst>
                                </p:cTn>
                              </p:par>
                              <p:par>
                                <p:cTn id="115" presetID="25" presetClass="entr" presetSubtype="0"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 calcmode="lin" valueType="num">
                                      <p:cBhvr>
                                        <p:cTn id="117"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120" dur="1000" fill="hold"/>
                                        <p:tgtEl>
                                          <p:spTgt spid="71"/>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P spid="66" grpId="0" animBg="1"/>
      <p:bldP spid="68" grpId="0" animBg="1"/>
      <p:bldP spid="69" grpId="0"/>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5" name="组合 14"/>
          <p:cNvGrpSpPr/>
          <p:nvPr/>
        </p:nvGrpSpPr>
        <p:grpSpPr>
          <a:xfrm>
            <a:off x="1817664" y="2732642"/>
            <a:ext cx="8722064" cy="1683597"/>
            <a:chOff x="31445" y="161947"/>
            <a:chExt cx="2500824" cy="318131"/>
          </a:xfrm>
          <a:solidFill>
            <a:srgbClr val="F3CEB9"/>
          </a:solidFill>
        </p:grpSpPr>
        <p:sp>
          <p:nvSpPr>
            <p:cNvPr id="16" name="矩形 15"/>
            <p:cNvSpPr/>
            <p:nvPr/>
          </p:nvSpPr>
          <p:spPr>
            <a:xfrm>
              <a:off x="31445" y="176315"/>
              <a:ext cx="2268640" cy="293086"/>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8" name="TextBox 8"/>
            <p:cNvSpPr txBox="1"/>
            <p:nvPr/>
          </p:nvSpPr>
          <p:spPr>
            <a:xfrm>
              <a:off x="1262742" y="238997"/>
              <a:ext cx="892213" cy="157024"/>
            </a:xfrm>
            <a:prstGeom prst="rect">
              <a:avLst/>
            </a:prstGeom>
            <a:grpFill/>
            <a:ln>
              <a:noFill/>
            </a:ln>
          </p:spPr>
          <p:txBody>
            <a:bodyPr wrap="none" rtlCol="0">
              <a:spAutoFit/>
            </a:bodyPr>
            <a:lstStyle/>
            <a:p>
              <a:pPr algn="just">
                <a:spcBef>
                  <a:spcPct val="0"/>
                </a:spcBef>
              </a:pPr>
              <a:r>
                <a:rPr lang="zh-CN" altLang="en-US" sz="4800" kern="0" spc="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研究背景</a:t>
              </a:r>
              <a:endPar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a:ln>
                    <a:noFill/>
                  </a:ln>
                  <a:solidFill>
                    <a:prstClr val="white"/>
                  </a:solidFill>
                  <a:effectLst/>
                  <a:uLnTx/>
                  <a:uFillTx/>
                  <a:latin typeface="Arial"/>
                  <a:ea typeface="方正正中黑简体"/>
                  <a:cs typeface="+mn-ea"/>
                  <a:sym typeface="+mn-lt"/>
                </a:rPr>
                <a:t>01</a:t>
              </a:r>
              <a:endParaRPr kumimoji="0" lang="zh-CN" altLang="en-US" sz="128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grpSp>
    </p:spTree>
    <p:extLst>
      <p:ext uri="{BB962C8B-B14F-4D97-AF65-F5344CB8AC3E}">
        <p14:creationId xmlns:p14="http://schemas.microsoft.com/office/powerpoint/2010/main" val="2231220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9" name="组合 38"/>
          <p:cNvGrpSpPr/>
          <p:nvPr/>
        </p:nvGrpSpPr>
        <p:grpSpPr>
          <a:xfrm>
            <a:off x="291861" y="1496688"/>
            <a:ext cx="651614" cy="651614"/>
            <a:chOff x="4317111" y="1670673"/>
            <a:chExt cx="651614" cy="651614"/>
          </a:xfrm>
        </p:grpSpPr>
        <p:sp>
          <p:nvSpPr>
            <p:cNvPr id="40" name="椭圆 39"/>
            <p:cNvSpPr/>
            <p:nvPr/>
          </p:nvSpPr>
          <p:spPr>
            <a:xfrm>
              <a:off x="4317111" y="1670673"/>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2" name="组合 41"/>
          <p:cNvGrpSpPr/>
          <p:nvPr/>
        </p:nvGrpSpPr>
        <p:grpSpPr>
          <a:xfrm>
            <a:off x="291861" y="3263410"/>
            <a:ext cx="651614" cy="651614"/>
            <a:chOff x="5033812" y="3301037"/>
            <a:chExt cx="651614" cy="651614"/>
          </a:xfrm>
        </p:grpSpPr>
        <p:sp>
          <p:nvSpPr>
            <p:cNvPr id="43" name="椭圆 42"/>
            <p:cNvSpPr/>
            <p:nvPr/>
          </p:nvSpPr>
          <p:spPr>
            <a:xfrm>
              <a:off x="5033812" y="3301037"/>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6" name="组合 45"/>
          <p:cNvGrpSpPr/>
          <p:nvPr/>
        </p:nvGrpSpPr>
        <p:grpSpPr>
          <a:xfrm>
            <a:off x="291861" y="5030132"/>
            <a:ext cx="651614" cy="651614"/>
            <a:chOff x="4456262" y="4994920"/>
            <a:chExt cx="651614" cy="651614"/>
          </a:xfrm>
        </p:grpSpPr>
        <p:sp>
          <p:nvSpPr>
            <p:cNvPr id="47" name="椭圆 46"/>
            <p:cNvSpPr/>
            <p:nvPr/>
          </p:nvSpPr>
          <p:spPr>
            <a:xfrm>
              <a:off x="4456262" y="4994920"/>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sp>
        <p:nvSpPr>
          <p:cNvPr id="50" name="MH_SubTitle_1"/>
          <p:cNvSpPr>
            <a:spLocks noChangeArrowheads="1"/>
          </p:cNvSpPr>
          <p:nvPr>
            <p:custDataLst>
              <p:tags r:id="rId1"/>
            </p:custDataLst>
          </p:nvPr>
        </p:nvSpPr>
        <p:spPr bwMode="auto">
          <a:xfrm flipH="1">
            <a:off x="1398978"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 现有关于动态多目标优化的研究主要集中在目标函数随时间变化的问题上，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而文献中很少</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考虑目标数量变化的问题。</a:t>
            </a:r>
          </a:p>
        </p:txBody>
      </p:sp>
      <p:sp>
        <p:nvSpPr>
          <p:cNvPr id="53" name="MH_SubTitle_1"/>
          <p:cNvSpPr>
            <a:spLocks noChangeArrowheads="1"/>
          </p:cNvSpPr>
          <p:nvPr>
            <p:custDataLst>
              <p:tags r:id="rId2"/>
            </p:custDataLst>
          </p:nvPr>
        </p:nvSpPr>
        <p:spPr bwMode="auto">
          <a:xfrm flipH="1">
            <a:off x="1398979" y="2676700"/>
            <a:ext cx="10365622" cy="16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目标函数随时间变化的情况下，目标数量的增加或减少通常不会改变帕累托最优前沿</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集合的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形状或位置，反而会导致帕累托最优前沿</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集合流形维度的扩大或减小。遗憾的是，现有的大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多数动态处理技术都很难适应这种类型的动态。</a:t>
            </a:r>
            <a:endParaRPr lang="en-US" altLang="zh-CN" sz="2000" dirty="0">
              <a:solidFill>
                <a:srgbClr val="254E8B"/>
              </a:solidFill>
              <a:latin typeface="微软雅黑" panose="020B0503020204020204" pitchFamily="34" charset="-122"/>
              <a:ea typeface="微软雅黑" panose="020B0503020204020204" pitchFamily="34" charset="-122"/>
            </a:endParaRPr>
          </a:p>
        </p:txBody>
      </p:sp>
      <p:sp>
        <p:nvSpPr>
          <p:cNvPr id="56" name="MH_SubTitle_1"/>
          <p:cNvSpPr>
            <a:spLocks noChangeArrowheads="1"/>
          </p:cNvSpPr>
          <p:nvPr>
            <p:custDataLst>
              <p:tags r:id="rId3"/>
            </p:custDataLst>
          </p:nvPr>
        </p:nvSpPr>
        <p:spPr bwMode="auto">
          <a:xfrm flipH="1">
            <a:off x="1364563" y="446393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在本文中，为解决目标数量不断变化的动态多目标优化问题实施了一种动态双存档进化算法，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该算法同时维护两个共同进化的种群：收敛性档案</a:t>
            </a:r>
            <a:r>
              <a:rPr lang="en-US" altLang="zh-CN" sz="2000" dirty="0">
                <a:latin typeface="微软雅黑" panose="020B0503020204020204" pitchFamily="34" charset="-122"/>
                <a:ea typeface="微软雅黑" panose="020B0503020204020204" pitchFamily="34" charset="-122"/>
              </a:rPr>
              <a:t>CA</a:t>
            </a:r>
            <a:r>
              <a:rPr lang="zh-CN" altLang="en-US" sz="2000" dirty="0">
                <a:latin typeface="微软雅黑" panose="020B0503020204020204" pitchFamily="34" charset="-122"/>
                <a:ea typeface="微软雅黑" panose="020B0503020204020204" pitchFamily="34" charset="-122"/>
              </a:rPr>
              <a:t>和多样性档案</a:t>
            </a:r>
            <a:r>
              <a:rPr lang="en-US" altLang="zh-CN" sz="2000" dirty="0">
                <a:latin typeface="微软雅黑" panose="020B0503020204020204" pitchFamily="34" charset="-122"/>
                <a:ea typeface="微软雅黑" panose="020B0503020204020204" pitchFamily="34" charset="-122"/>
              </a:rPr>
              <a:t>DA</a:t>
            </a:r>
            <a:r>
              <a:rPr lang="zh-CN" altLang="en-US" sz="2000" dirty="0">
                <a:latin typeface="微软雅黑" panose="020B0503020204020204" pitchFamily="34" charset="-122"/>
                <a:ea typeface="微软雅黑" panose="020B0503020204020204" pitchFamily="34" charset="-122"/>
              </a:rPr>
              <a:t>。其中，这两个种群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是互补的：前一个种群更关注收敛性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即关注当前最优解，而另一个种群更关注多样性，即更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关注探索新的解空间。一旦环境发生变化，这两个种群的组成就会适应性地重建。</a:t>
            </a:r>
            <a:endParaRPr lang="en-US" altLang="zh-CN" sz="2000" dirty="0">
              <a:latin typeface="微软雅黑" panose="020B0503020204020204" pitchFamily="34" charset="-122"/>
              <a:ea typeface="微软雅黑" panose="020B0503020204020204" pitchFamily="34" charset="-122"/>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91281" y="425262"/>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研究背景</a:t>
            </a:r>
          </a:p>
        </p:txBody>
      </p:sp>
    </p:spTree>
    <p:extLst>
      <p:ext uri="{BB962C8B-B14F-4D97-AF65-F5344CB8AC3E}">
        <p14:creationId xmlns:p14="http://schemas.microsoft.com/office/powerpoint/2010/main" val="2637785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1+#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nvGrpSpPr>
          <p:cNvPr id="39" name="组合 38"/>
          <p:cNvGrpSpPr/>
          <p:nvPr/>
        </p:nvGrpSpPr>
        <p:grpSpPr>
          <a:xfrm>
            <a:off x="291861" y="1496688"/>
            <a:ext cx="651614" cy="651614"/>
            <a:chOff x="4317111" y="1670673"/>
            <a:chExt cx="651614" cy="651614"/>
          </a:xfrm>
        </p:grpSpPr>
        <p:sp>
          <p:nvSpPr>
            <p:cNvPr id="40" name="椭圆 39"/>
            <p:cNvSpPr/>
            <p:nvPr/>
          </p:nvSpPr>
          <p:spPr>
            <a:xfrm>
              <a:off x="4317111" y="1670673"/>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造字工房悦黑（非商用）常规体"/>
                <a:ea typeface="微软雅黑" panose="020B0503020204020204" pitchFamily="34" charset="-122"/>
                <a:cs typeface="+mn-cs"/>
              </a:endParaRPr>
            </a:p>
          </p:txBody>
        </p:sp>
      </p:grpSp>
      <p:grpSp>
        <p:nvGrpSpPr>
          <p:cNvPr id="42" name="组合 41"/>
          <p:cNvGrpSpPr/>
          <p:nvPr/>
        </p:nvGrpSpPr>
        <p:grpSpPr>
          <a:xfrm>
            <a:off x="291861" y="3263410"/>
            <a:ext cx="651614" cy="651614"/>
            <a:chOff x="5033812" y="3301037"/>
            <a:chExt cx="651614" cy="651614"/>
          </a:xfrm>
        </p:grpSpPr>
        <p:sp>
          <p:nvSpPr>
            <p:cNvPr id="43" name="椭圆 42"/>
            <p:cNvSpPr/>
            <p:nvPr/>
          </p:nvSpPr>
          <p:spPr>
            <a:xfrm>
              <a:off x="5033812" y="3301037"/>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造字工房悦黑（非商用）常规体"/>
                <a:ea typeface="微软雅黑" panose="020B0503020204020204" pitchFamily="34" charset="-122"/>
                <a:cs typeface="+mn-cs"/>
              </a:endParaRPr>
            </a:p>
          </p:txBody>
        </p:sp>
      </p:grpSp>
      <p:grpSp>
        <p:nvGrpSpPr>
          <p:cNvPr id="46" name="组合 45"/>
          <p:cNvGrpSpPr/>
          <p:nvPr/>
        </p:nvGrpSpPr>
        <p:grpSpPr>
          <a:xfrm>
            <a:off x="291861" y="5030132"/>
            <a:ext cx="651614" cy="651614"/>
            <a:chOff x="4456262" y="4994920"/>
            <a:chExt cx="651614" cy="651614"/>
          </a:xfrm>
        </p:grpSpPr>
        <p:sp>
          <p:nvSpPr>
            <p:cNvPr id="47" name="椭圆 46"/>
            <p:cNvSpPr/>
            <p:nvPr/>
          </p:nvSpPr>
          <p:spPr>
            <a:xfrm>
              <a:off x="4456262" y="4994920"/>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造字工房悦黑（非商用）常规体"/>
                <a:ea typeface="微软雅黑" panose="020B0503020204020204" pitchFamily="34" charset="-122"/>
                <a:cs typeface="+mn-cs"/>
              </a:endParaRPr>
            </a:p>
          </p:txBody>
        </p:sp>
      </p:grpSp>
      <p:sp>
        <p:nvSpPr>
          <p:cNvPr id="50" name="MH_SubTitle_1"/>
          <p:cNvSpPr>
            <a:spLocks noChangeArrowheads="1"/>
          </p:cNvSpPr>
          <p:nvPr>
            <p:custDataLst>
              <p:tags r:id="rId1"/>
            </p:custDataLst>
          </p:nvPr>
        </p:nvSpPr>
        <p:spPr bwMode="auto">
          <a:xfrm flipH="1">
            <a:off x="1398977" y="1308478"/>
            <a:ext cx="10501159" cy="106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多样性增强 ：顾名思义，其基本思想是通过增加种群多样性，推动已经收敛的种群跳出当前</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的最佳状态。</a:t>
            </a:r>
          </a:p>
        </p:txBody>
      </p:sp>
      <p:sp>
        <p:nvSpPr>
          <p:cNvPr id="53" name="MH_SubTitle_1"/>
          <p:cNvSpPr>
            <a:spLocks noChangeArrowheads="1"/>
          </p:cNvSpPr>
          <p:nvPr>
            <p:custDataLst>
              <p:tags r:id="rId2"/>
            </p:custDataLst>
          </p:nvPr>
        </p:nvSpPr>
        <p:spPr bwMode="auto">
          <a:xfrm flipH="1">
            <a:off x="1398979" y="2676700"/>
            <a:ext cx="10365622" cy="16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记忆机制 ：这种方法的 主要目的是利用历史信息加快收敛进度。</a:t>
            </a:r>
            <a:endParaRPr kumimoji="0" lang="en-US" altLang="zh-CN" sz="2000" b="0" i="0" u="none" strike="noStrike" kern="1200" cap="none" spc="0" normalizeH="0" baseline="0" noProof="0" dirty="0">
              <a:ln>
                <a:noFill/>
              </a:ln>
              <a:solidFill>
                <a:srgbClr val="254E8B"/>
              </a:solidFill>
              <a:effectLst/>
              <a:uLnTx/>
              <a:uFillTx/>
              <a:latin typeface="微软雅黑" panose="020B0503020204020204" pitchFamily="34" charset="-122"/>
              <a:ea typeface="微软雅黑" panose="020B0503020204020204" pitchFamily="34" charset="-122"/>
              <a:cs typeface="+mn-cs"/>
            </a:endParaRPr>
          </a:p>
        </p:txBody>
      </p:sp>
      <p:sp>
        <p:nvSpPr>
          <p:cNvPr id="56" name="MH_SubTitle_1"/>
          <p:cNvSpPr>
            <a:spLocks noChangeArrowheads="1"/>
          </p:cNvSpPr>
          <p:nvPr>
            <p:custDataLst>
              <p:tags r:id="rId3"/>
            </p:custDataLst>
          </p:nvPr>
        </p:nvSpPr>
        <p:spPr bwMode="auto">
          <a:xfrm flipH="1">
            <a:off x="1364563" y="446393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预测策略 ：这种方法通常与记忆机制相结合，根据预期的最优信息重新初始化种群。</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91281" y="425262"/>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研究背景</a:t>
            </a:r>
          </a:p>
        </p:txBody>
      </p:sp>
      <p:sp>
        <p:nvSpPr>
          <p:cNvPr id="2" name="文本框 1">
            <a:extLst>
              <a:ext uri="{FF2B5EF4-FFF2-40B4-BE49-F238E27FC236}">
                <a16:creationId xmlns:a16="http://schemas.microsoft.com/office/drawing/2014/main" id="{66ADCDBD-CEAA-A24A-A0A0-AD8AACCFA172}"/>
              </a:ext>
            </a:extLst>
          </p:cNvPr>
          <p:cNvSpPr txBox="1"/>
          <p:nvPr/>
        </p:nvSpPr>
        <p:spPr>
          <a:xfrm>
            <a:off x="1398978" y="755374"/>
            <a:ext cx="79756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根据处理动态的方式，现有技术可分为以下三类：</a:t>
            </a:r>
          </a:p>
        </p:txBody>
      </p:sp>
    </p:spTree>
    <p:extLst>
      <p:ext uri="{BB962C8B-B14F-4D97-AF65-F5344CB8AC3E}">
        <p14:creationId xmlns:p14="http://schemas.microsoft.com/office/powerpoint/2010/main" val="1736411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1+#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6"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5" name="组合 14"/>
          <p:cNvGrpSpPr/>
          <p:nvPr/>
        </p:nvGrpSpPr>
        <p:grpSpPr>
          <a:xfrm>
            <a:off x="1817664" y="2732642"/>
            <a:ext cx="8722064" cy="1683597"/>
            <a:chOff x="31445" y="161947"/>
            <a:chExt cx="2500824" cy="318131"/>
          </a:xfrm>
          <a:solidFill>
            <a:srgbClr val="F3CEB9"/>
          </a:solidFill>
        </p:grpSpPr>
        <p:sp>
          <p:nvSpPr>
            <p:cNvPr id="16" name="矩形 15"/>
            <p:cNvSpPr/>
            <p:nvPr/>
          </p:nvSpPr>
          <p:spPr>
            <a:xfrm>
              <a:off x="31445" y="176315"/>
              <a:ext cx="2268640" cy="293086"/>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18" name="TextBox 8"/>
            <p:cNvSpPr txBox="1"/>
            <p:nvPr/>
          </p:nvSpPr>
          <p:spPr>
            <a:xfrm>
              <a:off x="997543" y="238997"/>
              <a:ext cx="1422614" cy="157024"/>
            </a:xfrm>
            <a:prstGeom prst="rect">
              <a:avLst/>
            </a:prstGeom>
            <a:grpFill/>
            <a:ln>
              <a:noFill/>
            </a:ln>
          </p:spPr>
          <p:txBody>
            <a:bodyPr wrap="none" rtlCol="0">
              <a:spAutoFit/>
            </a:bodyPr>
            <a:lstStyle/>
            <a:p>
              <a:pPr algn="just">
                <a:spcBef>
                  <a:spcPct val="0"/>
                </a:spcBef>
              </a:pPr>
              <a:r>
                <a:rPr lang="zh-CN" altLang="en-US" sz="4800" kern="0" spc="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研究思路与方法</a:t>
              </a:r>
              <a:endPar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F3CEB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solidFill>
                <a:effectLst/>
                <a:uLnTx/>
                <a:uFillTx/>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a:ln>
                    <a:noFill/>
                  </a:ln>
                  <a:solidFill>
                    <a:prstClr val="white"/>
                  </a:solidFill>
                  <a:effectLst/>
                  <a:uLnTx/>
                  <a:uFillTx/>
                  <a:latin typeface="Arial"/>
                  <a:ea typeface="方正正中黑简体"/>
                  <a:cs typeface="+mn-ea"/>
                  <a:sym typeface="+mn-lt"/>
                </a:rPr>
                <a:t>02</a:t>
              </a:r>
              <a:endParaRPr kumimoji="0" lang="zh-CN" altLang="en-US" sz="12800" b="0" i="0" u="none" strike="noStrike" kern="0" cap="none" spc="0" normalizeH="0" baseline="0" noProof="0" dirty="0">
                <a:ln>
                  <a:noFill/>
                </a:ln>
                <a:solidFill>
                  <a:prstClr val="white"/>
                </a:solidFill>
                <a:effectLst/>
                <a:uLnTx/>
                <a:uFillTx/>
                <a:latin typeface="Arial"/>
                <a:ea typeface="方正正中黑简体"/>
                <a:cs typeface="+mn-ea"/>
                <a:sym typeface="+mn-lt"/>
              </a:endParaRPr>
            </a:p>
          </p:txBody>
        </p:sp>
      </p:grpSp>
    </p:spTree>
    <p:extLst>
      <p:ext uri="{BB962C8B-B14F-4D97-AF65-F5344CB8AC3E}">
        <p14:creationId xmlns:p14="http://schemas.microsoft.com/office/powerpoint/2010/main" val="1051906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定义</a:t>
            </a:r>
          </a:p>
        </p:txBody>
      </p:sp>
      <p:sp>
        <p:nvSpPr>
          <p:cNvPr id="64" name="Oval 47"/>
          <p:cNvSpPr/>
          <p:nvPr/>
        </p:nvSpPr>
        <p:spPr bwMode="auto">
          <a:xfrm>
            <a:off x="10434901" y="106118"/>
            <a:ext cx="1381961" cy="1458913"/>
          </a:xfrm>
          <a:prstGeom prst="ellipse">
            <a:avLst/>
          </a:prstGeom>
          <a:solidFill>
            <a:srgbClr val="F3CEB9"/>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dirty="0">
              <a:solidFill>
                <a:prstClr val="white"/>
              </a:solidFill>
            </a:endParaRPr>
          </a:p>
        </p:txBody>
      </p:sp>
      <p:sp>
        <p:nvSpPr>
          <p:cNvPr id="65" name="Freeform 122"/>
          <p:cNvSpPr>
            <a:spLocks/>
          </p:cNvSpPr>
          <p:nvPr/>
        </p:nvSpPr>
        <p:spPr bwMode="auto">
          <a:xfrm>
            <a:off x="10836755" y="508000"/>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pic>
        <p:nvPicPr>
          <p:cNvPr id="8" name="图片 7">
            <a:extLst>
              <a:ext uri="{FF2B5EF4-FFF2-40B4-BE49-F238E27FC236}">
                <a16:creationId xmlns:a16="http://schemas.microsoft.com/office/drawing/2014/main" id="{AE9EEA95-3051-9C52-9395-5C888CC677ED}"/>
              </a:ext>
            </a:extLst>
          </p:cNvPr>
          <p:cNvPicPr>
            <a:picLocks noChangeAspect="1"/>
          </p:cNvPicPr>
          <p:nvPr/>
        </p:nvPicPr>
        <p:blipFill>
          <a:blip r:embed="rId3"/>
          <a:stretch>
            <a:fillRect/>
          </a:stretch>
        </p:blipFill>
        <p:spPr>
          <a:xfrm>
            <a:off x="2131323" y="1148700"/>
            <a:ext cx="5850980" cy="701241"/>
          </a:xfrm>
          <a:prstGeom prst="rect">
            <a:avLst/>
          </a:prstGeom>
        </p:spPr>
      </p:pic>
      <p:sp>
        <p:nvSpPr>
          <p:cNvPr id="10" name="文本框 9">
            <a:extLst>
              <a:ext uri="{FF2B5EF4-FFF2-40B4-BE49-F238E27FC236}">
                <a16:creationId xmlns:a16="http://schemas.microsoft.com/office/drawing/2014/main" id="{91DA7112-E440-9E18-2BC9-61CFBE4D3DB6}"/>
              </a:ext>
            </a:extLst>
          </p:cNvPr>
          <p:cNvSpPr txBox="1"/>
          <p:nvPr/>
        </p:nvSpPr>
        <p:spPr>
          <a:xfrm>
            <a:off x="1288111" y="2036616"/>
            <a:ext cx="8412480" cy="1200329"/>
          </a:xfrm>
          <a:prstGeom prst="rect">
            <a:avLst/>
          </a:prstGeom>
          <a:noFill/>
        </p:spPr>
        <p:txBody>
          <a:bodyPr wrap="square">
            <a:spAutoFit/>
          </a:bodyPr>
          <a:lstStyle/>
          <a:p>
            <a:r>
              <a:rPr lang="zh-CN" altLang="en-US" dirty="0"/>
              <a:t>其中， t  是离散时间，定义为  t =  [ τ ♩，τ 和 τ t 分别代表 迭代计数器和变化频率 ， Ω t ⊆ N 是时间空间。Ω = n [a i , b i ] ⊆ R n 是决策（变量）空间，x =  ( x 1 ,  - - ,</a:t>
            </a:r>
          </a:p>
          <a:p>
            <a:r>
              <a:rPr lang="zh-CN" altLang="en-US" dirty="0"/>
              <a:t>x n ) T ∈ Ω  是候选解。F : Ω → R m(t) 由 m(t) 个实值目标函数构成，R m(t) 是时间步长为 t 的目标空间 ， 其中 m(t) 是 t 的离散函数 。</a:t>
            </a:r>
          </a:p>
        </p:txBody>
      </p:sp>
    </p:spTree>
    <p:extLst>
      <p:ext uri="{BB962C8B-B14F-4D97-AF65-F5344CB8AC3E}">
        <p14:creationId xmlns:p14="http://schemas.microsoft.com/office/powerpoint/2010/main" val="4141667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10" dur="1000" fill="hold"/>
                                        <p:tgtEl>
                                          <p:spTgt spid="6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4"/>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p:cTn id="18"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21" dur="1000" fill="hold"/>
                                        <p:tgtEl>
                                          <p:spTgt spid="65"/>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挑战</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nvGrpSpPr>
          <p:cNvPr id="11" name="Group 56">
            <a:extLst>
              <a:ext uri="{FF2B5EF4-FFF2-40B4-BE49-F238E27FC236}">
                <a16:creationId xmlns:a16="http://schemas.microsoft.com/office/drawing/2014/main" id="{5FDF3C50-F557-4359-8E09-D046E2772D4F}"/>
              </a:ext>
            </a:extLst>
          </p:cNvPr>
          <p:cNvGrpSpPr/>
          <p:nvPr/>
        </p:nvGrpSpPr>
        <p:grpSpPr>
          <a:xfrm>
            <a:off x="10597331" y="107156"/>
            <a:ext cx="1409700" cy="909638"/>
            <a:chOff x="3630613" y="3930650"/>
            <a:chExt cx="1409700" cy="909638"/>
          </a:xfrm>
          <a:solidFill>
            <a:srgbClr val="F3CEB9"/>
          </a:solidFill>
        </p:grpSpPr>
        <p:sp>
          <p:nvSpPr>
            <p:cNvPr id="12" name="Freeform 14">
              <a:extLst>
                <a:ext uri="{FF2B5EF4-FFF2-40B4-BE49-F238E27FC236}">
                  <a16:creationId xmlns:a16="http://schemas.microsoft.com/office/drawing/2014/main" id="{28AB1641-4179-4BA4-B82A-0B222F0A1836}"/>
                </a:ext>
              </a:extLst>
            </p:cNvPr>
            <p:cNvSpPr>
              <a:spLocks noEditPoints="1"/>
            </p:cNvSpPr>
            <p:nvPr/>
          </p:nvSpPr>
          <p:spPr bwMode="auto">
            <a:xfrm>
              <a:off x="3630613" y="4730750"/>
              <a:ext cx="1409700" cy="109538"/>
            </a:xfrm>
            <a:custGeom>
              <a:avLst/>
              <a:gdLst>
                <a:gd name="T0" fmla="*/ 360 w 375"/>
                <a:gd name="T1" fmla="*/ 0 h 29"/>
                <a:gd name="T2" fmla="*/ 15 w 375"/>
                <a:gd name="T3" fmla="*/ 0 h 29"/>
                <a:gd name="T4" fmla="*/ 0 w 375"/>
                <a:gd name="T5" fmla="*/ 14 h 29"/>
                <a:gd name="T6" fmla="*/ 15 w 375"/>
                <a:gd name="T7" fmla="*/ 29 h 29"/>
                <a:gd name="T8" fmla="*/ 360 w 375"/>
                <a:gd name="T9" fmla="*/ 29 h 29"/>
                <a:gd name="T10" fmla="*/ 375 w 375"/>
                <a:gd name="T11" fmla="*/ 14 h 29"/>
                <a:gd name="T12" fmla="*/ 360 w 375"/>
                <a:gd name="T13" fmla="*/ 0 h 29"/>
                <a:gd name="T14" fmla="*/ 210 w 375"/>
                <a:gd name="T15" fmla="*/ 14 h 29"/>
                <a:gd name="T16" fmla="*/ 165 w 375"/>
                <a:gd name="T17" fmla="*/ 14 h 29"/>
                <a:gd name="T18" fmla="*/ 161 w 375"/>
                <a:gd name="T19" fmla="*/ 10 h 29"/>
                <a:gd name="T20" fmla="*/ 165 w 375"/>
                <a:gd name="T21" fmla="*/ 6 h 29"/>
                <a:gd name="T22" fmla="*/ 210 w 375"/>
                <a:gd name="T23" fmla="*/ 6 h 29"/>
                <a:gd name="T24" fmla="*/ 214 w 375"/>
                <a:gd name="T25" fmla="*/ 10 h 29"/>
                <a:gd name="T26" fmla="*/ 210 w 375"/>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29">
                  <a:moveTo>
                    <a:pt x="360" y="0"/>
                  </a:moveTo>
                  <a:cubicBezTo>
                    <a:pt x="15" y="0"/>
                    <a:pt x="15" y="0"/>
                    <a:pt x="15" y="0"/>
                  </a:cubicBezTo>
                  <a:cubicBezTo>
                    <a:pt x="7" y="0"/>
                    <a:pt x="0" y="6"/>
                    <a:pt x="0" y="14"/>
                  </a:cubicBezTo>
                  <a:cubicBezTo>
                    <a:pt x="0" y="22"/>
                    <a:pt x="7" y="29"/>
                    <a:pt x="15" y="29"/>
                  </a:cubicBezTo>
                  <a:cubicBezTo>
                    <a:pt x="360" y="29"/>
                    <a:pt x="360" y="29"/>
                    <a:pt x="360" y="29"/>
                  </a:cubicBezTo>
                  <a:cubicBezTo>
                    <a:pt x="368" y="29"/>
                    <a:pt x="375" y="22"/>
                    <a:pt x="375" y="14"/>
                  </a:cubicBezTo>
                  <a:cubicBezTo>
                    <a:pt x="375" y="6"/>
                    <a:pt x="368" y="0"/>
                    <a:pt x="360" y="0"/>
                  </a:cubicBezTo>
                  <a:close/>
                  <a:moveTo>
                    <a:pt x="210" y="14"/>
                  </a:moveTo>
                  <a:cubicBezTo>
                    <a:pt x="165" y="14"/>
                    <a:pt x="165" y="14"/>
                    <a:pt x="165" y="14"/>
                  </a:cubicBezTo>
                  <a:cubicBezTo>
                    <a:pt x="163" y="14"/>
                    <a:pt x="161" y="13"/>
                    <a:pt x="161" y="10"/>
                  </a:cubicBezTo>
                  <a:cubicBezTo>
                    <a:pt x="161" y="8"/>
                    <a:pt x="163" y="6"/>
                    <a:pt x="165" y="6"/>
                  </a:cubicBezTo>
                  <a:cubicBezTo>
                    <a:pt x="210" y="6"/>
                    <a:pt x="210" y="6"/>
                    <a:pt x="210" y="6"/>
                  </a:cubicBezTo>
                  <a:cubicBezTo>
                    <a:pt x="212" y="6"/>
                    <a:pt x="214" y="8"/>
                    <a:pt x="214" y="10"/>
                  </a:cubicBezTo>
                  <a:cubicBezTo>
                    <a:pt x="214" y="13"/>
                    <a:pt x="212" y="14"/>
                    <a:pt x="2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3" name="Freeform 15">
              <a:extLst>
                <a:ext uri="{FF2B5EF4-FFF2-40B4-BE49-F238E27FC236}">
                  <a16:creationId xmlns:a16="http://schemas.microsoft.com/office/drawing/2014/main" id="{BBE84AAE-A8B9-4BCC-B511-81B7D6B30BFD}"/>
                </a:ext>
              </a:extLst>
            </p:cNvPr>
            <p:cNvSpPr>
              <a:spLocks noEditPoints="1"/>
            </p:cNvSpPr>
            <p:nvPr/>
          </p:nvSpPr>
          <p:spPr bwMode="auto">
            <a:xfrm>
              <a:off x="3713163" y="3930650"/>
              <a:ext cx="1244600" cy="766763"/>
            </a:xfrm>
            <a:custGeom>
              <a:avLst/>
              <a:gdLst>
                <a:gd name="T0" fmla="*/ 311 w 331"/>
                <a:gd name="T1" fmla="*/ 0 h 203"/>
                <a:gd name="T2" fmla="*/ 20 w 331"/>
                <a:gd name="T3" fmla="*/ 0 h 203"/>
                <a:gd name="T4" fmla="*/ 0 w 331"/>
                <a:gd name="T5" fmla="*/ 20 h 203"/>
                <a:gd name="T6" fmla="*/ 0 w 331"/>
                <a:gd name="T7" fmla="*/ 183 h 203"/>
                <a:gd name="T8" fmla="*/ 20 w 331"/>
                <a:gd name="T9" fmla="*/ 203 h 203"/>
                <a:gd name="T10" fmla="*/ 311 w 331"/>
                <a:gd name="T11" fmla="*/ 203 h 203"/>
                <a:gd name="T12" fmla="*/ 331 w 331"/>
                <a:gd name="T13" fmla="*/ 183 h 203"/>
                <a:gd name="T14" fmla="*/ 331 w 331"/>
                <a:gd name="T15" fmla="*/ 20 h 203"/>
                <a:gd name="T16" fmla="*/ 311 w 331"/>
                <a:gd name="T17" fmla="*/ 0 h 203"/>
                <a:gd name="T18" fmla="*/ 315 w 331"/>
                <a:gd name="T19" fmla="*/ 175 h 203"/>
                <a:gd name="T20" fmla="*/ 296 w 331"/>
                <a:gd name="T21" fmla="*/ 193 h 203"/>
                <a:gd name="T22" fmla="*/ 35 w 331"/>
                <a:gd name="T23" fmla="*/ 193 h 203"/>
                <a:gd name="T24" fmla="*/ 17 w 331"/>
                <a:gd name="T25" fmla="*/ 175 h 203"/>
                <a:gd name="T26" fmla="*/ 17 w 331"/>
                <a:gd name="T27" fmla="*/ 28 h 203"/>
                <a:gd name="T28" fmla="*/ 35 w 331"/>
                <a:gd name="T29" fmla="*/ 10 h 203"/>
                <a:gd name="T30" fmla="*/ 296 w 331"/>
                <a:gd name="T31" fmla="*/ 10 h 203"/>
                <a:gd name="T32" fmla="*/ 315 w 331"/>
                <a:gd name="T33" fmla="*/ 28 h 203"/>
                <a:gd name="T34" fmla="*/ 315 w 331"/>
                <a:gd name="T35" fmla="*/ 17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03">
                  <a:moveTo>
                    <a:pt x="311" y="0"/>
                  </a:moveTo>
                  <a:cubicBezTo>
                    <a:pt x="20" y="0"/>
                    <a:pt x="20" y="0"/>
                    <a:pt x="20" y="0"/>
                  </a:cubicBezTo>
                  <a:cubicBezTo>
                    <a:pt x="9" y="0"/>
                    <a:pt x="0" y="9"/>
                    <a:pt x="0" y="20"/>
                  </a:cubicBezTo>
                  <a:cubicBezTo>
                    <a:pt x="0" y="183"/>
                    <a:pt x="0" y="183"/>
                    <a:pt x="0" y="183"/>
                  </a:cubicBezTo>
                  <a:cubicBezTo>
                    <a:pt x="0" y="194"/>
                    <a:pt x="9" y="203"/>
                    <a:pt x="20" y="203"/>
                  </a:cubicBezTo>
                  <a:cubicBezTo>
                    <a:pt x="311" y="203"/>
                    <a:pt x="311" y="203"/>
                    <a:pt x="311" y="203"/>
                  </a:cubicBezTo>
                  <a:cubicBezTo>
                    <a:pt x="322" y="203"/>
                    <a:pt x="331" y="194"/>
                    <a:pt x="331" y="183"/>
                  </a:cubicBezTo>
                  <a:cubicBezTo>
                    <a:pt x="331" y="20"/>
                    <a:pt x="331" y="20"/>
                    <a:pt x="331" y="20"/>
                  </a:cubicBezTo>
                  <a:cubicBezTo>
                    <a:pt x="331" y="9"/>
                    <a:pt x="322" y="0"/>
                    <a:pt x="311" y="0"/>
                  </a:cubicBezTo>
                  <a:close/>
                  <a:moveTo>
                    <a:pt x="315" y="175"/>
                  </a:moveTo>
                  <a:cubicBezTo>
                    <a:pt x="315" y="185"/>
                    <a:pt x="306" y="193"/>
                    <a:pt x="296" y="193"/>
                  </a:cubicBezTo>
                  <a:cubicBezTo>
                    <a:pt x="35" y="193"/>
                    <a:pt x="35" y="193"/>
                    <a:pt x="35" y="193"/>
                  </a:cubicBezTo>
                  <a:cubicBezTo>
                    <a:pt x="25" y="193"/>
                    <a:pt x="17" y="185"/>
                    <a:pt x="17" y="175"/>
                  </a:cubicBezTo>
                  <a:cubicBezTo>
                    <a:pt x="17" y="28"/>
                    <a:pt x="17" y="28"/>
                    <a:pt x="17" y="28"/>
                  </a:cubicBezTo>
                  <a:cubicBezTo>
                    <a:pt x="17" y="18"/>
                    <a:pt x="25" y="10"/>
                    <a:pt x="35" y="10"/>
                  </a:cubicBezTo>
                  <a:cubicBezTo>
                    <a:pt x="296" y="10"/>
                    <a:pt x="296" y="10"/>
                    <a:pt x="296" y="10"/>
                  </a:cubicBezTo>
                  <a:cubicBezTo>
                    <a:pt x="306" y="10"/>
                    <a:pt x="315" y="18"/>
                    <a:pt x="315" y="28"/>
                  </a:cubicBezTo>
                  <a:lnTo>
                    <a:pt x="315"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4" name="Freeform 16">
              <a:extLst>
                <a:ext uri="{FF2B5EF4-FFF2-40B4-BE49-F238E27FC236}">
                  <a16:creationId xmlns:a16="http://schemas.microsoft.com/office/drawing/2014/main" id="{D69A391B-2588-43A6-8779-C48E220709A3}"/>
                </a:ext>
              </a:extLst>
            </p:cNvPr>
            <p:cNvSpPr>
              <a:spLocks noEditPoints="1"/>
            </p:cNvSpPr>
            <p:nvPr/>
          </p:nvSpPr>
          <p:spPr bwMode="auto">
            <a:xfrm>
              <a:off x="3800828" y="3985275"/>
              <a:ext cx="1053394" cy="651460"/>
            </a:xfrm>
            <a:custGeom>
              <a:avLst/>
              <a:gdLst>
                <a:gd name="T0" fmla="*/ 279 w 298"/>
                <a:gd name="T1" fmla="*/ 0 h 183"/>
                <a:gd name="T2" fmla="*/ 18 w 298"/>
                <a:gd name="T3" fmla="*/ 0 h 183"/>
                <a:gd name="T4" fmla="*/ 0 w 298"/>
                <a:gd name="T5" fmla="*/ 18 h 183"/>
                <a:gd name="T6" fmla="*/ 0 w 298"/>
                <a:gd name="T7" fmla="*/ 165 h 183"/>
                <a:gd name="T8" fmla="*/ 18 w 298"/>
                <a:gd name="T9" fmla="*/ 183 h 183"/>
                <a:gd name="T10" fmla="*/ 279 w 298"/>
                <a:gd name="T11" fmla="*/ 183 h 183"/>
                <a:gd name="T12" fmla="*/ 298 w 298"/>
                <a:gd name="T13" fmla="*/ 165 h 183"/>
                <a:gd name="T14" fmla="*/ 298 w 298"/>
                <a:gd name="T15" fmla="*/ 18 h 183"/>
                <a:gd name="T16" fmla="*/ 279 w 298"/>
                <a:gd name="T17" fmla="*/ 0 h 183"/>
                <a:gd name="T18" fmla="*/ 287 w 298"/>
                <a:gd name="T19" fmla="*/ 40 h 183"/>
                <a:gd name="T20" fmla="*/ 233 w 298"/>
                <a:gd name="T21" fmla="*/ 98 h 183"/>
                <a:gd name="T22" fmla="*/ 232 w 298"/>
                <a:gd name="T23" fmla="*/ 98 h 183"/>
                <a:gd name="T24" fmla="*/ 232 w 298"/>
                <a:gd name="T25" fmla="*/ 98 h 183"/>
                <a:gd name="T26" fmla="*/ 232 w 298"/>
                <a:gd name="T27" fmla="*/ 98 h 183"/>
                <a:gd name="T28" fmla="*/ 231 w 298"/>
                <a:gd name="T29" fmla="*/ 98 h 183"/>
                <a:gd name="T30" fmla="*/ 228 w 298"/>
                <a:gd name="T31" fmla="*/ 100 h 183"/>
                <a:gd name="T32" fmla="*/ 226 w 298"/>
                <a:gd name="T33" fmla="*/ 99 h 183"/>
                <a:gd name="T34" fmla="*/ 221 w 298"/>
                <a:gd name="T35" fmla="*/ 96 h 183"/>
                <a:gd name="T36" fmla="*/ 198 w 298"/>
                <a:gd name="T37" fmla="*/ 73 h 183"/>
                <a:gd name="T38" fmla="*/ 158 w 298"/>
                <a:gd name="T39" fmla="*/ 131 h 183"/>
                <a:gd name="T40" fmla="*/ 149 w 298"/>
                <a:gd name="T41" fmla="*/ 133 h 183"/>
                <a:gd name="T42" fmla="*/ 147 w 298"/>
                <a:gd name="T43" fmla="*/ 130 h 183"/>
                <a:gd name="T44" fmla="*/ 144 w 298"/>
                <a:gd name="T45" fmla="*/ 128 h 183"/>
                <a:gd name="T46" fmla="*/ 117 w 298"/>
                <a:gd name="T47" fmla="*/ 101 h 183"/>
                <a:gd name="T48" fmla="*/ 18 w 298"/>
                <a:gd name="T49" fmla="*/ 163 h 183"/>
                <a:gd name="T50" fmla="*/ 9 w 298"/>
                <a:gd name="T51" fmla="*/ 161 h 183"/>
                <a:gd name="T52" fmla="*/ 11 w 298"/>
                <a:gd name="T53" fmla="*/ 152 h 183"/>
                <a:gd name="T54" fmla="*/ 115 w 298"/>
                <a:gd name="T55" fmla="*/ 87 h 183"/>
                <a:gd name="T56" fmla="*/ 118 w 298"/>
                <a:gd name="T57" fmla="*/ 86 h 183"/>
                <a:gd name="T58" fmla="*/ 123 w 298"/>
                <a:gd name="T59" fmla="*/ 88 h 183"/>
                <a:gd name="T60" fmla="*/ 152 w 298"/>
                <a:gd name="T61" fmla="*/ 117 h 183"/>
                <a:gd name="T62" fmla="*/ 191 w 298"/>
                <a:gd name="T63" fmla="*/ 60 h 183"/>
                <a:gd name="T64" fmla="*/ 196 w 298"/>
                <a:gd name="T65" fmla="*/ 57 h 183"/>
                <a:gd name="T66" fmla="*/ 204 w 298"/>
                <a:gd name="T67" fmla="*/ 61 h 183"/>
                <a:gd name="T68" fmla="*/ 227 w 298"/>
                <a:gd name="T69" fmla="*/ 84 h 183"/>
                <a:gd name="T70" fmla="*/ 278 w 298"/>
                <a:gd name="T71" fmla="*/ 31 h 183"/>
                <a:gd name="T72" fmla="*/ 287 w 298"/>
                <a:gd name="T73" fmla="*/ 31 h 183"/>
                <a:gd name="T74" fmla="*/ 287 w 298"/>
                <a:gd name="T75" fmla="*/ 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8" h="183">
                  <a:moveTo>
                    <a:pt x="279" y="0"/>
                  </a:moveTo>
                  <a:cubicBezTo>
                    <a:pt x="18" y="0"/>
                    <a:pt x="18" y="0"/>
                    <a:pt x="18" y="0"/>
                  </a:cubicBezTo>
                  <a:cubicBezTo>
                    <a:pt x="8" y="0"/>
                    <a:pt x="0" y="8"/>
                    <a:pt x="0" y="18"/>
                  </a:cubicBezTo>
                  <a:cubicBezTo>
                    <a:pt x="0" y="165"/>
                    <a:pt x="0" y="165"/>
                    <a:pt x="0" y="165"/>
                  </a:cubicBezTo>
                  <a:cubicBezTo>
                    <a:pt x="0" y="175"/>
                    <a:pt x="8" y="183"/>
                    <a:pt x="18" y="183"/>
                  </a:cubicBezTo>
                  <a:cubicBezTo>
                    <a:pt x="279" y="183"/>
                    <a:pt x="279" y="183"/>
                    <a:pt x="279" y="183"/>
                  </a:cubicBezTo>
                  <a:cubicBezTo>
                    <a:pt x="289" y="183"/>
                    <a:pt x="298" y="175"/>
                    <a:pt x="298" y="165"/>
                  </a:cubicBezTo>
                  <a:cubicBezTo>
                    <a:pt x="298" y="18"/>
                    <a:pt x="298" y="18"/>
                    <a:pt x="298" y="18"/>
                  </a:cubicBezTo>
                  <a:cubicBezTo>
                    <a:pt x="298" y="8"/>
                    <a:pt x="289" y="0"/>
                    <a:pt x="279" y="0"/>
                  </a:cubicBezTo>
                  <a:close/>
                  <a:moveTo>
                    <a:pt x="287" y="40"/>
                  </a:moveTo>
                  <a:cubicBezTo>
                    <a:pt x="233" y="98"/>
                    <a:pt x="233" y="98"/>
                    <a:pt x="233" y="98"/>
                  </a:cubicBezTo>
                  <a:cubicBezTo>
                    <a:pt x="232" y="98"/>
                    <a:pt x="232" y="98"/>
                    <a:pt x="232" y="98"/>
                  </a:cubicBezTo>
                  <a:cubicBezTo>
                    <a:pt x="232" y="98"/>
                    <a:pt x="232" y="98"/>
                    <a:pt x="232" y="98"/>
                  </a:cubicBezTo>
                  <a:cubicBezTo>
                    <a:pt x="232" y="98"/>
                    <a:pt x="232" y="98"/>
                    <a:pt x="232" y="98"/>
                  </a:cubicBezTo>
                  <a:cubicBezTo>
                    <a:pt x="232" y="98"/>
                    <a:pt x="232" y="98"/>
                    <a:pt x="231" y="98"/>
                  </a:cubicBezTo>
                  <a:cubicBezTo>
                    <a:pt x="231" y="99"/>
                    <a:pt x="229" y="100"/>
                    <a:pt x="228" y="100"/>
                  </a:cubicBezTo>
                  <a:cubicBezTo>
                    <a:pt x="227" y="100"/>
                    <a:pt x="226" y="99"/>
                    <a:pt x="226" y="99"/>
                  </a:cubicBezTo>
                  <a:cubicBezTo>
                    <a:pt x="224" y="99"/>
                    <a:pt x="222" y="98"/>
                    <a:pt x="221" y="96"/>
                  </a:cubicBezTo>
                  <a:cubicBezTo>
                    <a:pt x="198" y="73"/>
                    <a:pt x="198" y="73"/>
                    <a:pt x="198" y="73"/>
                  </a:cubicBezTo>
                  <a:cubicBezTo>
                    <a:pt x="158" y="131"/>
                    <a:pt x="158" y="131"/>
                    <a:pt x="158" y="131"/>
                  </a:cubicBezTo>
                  <a:cubicBezTo>
                    <a:pt x="156" y="134"/>
                    <a:pt x="152" y="135"/>
                    <a:pt x="149" y="133"/>
                  </a:cubicBezTo>
                  <a:cubicBezTo>
                    <a:pt x="148" y="132"/>
                    <a:pt x="147" y="131"/>
                    <a:pt x="147" y="130"/>
                  </a:cubicBezTo>
                  <a:cubicBezTo>
                    <a:pt x="146" y="129"/>
                    <a:pt x="145" y="129"/>
                    <a:pt x="144" y="128"/>
                  </a:cubicBezTo>
                  <a:cubicBezTo>
                    <a:pt x="117" y="101"/>
                    <a:pt x="117" y="101"/>
                    <a:pt x="117" y="101"/>
                  </a:cubicBezTo>
                  <a:cubicBezTo>
                    <a:pt x="18" y="163"/>
                    <a:pt x="18" y="163"/>
                    <a:pt x="18" y="163"/>
                  </a:cubicBezTo>
                  <a:cubicBezTo>
                    <a:pt x="15" y="165"/>
                    <a:pt x="11" y="164"/>
                    <a:pt x="9" y="161"/>
                  </a:cubicBezTo>
                  <a:cubicBezTo>
                    <a:pt x="7" y="158"/>
                    <a:pt x="8" y="154"/>
                    <a:pt x="11" y="152"/>
                  </a:cubicBezTo>
                  <a:cubicBezTo>
                    <a:pt x="115" y="87"/>
                    <a:pt x="115" y="87"/>
                    <a:pt x="115" y="87"/>
                  </a:cubicBezTo>
                  <a:cubicBezTo>
                    <a:pt x="116" y="86"/>
                    <a:pt x="117" y="86"/>
                    <a:pt x="118" y="86"/>
                  </a:cubicBezTo>
                  <a:cubicBezTo>
                    <a:pt x="120" y="86"/>
                    <a:pt x="122" y="87"/>
                    <a:pt x="123" y="88"/>
                  </a:cubicBezTo>
                  <a:cubicBezTo>
                    <a:pt x="152" y="117"/>
                    <a:pt x="152" y="117"/>
                    <a:pt x="152" y="117"/>
                  </a:cubicBezTo>
                  <a:cubicBezTo>
                    <a:pt x="191" y="60"/>
                    <a:pt x="191" y="60"/>
                    <a:pt x="191" y="60"/>
                  </a:cubicBezTo>
                  <a:cubicBezTo>
                    <a:pt x="192" y="58"/>
                    <a:pt x="194" y="57"/>
                    <a:pt x="196" y="57"/>
                  </a:cubicBezTo>
                  <a:cubicBezTo>
                    <a:pt x="199" y="57"/>
                    <a:pt x="202" y="58"/>
                    <a:pt x="204" y="61"/>
                  </a:cubicBezTo>
                  <a:cubicBezTo>
                    <a:pt x="227" y="84"/>
                    <a:pt x="227" y="84"/>
                    <a:pt x="227" y="84"/>
                  </a:cubicBezTo>
                  <a:cubicBezTo>
                    <a:pt x="278" y="31"/>
                    <a:pt x="278" y="31"/>
                    <a:pt x="278" y="31"/>
                  </a:cubicBezTo>
                  <a:cubicBezTo>
                    <a:pt x="280" y="28"/>
                    <a:pt x="284" y="28"/>
                    <a:pt x="287" y="31"/>
                  </a:cubicBezTo>
                  <a:cubicBezTo>
                    <a:pt x="289" y="33"/>
                    <a:pt x="290" y="37"/>
                    <a:pt x="28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pSp>
      <p:sp>
        <p:nvSpPr>
          <p:cNvPr id="3" name="文本框 2">
            <a:extLst>
              <a:ext uri="{FF2B5EF4-FFF2-40B4-BE49-F238E27FC236}">
                <a16:creationId xmlns:a16="http://schemas.microsoft.com/office/drawing/2014/main" id="{50CB4744-8ED9-2985-9381-96CC3F2142F3}"/>
              </a:ext>
            </a:extLst>
          </p:cNvPr>
          <p:cNvSpPr txBox="1"/>
          <p:nvPr/>
        </p:nvSpPr>
        <p:spPr>
          <a:xfrm>
            <a:off x="1248355" y="508000"/>
            <a:ext cx="711641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改变目标数通常不是移动 </a:t>
            </a:r>
            <a:r>
              <a:rPr lang="en-US" altLang="zh-CN" sz="2000" dirty="0">
                <a:latin typeface="微软雅黑" panose="020B0503020204020204" pitchFamily="34" charset="-122"/>
                <a:ea typeface="微软雅黑" panose="020B0503020204020204" pitchFamily="34" charset="-122"/>
              </a:rPr>
              <a:t>PF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PS </a:t>
            </a:r>
            <a:r>
              <a:rPr lang="zh-CN" altLang="en-US" sz="2000" dirty="0">
                <a:latin typeface="微软雅黑" panose="020B0503020204020204" pitchFamily="34" charset="-122"/>
                <a:ea typeface="微软雅黑" panose="020B0503020204020204" pitchFamily="34" charset="-122"/>
              </a:rPr>
              <a:t>的位置或调整其几何形状 ，而是扩大或缩小 </a:t>
            </a:r>
            <a:r>
              <a:rPr lang="en-US" altLang="zh-CN" sz="2000" dirty="0">
                <a:latin typeface="微软雅黑" panose="020B0503020204020204" pitchFamily="34" charset="-122"/>
                <a:ea typeface="微软雅黑" panose="020B0503020204020204" pitchFamily="34" charset="-122"/>
              </a:rPr>
              <a:t>PF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PS </a:t>
            </a:r>
            <a:r>
              <a:rPr lang="zh-CN" altLang="en-US" sz="2000" dirty="0">
                <a:latin typeface="微软雅黑" panose="020B0503020204020204" pitchFamily="34" charset="-122"/>
                <a:ea typeface="微软雅黑" panose="020B0503020204020204" pitchFamily="34" charset="-122"/>
              </a:rPr>
              <a:t>流形的尺寸。</a:t>
            </a:r>
          </a:p>
        </p:txBody>
      </p:sp>
      <p:sp>
        <p:nvSpPr>
          <p:cNvPr id="10" name="文本框 9">
            <a:extLst>
              <a:ext uri="{FF2B5EF4-FFF2-40B4-BE49-F238E27FC236}">
                <a16:creationId xmlns:a16="http://schemas.microsoft.com/office/drawing/2014/main" id="{35D88302-712A-7255-5656-91D38D515D07}"/>
              </a:ext>
            </a:extLst>
          </p:cNvPr>
          <p:cNvSpPr txBox="1"/>
          <p:nvPr/>
        </p:nvSpPr>
        <p:spPr>
          <a:xfrm>
            <a:off x="731520" y="1263651"/>
            <a:ext cx="8410492" cy="954107"/>
          </a:xfrm>
          <a:prstGeom prst="rect">
            <a:avLst/>
          </a:prstGeom>
          <a:noFill/>
        </p:spPr>
        <p:txBody>
          <a:bodyPr wrap="square">
            <a:spAutoFit/>
          </a:bodyPr>
          <a:lstStyle/>
          <a:p>
            <a:r>
              <a:rPr lang="zh-CN" altLang="en-US" dirty="0"/>
              <a:t>1) </a:t>
            </a:r>
            <a:r>
              <a:rPr lang="zh-CN" altLang="en-US" sz="2000" dirty="0">
                <a:latin typeface="微软雅黑" panose="020B0503020204020204" pitchFamily="34" charset="-122"/>
                <a:ea typeface="微软雅黑" panose="020B0503020204020204" pitchFamily="34" charset="-122"/>
              </a:rPr>
              <a:t>当目标数量增加时</a:t>
            </a:r>
            <a:r>
              <a:rPr lang="zh-CN" altLang="en-US" dirty="0"/>
              <a:t>： 首先，我们在一个双目标DTLZ2 实例上运行 MOEA/D，运行时间为 200 分钟。目标数量增加后，群体收敛性可能不受影响；而群体多样性严重不足，无法近似扩展的 </a:t>
            </a:r>
            <a:r>
              <a:rPr lang="en-US" altLang="zh-CN" dirty="0"/>
              <a:t>PF </a:t>
            </a:r>
            <a:r>
              <a:rPr lang="zh-CN" altLang="en-US" dirty="0"/>
              <a:t>或 </a:t>
            </a:r>
            <a:r>
              <a:rPr lang="en-US" altLang="zh-CN" dirty="0"/>
              <a:t>PS </a:t>
            </a:r>
            <a:r>
              <a:rPr lang="zh-CN" altLang="en-US" dirty="0"/>
              <a:t>流形。</a:t>
            </a:r>
          </a:p>
        </p:txBody>
      </p:sp>
      <p:pic>
        <p:nvPicPr>
          <p:cNvPr id="16" name="图片 15">
            <a:extLst>
              <a:ext uri="{FF2B5EF4-FFF2-40B4-BE49-F238E27FC236}">
                <a16:creationId xmlns:a16="http://schemas.microsoft.com/office/drawing/2014/main" id="{14D5F0E1-3A1A-5D36-D723-2321481CEC6B}"/>
              </a:ext>
            </a:extLst>
          </p:cNvPr>
          <p:cNvPicPr>
            <a:picLocks noChangeAspect="1"/>
          </p:cNvPicPr>
          <p:nvPr/>
        </p:nvPicPr>
        <p:blipFill>
          <a:blip r:embed="rId2"/>
          <a:stretch>
            <a:fillRect/>
          </a:stretch>
        </p:blipFill>
        <p:spPr>
          <a:xfrm>
            <a:off x="2425148" y="2122997"/>
            <a:ext cx="7152725" cy="3158873"/>
          </a:xfrm>
          <a:prstGeom prst="rect">
            <a:avLst/>
          </a:prstGeom>
        </p:spPr>
      </p:pic>
    </p:spTree>
    <p:extLst>
      <p:ext uri="{BB962C8B-B14F-4D97-AF65-F5344CB8AC3E}">
        <p14:creationId xmlns:p14="http://schemas.microsoft.com/office/powerpoint/2010/main" val="1948878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par>
                                <p:cTn id="15" presetID="2" presetClass="entr" presetSubtype="4" fill="hold" nodeType="withEffect">
                                  <p:stCondLst>
                                    <p:cond delay="6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dirty="0">
                <a:latin typeface="微软雅黑" panose="020B0503020204020204" pitchFamily="34" charset="-122"/>
                <a:ea typeface="微软雅黑" panose="020B0503020204020204" pitchFamily="34" charset="-122"/>
              </a:rPr>
              <a:t>挑战</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nvGrpSpPr>
          <p:cNvPr id="11" name="Group 56">
            <a:extLst>
              <a:ext uri="{FF2B5EF4-FFF2-40B4-BE49-F238E27FC236}">
                <a16:creationId xmlns:a16="http://schemas.microsoft.com/office/drawing/2014/main" id="{5FDF3C50-F557-4359-8E09-D046E2772D4F}"/>
              </a:ext>
            </a:extLst>
          </p:cNvPr>
          <p:cNvGrpSpPr/>
          <p:nvPr/>
        </p:nvGrpSpPr>
        <p:grpSpPr>
          <a:xfrm>
            <a:off x="10597331" y="107156"/>
            <a:ext cx="1409700" cy="909638"/>
            <a:chOff x="3630613" y="3930650"/>
            <a:chExt cx="1409700" cy="909638"/>
          </a:xfrm>
          <a:solidFill>
            <a:srgbClr val="F3CEB9"/>
          </a:solidFill>
        </p:grpSpPr>
        <p:sp>
          <p:nvSpPr>
            <p:cNvPr id="12" name="Freeform 14">
              <a:extLst>
                <a:ext uri="{FF2B5EF4-FFF2-40B4-BE49-F238E27FC236}">
                  <a16:creationId xmlns:a16="http://schemas.microsoft.com/office/drawing/2014/main" id="{28AB1641-4179-4BA4-B82A-0B222F0A1836}"/>
                </a:ext>
              </a:extLst>
            </p:cNvPr>
            <p:cNvSpPr>
              <a:spLocks noEditPoints="1"/>
            </p:cNvSpPr>
            <p:nvPr/>
          </p:nvSpPr>
          <p:spPr bwMode="auto">
            <a:xfrm>
              <a:off x="3630613" y="4730750"/>
              <a:ext cx="1409700" cy="109538"/>
            </a:xfrm>
            <a:custGeom>
              <a:avLst/>
              <a:gdLst>
                <a:gd name="T0" fmla="*/ 360 w 375"/>
                <a:gd name="T1" fmla="*/ 0 h 29"/>
                <a:gd name="T2" fmla="*/ 15 w 375"/>
                <a:gd name="T3" fmla="*/ 0 h 29"/>
                <a:gd name="T4" fmla="*/ 0 w 375"/>
                <a:gd name="T5" fmla="*/ 14 h 29"/>
                <a:gd name="T6" fmla="*/ 15 w 375"/>
                <a:gd name="T7" fmla="*/ 29 h 29"/>
                <a:gd name="T8" fmla="*/ 360 w 375"/>
                <a:gd name="T9" fmla="*/ 29 h 29"/>
                <a:gd name="T10" fmla="*/ 375 w 375"/>
                <a:gd name="T11" fmla="*/ 14 h 29"/>
                <a:gd name="T12" fmla="*/ 360 w 375"/>
                <a:gd name="T13" fmla="*/ 0 h 29"/>
                <a:gd name="T14" fmla="*/ 210 w 375"/>
                <a:gd name="T15" fmla="*/ 14 h 29"/>
                <a:gd name="T16" fmla="*/ 165 w 375"/>
                <a:gd name="T17" fmla="*/ 14 h 29"/>
                <a:gd name="T18" fmla="*/ 161 w 375"/>
                <a:gd name="T19" fmla="*/ 10 h 29"/>
                <a:gd name="T20" fmla="*/ 165 w 375"/>
                <a:gd name="T21" fmla="*/ 6 h 29"/>
                <a:gd name="T22" fmla="*/ 210 w 375"/>
                <a:gd name="T23" fmla="*/ 6 h 29"/>
                <a:gd name="T24" fmla="*/ 214 w 375"/>
                <a:gd name="T25" fmla="*/ 10 h 29"/>
                <a:gd name="T26" fmla="*/ 210 w 375"/>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29">
                  <a:moveTo>
                    <a:pt x="360" y="0"/>
                  </a:moveTo>
                  <a:cubicBezTo>
                    <a:pt x="15" y="0"/>
                    <a:pt x="15" y="0"/>
                    <a:pt x="15" y="0"/>
                  </a:cubicBezTo>
                  <a:cubicBezTo>
                    <a:pt x="7" y="0"/>
                    <a:pt x="0" y="6"/>
                    <a:pt x="0" y="14"/>
                  </a:cubicBezTo>
                  <a:cubicBezTo>
                    <a:pt x="0" y="22"/>
                    <a:pt x="7" y="29"/>
                    <a:pt x="15" y="29"/>
                  </a:cubicBezTo>
                  <a:cubicBezTo>
                    <a:pt x="360" y="29"/>
                    <a:pt x="360" y="29"/>
                    <a:pt x="360" y="29"/>
                  </a:cubicBezTo>
                  <a:cubicBezTo>
                    <a:pt x="368" y="29"/>
                    <a:pt x="375" y="22"/>
                    <a:pt x="375" y="14"/>
                  </a:cubicBezTo>
                  <a:cubicBezTo>
                    <a:pt x="375" y="6"/>
                    <a:pt x="368" y="0"/>
                    <a:pt x="360" y="0"/>
                  </a:cubicBezTo>
                  <a:close/>
                  <a:moveTo>
                    <a:pt x="210" y="14"/>
                  </a:moveTo>
                  <a:cubicBezTo>
                    <a:pt x="165" y="14"/>
                    <a:pt x="165" y="14"/>
                    <a:pt x="165" y="14"/>
                  </a:cubicBezTo>
                  <a:cubicBezTo>
                    <a:pt x="163" y="14"/>
                    <a:pt x="161" y="13"/>
                    <a:pt x="161" y="10"/>
                  </a:cubicBezTo>
                  <a:cubicBezTo>
                    <a:pt x="161" y="8"/>
                    <a:pt x="163" y="6"/>
                    <a:pt x="165" y="6"/>
                  </a:cubicBezTo>
                  <a:cubicBezTo>
                    <a:pt x="210" y="6"/>
                    <a:pt x="210" y="6"/>
                    <a:pt x="210" y="6"/>
                  </a:cubicBezTo>
                  <a:cubicBezTo>
                    <a:pt x="212" y="6"/>
                    <a:pt x="214" y="8"/>
                    <a:pt x="214" y="10"/>
                  </a:cubicBezTo>
                  <a:cubicBezTo>
                    <a:pt x="214" y="13"/>
                    <a:pt x="212" y="14"/>
                    <a:pt x="2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3" name="Freeform 15">
              <a:extLst>
                <a:ext uri="{FF2B5EF4-FFF2-40B4-BE49-F238E27FC236}">
                  <a16:creationId xmlns:a16="http://schemas.microsoft.com/office/drawing/2014/main" id="{BBE84AAE-A8B9-4BCC-B511-81B7D6B30BFD}"/>
                </a:ext>
              </a:extLst>
            </p:cNvPr>
            <p:cNvSpPr>
              <a:spLocks noEditPoints="1"/>
            </p:cNvSpPr>
            <p:nvPr/>
          </p:nvSpPr>
          <p:spPr bwMode="auto">
            <a:xfrm>
              <a:off x="3713163" y="3930650"/>
              <a:ext cx="1244600" cy="766763"/>
            </a:xfrm>
            <a:custGeom>
              <a:avLst/>
              <a:gdLst>
                <a:gd name="T0" fmla="*/ 311 w 331"/>
                <a:gd name="T1" fmla="*/ 0 h 203"/>
                <a:gd name="T2" fmla="*/ 20 w 331"/>
                <a:gd name="T3" fmla="*/ 0 h 203"/>
                <a:gd name="T4" fmla="*/ 0 w 331"/>
                <a:gd name="T5" fmla="*/ 20 h 203"/>
                <a:gd name="T6" fmla="*/ 0 w 331"/>
                <a:gd name="T7" fmla="*/ 183 h 203"/>
                <a:gd name="T8" fmla="*/ 20 w 331"/>
                <a:gd name="T9" fmla="*/ 203 h 203"/>
                <a:gd name="T10" fmla="*/ 311 w 331"/>
                <a:gd name="T11" fmla="*/ 203 h 203"/>
                <a:gd name="T12" fmla="*/ 331 w 331"/>
                <a:gd name="T13" fmla="*/ 183 h 203"/>
                <a:gd name="T14" fmla="*/ 331 w 331"/>
                <a:gd name="T15" fmla="*/ 20 h 203"/>
                <a:gd name="T16" fmla="*/ 311 w 331"/>
                <a:gd name="T17" fmla="*/ 0 h 203"/>
                <a:gd name="T18" fmla="*/ 315 w 331"/>
                <a:gd name="T19" fmla="*/ 175 h 203"/>
                <a:gd name="T20" fmla="*/ 296 w 331"/>
                <a:gd name="T21" fmla="*/ 193 h 203"/>
                <a:gd name="T22" fmla="*/ 35 w 331"/>
                <a:gd name="T23" fmla="*/ 193 h 203"/>
                <a:gd name="T24" fmla="*/ 17 w 331"/>
                <a:gd name="T25" fmla="*/ 175 h 203"/>
                <a:gd name="T26" fmla="*/ 17 w 331"/>
                <a:gd name="T27" fmla="*/ 28 h 203"/>
                <a:gd name="T28" fmla="*/ 35 w 331"/>
                <a:gd name="T29" fmla="*/ 10 h 203"/>
                <a:gd name="T30" fmla="*/ 296 w 331"/>
                <a:gd name="T31" fmla="*/ 10 h 203"/>
                <a:gd name="T32" fmla="*/ 315 w 331"/>
                <a:gd name="T33" fmla="*/ 28 h 203"/>
                <a:gd name="T34" fmla="*/ 315 w 331"/>
                <a:gd name="T35" fmla="*/ 17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03">
                  <a:moveTo>
                    <a:pt x="311" y="0"/>
                  </a:moveTo>
                  <a:cubicBezTo>
                    <a:pt x="20" y="0"/>
                    <a:pt x="20" y="0"/>
                    <a:pt x="20" y="0"/>
                  </a:cubicBezTo>
                  <a:cubicBezTo>
                    <a:pt x="9" y="0"/>
                    <a:pt x="0" y="9"/>
                    <a:pt x="0" y="20"/>
                  </a:cubicBezTo>
                  <a:cubicBezTo>
                    <a:pt x="0" y="183"/>
                    <a:pt x="0" y="183"/>
                    <a:pt x="0" y="183"/>
                  </a:cubicBezTo>
                  <a:cubicBezTo>
                    <a:pt x="0" y="194"/>
                    <a:pt x="9" y="203"/>
                    <a:pt x="20" y="203"/>
                  </a:cubicBezTo>
                  <a:cubicBezTo>
                    <a:pt x="311" y="203"/>
                    <a:pt x="311" y="203"/>
                    <a:pt x="311" y="203"/>
                  </a:cubicBezTo>
                  <a:cubicBezTo>
                    <a:pt x="322" y="203"/>
                    <a:pt x="331" y="194"/>
                    <a:pt x="331" y="183"/>
                  </a:cubicBezTo>
                  <a:cubicBezTo>
                    <a:pt x="331" y="20"/>
                    <a:pt x="331" y="20"/>
                    <a:pt x="331" y="20"/>
                  </a:cubicBezTo>
                  <a:cubicBezTo>
                    <a:pt x="331" y="9"/>
                    <a:pt x="322" y="0"/>
                    <a:pt x="311" y="0"/>
                  </a:cubicBezTo>
                  <a:close/>
                  <a:moveTo>
                    <a:pt x="315" y="175"/>
                  </a:moveTo>
                  <a:cubicBezTo>
                    <a:pt x="315" y="185"/>
                    <a:pt x="306" y="193"/>
                    <a:pt x="296" y="193"/>
                  </a:cubicBezTo>
                  <a:cubicBezTo>
                    <a:pt x="35" y="193"/>
                    <a:pt x="35" y="193"/>
                    <a:pt x="35" y="193"/>
                  </a:cubicBezTo>
                  <a:cubicBezTo>
                    <a:pt x="25" y="193"/>
                    <a:pt x="17" y="185"/>
                    <a:pt x="17" y="175"/>
                  </a:cubicBezTo>
                  <a:cubicBezTo>
                    <a:pt x="17" y="28"/>
                    <a:pt x="17" y="28"/>
                    <a:pt x="17" y="28"/>
                  </a:cubicBezTo>
                  <a:cubicBezTo>
                    <a:pt x="17" y="18"/>
                    <a:pt x="25" y="10"/>
                    <a:pt x="35" y="10"/>
                  </a:cubicBezTo>
                  <a:cubicBezTo>
                    <a:pt x="296" y="10"/>
                    <a:pt x="296" y="10"/>
                    <a:pt x="296" y="10"/>
                  </a:cubicBezTo>
                  <a:cubicBezTo>
                    <a:pt x="306" y="10"/>
                    <a:pt x="315" y="18"/>
                    <a:pt x="315" y="28"/>
                  </a:cubicBezTo>
                  <a:lnTo>
                    <a:pt x="315"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4" name="Freeform 16">
              <a:extLst>
                <a:ext uri="{FF2B5EF4-FFF2-40B4-BE49-F238E27FC236}">
                  <a16:creationId xmlns:a16="http://schemas.microsoft.com/office/drawing/2014/main" id="{D69A391B-2588-43A6-8779-C48E220709A3}"/>
                </a:ext>
              </a:extLst>
            </p:cNvPr>
            <p:cNvSpPr>
              <a:spLocks noEditPoints="1"/>
            </p:cNvSpPr>
            <p:nvPr/>
          </p:nvSpPr>
          <p:spPr bwMode="auto">
            <a:xfrm>
              <a:off x="3800828" y="3985275"/>
              <a:ext cx="1053394" cy="651460"/>
            </a:xfrm>
            <a:custGeom>
              <a:avLst/>
              <a:gdLst>
                <a:gd name="T0" fmla="*/ 279 w 298"/>
                <a:gd name="T1" fmla="*/ 0 h 183"/>
                <a:gd name="T2" fmla="*/ 18 w 298"/>
                <a:gd name="T3" fmla="*/ 0 h 183"/>
                <a:gd name="T4" fmla="*/ 0 w 298"/>
                <a:gd name="T5" fmla="*/ 18 h 183"/>
                <a:gd name="T6" fmla="*/ 0 w 298"/>
                <a:gd name="T7" fmla="*/ 165 h 183"/>
                <a:gd name="T8" fmla="*/ 18 w 298"/>
                <a:gd name="T9" fmla="*/ 183 h 183"/>
                <a:gd name="T10" fmla="*/ 279 w 298"/>
                <a:gd name="T11" fmla="*/ 183 h 183"/>
                <a:gd name="T12" fmla="*/ 298 w 298"/>
                <a:gd name="T13" fmla="*/ 165 h 183"/>
                <a:gd name="T14" fmla="*/ 298 w 298"/>
                <a:gd name="T15" fmla="*/ 18 h 183"/>
                <a:gd name="T16" fmla="*/ 279 w 298"/>
                <a:gd name="T17" fmla="*/ 0 h 183"/>
                <a:gd name="T18" fmla="*/ 287 w 298"/>
                <a:gd name="T19" fmla="*/ 40 h 183"/>
                <a:gd name="T20" fmla="*/ 233 w 298"/>
                <a:gd name="T21" fmla="*/ 98 h 183"/>
                <a:gd name="T22" fmla="*/ 232 w 298"/>
                <a:gd name="T23" fmla="*/ 98 h 183"/>
                <a:gd name="T24" fmla="*/ 232 w 298"/>
                <a:gd name="T25" fmla="*/ 98 h 183"/>
                <a:gd name="T26" fmla="*/ 232 w 298"/>
                <a:gd name="T27" fmla="*/ 98 h 183"/>
                <a:gd name="T28" fmla="*/ 231 w 298"/>
                <a:gd name="T29" fmla="*/ 98 h 183"/>
                <a:gd name="T30" fmla="*/ 228 w 298"/>
                <a:gd name="T31" fmla="*/ 100 h 183"/>
                <a:gd name="T32" fmla="*/ 226 w 298"/>
                <a:gd name="T33" fmla="*/ 99 h 183"/>
                <a:gd name="T34" fmla="*/ 221 w 298"/>
                <a:gd name="T35" fmla="*/ 96 h 183"/>
                <a:gd name="T36" fmla="*/ 198 w 298"/>
                <a:gd name="T37" fmla="*/ 73 h 183"/>
                <a:gd name="T38" fmla="*/ 158 w 298"/>
                <a:gd name="T39" fmla="*/ 131 h 183"/>
                <a:gd name="T40" fmla="*/ 149 w 298"/>
                <a:gd name="T41" fmla="*/ 133 h 183"/>
                <a:gd name="T42" fmla="*/ 147 w 298"/>
                <a:gd name="T43" fmla="*/ 130 h 183"/>
                <a:gd name="T44" fmla="*/ 144 w 298"/>
                <a:gd name="T45" fmla="*/ 128 h 183"/>
                <a:gd name="T46" fmla="*/ 117 w 298"/>
                <a:gd name="T47" fmla="*/ 101 h 183"/>
                <a:gd name="T48" fmla="*/ 18 w 298"/>
                <a:gd name="T49" fmla="*/ 163 h 183"/>
                <a:gd name="T50" fmla="*/ 9 w 298"/>
                <a:gd name="T51" fmla="*/ 161 h 183"/>
                <a:gd name="T52" fmla="*/ 11 w 298"/>
                <a:gd name="T53" fmla="*/ 152 h 183"/>
                <a:gd name="T54" fmla="*/ 115 w 298"/>
                <a:gd name="T55" fmla="*/ 87 h 183"/>
                <a:gd name="T56" fmla="*/ 118 w 298"/>
                <a:gd name="T57" fmla="*/ 86 h 183"/>
                <a:gd name="T58" fmla="*/ 123 w 298"/>
                <a:gd name="T59" fmla="*/ 88 h 183"/>
                <a:gd name="T60" fmla="*/ 152 w 298"/>
                <a:gd name="T61" fmla="*/ 117 h 183"/>
                <a:gd name="T62" fmla="*/ 191 w 298"/>
                <a:gd name="T63" fmla="*/ 60 h 183"/>
                <a:gd name="T64" fmla="*/ 196 w 298"/>
                <a:gd name="T65" fmla="*/ 57 h 183"/>
                <a:gd name="T66" fmla="*/ 204 w 298"/>
                <a:gd name="T67" fmla="*/ 61 h 183"/>
                <a:gd name="T68" fmla="*/ 227 w 298"/>
                <a:gd name="T69" fmla="*/ 84 h 183"/>
                <a:gd name="T70" fmla="*/ 278 w 298"/>
                <a:gd name="T71" fmla="*/ 31 h 183"/>
                <a:gd name="T72" fmla="*/ 287 w 298"/>
                <a:gd name="T73" fmla="*/ 31 h 183"/>
                <a:gd name="T74" fmla="*/ 287 w 298"/>
                <a:gd name="T75" fmla="*/ 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8" h="183">
                  <a:moveTo>
                    <a:pt x="279" y="0"/>
                  </a:moveTo>
                  <a:cubicBezTo>
                    <a:pt x="18" y="0"/>
                    <a:pt x="18" y="0"/>
                    <a:pt x="18" y="0"/>
                  </a:cubicBezTo>
                  <a:cubicBezTo>
                    <a:pt x="8" y="0"/>
                    <a:pt x="0" y="8"/>
                    <a:pt x="0" y="18"/>
                  </a:cubicBezTo>
                  <a:cubicBezTo>
                    <a:pt x="0" y="165"/>
                    <a:pt x="0" y="165"/>
                    <a:pt x="0" y="165"/>
                  </a:cubicBezTo>
                  <a:cubicBezTo>
                    <a:pt x="0" y="175"/>
                    <a:pt x="8" y="183"/>
                    <a:pt x="18" y="183"/>
                  </a:cubicBezTo>
                  <a:cubicBezTo>
                    <a:pt x="279" y="183"/>
                    <a:pt x="279" y="183"/>
                    <a:pt x="279" y="183"/>
                  </a:cubicBezTo>
                  <a:cubicBezTo>
                    <a:pt x="289" y="183"/>
                    <a:pt x="298" y="175"/>
                    <a:pt x="298" y="165"/>
                  </a:cubicBezTo>
                  <a:cubicBezTo>
                    <a:pt x="298" y="18"/>
                    <a:pt x="298" y="18"/>
                    <a:pt x="298" y="18"/>
                  </a:cubicBezTo>
                  <a:cubicBezTo>
                    <a:pt x="298" y="8"/>
                    <a:pt x="289" y="0"/>
                    <a:pt x="279" y="0"/>
                  </a:cubicBezTo>
                  <a:close/>
                  <a:moveTo>
                    <a:pt x="287" y="40"/>
                  </a:moveTo>
                  <a:cubicBezTo>
                    <a:pt x="233" y="98"/>
                    <a:pt x="233" y="98"/>
                    <a:pt x="233" y="98"/>
                  </a:cubicBezTo>
                  <a:cubicBezTo>
                    <a:pt x="232" y="98"/>
                    <a:pt x="232" y="98"/>
                    <a:pt x="232" y="98"/>
                  </a:cubicBezTo>
                  <a:cubicBezTo>
                    <a:pt x="232" y="98"/>
                    <a:pt x="232" y="98"/>
                    <a:pt x="232" y="98"/>
                  </a:cubicBezTo>
                  <a:cubicBezTo>
                    <a:pt x="232" y="98"/>
                    <a:pt x="232" y="98"/>
                    <a:pt x="232" y="98"/>
                  </a:cubicBezTo>
                  <a:cubicBezTo>
                    <a:pt x="232" y="98"/>
                    <a:pt x="232" y="98"/>
                    <a:pt x="231" y="98"/>
                  </a:cubicBezTo>
                  <a:cubicBezTo>
                    <a:pt x="231" y="99"/>
                    <a:pt x="229" y="100"/>
                    <a:pt x="228" y="100"/>
                  </a:cubicBezTo>
                  <a:cubicBezTo>
                    <a:pt x="227" y="100"/>
                    <a:pt x="226" y="99"/>
                    <a:pt x="226" y="99"/>
                  </a:cubicBezTo>
                  <a:cubicBezTo>
                    <a:pt x="224" y="99"/>
                    <a:pt x="222" y="98"/>
                    <a:pt x="221" y="96"/>
                  </a:cubicBezTo>
                  <a:cubicBezTo>
                    <a:pt x="198" y="73"/>
                    <a:pt x="198" y="73"/>
                    <a:pt x="198" y="73"/>
                  </a:cubicBezTo>
                  <a:cubicBezTo>
                    <a:pt x="158" y="131"/>
                    <a:pt x="158" y="131"/>
                    <a:pt x="158" y="131"/>
                  </a:cubicBezTo>
                  <a:cubicBezTo>
                    <a:pt x="156" y="134"/>
                    <a:pt x="152" y="135"/>
                    <a:pt x="149" y="133"/>
                  </a:cubicBezTo>
                  <a:cubicBezTo>
                    <a:pt x="148" y="132"/>
                    <a:pt x="147" y="131"/>
                    <a:pt x="147" y="130"/>
                  </a:cubicBezTo>
                  <a:cubicBezTo>
                    <a:pt x="146" y="129"/>
                    <a:pt x="145" y="129"/>
                    <a:pt x="144" y="128"/>
                  </a:cubicBezTo>
                  <a:cubicBezTo>
                    <a:pt x="117" y="101"/>
                    <a:pt x="117" y="101"/>
                    <a:pt x="117" y="101"/>
                  </a:cubicBezTo>
                  <a:cubicBezTo>
                    <a:pt x="18" y="163"/>
                    <a:pt x="18" y="163"/>
                    <a:pt x="18" y="163"/>
                  </a:cubicBezTo>
                  <a:cubicBezTo>
                    <a:pt x="15" y="165"/>
                    <a:pt x="11" y="164"/>
                    <a:pt x="9" y="161"/>
                  </a:cubicBezTo>
                  <a:cubicBezTo>
                    <a:pt x="7" y="158"/>
                    <a:pt x="8" y="154"/>
                    <a:pt x="11" y="152"/>
                  </a:cubicBezTo>
                  <a:cubicBezTo>
                    <a:pt x="115" y="87"/>
                    <a:pt x="115" y="87"/>
                    <a:pt x="115" y="87"/>
                  </a:cubicBezTo>
                  <a:cubicBezTo>
                    <a:pt x="116" y="86"/>
                    <a:pt x="117" y="86"/>
                    <a:pt x="118" y="86"/>
                  </a:cubicBezTo>
                  <a:cubicBezTo>
                    <a:pt x="120" y="86"/>
                    <a:pt x="122" y="87"/>
                    <a:pt x="123" y="88"/>
                  </a:cubicBezTo>
                  <a:cubicBezTo>
                    <a:pt x="152" y="117"/>
                    <a:pt x="152" y="117"/>
                    <a:pt x="152" y="117"/>
                  </a:cubicBezTo>
                  <a:cubicBezTo>
                    <a:pt x="191" y="60"/>
                    <a:pt x="191" y="60"/>
                    <a:pt x="191" y="60"/>
                  </a:cubicBezTo>
                  <a:cubicBezTo>
                    <a:pt x="192" y="58"/>
                    <a:pt x="194" y="57"/>
                    <a:pt x="196" y="57"/>
                  </a:cubicBezTo>
                  <a:cubicBezTo>
                    <a:pt x="199" y="57"/>
                    <a:pt x="202" y="58"/>
                    <a:pt x="204" y="61"/>
                  </a:cubicBezTo>
                  <a:cubicBezTo>
                    <a:pt x="227" y="84"/>
                    <a:pt x="227" y="84"/>
                    <a:pt x="227" y="84"/>
                  </a:cubicBezTo>
                  <a:cubicBezTo>
                    <a:pt x="278" y="31"/>
                    <a:pt x="278" y="31"/>
                    <a:pt x="278" y="31"/>
                  </a:cubicBezTo>
                  <a:cubicBezTo>
                    <a:pt x="280" y="28"/>
                    <a:pt x="284" y="28"/>
                    <a:pt x="287" y="31"/>
                  </a:cubicBezTo>
                  <a:cubicBezTo>
                    <a:pt x="289" y="33"/>
                    <a:pt x="290" y="37"/>
                    <a:pt x="28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pSp>
      <p:sp>
        <p:nvSpPr>
          <p:cNvPr id="10" name="文本框 9">
            <a:extLst>
              <a:ext uri="{FF2B5EF4-FFF2-40B4-BE49-F238E27FC236}">
                <a16:creationId xmlns:a16="http://schemas.microsoft.com/office/drawing/2014/main" id="{35D88302-712A-7255-5656-91D38D515D07}"/>
              </a:ext>
            </a:extLst>
          </p:cNvPr>
          <p:cNvSpPr txBox="1"/>
          <p:nvPr/>
        </p:nvSpPr>
        <p:spPr>
          <a:xfrm>
            <a:off x="985962" y="1263650"/>
            <a:ext cx="8410492" cy="1508105"/>
          </a:xfrm>
          <a:prstGeom prst="rect">
            <a:avLst/>
          </a:prstGeom>
          <a:noFill/>
        </p:spPr>
        <p:txBody>
          <a:bodyPr wrap="square">
            <a:spAutoFit/>
          </a:bodyPr>
          <a:lstStyle/>
          <a:p>
            <a:r>
              <a:rPr lang="en-US" altLang="zh-CN" sz="2000" b="1" dirty="0"/>
              <a:t>2) </a:t>
            </a:r>
            <a:r>
              <a:rPr lang="zh-CN" altLang="en-US" sz="2000" b="1" dirty="0"/>
              <a:t>当目标数减少时： </a:t>
            </a:r>
            <a:r>
              <a:rPr lang="zh-CN" altLang="en-US" dirty="0"/>
              <a:t>在一个三目标 </a:t>
            </a:r>
            <a:r>
              <a:rPr lang="en-US" altLang="zh-CN" dirty="0"/>
              <a:t>DTLZ2</a:t>
            </a:r>
            <a:r>
              <a:rPr lang="zh-CN" altLang="en-US" dirty="0"/>
              <a:t>实例上运行 </a:t>
            </a:r>
            <a:r>
              <a:rPr lang="en-US" altLang="zh-CN" dirty="0"/>
              <a:t>MOEA/D 300 </a:t>
            </a:r>
            <a:r>
              <a:rPr lang="zh-CN" altLang="en-US" dirty="0"/>
              <a:t>代 </a:t>
            </a:r>
            <a:r>
              <a:rPr lang="en-US" altLang="zh-CN" dirty="0"/>
              <a:t>3 </a:t>
            </a:r>
            <a:r>
              <a:rPr lang="zh-CN" altLang="en-US" dirty="0"/>
              <a:t>，得到一个相当接近 </a:t>
            </a:r>
            <a:r>
              <a:rPr lang="en-US" altLang="zh-CN" dirty="0"/>
              <a:t>PF </a:t>
            </a:r>
            <a:r>
              <a:rPr lang="zh-CN" altLang="en-US" dirty="0"/>
              <a:t>的结果。减少目标数量的最直接影响是 </a:t>
            </a:r>
            <a:r>
              <a:rPr lang="en-US" altLang="zh-CN" dirty="0"/>
              <a:t>PF </a:t>
            </a:r>
            <a:r>
              <a:rPr lang="zh-CN" altLang="en-US" dirty="0"/>
              <a:t>或 </a:t>
            </a:r>
            <a:r>
              <a:rPr lang="en-US" altLang="zh-CN" dirty="0"/>
              <a:t>PS </a:t>
            </a:r>
            <a:r>
              <a:rPr lang="zh-CN" altLang="en-US" dirty="0"/>
              <a:t>流形的收缩。此外，与增加目标数不同的是，在目标缩小后，一些解决方案仍留在 </a:t>
            </a:r>
            <a:r>
              <a:rPr lang="en-US" altLang="zh-CN" dirty="0"/>
              <a:t>PF </a:t>
            </a:r>
            <a:r>
              <a:rPr lang="zh-CN" altLang="en-US" dirty="0"/>
              <a:t>上，而另一些解决方案则远离了 </a:t>
            </a:r>
            <a:r>
              <a:rPr lang="en-US" altLang="zh-CN" dirty="0"/>
              <a:t>PF</a:t>
            </a:r>
            <a:r>
              <a:rPr lang="zh-CN" altLang="en-US" dirty="0"/>
              <a:t>。此外，虽然减少一个目标并不会影响种群的扩散，但种群的多样性却不再得到满足。</a:t>
            </a:r>
          </a:p>
        </p:txBody>
      </p:sp>
      <p:pic>
        <p:nvPicPr>
          <p:cNvPr id="4" name="图片 3">
            <a:extLst>
              <a:ext uri="{FF2B5EF4-FFF2-40B4-BE49-F238E27FC236}">
                <a16:creationId xmlns:a16="http://schemas.microsoft.com/office/drawing/2014/main" id="{EC751833-4D0A-41B9-6B96-A3FB5AF7FF96}"/>
              </a:ext>
            </a:extLst>
          </p:cNvPr>
          <p:cNvPicPr>
            <a:picLocks noChangeAspect="1"/>
          </p:cNvPicPr>
          <p:nvPr/>
        </p:nvPicPr>
        <p:blipFill>
          <a:blip r:embed="rId2"/>
          <a:stretch>
            <a:fillRect/>
          </a:stretch>
        </p:blipFill>
        <p:spPr>
          <a:xfrm>
            <a:off x="2222181" y="3073320"/>
            <a:ext cx="6248488" cy="2967550"/>
          </a:xfrm>
          <a:prstGeom prst="rect">
            <a:avLst/>
          </a:prstGeom>
        </p:spPr>
      </p:pic>
    </p:spTree>
    <p:extLst>
      <p:ext uri="{BB962C8B-B14F-4D97-AF65-F5344CB8AC3E}">
        <p14:creationId xmlns:p14="http://schemas.microsoft.com/office/powerpoint/2010/main" val="3564872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par>
                                <p:cTn id="15" presetID="2" presetClass="entr" presetSubtype="4" fill="hold" nodeType="withEffect">
                                  <p:stCondLst>
                                    <p:cond delay="6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1350</Words>
  <Application>Microsoft Office PowerPoint</Application>
  <PresentationFormat>宽屏</PresentationFormat>
  <Paragraphs>57</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Gill Sans</vt:lpstr>
      <vt:lpstr>微软雅黑</vt:lpstr>
      <vt:lpstr>造字工房悦黑（非商用）常规体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 A</cp:lastModifiedBy>
  <cp:revision>647</cp:revision>
  <dcterms:created xsi:type="dcterms:W3CDTF">2016-01-04T05:40:11Z</dcterms:created>
  <dcterms:modified xsi:type="dcterms:W3CDTF">2023-10-28T04:42:58Z</dcterms:modified>
</cp:coreProperties>
</file>