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493" r:id="rId2"/>
    <p:sldId id="494" r:id="rId3"/>
    <p:sldId id="256" r:id="rId4"/>
    <p:sldId id="257" r:id="rId5"/>
    <p:sldId id="258" r:id="rId6"/>
    <p:sldId id="259" r:id="rId7"/>
    <p:sldId id="496" r:id="rId8"/>
    <p:sldId id="495" r:id="rId9"/>
    <p:sldId id="497" r:id="rId10"/>
    <p:sldId id="499" r:id="rId11"/>
    <p:sldId id="260" r:id="rId12"/>
    <p:sldId id="262" r:id="rId13"/>
    <p:sldId id="498" r:id="rId14"/>
    <p:sldId id="50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snapToObjects="1">
      <p:cViewPr varScale="1">
        <p:scale>
          <a:sx n="81" d="100"/>
          <a:sy n="81" d="100"/>
        </p:scale>
        <p:origin x="150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94451-0B20-484C-8D6F-F18E882F436A}" type="datetimeFigureOut">
              <a:rPr lang="zh-CN" altLang="en-US" smtClean="0"/>
              <a:t>2023/11/11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C1D42-A4D8-443A-9AED-F3EB3C00D89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DA712A-FD8E-4D24-A708-D217C50E192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a:t>
            </a:r>
          </a:p>
        </p:txBody>
      </p:sp>
      <p:sp>
        <p:nvSpPr>
          <p:cNvPr id="4" name="灯片编号占位符 3"/>
          <p:cNvSpPr>
            <a:spLocks noGrp="1"/>
          </p:cNvSpPr>
          <p:nvPr>
            <p:ph type="sldNum" sz="quarter" idx="5"/>
          </p:nvPr>
        </p:nvSpPr>
        <p:spPr/>
        <p:txBody>
          <a:bodyPr/>
          <a:lstStyle/>
          <a:p>
            <a:fld id="{F00C1D42-A4D8-443A-9AED-F3EB3C00D895}" type="slidenum">
              <a:rPr lang="zh-CN" altLang="en-US" smtClean="0"/>
              <a:t>12</a:t>
            </a:fld>
            <a:endParaRPr lang="zh-CN" altLang="en-US"/>
          </a:p>
        </p:txBody>
      </p:sp>
    </p:spTree>
    <p:extLst>
      <p:ext uri="{BB962C8B-B14F-4D97-AF65-F5344CB8AC3E}">
        <p14:creationId xmlns:p14="http://schemas.microsoft.com/office/powerpoint/2010/main" val="2043454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后续我会继续基础学习持续文献阅读</a:t>
            </a:r>
          </a:p>
          <a:p>
            <a:endParaRPr lang="zh-CN" altLang="en-US" dirty="0"/>
          </a:p>
        </p:txBody>
      </p:sp>
      <p:sp>
        <p:nvSpPr>
          <p:cNvPr id="4" name="灯片编号占位符 3"/>
          <p:cNvSpPr>
            <a:spLocks noGrp="1"/>
          </p:cNvSpPr>
          <p:nvPr>
            <p:ph type="sldNum" sz="quarter" idx="5"/>
          </p:nvPr>
        </p:nvSpPr>
        <p:spPr/>
        <p:txBody>
          <a:bodyPr/>
          <a:lstStyle/>
          <a:p>
            <a:fld id="{F00C1D42-A4D8-443A-9AED-F3EB3C00D895}" type="slidenum">
              <a:rPr lang="zh-CN" altLang="en-US" smtClean="0"/>
              <a:t>13</a:t>
            </a:fld>
            <a:endParaRPr lang="zh-CN" altLang="en-US"/>
          </a:p>
        </p:txBody>
      </p:sp>
    </p:spTree>
    <p:extLst>
      <p:ext uri="{BB962C8B-B14F-4D97-AF65-F5344CB8AC3E}">
        <p14:creationId xmlns:p14="http://schemas.microsoft.com/office/powerpoint/2010/main" val="227244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无线微传感器网络中的能源高效通信协议，也就是</a:t>
            </a:r>
            <a:r>
              <a:rPr lang="en-US" altLang="zh-CN" dirty="0"/>
              <a:t>leach</a:t>
            </a:r>
            <a:r>
              <a:rPr lang="zh-CN" altLang="en-US" dirty="0"/>
              <a:t>协议（低能耗自适应聚类层次协议），看这篇也为巩固基础，了一些基础的东西。</a:t>
            </a:r>
          </a:p>
        </p:txBody>
      </p:sp>
      <p:sp>
        <p:nvSpPr>
          <p:cNvPr id="4" name="灯片编号占位符 3"/>
          <p:cNvSpPr>
            <a:spLocks noGrp="1"/>
          </p:cNvSpPr>
          <p:nvPr>
            <p:ph type="sldNum" sz="quarter" idx="5"/>
          </p:nvPr>
        </p:nvSpPr>
        <p:spPr/>
        <p:txBody>
          <a:bodyPr/>
          <a:lstStyle/>
          <a:p>
            <a:fld id="{F00C1D42-A4D8-443A-9AED-F3EB3C00D895}" type="slidenum">
              <a:rPr lang="zh-CN" altLang="en-US" smtClean="0"/>
              <a:t>2</a:t>
            </a:fld>
            <a:endParaRPr lang="zh-CN" altLang="en-US"/>
          </a:p>
        </p:txBody>
      </p:sp>
    </p:spTree>
    <p:extLst>
      <p:ext uri="{BB962C8B-B14F-4D97-AF65-F5344CB8AC3E}">
        <p14:creationId xmlns:p14="http://schemas.microsoft.com/office/powerpoint/2010/main" val="4006455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a:t>
            </a:r>
            <a:r>
              <a:rPr lang="zh-CN" altLang="en-US" dirty="0"/>
              <a:t>  这是该文章的总介绍，总概要</a:t>
            </a:r>
          </a:p>
        </p:txBody>
      </p:sp>
      <p:sp>
        <p:nvSpPr>
          <p:cNvPr id="4" name="灯片编号占位符 3"/>
          <p:cNvSpPr>
            <a:spLocks noGrp="1"/>
          </p:cNvSpPr>
          <p:nvPr>
            <p:ph type="sldNum" sz="quarter" idx="5"/>
          </p:nvPr>
        </p:nvSpPr>
        <p:spPr/>
        <p:txBody>
          <a:bodyPr/>
          <a:lstStyle/>
          <a:p>
            <a:fld id="{F00C1D42-A4D8-443A-9AED-F3EB3C00D895}" type="slidenum">
              <a:rPr lang="zh-CN" altLang="en-US" smtClean="0"/>
              <a:t>3</a:t>
            </a:fld>
            <a:endParaRPr lang="zh-CN" altLang="en-US"/>
          </a:p>
        </p:txBody>
      </p:sp>
    </p:spTree>
    <p:extLst>
      <p:ext uri="{BB962C8B-B14F-4D97-AF65-F5344CB8AC3E}">
        <p14:creationId xmlns:p14="http://schemas.microsoft.com/office/powerpoint/2010/main" val="4114462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这是文章的具体背景，总的来说小型传感器的推出，为构建大规模、高效的感知网络提供了新的可能性。</a:t>
            </a:r>
          </a:p>
        </p:txBody>
      </p:sp>
      <p:sp>
        <p:nvSpPr>
          <p:cNvPr id="4" name="灯片编号占位符 3"/>
          <p:cNvSpPr>
            <a:spLocks noGrp="1"/>
          </p:cNvSpPr>
          <p:nvPr>
            <p:ph type="sldNum" sz="quarter" idx="5"/>
          </p:nvPr>
        </p:nvSpPr>
        <p:spPr/>
        <p:txBody>
          <a:bodyPr/>
          <a:lstStyle/>
          <a:p>
            <a:fld id="{F00C1D42-A4D8-443A-9AED-F3EB3C00D895}" type="slidenum">
              <a:rPr lang="zh-CN" altLang="en-US" smtClean="0"/>
              <a:t>4</a:t>
            </a:fld>
            <a:endParaRPr lang="zh-CN" altLang="en-US"/>
          </a:p>
        </p:txBody>
      </p:sp>
    </p:spTree>
    <p:extLst>
      <p:ext uri="{BB962C8B-B14F-4D97-AF65-F5344CB8AC3E}">
        <p14:creationId xmlns:p14="http://schemas.microsoft.com/office/powerpoint/2010/main" val="161005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这张图表示了一阶无线电模型的能量消耗过程。在这个模型里：</a:t>
            </a:r>
          </a:p>
          <a:p>
            <a:r>
              <a:rPr lang="zh-CN" altLang="en-US" dirty="0"/>
              <a:t>一个 </a:t>
            </a:r>
            <a:r>
              <a:rPr lang="en-US" altLang="zh-CN" dirty="0"/>
              <a:t>k </a:t>
            </a:r>
            <a:r>
              <a:rPr lang="zh-CN" altLang="en-US" dirty="0"/>
              <a:t>比特的数据包被发送时，它首先通过“传输电子设备”（</a:t>
            </a:r>
            <a:r>
              <a:rPr lang="en-US" altLang="zh-CN" dirty="0"/>
              <a:t>Transmit Electronics</a:t>
            </a:r>
            <a:r>
              <a:rPr lang="zh-CN" altLang="en-US" dirty="0"/>
              <a:t>），每比特消耗 </a:t>
            </a:r>
            <a:r>
              <a:rPr lang="en-US" altLang="zh-CN" dirty="0"/>
              <a:t>E </a:t>
            </a:r>
            <a:r>
              <a:rPr lang="en-US" altLang="zh-CN" dirty="0" err="1"/>
              <a:t>elec</a:t>
            </a:r>
            <a:r>
              <a:rPr lang="en-US" altLang="zh-CN" dirty="0"/>
              <a:t>​</a:t>
            </a:r>
            <a:r>
              <a:rPr lang="zh-CN" altLang="en-US" dirty="0"/>
              <a:t>的能量，然后通过“传输放大器”（</a:t>
            </a:r>
            <a:r>
              <a:rPr lang="en-US" altLang="zh-CN" dirty="0"/>
              <a:t>Tx Amplifier</a:t>
            </a:r>
            <a:r>
              <a:rPr lang="zh-CN" altLang="en-US" dirty="0"/>
              <a:t>），每比特每</a:t>
            </a:r>
            <a:r>
              <a:rPr lang="en-US" altLang="zh-CN" dirty="0"/>
              <a:t>d</a:t>
            </a:r>
            <a:r>
              <a:rPr lang="zh-CN" altLang="en-US" dirty="0"/>
              <a:t>米消耗 </a:t>
            </a:r>
            <a:r>
              <a:rPr lang="en-US" altLang="zh-CN" dirty="0"/>
              <a:t>ϵ amp</a:t>
            </a:r>
            <a:r>
              <a:rPr lang="zh-CN" altLang="en-US" dirty="0"/>
              <a:t>的能量，以距离 </a:t>
            </a:r>
            <a:r>
              <a:rPr lang="en-US" altLang="zh-CN" dirty="0"/>
              <a:t>d </a:t>
            </a:r>
            <a:r>
              <a:rPr lang="zh-CN" altLang="en-US" dirty="0"/>
              <a:t>发送到接收端。</a:t>
            </a:r>
            <a:endParaRPr lang="en-US" altLang="zh-CN" dirty="0"/>
          </a:p>
          <a:p>
            <a:r>
              <a:rPr lang="zh-CN" altLang="en-US" dirty="0"/>
              <a:t>在接收端，“接收电子设备”（</a:t>
            </a:r>
            <a:r>
              <a:rPr lang="en-US" altLang="zh-CN" dirty="0"/>
              <a:t>Receive Electronics</a:t>
            </a:r>
            <a:r>
              <a:rPr lang="zh-CN" altLang="en-US" dirty="0"/>
              <a:t>）接收数据包，同样每比特消耗</a:t>
            </a:r>
            <a:r>
              <a:rPr lang="en-US" altLang="zh-CN" dirty="0" err="1"/>
              <a:t>Eelec</a:t>
            </a:r>
            <a:r>
              <a:rPr lang="zh-CN" altLang="en-US" dirty="0"/>
              <a:t>的能量。</a:t>
            </a:r>
          </a:p>
          <a:p>
            <a:r>
              <a:rPr lang="zh-CN" altLang="en-US" dirty="0"/>
              <a:t>这表示发送数据包时的能量消耗不仅与数据包大小成比例，而且与传输距离的平方成比例增加，而接收数据包的能量消耗只与数据包大小成比例。</a:t>
            </a:r>
          </a:p>
          <a:p>
            <a:endParaRPr lang="zh-CN" altLang="en-US" dirty="0"/>
          </a:p>
        </p:txBody>
      </p:sp>
      <p:sp>
        <p:nvSpPr>
          <p:cNvPr id="4" name="灯片编号占位符 3"/>
          <p:cNvSpPr>
            <a:spLocks noGrp="1"/>
          </p:cNvSpPr>
          <p:nvPr>
            <p:ph type="sldNum" sz="quarter" idx="5"/>
          </p:nvPr>
        </p:nvSpPr>
        <p:spPr/>
        <p:txBody>
          <a:bodyPr/>
          <a:lstStyle/>
          <a:p>
            <a:fld id="{F00C1D42-A4D8-443A-9AED-F3EB3C00D895}"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这是路由策略性能分析图，通过</a:t>
            </a:r>
            <a:r>
              <a:rPr lang="en-US" altLang="zh-CN" dirty="0"/>
              <a:t>MATLAB</a:t>
            </a:r>
            <a:r>
              <a:rPr lang="zh-CN" altLang="en-US" dirty="0"/>
              <a:t>模拟和一系列图表，展示了在不同网络直径和电子设备能量消耗条件下，直接通信与</a:t>
            </a:r>
            <a:r>
              <a:rPr lang="en-US" altLang="zh-CN" dirty="0"/>
              <a:t>MTE</a:t>
            </a:r>
            <a:r>
              <a:rPr lang="zh-CN" altLang="en-US" dirty="0"/>
              <a:t>路由在能量消耗和系统寿命方面的表现。</a:t>
            </a:r>
          </a:p>
        </p:txBody>
      </p:sp>
      <p:sp>
        <p:nvSpPr>
          <p:cNvPr id="4" name="灯片编号占位符 3"/>
          <p:cNvSpPr>
            <a:spLocks noGrp="1"/>
          </p:cNvSpPr>
          <p:nvPr>
            <p:ph type="sldNum" sz="quarter" idx="5"/>
          </p:nvPr>
        </p:nvSpPr>
        <p:spPr/>
        <p:txBody>
          <a:bodyPr/>
          <a:lstStyle/>
          <a:p>
            <a:fld id="{F00C1D42-A4D8-443A-9AED-F3EB3C00D895}"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9</a:t>
            </a:r>
            <a:r>
              <a:rPr lang="zh-CN" altLang="en-US" dirty="0"/>
              <a:t>展示了</a:t>
            </a:r>
            <a:r>
              <a:rPr lang="en-US" altLang="zh-CN" dirty="0"/>
              <a:t>LEACH</a:t>
            </a:r>
            <a:r>
              <a:rPr lang="zh-CN" altLang="en-US" dirty="0"/>
              <a:t>在不同网络直径下维持了低和稳定的能量耗散，而直接通信和</a:t>
            </a:r>
            <a:r>
              <a:rPr lang="en-US" altLang="zh-CN" dirty="0"/>
              <a:t>MTE</a:t>
            </a:r>
            <a:r>
              <a:rPr lang="zh-CN" altLang="en-US" dirty="0"/>
              <a:t>路由随网络直径增加而耗能增加。图</a:t>
            </a:r>
            <a:r>
              <a:rPr lang="en-US" altLang="zh-CN" dirty="0"/>
              <a:t>11</a:t>
            </a:r>
            <a:r>
              <a:rPr lang="zh-CN" altLang="en-US" dirty="0"/>
              <a:t>则显示了</a:t>
            </a:r>
            <a:r>
              <a:rPr lang="en-US" altLang="zh-CN" dirty="0"/>
              <a:t>LEACH</a:t>
            </a:r>
            <a:r>
              <a:rPr lang="zh-CN" altLang="en-US" dirty="0"/>
              <a:t>显著延长了系统的寿命，优于直接通信和</a:t>
            </a:r>
            <a:r>
              <a:rPr lang="en-US" altLang="zh-CN" dirty="0"/>
              <a:t>MTE</a:t>
            </a:r>
            <a:r>
              <a:rPr lang="zh-CN" altLang="en-US" dirty="0"/>
              <a:t>路由，这得益于</a:t>
            </a:r>
            <a:r>
              <a:rPr lang="en-US" altLang="zh-CN" dirty="0"/>
              <a:t>LEACH</a:t>
            </a:r>
            <a:r>
              <a:rPr lang="zh-CN" altLang="en-US" dirty="0"/>
              <a:t>的动态集群头选举和数据融合技术，实现了更均匀的能量分配和管理。这两个图表共同强调了</a:t>
            </a:r>
            <a:r>
              <a:rPr lang="en-US" altLang="zh-CN" dirty="0"/>
              <a:t>LEACH</a:t>
            </a:r>
            <a:r>
              <a:rPr lang="zh-CN" altLang="en-US" dirty="0"/>
              <a:t>协议在设计高能效和长寿命无线传感器网络方面的有效性。</a:t>
            </a:r>
          </a:p>
        </p:txBody>
      </p:sp>
      <p:sp>
        <p:nvSpPr>
          <p:cNvPr id="4" name="灯片编号占位符 3"/>
          <p:cNvSpPr>
            <a:spLocks noGrp="1"/>
          </p:cNvSpPr>
          <p:nvPr>
            <p:ph type="sldNum" sz="quarter" idx="5"/>
          </p:nvPr>
        </p:nvSpPr>
        <p:spPr/>
        <p:txBody>
          <a:bodyPr/>
          <a:lstStyle/>
          <a:p>
            <a:fld id="{F00C1D42-A4D8-443A-9AED-F3EB3C00D895}"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然后是LEACH协议运行机制和算法细节，</a:t>
            </a:r>
            <a:r>
              <a:rPr lang="zh-CN" altLang="en-US" dirty="0"/>
              <a:t>总的来说</a:t>
            </a:r>
            <a:r>
              <a:rPr lang="en-US" altLang="zh-CN" dirty="0"/>
              <a:t>LEACH</a:t>
            </a:r>
            <a:r>
              <a:rPr lang="zh-CN" altLang="en-US" dirty="0"/>
              <a:t>协议通过轮次化操作和动态集群头的选举优化能量使用，结合数据融合和分层结构策略，显著提高了无线传感器网络的能效和寿命。</a:t>
            </a:r>
          </a:p>
        </p:txBody>
      </p:sp>
      <p:sp>
        <p:nvSpPr>
          <p:cNvPr id="4" name="灯片编号占位符 3"/>
          <p:cNvSpPr>
            <a:spLocks noGrp="1"/>
          </p:cNvSpPr>
          <p:nvPr>
            <p:ph type="sldNum" sz="quarter" idx="5"/>
          </p:nvPr>
        </p:nvSpPr>
        <p:spPr/>
        <p:txBody>
          <a:bodyPr/>
          <a:lstStyle/>
          <a:p>
            <a:fld id="{F00C1D42-A4D8-443A-9AED-F3EB3C00D895}" type="slidenum">
              <a:rPr lang="zh-CN" altLang="en-US" smtClean="0"/>
              <a:t>10</a:t>
            </a:fld>
            <a:endParaRPr lang="zh-CN" altLang="en-US"/>
          </a:p>
        </p:txBody>
      </p:sp>
    </p:spTree>
    <p:extLst>
      <p:ext uri="{BB962C8B-B14F-4D97-AF65-F5344CB8AC3E}">
        <p14:creationId xmlns:p14="http://schemas.microsoft.com/office/powerpoint/2010/main" val="180074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接着是该研究的结论</a:t>
            </a:r>
          </a:p>
        </p:txBody>
      </p:sp>
      <p:sp>
        <p:nvSpPr>
          <p:cNvPr id="4" name="灯片编号占位符 3"/>
          <p:cNvSpPr>
            <a:spLocks noGrp="1"/>
          </p:cNvSpPr>
          <p:nvPr>
            <p:ph type="sldNum" sz="quarter" idx="5"/>
          </p:nvPr>
        </p:nvSpPr>
        <p:spPr/>
        <p:txBody>
          <a:bodyPr/>
          <a:lstStyle/>
          <a:p>
            <a:fld id="{F00C1D42-A4D8-443A-9AED-F3EB3C00D895}" type="slidenum">
              <a:rPr lang="zh-CN" altLang="en-US" smtClean="0"/>
              <a:t>11</a:t>
            </a:fld>
            <a:endParaRPr lang="zh-CN" altLang="en-US"/>
          </a:p>
        </p:txBody>
      </p:sp>
    </p:spTree>
    <p:extLst>
      <p:ext uri="{BB962C8B-B14F-4D97-AF65-F5344CB8AC3E}">
        <p14:creationId xmlns:p14="http://schemas.microsoft.com/office/powerpoint/2010/main" val="249990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88" name="图片 87"/>
          <p:cNvPicPr>
            <a:picLocks noChangeAspect="1"/>
          </p:cNvPicPr>
          <p:nvPr userDrawn="1"/>
        </p:nvPicPr>
        <p:blipFill>
          <a:blip r:embed="rId2" cstate="print">
            <a:extLst>
              <a:ext uri="{28A0092B-C50C-407E-A947-70E740481C1C}">
                <a14:useLocalDpi xmlns:a14="http://schemas.microsoft.com/office/drawing/2010/main" val="0"/>
              </a:ext>
            </a:extLst>
          </a:blip>
          <a:srcRect t="10149" b="10149"/>
          <a:stretch>
            <a:fillRect/>
          </a:stretch>
        </p:blipFill>
        <p:spPr>
          <a:xfrm>
            <a:off x="-2" y="0"/>
            <a:ext cx="9144000" cy="6478168"/>
          </a:xfrm>
          <a:custGeom>
            <a:avLst/>
            <a:gdLst>
              <a:gd name="connsiteX0" fmla="*/ 0 w 12192000"/>
              <a:gd name="connsiteY0" fmla="*/ 0 h 6478168"/>
              <a:gd name="connsiteX1" fmla="*/ 12192000 w 12192000"/>
              <a:gd name="connsiteY1" fmla="*/ 0 h 6478168"/>
              <a:gd name="connsiteX2" fmla="*/ 12192000 w 12192000"/>
              <a:gd name="connsiteY2" fmla="*/ 6478168 h 6478168"/>
              <a:gd name="connsiteX3" fmla="*/ 11848892 w 12192000"/>
              <a:gd name="connsiteY3" fmla="*/ 6440768 h 6478168"/>
              <a:gd name="connsiteX4" fmla="*/ 6096001 w 12192000"/>
              <a:gd name="connsiteY4" fmla="*/ 6204693 h 6478168"/>
              <a:gd name="connsiteX5" fmla="*/ 343111 w 12192000"/>
              <a:gd name="connsiteY5" fmla="*/ 6440768 h 6478168"/>
              <a:gd name="connsiteX6" fmla="*/ 0 w 12192000"/>
              <a:gd name="connsiteY6" fmla="*/ 6478168 h 647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478168">
                <a:moveTo>
                  <a:pt x="0" y="0"/>
                </a:moveTo>
                <a:lnTo>
                  <a:pt x="12192000" y="0"/>
                </a:lnTo>
                <a:lnTo>
                  <a:pt x="12192000" y="6478168"/>
                </a:lnTo>
                <a:lnTo>
                  <a:pt x="11848892" y="6440768"/>
                </a:lnTo>
                <a:cubicBezTo>
                  <a:pt x="10376599" y="6294909"/>
                  <a:pt x="8342645" y="6204693"/>
                  <a:pt x="6096001" y="6204693"/>
                </a:cubicBezTo>
                <a:cubicBezTo>
                  <a:pt x="3849358" y="6204693"/>
                  <a:pt x="1815404" y="6294909"/>
                  <a:pt x="343111" y="6440768"/>
                </a:cubicBezTo>
                <a:lnTo>
                  <a:pt x="0" y="6478168"/>
                </a:lnTo>
                <a:close/>
              </a:path>
            </a:pathLst>
          </a:custGeom>
        </p:spPr>
      </p:pic>
      <p:sp>
        <p:nvSpPr>
          <p:cNvPr id="89" name="任意多边形: 形状 88"/>
          <p:cNvSpPr/>
          <p:nvPr userDrawn="1"/>
        </p:nvSpPr>
        <p:spPr>
          <a:xfrm>
            <a:off x="0" y="-3556"/>
            <a:ext cx="9144000" cy="6478167"/>
          </a:xfrm>
          <a:custGeom>
            <a:avLst/>
            <a:gdLst>
              <a:gd name="connsiteX0" fmla="*/ 0 w 12192000"/>
              <a:gd name="connsiteY0" fmla="*/ 0 h 6478167"/>
              <a:gd name="connsiteX1" fmla="*/ 12192000 w 12192000"/>
              <a:gd name="connsiteY1" fmla="*/ 0 h 6478167"/>
              <a:gd name="connsiteX2" fmla="*/ 12192000 w 12192000"/>
              <a:gd name="connsiteY2" fmla="*/ 6478167 h 6478167"/>
              <a:gd name="connsiteX3" fmla="*/ 11848892 w 12192000"/>
              <a:gd name="connsiteY3" fmla="*/ 6440767 h 6478167"/>
              <a:gd name="connsiteX4" fmla="*/ 6096001 w 12192000"/>
              <a:gd name="connsiteY4" fmla="*/ 6204692 h 6478167"/>
              <a:gd name="connsiteX5" fmla="*/ 343111 w 12192000"/>
              <a:gd name="connsiteY5" fmla="*/ 6440767 h 6478167"/>
              <a:gd name="connsiteX6" fmla="*/ 0 w 12192000"/>
              <a:gd name="connsiteY6" fmla="*/ 6478167 h 647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478167">
                <a:moveTo>
                  <a:pt x="0" y="0"/>
                </a:moveTo>
                <a:lnTo>
                  <a:pt x="12192000" y="0"/>
                </a:lnTo>
                <a:lnTo>
                  <a:pt x="12192000" y="6478167"/>
                </a:lnTo>
                <a:lnTo>
                  <a:pt x="11848892" y="6440767"/>
                </a:lnTo>
                <a:cubicBezTo>
                  <a:pt x="10376599" y="6294908"/>
                  <a:pt x="8342645" y="6204692"/>
                  <a:pt x="6096001" y="6204692"/>
                </a:cubicBezTo>
                <a:cubicBezTo>
                  <a:pt x="3849358" y="6204692"/>
                  <a:pt x="1815404" y="6294908"/>
                  <a:pt x="343111" y="6440767"/>
                </a:cubicBezTo>
                <a:lnTo>
                  <a:pt x="0" y="6478167"/>
                </a:lnTo>
                <a:close/>
              </a:path>
            </a:pathLst>
          </a:cu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grpSp>
        <p:nvGrpSpPr>
          <p:cNvPr id="59" name="组合 58"/>
          <p:cNvGrpSpPr/>
          <p:nvPr userDrawn="1"/>
        </p:nvGrpSpPr>
        <p:grpSpPr>
          <a:xfrm>
            <a:off x="3702264" y="6468763"/>
            <a:ext cx="1739472" cy="219291"/>
            <a:chOff x="4936352" y="6468762"/>
            <a:chExt cx="2319296" cy="219291"/>
          </a:xfrm>
        </p:grpSpPr>
        <p:sp>
          <p:nvSpPr>
            <p:cNvPr id="60" name="文本框 59"/>
            <p:cNvSpPr txBox="1"/>
            <p:nvPr userDrawn="1"/>
          </p:nvSpPr>
          <p:spPr>
            <a:xfrm>
              <a:off x="5200244" y="6468762"/>
              <a:ext cx="1791517" cy="219291"/>
            </a:xfrm>
            <a:prstGeom prst="rect">
              <a:avLst/>
            </a:prstGeom>
            <a:noFill/>
          </p:spPr>
          <p:txBody>
            <a:bodyPr wrap="none" rtlCol="0">
              <a:spAutoFit/>
            </a:bodyPr>
            <a:lstStyle/>
            <a:p>
              <a:pPr algn="ctr"/>
              <a:r>
                <a:rPr lang="zh-CN" altLang="en-US" sz="825" spc="225" dirty="0">
                  <a:solidFill>
                    <a:schemeClr val="accent1"/>
                  </a:solidFill>
                  <a:latin typeface="+mn-ea"/>
                  <a:ea typeface="+mn-ea"/>
                </a:rPr>
                <a:t>志存高远 责任为先</a:t>
              </a:r>
            </a:p>
          </p:txBody>
        </p:sp>
        <p:grpSp>
          <p:nvGrpSpPr>
            <p:cNvPr id="61" name="组合 60"/>
            <p:cNvGrpSpPr/>
            <p:nvPr userDrawn="1"/>
          </p:nvGrpSpPr>
          <p:grpSpPr>
            <a:xfrm>
              <a:off x="4936352" y="6592514"/>
              <a:ext cx="2319296" cy="0"/>
              <a:chOff x="4913990" y="6592514"/>
              <a:chExt cx="2319296" cy="0"/>
            </a:xfrm>
          </p:grpSpPr>
          <p:cxnSp>
            <p:nvCxnSpPr>
              <p:cNvPr id="62" name="直接连接符 61"/>
              <p:cNvCxnSpPr/>
              <p:nvPr userDrawn="1"/>
            </p:nvCxnSpPr>
            <p:spPr>
              <a:xfrm>
                <a:off x="4913990" y="6592514"/>
                <a:ext cx="29154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6941744" y="6592514"/>
                <a:ext cx="29154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90" name="任意多边形: 形状 89"/>
          <p:cNvSpPr/>
          <p:nvPr userDrawn="1"/>
        </p:nvSpPr>
        <p:spPr>
          <a:xfrm>
            <a:off x="68580" y="89076"/>
            <a:ext cx="9006840" cy="6300016"/>
          </a:xfrm>
          <a:custGeom>
            <a:avLst/>
            <a:gdLst>
              <a:gd name="connsiteX0" fmla="*/ 0 w 12192000"/>
              <a:gd name="connsiteY0" fmla="*/ 0 h 6478167"/>
              <a:gd name="connsiteX1" fmla="*/ 12192000 w 12192000"/>
              <a:gd name="connsiteY1" fmla="*/ 0 h 6478167"/>
              <a:gd name="connsiteX2" fmla="*/ 12192000 w 12192000"/>
              <a:gd name="connsiteY2" fmla="*/ 6478167 h 6478167"/>
              <a:gd name="connsiteX3" fmla="*/ 11848892 w 12192000"/>
              <a:gd name="connsiteY3" fmla="*/ 6440767 h 6478167"/>
              <a:gd name="connsiteX4" fmla="*/ 6096001 w 12192000"/>
              <a:gd name="connsiteY4" fmla="*/ 6204692 h 6478167"/>
              <a:gd name="connsiteX5" fmla="*/ 343111 w 12192000"/>
              <a:gd name="connsiteY5" fmla="*/ 6440767 h 6478167"/>
              <a:gd name="connsiteX6" fmla="*/ 0 w 12192000"/>
              <a:gd name="connsiteY6" fmla="*/ 6478167 h 647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478167">
                <a:moveTo>
                  <a:pt x="0" y="0"/>
                </a:moveTo>
                <a:lnTo>
                  <a:pt x="12192000" y="0"/>
                </a:lnTo>
                <a:lnTo>
                  <a:pt x="12192000" y="6478167"/>
                </a:lnTo>
                <a:lnTo>
                  <a:pt x="11848892" y="6440767"/>
                </a:lnTo>
                <a:cubicBezTo>
                  <a:pt x="10376599" y="6294908"/>
                  <a:pt x="8342645" y="6204692"/>
                  <a:pt x="6096001" y="6204692"/>
                </a:cubicBezTo>
                <a:cubicBezTo>
                  <a:pt x="3849358" y="6204692"/>
                  <a:pt x="1815404" y="6294908"/>
                  <a:pt x="343111" y="6440767"/>
                </a:cubicBezTo>
                <a:lnTo>
                  <a:pt x="0" y="647816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9" name="矩形 18"/>
          <p:cNvSpPr/>
          <p:nvPr userDrawn="1"/>
        </p:nvSpPr>
        <p:spPr>
          <a:xfrm>
            <a:off x="0" y="2575974"/>
            <a:ext cx="9143999" cy="1706055"/>
          </a:xfrm>
          <a:prstGeom prst="rect">
            <a:avLst/>
          </a:prstGeom>
          <a:solidFill>
            <a:schemeClr val="bg1"/>
          </a:solidFill>
          <a:ln>
            <a:noFill/>
          </a:ln>
          <a:effectLst>
            <a:outerShdw blurRad="4064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88226" y="705030"/>
            <a:ext cx="3567544" cy="12461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35187" y="4814063"/>
            <a:ext cx="1688219" cy="323165"/>
          </a:xfrm>
          <a:prstGeom prst="rect">
            <a:avLst/>
          </a:prstGeom>
        </p:spPr>
        <p:txBody>
          <a:bodyPr wrap="none">
            <a:spAutoFit/>
          </a:bodyPr>
          <a:lstStyle/>
          <a:p>
            <a:r>
              <a:rPr lang="zh-CN" altLang="en-US" sz="1500" spc="-113" dirty="0">
                <a:solidFill>
                  <a:srgbClr val="FF9900"/>
                </a:solidFill>
                <a:latin typeface="+mj-ea"/>
                <a:sym typeface="Wingdings 3" pitchFamily="18" charset="2"/>
              </a:rPr>
              <a:t></a:t>
            </a:r>
            <a:r>
              <a:rPr lang="zh-CN" altLang="en-US" sz="1500" b="1" dirty="0">
                <a:solidFill>
                  <a:schemeClr val="bg1"/>
                </a:solidFill>
                <a:latin typeface="+mn-ea"/>
              </a:rPr>
              <a:t>汇报人：曹思龙</a:t>
            </a:r>
          </a:p>
        </p:txBody>
      </p:sp>
      <p:sp>
        <p:nvSpPr>
          <p:cNvPr id="3" name="矩形 2"/>
          <p:cNvSpPr/>
          <p:nvPr/>
        </p:nvSpPr>
        <p:spPr>
          <a:xfrm>
            <a:off x="4893525" y="4814063"/>
            <a:ext cx="1688219" cy="323165"/>
          </a:xfrm>
          <a:prstGeom prst="rect">
            <a:avLst/>
          </a:prstGeom>
        </p:spPr>
        <p:txBody>
          <a:bodyPr wrap="none">
            <a:spAutoFit/>
          </a:bodyPr>
          <a:lstStyle/>
          <a:p>
            <a:r>
              <a:rPr lang="zh-CN" altLang="en-US" sz="1500" spc="-113" dirty="0">
                <a:solidFill>
                  <a:srgbClr val="FF9900"/>
                </a:solidFill>
                <a:latin typeface="+mj-ea"/>
                <a:sym typeface="Wingdings 3" pitchFamily="18" charset="2"/>
              </a:rPr>
              <a:t></a:t>
            </a:r>
            <a:r>
              <a:rPr lang="zh-CN" altLang="en-US" sz="1500" b="1" dirty="0">
                <a:solidFill>
                  <a:schemeClr val="bg1"/>
                </a:solidFill>
                <a:latin typeface="+mn-ea"/>
              </a:rPr>
              <a:t>时间：</a:t>
            </a:r>
            <a:r>
              <a:rPr lang="en-US" altLang="zh-CN" sz="1500" b="1" dirty="0">
                <a:solidFill>
                  <a:schemeClr val="bg1"/>
                </a:solidFill>
                <a:latin typeface="+mn-ea"/>
              </a:rPr>
              <a:t>2023. 11</a:t>
            </a:r>
            <a:endParaRPr lang="zh-CN" altLang="en-US" sz="1500" b="1" dirty="0">
              <a:solidFill>
                <a:schemeClr val="bg1"/>
              </a:solidFill>
              <a:latin typeface="+mn-ea"/>
            </a:endParaRPr>
          </a:p>
        </p:txBody>
      </p:sp>
      <p:sp>
        <p:nvSpPr>
          <p:cNvPr id="2" name="文本框 1"/>
          <p:cNvSpPr txBox="1"/>
          <p:nvPr/>
        </p:nvSpPr>
        <p:spPr>
          <a:xfrm>
            <a:off x="2475960" y="3110136"/>
            <a:ext cx="4406503" cy="715581"/>
          </a:xfrm>
          <a:prstGeom prst="rect">
            <a:avLst/>
          </a:prstGeom>
          <a:noFill/>
        </p:spPr>
        <p:txBody>
          <a:bodyPr wrap="square" rtlCol="0">
            <a:spAutoFit/>
          </a:bodyPr>
          <a:lstStyle/>
          <a:p>
            <a:r>
              <a:rPr lang="zh-CN" altLang="en-US" sz="4050" b="1" dirty="0">
                <a:solidFill>
                  <a:schemeClr val="accent1"/>
                </a:solidFill>
                <a:latin typeface="+mj-ea"/>
                <a:ea typeface="+mj-ea"/>
              </a:rPr>
              <a:t>    组会汇报</a:t>
            </a:r>
            <a:r>
              <a:rPr lang="en-US" altLang="zh-CN" sz="4050" b="1" dirty="0">
                <a:solidFill>
                  <a:schemeClr val="accent1"/>
                </a:solidFill>
                <a:latin typeface="+mj-ea"/>
                <a:ea typeface="+mj-ea"/>
              </a:rPr>
              <a:t>-2</a:t>
            </a:r>
            <a:endParaRPr lang="zh-CN" altLang="en-US" sz="4050" b="1" dirty="0">
              <a:solidFill>
                <a:schemeClr val="accent1"/>
              </a:solidFill>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LEACH协议运行机制和算法细节</a:t>
            </a:r>
          </a:p>
          <a:p>
            <a:endParaRPr lang="zh-CN" altLang="en-US" dirty="0"/>
          </a:p>
        </p:txBody>
      </p:sp>
      <p:sp>
        <p:nvSpPr>
          <p:cNvPr id="3" name="内容占位符 2"/>
          <p:cNvSpPr>
            <a:spLocks noGrp="1"/>
          </p:cNvSpPr>
          <p:nvPr>
            <p:ph idx="1"/>
          </p:nvPr>
        </p:nvSpPr>
        <p:spPr>
          <a:xfrm>
            <a:off x="457200" y="1213696"/>
            <a:ext cx="8229600" cy="4525963"/>
          </a:xfrm>
        </p:spPr>
        <p:txBody>
          <a:bodyPr>
            <a:noAutofit/>
          </a:bodyPr>
          <a:lstStyle/>
          <a:p>
            <a:r>
              <a:rPr lang="zh-CN" altLang="en-US" sz="1600" dirty="0"/>
              <a:t>核心概念和运行机制 </a:t>
            </a:r>
          </a:p>
          <a:p>
            <a:r>
              <a:rPr lang="zh-CN" altLang="en-US" sz="1600" dirty="0"/>
              <a:t>1. 轮次化操作：LEACH将操作分为多个轮次，每个轮次包括设置阶段和稳定状态阶段。</a:t>
            </a:r>
          </a:p>
          <a:p>
            <a:r>
              <a:rPr lang="zh-CN" altLang="en-US" sz="1600" dirty="0"/>
              <a:t>2. 设置阶段：此阶段涉及集群头的选举和集群的形成。每个节点决定是否成为集群头，基于预设的集群头比例和其之前成为集群头的次数。集群头通过广播通知其他节点，并接受加入其集群的节点。</a:t>
            </a:r>
          </a:p>
          <a:p>
            <a:r>
              <a:rPr lang="zh-CN" altLang="en-US" sz="1600" dirty="0"/>
              <a:t>3. 稳定状态阶段：集群头为其集群中的每个节点分配一个特定的时间槽，用于数据的传输。节点在其分配的时间槽内激活其无线电并发送数据到集群头，然后由集群头汇总数据并发送到基站。</a:t>
            </a:r>
          </a:p>
          <a:p>
            <a:pPr marL="0" indent="0">
              <a:buNone/>
            </a:pPr>
            <a:endParaRPr lang="zh-CN" altLang="en-US" sz="1600" dirty="0"/>
          </a:p>
          <a:p>
            <a:r>
              <a:rPr lang="zh-CN" altLang="en-US" sz="1600" dirty="0"/>
              <a:t>算法细节：</a:t>
            </a:r>
          </a:p>
          <a:p>
            <a:r>
              <a:rPr lang="zh-CN" altLang="en-US" sz="1600" dirty="0"/>
              <a:t>1. 集群头的选择算法：节点使用一个基于概率的阈值决策算法来决定是否成为集群头。这个阈值取决于预定的集群头比例和节点最近未成为集群头的轮次。</a:t>
            </a:r>
          </a:p>
          <a:p>
            <a:r>
              <a:rPr lang="zh-CN" altLang="en-US" sz="1600" dirty="0"/>
              <a:t>2. 数据融合：集群头执行数据融合（如数据压缩），以减少发送到基站的数据量，从而进一步节省能量。</a:t>
            </a:r>
          </a:p>
          <a:p>
            <a:r>
              <a:rPr lang="zh-CN" altLang="en-US" sz="1600" dirty="0"/>
              <a:t>3. 多集群和干扰管理：为减少集群间干扰，LEACH使用CDMA码或其他技术。这种方法使得相邻集群可以同时进行通信而互不干扰。</a:t>
            </a:r>
          </a:p>
          <a:p>
            <a:r>
              <a:rPr lang="zh-CN" altLang="en-US" sz="1600" dirty="0"/>
              <a:t>4. 分层结构：在大型网络中，LEACH支持分层集群，以进一步提高能量效率和数据传输效率。</a:t>
            </a:r>
          </a:p>
          <a:p>
            <a:pPr marL="0" indent="0">
              <a:buNone/>
            </a:pPr>
            <a:endParaRPr lang="zh-CN" alt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研究结论</a:t>
            </a:r>
          </a:p>
        </p:txBody>
      </p:sp>
      <p:sp>
        <p:nvSpPr>
          <p:cNvPr id="3" name="Content Placeholder 2"/>
          <p:cNvSpPr>
            <a:spLocks noGrp="1"/>
          </p:cNvSpPr>
          <p:nvPr>
            <p:ph idx="1"/>
          </p:nvPr>
        </p:nvSpPr>
        <p:spPr/>
        <p:txBody>
          <a:bodyPr/>
          <a:lstStyle/>
          <a:p>
            <a:endParaRPr dirty="0"/>
          </a:p>
          <a:p>
            <a:pPr>
              <a:defRPr sz="1400"/>
            </a:pPr>
            <a:r>
              <a:rPr lang="en-US" altLang="zh-CN" sz="2000" dirty="0"/>
              <a:t>LEACH</a:t>
            </a:r>
            <a:r>
              <a:rPr lang="zh-CN" altLang="en-US" sz="2000" dirty="0"/>
              <a:t>协议在网络能量管理方面表现优异，与传统协议相比，能量消耗降低了多达</a:t>
            </a:r>
            <a:r>
              <a:rPr lang="en-US" altLang="zh-CN" sz="2000" dirty="0"/>
              <a:t>8</a:t>
            </a:r>
            <a:r>
              <a:rPr lang="zh-CN" altLang="en-US" sz="2000" dirty="0"/>
              <a:t>倍</a:t>
            </a:r>
            <a:r>
              <a:rPr sz="2000" dirty="0"/>
              <a:t>。</a:t>
            </a:r>
          </a:p>
          <a:p>
            <a:pPr>
              <a:defRPr sz="1400"/>
            </a:pPr>
            <a:r>
              <a:rPr lang="zh-CN" altLang="en-US" sz="2000" dirty="0"/>
              <a:t>实验结果证明了</a:t>
            </a:r>
            <a:r>
              <a:rPr lang="en-US" altLang="zh-CN" sz="2000" dirty="0"/>
              <a:t>LEACH</a:t>
            </a:r>
            <a:r>
              <a:rPr lang="zh-CN" altLang="en-US" sz="2000" dirty="0"/>
              <a:t>在提高无线微传感器网络寿命方面的有效性</a:t>
            </a:r>
            <a:r>
              <a:rPr sz="20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b="1" dirty="0"/>
              <a:t>对比直接通信、</a:t>
            </a:r>
            <a:r>
              <a:rPr lang="en-US" altLang="zh-CN" b="1" dirty="0"/>
              <a:t>MTE</a:t>
            </a:r>
            <a:r>
              <a:rPr lang="zh-CN" altLang="en-US" b="1" dirty="0"/>
              <a:t>路由</a:t>
            </a:r>
            <a:br>
              <a:rPr lang="en-US" altLang="zh-CN" b="1" dirty="0"/>
            </a:br>
            <a:r>
              <a:rPr lang="en-US" altLang="zh-CN" b="1" dirty="0"/>
              <a:t>LEACH</a:t>
            </a:r>
            <a:r>
              <a:rPr lang="zh-CN" altLang="en-US" b="1" dirty="0"/>
              <a:t>的创新点</a:t>
            </a:r>
            <a:endParaRPr b="1" dirty="0"/>
          </a:p>
        </p:txBody>
      </p:sp>
      <p:sp>
        <p:nvSpPr>
          <p:cNvPr id="3" name="Content Placeholder 2"/>
          <p:cNvSpPr>
            <a:spLocks noGrp="1"/>
          </p:cNvSpPr>
          <p:nvPr>
            <p:ph idx="1"/>
          </p:nvPr>
        </p:nvSpPr>
        <p:spPr/>
        <p:txBody>
          <a:bodyPr>
            <a:normAutofit/>
          </a:bodyPr>
          <a:lstStyle/>
          <a:p>
            <a:endParaRPr sz="2000" dirty="0"/>
          </a:p>
          <a:p>
            <a:pPr>
              <a:defRPr sz="1400"/>
            </a:pPr>
            <a:r>
              <a:rPr lang="en-US" altLang="zh-CN" sz="2000" dirty="0"/>
              <a:t>LEACH</a:t>
            </a:r>
            <a:r>
              <a:rPr lang="zh-CN" altLang="en-US" sz="2000" dirty="0"/>
              <a:t>协议的主要创新在于动态集群头的选举和本地数据融合策略。</a:t>
            </a:r>
          </a:p>
          <a:p>
            <a:pPr>
              <a:defRPr sz="1400"/>
            </a:pPr>
            <a:r>
              <a:rPr lang="zh-CN" altLang="en-US" sz="2000" dirty="0"/>
              <a:t>这些策略大幅减少了网络中的能量消耗，提高了数据传输的效率。</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后续计划</a:t>
            </a:r>
          </a:p>
        </p:txBody>
      </p:sp>
      <p:sp>
        <p:nvSpPr>
          <p:cNvPr id="3" name="内容占位符 2"/>
          <p:cNvSpPr>
            <a:spLocks noGrp="1"/>
          </p:cNvSpPr>
          <p:nvPr>
            <p:ph idx="1"/>
          </p:nvPr>
        </p:nvSpPr>
        <p:spPr>
          <a:xfrm>
            <a:off x="759460" y="1417955"/>
            <a:ext cx="8229600" cy="4525963"/>
          </a:xfrm>
        </p:spPr>
        <p:txBody>
          <a:bodyPr/>
          <a:lstStyle/>
          <a:p>
            <a:r>
              <a:rPr lang="zh-CN" altLang="en-US" dirty="0"/>
              <a:t>继续</a:t>
            </a:r>
            <a:r>
              <a:rPr lang="en-US" altLang="zh-CN" dirty="0" err="1"/>
              <a:t>基础学习</a:t>
            </a:r>
            <a:endParaRPr lang="en-US" altLang="zh-CN" dirty="0"/>
          </a:p>
          <a:p>
            <a:r>
              <a:rPr lang="en-US" altLang="zh-CN" dirty="0" err="1"/>
              <a:t>持续文献阅读</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endParaRPr lang="en-US" altLang="zh-CN" sz="6600" dirty="0"/>
          </a:p>
          <a:p>
            <a:pPr marL="0" indent="0" algn="ctr">
              <a:buNone/>
            </a:pPr>
            <a:r>
              <a:rPr lang="zh-CN" altLang="en-US" sz="8800" dirty="0"/>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53" y="2636838"/>
            <a:ext cx="8229600" cy="1143000"/>
          </a:xfrm>
        </p:spPr>
        <p:txBody>
          <a:bodyPr>
            <a:normAutofit/>
          </a:bodyPr>
          <a:lstStyle/>
          <a:p>
            <a:r>
              <a:rPr lang="zh-CN" altLang="en-US" sz="2000" b="1" dirty="0"/>
              <a:t>标题：无线微传感器网络中的能源高效通信协议</a:t>
            </a:r>
          </a:p>
        </p:txBody>
      </p:sp>
      <p:pic>
        <p:nvPicPr>
          <p:cNvPr id="5" name="内容占位符 4"/>
          <p:cNvPicPr>
            <a:picLocks noGrp="1" noChangeAspect="1"/>
          </p:cNvPicPr>
          <p:nvPr>
            <p:ph idx="1"/>
          </p:nvPr>
        </p:nvPicPr>
        <p:blipFill>
          <a:blip r:embed="rId3"/>
          <a:stretch>
            <a:fillRect/>
          </a:stretch>
        </p:blipFill>
        <p:spPr>
          <a:xfrm>
            <a:off x="0" y="11177"/>
            <a:ext cx="9121107" cy="2762503"/>
          </a:xfrm>
        </p:spPr>
      </p:pic>
      <p:sp>
        <p:nvSpPr>
          <p:cNvPr id="7" name="文本框 6"/>
          <p:cNvSpPr txBox="1"/>
          <p:nvPr/>
        </p:nvSpPr>
        <p:spPr>
          <a:xfrm>
            <a:off x="2621280" y="3595172"/>
            <a:ext cx="4572000" cy="369332"/>
          </a:xfrm>
          <a:prstGeom prst="rect">
            <a:avLst/>
          </a:prstGeom>
          <a:noFill/>
        </p:spPr>
        <p:txBody>
          <a:bodyPr wrap="square">
            <a:spAutoFit/>
          </a:bodyPr>
          <a:lstStyle/>
          <a:p>
            <a:r>
              <a:rPr lang="en-US" altLang="zh-CN" i="0" dirty="0">
                <a:solidFill>
                  <a:srgbClr val="0F0F0F"/>
                </a:solidFill>
                <a:effectLst/>
                <a:latin typeface="Söhne"/>
              </a:rPr>
              <a:t>  LEACH</a:t>
            </a:r>
            <a:r>
              <a:rPr lang="zh-CN" altLang="en-US" i="0" dirty="0">
                <a:solidFill>
                  <a:srgbClr val="0F0F0F"/>
                </a:solidFill>
                <a:effectLst/>
                <a:latin typeface="Söhne"/>
              </a:rPr>
              <a:t>协议</a:t>
            </a:r>
            <a:r>
              <a:rPr lang="en-US" altLang="zh-CN" i="0" dirty="0">
                <a:solidFill>
                  <a:srgbClr val="0F0F0F"/>
                </a:solidFill>
                <a:effectLst/>
                <a:latin typeface="Söhne"/>
              </a:rPr>
              <a:t>: </a:t>
            </a:r>
            <a:r>
              <a:rPr lang="zh-CN" altLang="en-US" i="0" dirty="0">
                <a:solidFill>
                  <a:srgbClr val="0F0F0F"/>
                </a:solidFill>
                <a:effectLst/>
                <a:latin typeface="Söhne"/>
              </a:rPr>
              <a:t>低能耗自适应聚类层次协议</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摘要</a:t>
            </a:r>
            <a:endParaRPr dirty="0"/>
          </a:p>
        </p:txBody>
      </p:sp>
      <p:sp>
        <p:nvSpPr>
          <p:cNvPr id="3" name="Content Placeholder 2"/>
          <p:cNvSpPr>
            <a:spLocks noGrp="1"/>
          </p:cNvSpPr>
          <p:nvPr>
            <p:ph idx="1"/>
          </p:nvPr>
        </p:nvSpPr>
        <p:spPr/>
        <p:txBody>
          <a:bodyPr/>
          <a:lstStyle/>
          <a:p>
            <a:endParaRPr/>
          </a:p>
          <a:p>
            <a:pPr>
              <a:defRPr sz="1400"/>
            </a:pPr>
            <a:r>
              <a:t>本论文介绍了一种新型的能量高效通信协议LEACH，专门为无线微传感器网络设计。</a:t>
            </a:r>
          </a:p>
          <a:p>
            <a:pPr>
              <a:defRPr sz="1400"/>
            </a:pPr>
            <a:r>
              <a:t>LEACH通过动态集群头和数据融合策略，显著提高了能量效率，延长了网络寿命。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研究背景</a:t>
            </a:r>
          </a:p>
        </p:txBody>
      </p:sp>
      <p:sp>
        <p:nvSpPr>
          <p:cNvPr id="3" name="Content Placeholder 2"/>
          <p:cNvSpPr>
            <a:spLocks noGrp="1"/>
          </p:cNvSpPr>
          <p:nvPr>
            <p:ph idx="1"/>
          </p:nvPr>
        </p:nvSpPr>
        <p:spPr/>
        <p:txBody>
          <a:bodyPr>
            <a:normAutofit/>
          </a:bodyPr>
          <a:lstStyle/>
          <a:p>
            <a:pPr marL="0" indent="0">
              <a:buNone/>
            </a:pPr>
            <a:r>
              <a:rPr lang="zh-CN" altLang="en-US" sz="2000" dirty="0"/>
              <a:t>          当时在微机电系统（</a:t>
            </a:r>
            <a:r>
              <a:rPr lang="en-US" altLang="zh-CN" sz="2000" dirty="0"/>
              <a:t>MEMS</a:t>
            </a:r>
            <a:r>
              <a:rPr lang="zh-CN" altLang="en-US" sz="2000" dirty="0"/>
              <a:t>）传感器技术、低功耗模拟和数字电子技术、低功耗</a:t>
            </a:r>
            <a:r>
              <a:rPr lang="en-US" altLang="zh-CN" sz="2000" dirty="0"/>
              <a:t>RF</a:t>
            </a:r>
            <a:r>
              <a:rPr lang="zh-CN" altLang="en-US" sz="2000" dirty="0"/>
              <a:t>设计方面取得了显著进步。这些技术的发展促成了相对便宜和低功耗的无线微传感器的开发。尽管这些微传感器在可靠性和精度上不及昂贵的宏观传感器，但它们的小型化和低成本使得可以大规模部署，形成高质量、容错的感知网络。</a:t>
            </a:r>
            <a:r>
              <a:rPr lang="en-US" altLang="zh-CN" sz="2000" dirty="0"/>
              <a:t> </a:t>
            </a:r>
            <a:r>
              <a:rPr lang="zh-CN" altLang="en-US" sz="2000" dirty="0"/>
              <a:t>微传感器网络在商业和军事领域有广泛应用，例如安全系统中的声音、震动和视频传感器网络，以及机器故障检测和诊断。这些网络中的节点需要尽可能地廉价和节能，同时网络协议必须设计得能在单个节点故障的情况下实现容错，且最小化能源消耗。此外，由于有限的无线信道带宽需要在网络中的所有传感器之间共享，因此这些网络的路由协议应该能够进行本地协作，以减少带宽需求。</a:t>
            </a:r>
          </a:p>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研究目的</a:t>
            </a:r>
            <a:endParaRPr dirty="0"/>
          </a:p>
        </p:txBody>
      </p:sp>
      <p:sp>
        <p:nvSpPr>
          <p:cNvPr id="3" name="Content Placeholder 2"/>
          <p:cNvSpPr>
            <a:spLocks noGrp="1"/>
          </p:cNvSpPr>
          <p:nvPr>
            <p:ph idx="1"/>
          </p:nvPr>
        </p:nvSpPr>
        <p:spPr>
          <a:xfrm>
            <a:off x="457200" y="1371600"/>
            <a:ext cx="8229600" cy="4561523"/>
          </a:xfrm>
        </p:spPr>
        <p:txBody>
          <a:bodyPr>
            <a:normAutofit fontScale="77500" lnSpcReduction="20000"/>
          </a:bodyPr>
          <a:lstStyle/>
          <a:p>
            <a:pPr marL="0" indent="0">
              <a:buNone/>
            </a:pPr>
            <a:endParaRPr lang="zh-CN" altLang="en-US" sz="2900" dirty="0"/>
          </a:p>
          <a:p>
            <a:r>
              <a:rPr lang="en-US" altLang="zh-CN" sz="2900" dirty="0"/>
              <a:t>- </a:t>
            </a:r>
            <a:r>
              <a:rPr lang="zh-CN" altLang="en-US" sz="2900" b="1" dirty="0"/>
              <a:t>本研究旨在开发一种新的通信协议，以优化无线微传感器网络中的能源效率。</a:t>
            </a:r>
          </a:p>
          <a:p>
            <a:r>
              <a:rPr lang="en-US" altLang="zh-CN" sz="2900" dirty="0"/>
              <a:t>- </a:t>
            </a:r>
            <a:r>
              <a:rPr lang="zh-CN" altLang="en-US" sz="2900" dirty="0"/>
              <a:t>背景是现有通信协议不足以应对能源受限的微传感器网络的特殊需求。</a:t>
            </a:r>
          </a:p>
          <a:p>
            <a:r>
              <a:rPr lang="en-US" altLang="zh-CN" sz="2900" dirty="0"/>
              <a:t>- </a:t>
            </a:r>
            <a:r>
              <a:rPr lang="zh-CN" altLang="en-US" sz="2900" dirty="0"/>
              <a:t>关注点集中在如何在保持网络功能和可靠性的同时，减少节点的能源消耗。</a:t>
            </a:r>
          </a:p>
          <a:p>
            <a:r>
              <a:rPr lang="en-US" altLang="zh-CN" sz="2900" dirty="0"/>
              <a:t>- </a:t>
            </a:r>
            <a:r>
              <a:rPr lang="zh-CN" altLang="en-US" sz="2900" dirty="0"/>
              <a:t>目标是实现一种能够自适应网络动态变化、并具有高能效的通信机制。</a:t>
            </a:r>
          </a:p>
          <a:p>
            <a:r>
              <a:rPr lang="en-US" altLang="zh-CN" sz="2900" dirty="0"/>
              <a:t>- </a:t>
            </a:r>
            <a:r>
              <a:rPr lang="zh-CN" altLang="en-US" sz="2900" dirty="0"/>
              <a:t>此外，研究还旨在确保通信协议能够在节点故障的情况下保持网络的稳定性和可靠性。</a:t>
            </a:r>
          </a:p>
          <a:p>
            <a:r>
              <a:rPr lang="en-US" altLang="zh-CN" sz="2900" dirty="0"/>
              <a:t>- </a:t>
            </a:r>
            <a:r>
              <a:rPr lang="zh-CN" altLang="en-US" sz="2900" b="1" dirty="0"/>
              <a:t>最终目标是为无线微传感器网络提供一种既节能又高效的通信解决方案，从而延长网络的有效寿命并增强其应用潜力。</a:t>
            </a:r>
          </a:p>
          <a:p>
            <a:endParaRPr sz="2900" dirty="0"/>
          </a:p>
          <a:p>
            <a:pPr marL="0" indent="0">
              <a:buNone/>
              <a:defRPr sz="1400"/>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研究内容及</a:t>
            </a:r>
            <a:r>
              <a:rPr lang="en-US" altLang="zh-CN" b="1" dirty="0" err="1"/>
              <a:t>过程</a:t>
            </a:r>
          </a:p>
        </p:txBody>
      </p:sp>
      <p:sp>
        <p:nvSpPr>
          <p:cNvPr id="3" name="Content Placeholder 2"/>
          <p:cNvSpPr>
            <a:spLocks noGrp="1"/>
          </p:cNvSpPr>
          <p:nvPr>
            <p:ph idx="1"/>
          </p:nvPr>
        </p:nvSpPr>
        <p:spPr/>
        <p:txBody>
          <a:bodyPr/>
          <a:lstStyle/>
          <a:p>
            <a:endParaRPr dirty="0"/>
          </a:p>
          <a:p>
            <a:pPr>
              <a:defRPr sz="1400"/>
            </a:pPr>
            <a:r>
              <a:rPr lang="zh-CN" altLang="en-US" sz="1800" dirty="0">
                <a:solidFill>
                  <a:srgbClr val="0F0F0F"/>
                </a:solidFill>
                <a:latin typeface="+mn-ea"/>
              </a:rPr>
              <a:t>本文提出</a:t>
            </a:r>
            <a:r>
              <a:rPr lang="en-US" altLang="zh-CN" sz="1800" dirty="0">
                <a:solidFill>
                  <a:srgbClr val="0F0F0F"/>
                </a:solidFill>
                <a:latin typeface="+mn-ea"/>
              </a:rPr>
              <a:t>LEACH</a:t>
            </a:r>
            <a:r>
              <a:rPr lang="zh-CN" altLang="en-US" sz="1800" dirty="0">
                <a:solidFill>
                  <a:srgbClr val="0F0F0F"/>
                </a:solidFill>
                <a:latin typeface="+mn-ea"/>
              </a:rPr>
              <a:t>协议，这是一个基于聚类的协议，用于动态管理网络负载和数据传输。</a:t>
            </a:r>
          </a:p>
          <a:p>
            <a:pPr marL="342900" marR="0" lvl="0" indent="-342900" algn="l" defTabSz="457200" rtl="0" eaLnBrk="1" fontAlgn="auto" latinLnBrk="0" hangingPunct="1">
              <a:lnSpc>
                <a:spcPct val="100000"/>
              </a:lnSpc>
              <a:spcBef>
                <a:spcPct val="20000"/>
              </a:spcBef>
              <a:spcAft>
                <a:spcPts val="0"/>
              </a:spcAft>
              <a:buClrTx/>
              <a:buSzTx/>
              <a:buFont typeface="Arial" charset="0"/>
              <a:buChar char="•"/>
              <a:defRPr sz="1400"/>
            </a:pPr>
            <a:r>
              <a:rPr lang="zh-CN" altLang="en-US" sz="1800" dirty="0">
                <a:solidFill>
                  <a:srgbClr val="0F0F0F"/>
                </a:solidFill>
              </a:rPr>
              <a:t>本</a:t>
            </a:r>
            <a:r>
              <a:rPr kumimoji="0" lang="zh-CN" altLang="en-US" sz="1800" b="0" i="0" u="none" strike="noStrike" kern="1200" cap="none" spc="0" normalizeH="0" baseline="0" noProof="0" dirty="0">
                <a:ln>
                  <a:noFill/>
                </a:ln>
                <a:solidFill>
                  <a:srgbClr val="0F0F0F"/>
                </a:solidFill>
                <a:effectLst/>
                <a:uLnTx/>
                <a:uFillTx/>
                <a:latin typeface="+mn-lt"/>
                <a:ea typeface="+mn-ea"/>
                <a:cs typeface="+mn-cs"/>
              </a:rPr>
              <a:t>文详细分析了协议中包含的一阶无线电模型和能量消耗公式。</a:t>
            </a:r>
          </a:p>
          <a:p>
            <a:pPr>
              <a:defRPr sz="1400"/>
            </a:pPr>
            <a:r>
              <a:rPr lang="zh-CN" altLang="en-US" sz="1800" dirty="0">
                <a:solidFill>
                  <a:srgbClr val="0F0F0F"/>
                </a:solidFill>
                <a:latin typeface="+mn-ea"/>
              </a:rPr>
              <a:t>详细讨论了几种路由协议的能量分析，为后续</a:t>
            </a:r>
            <a:r>
              <a:rPr lang="en-US" altLang="zh-CN" sz="1800" dirty="0">
                <a:solidFill>
                  <a:srgbClr val="0F0F0F"/>
                </a:solidFill>
                <a:latin typeface="+mn-ea"/>
              </a:rPr>
              <a:t>LEACH</a:t>
            </a:r>
            <a:r>
              <a:rPr lang="zh-CN" altLang="en-US" sz="1800" dirty="0">
                <a:solidFill>
                  <a:srgbClr val="0F0F0F"/>
                </a:solidFill>
                <a:latin typeface="+mn-ea"/>
              </a:rPr>
              <a:t>协议的效率和优势提供了理论基础。</a:t>
            </a:r>
            <a:endParaRPr lang="en-US" altLang="zh-CN" sz="1800" dirty="0">
              <a:solidFill>
                <a:srgbClr val="0F0F0F"/>
              </a:solidFill>
              <a:latin typeface="+mn-ea"/>
            </a:endParaRPr>
          </a:p>
          <a:p>
            <a:pPr>
              <a:defRPr sz="1400"/>
            </a:pPr>
            <a:r>
              <a:rPr lang="zh-CN" altLang="en-US" sz="1800" dirty="0">
                <a:solidFill>
                  <a:srgbClr val="0F0F0F"/>
                </a:solidFill>
                <a:latin typeface="+mn-ea"/>
              </a:rPr>
              <a:t>详细介绍了</a:t>
            </a:r>
            <a:r>
              <a:rPr lang="en-US" altLang="zh-CN" sz="1800" dirty="0">
                <a:solidFill>
                  <a:srgbClr val="0F0F0F"/>
                </a:solidFill>
                <a:latin typeface="+mn-ea"/>
              </a:rPr>
              <a:t>LEACH</a:t>
            </a:r>
            <a:r>
              <a:rPr lang="zh-CN" altLang="en-US" sz="1800" dirty="0">
                <a:solidFill>
                  <a:srgbClr val="0F0F0F"/>
                </a:solidFill>
                <a:latin typeface="+mn-ea"/>
              </a:rPr>
              <a:t>协议，包括其工作机制、效率优势和设计理念。</a:t>
            </a:r>
            <a:endParaRPr lang="en-US" altLang="zh-CN" sz="1800" dirty="0">
              <a:solidFill>
                <a:srgbClr val="0F0F0F"/>
              </a:solidFill>
              <a:latin typeface="+mn-ea"/>
            </a:endParaRPr>
          </a:p>
          <a:p>
            <a:pPr>
              <a:defRPr sz="1400"/>
            </a:pPr>
            <a:r>
              <a:rPr lang="zh-CN" altLang="en-US" sz="1800" dirty="0">
                <a:solidFill>
                  <a:srgbClr val="0F0F0F"/>
                </a:solidFill>
                <a:latin typeface="+mn-ea"/>
              </a:rPr>
              <a:t>详细描述了</a:t>
            </a:r>
            <a:r>
              <a:rPr lang="en-US" altLang="zh-CN" sz="1800" dirty="0">
                <a:solidFill>
                  <a:srgbClr val="0F0F0F"/>
                </a:solidFill>
                <a:latin typeface="+mn-ea"/>
              </a:rPr>
              <a:t>LEACH</a:t>
            </a:r>
            <a:r>
              <a:rPr lang="zh-CN" altLang="en-US" sz="1800" dirty="0">
                <a:solidFill>
                  <a:srgbClr val="0F0F0F"/>
                </a:solidFill>
                <a:latin typeface="+mn-ea"/>
              </a:rPr>
              <a:t>协议的工作原理，包括集群的创建、数据传输、多个集群的操作，以及如何在更大的网络中实施分层聚类。</a:t>
            </a:r>
            <a:endParaRPr sz="1800" dirty="0">
              <a:solidFill>
                <a:srgbClr val="0F0F0F"/>
              </a:solidFill>
              <a:latin typeface="+mn-ea"/>
            </a:endParaRPr>
          </a:p>
          <a:p>
            <a:pPr>
              <a:defRPr sz="1400"/>
            </a:pPr>
            <a:r>
              <a:rPr lang="zh-CN" altLang="en-US" sz="1800" dirty="0">
                <a:solidFill>
                  <a:srgbClr val="0F0F0F"/>
                </a:solidFill>
                <a:latin typeface="+mn-ea"/>
              </a:rPr>
              <a:t>通过模拟实验验证了</a:t>
            </a:r>
            <a:r>
              <a:rPr lang="en-US" altLang="zh-CN" sz="1800" dirty="0">
                <a:solidFill>
                  <a:srgbClr val="0F0F0F"/>
                </a:solidFill>
                <a:latin typeface="+mn-ea"/>
              </a:rPr>
              <a:t>LEACH</a:t>
            </a:r>
            <a:r>
              <a:rPr lang="zh-CN" altLang="en-US" sz="1800" dirty="0">
                <a:solidFill>
                  <a:srgbClr val="0F0F0F"/>
                </a:solidFill>
                <a:latin typeface="+mn-ea"/>
              </a:rPr>
              <a:t>协议相比传统方法的性能提升</a:t>
            </a:r>
            <a:endParaRPr sz="1800" dirty="0">
              <a:solidFill>
                <a:srgbClr val="0F0F0F"/>
              </a:solidFill>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000" y="160337"/>
            <a:ext cx="8229600" cy="1143000"/>
          </a:xfrm>
        </p:spPr>
        <p:txBody>
          <a:bodyPr>
            <a:normAutofit fontScale="90000"/>
          </a:bodyPr>
          <a:lstStyle/>
          <a:p>
            <a:r>
              <a:rPr lang="zh-CN" altLang="en-US" sz="3100" dirty="0"/>
              <a:t>一阶无线电模型和能量消耗公式</a:t>
            </a:r>
            <a:br>
              <a:rPr lang="zh-CN" altLang="en-US" dirty="0"/>
            </a:br>
            <a:endParaRPr lang="zh-CN" altLang="en-US" dirty="0"/>
          </a:p>
        </p:txBody>
      </p:sp>
      <p:pic>
        <p:nvPicPr>
          <p:cNvPr id="5" name="内容占位符 4"/>
          <p:cNvPicPr>
            <a:picLocks noGrp="1" noChangeAspect="1"/>
          </p:cNvPicPr>
          <p:nvPr>
            <p:ph idx="1"/>
          </p:nvPr>
        </p:nvPicPr>
        <p:blipFill>
          <a:blip r:embed="rId3"/>
          <a:stretch>
            <a:fillRect/>
          </a:stretch>
        </p:blipFill>
        <p:spPr>
          <a:xfrm>
            <a:off x="254000" y="1671685"/>
            <a:ext cx="4041722" cy="3509916"/>
          </a:xfrm>
        </p:spPr>
      </p:pic>
      <p:pic>
        <p:nvPicPr>
          <p:cNvPr id="9" name="图片 8"/>
          <p:cNvPicPr>
            <a:picLocks noChangeAspect="1"/>
          </p:cNvPicPr>
          <p:nvPr/>
        </p:nvPicPr>
        <p:blipFill>
          <a:blip r:embed="rId4"/>
          <a:stretch>
            <a:fillRect/>
          </a:stretch>
        </p:blipFill>
        <p:spPr>
          <a:xfrm>
            <a:off x="4295722" y="2207246"/>
            <a:ext cx="4660960" cy="932192"/>
          </a:xfrm>
          <a:prstGeom prst="rect">
            <a:avLst/>
          </a:prstGeom>
        </p:spPr>
      </p:pic>
      <p:pic>
        <p:nvPicPr>
          <p:cNvPr id="11" name="图片 10"/>
          <p:cNvPicPr>
            <a:picLocks noChangeAspect="1"/>
          </p:cNvPicPr>
          <p:nvPr/>
        </p:nvPicPr>
        <p:blipFill>
          <a:blip r:embed="rId5"/>
          <a:stretch>
            <a:fillRect/>
          </a:stretch>
        </p:blipFill>
        <p:spPr>
          <a:xfrm>
            <a:off x="4519648" y="4014526"/>
            <a:ext cx="4294413" cy="1142999"/>
          </a:xfrm>
          <a:prstGeom prst="rect">
            <a:avLst/>
          </a:prstGeom>
        </p:spPr>
      </p:pic>
      <p:sp>
        <p:nvSpPr>
          <p:cNvPr id="12" name="文本框 11"/>
          <p:cNvSpPr txBox="1"/>
          <p:nvPr/>
        </p:nvSpPr>
        <p:spPr>
          <a:xfrm>
            <a:off x="4065527" y="1700475"/>
            <a:ext cx="4748534" cy="646331"/>
          </a:xfrm>
          <a:prstGeom prst="rect">
            <a:avLst/>
          </a:prstGeom>
          <a:noFill/>
        </p:spPr>
        <p:txBody>
          <a:bodyPr wrap="square" rtlCol="0">
            <a:spAutoFit/>
          </a:bodyPr>
          <a:lstStyle/>
          <a:p>
            <a:r>
              <a:rPr lang="zh-CN" altLang="en-US" dirty="0"/>
              <a:t>发送一个 </a:t>
            </a:r>
            <a:r>
              <a:rPr lang="en-US" altLang="zh-CN" dirty="0"/>
              <a:t>k </a:t>
            </a:r>
            <a:r>
              <a:rPr lang="zh-CN" altLang="en-US" dirty="0"/>
              <a:t>比特的消息到距离 </a:t>
            </a:r>
            <a:r>
              <a:rPr lang="en-US" altLang="zh-CN" dirty="0"/>
              <a:t>d </a:t>
            </a:r>
            <a:r>
              <a:rPr lang="zh-CN" altLang="en-US" dirty="0"/>
              <a:t>的总能量消耗公式：</a:t>
            </a:r>
          </a:p>
        </p:txBody>
      </p:sp>
      <p:sp>
        <p:nvSpPr>
          <p:cNvPr id="13" name="文本框 12"/>
          <p:cNvSpPr txBox="1"/>
          <p:nvPr/>
        </p:nvSpPr>
        <p:spPr>
          <a:xfrm>
            <a:off x="4065528" y="3426643"/>
            <a:ext cx="4201780" cy="369332"/>
          </a:xfrm>
          <a:prstGeom prst="rect">
            <a:avLst/>
          </a:prstGeom>
          <a:noFill/>
        </p:spPr>
        <p:txBody>
          <a:bodyPr wrap="square" rtlCol="0">
            <a:spAutoFit/>
          </a:bodyPr>
          <a:lstStyle/>
          <a:p>
            <a:r>
              <a:rPr lang="zh-CN" altLang="en-US" dirty="0"/>
              <a:t>接收 </a:t>
            </a:r>
            <a:r>
              <a:rPr lang="en-US" altLang="zh-CN" dirty="0"/>
              <a:t>k </a:t>
            </a:r>
            <a:r>
              <a:rPr lang="zh-CN" altLang="en-US" dirty="0"/>
              <a:t>比特数据包的能量消耗公式为：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路由策略性能分析图</a:t>
            </a:r>
          </a:p>
        </p:txBody>
      </p:sp>
      <p:pic>
        <p:nvPicPr>
          <p:cNvPr id="5" name="图片 4"/>
          <p:cNvPicPr>
            <a:picLocks noChangeAspect="1"/>
          </p:cNvPicPr>
          <p:nvPr/>
        </p:nvPicPr>
        <p:blipFill>
          <a:blip r:embed="rId3"/>
          <a:stretch>
            <a:fillRect/>
          </a:stretch>
        </p:blipFill>
        <p:spPr>
          <a:xfrm>
            <a:off x="528319" y="1807159"/>
            <a:ext cx="3036230" cy="1698041"/>
          </a:xfrm>
          <a:prstGeom prst="rect">
            <a:avLst/>
          </a:prstGeom>
        </p:spPr>
      </p:pic>
      <p:pic>
        <p:nvPicPr>
          <p:cNvPr id="6" name="图片 5"/>
          <p:cNvPicPr>
            <a:picLocks noChangeAspect="1"/>
          </p:cNvPicPr>
          <p:nvPr/>
        </p:nvPicPr>
        <p:blipFill>
          <a:blip r:embed="rId4"/>
          <a:stretch>
            <a:fillRect/>
          </a:stretch>
        </p:blipFill>
        <p:spPr>
          <a:xfrm>
            <a:off x="3718243" y="1485989"/>
            <a:ext cx="2235517" cy="1893746"/>
          </a:xfrm>
          <a:prstGeom prst="rect">
            <a:avLst/>
          </a:prstGeom>
        </p:spPr>
      </p:pic>
      <p:pic>
        <p:nvPicPr>
          <p:cNvPr id="7" name="图片 6"/>
          <p:cNvPicPr>
            <a:picLocks noChangeAspect="1"/>
          </p:cNvPicPr>
          <p:nvPr/>
        </p:nvPicPr>
        <p:blipFill>
          <a:blip r:embed="rId5"/>
          <a:stretch>
            <a:fillRect/>
          </a:stretch>
        </p:blipFill>
        <p:spPr>
          <a:xfrm>
            <a:off x="6252792" y="1290320"/>
            <a:ext cx="2587702" cy="2343150"/>
          </a:xfrm>
          <a:prstGeom prst="rect">
            <a:avLst/>
          </a:prstGeom>
        </p:spPr>
      </p:pic>
      <p:pic>
        <p:nvPicPr>
          <p:cNvPr id="8" name="图片 7"/>
          <p:cNvPicPr>
            <a:picLocks noChangeAspect="1"/>
          </p:cNvPicPr>
          <p:nvPr/>
        </p:nvPicPr>
        <p:blipFill>
          <a:blip r:embed="rId6"/>
          <a:stretch>
            <a:fillRect/>
          </a:stretch>
        </p:blipFill>
        <p:spPr>
          <a:xfrm>
            <a:off x="528319" y="3781227"/>
            <a:ext cx="2753361" cy="2414887"/>
          </a:xfrm>
          <a:prstGeom prst="rect">
            <a:avLst/>
          </a:prstGeom>
        </p:spPr>
      </p:pic>
      <p:pic>
        <p:nvPicPr>
          <p:cNvPr id="9" name="图片 8"/>
          <p:cNvPicPr>
            <a:picLocks noChangeAspect="1"/>
          </p:cNvPicPr>
          <p:nvPr/>
        </p:nvPicPr>
        <p:blipFill>
          <a:blip r:embed="rId7"/>
          <a:stretch>
            <a:fillRect/>
          </a:stretch>
        </p:blipFill>
        <p:spPr>
          <a:xfrm>
            <a:off x="3718243" y="3505200"/>
            <a:ext cx="2144079" cy="30851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LEACH</a:t>
            </a:r>
            <a:r>
              <a:rPr lang="zh-CN" altLang="en-US" sz="2800" dirty="0"/>
              <a:t>与直接通信、</a:t>
            </a:r>
            <a:r>
              <a:rPr lang="en-US" altLang="zh-CN" sz="2800" dirty="0"/>
              <a:t>MTE</a:t>
            </a:r>
            <a:r>
              <a:rPr lang="zh-CN" altLang="en-US" sz="2800" dirty="0"/>
              <a:t>路由的网络直径对能量消耗影响的比较与不同路由策略对系统寿命影响的比较</a:t>
            </a:r>
          </a:p>
        </p:txBody>
      </p:sp>
      <p:pic>
        <p:nvPicPr>
          <p:cNvPr id="5" name="内容占位符 4"/>
          <p:cNvPicPr>
            <a:picLocks noGrp="1" noChangeAspect="1"/>
          </p:cNvPicPr>
          <p:nvPr>
            <p:ph idx="1"/>
          </p:nvPr>
        </p:nvPicPr>
        <p:blipFill>
          <a:blip r:embed="rId3"/>
          <a:stretch>
            <a:fillRect/>
          </a:stretch>
        </p:blipFill>
        <p:spPr>
          <a:xfrm>
            <a:off x="457200" y="1616627"/>
            <a:ext cx="3441793" cy="3624745"/>
          </a:xfrm>
        </p:spPr>
      </p:pic>
      <p:pic>
        <p:nvPicPr>
          <p:cNvPr id="7" name="图片 6"/>
          <p:cNvPicPr>
            <a:picLocks noChangeAspect="1"/>
          </p:cNvPicPr>
          <p:nvPr/>
        </p:nvPicPr>
        <p:blipFill>
          <a:blip r:embed="rId4"/>
          <a:stretch>
            <a:fillRect/>
          </a:stretch>
        </p:blipFill>
        <p:spPr>
          <a:xfrm>
            <a:off x="4572000" y="1811844"/>
            <a:ext cx="3441793" cy="323430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1347</Words>
  <Application>Microsoft Office PowerPoint</Application>
  <PresentationFormat>全屏显示(4:3)</PresentationFormat>
  <Paragraphs>80</Paragraphs>
  <Slides>14</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Söhne</vt:lpstr>
      <vt:lpstr>等线</vt:lpstr>
      <vt:lpstr>宋体</vt:lpstr>
      <vt:lpstr>Arial</vt:lpstr>
      <vt:lpstr>Calibri</vt:lpstr>
      <vt:lpstr>Office Theme</vt:lpstr>
      <vt:lpstr>PowerPoint 演示文稿</vt:lpstr>
      <vt:lpstr>标题：无线微传感器网络中的能源高效通信协议</vt:lpstr>
      <vt:lpstr>摘要</vt:lpstr>
      <vt:lpstr>研究背景</vt:lpstr>
      <vt:lpstr>研究目的</vt:lpstr>
      <vt:lpstr>研究内容及过程</vt:lpstr>
      <vt:lpstr>一阶无线电模型和能量消耗公式 </vt:lpstr>
      <vt:lpstr>路由策略性能分析图</vt:lpstr>
      <vt:lpstr>LEACH与直接通信、MTE路由的网络直径对能量消耗影响的比较与不同路由策略对系统寿命影响的比较</vt:lpstr>
      <vt:lpstr>LEACH协议运行机制和算法细节 </vt:lpstr>
      <vt:lpstr>研究结论</vt:lpstr>
      <vt:lpstr>对比直接通信、MTE路由 LEACH的创新点</vt:lpstr>
      <vt:lpstr>后续计划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caosilong</dc:creator>
  <dc:description>generated using python-pptx</dc:description>
  <cp:lastModifiedBy>silong cao</cp:lastModifiedBy>
  <cp:revision>46</cp:revision>
  <dcterms:created xsi:type="dcterms:W3CDTF">1900-01-01T00:00:00Z</dcterms:created>
  <dcterms:modified xsi:type="dcterms:W3CDTF">2023-11-11T05:27:24Z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610ABA86BEA80D8D95EB4E65D3F56F2D_32</vt:lpwstr>
  </property>
  <property fmtid="{D5CDD505-2E9C-101B-9397-08002B2CF9AE}" pid="3" name="KSOProductBuildVer">
    <vt:lpwstr>2052-12.3.1</vt:lpwstr>
  </property>
</Properties>
</file>